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9"/>
  </p:notesMasterIdLst>
  <p:sldIdLst>
    <p:sldId id="272" r:id="rId2"/>
    <p:sldId id="347" r:id="rId3"/>
    <p:sldId id="348" r:id="rId4"/>
    <p:sldId id="349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1" r:id="rId15"/>
    <p:sldId id="362" r:id="rId16"/>
    <p:sldId id="364" r:id="rId17"/>
    <p:sldId id="365" r:id="rId18"/>
    <p:sldId id="363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289" r:id="rId28"/>
  </p:sldIdLst>
  <p:sldSz cx="12192000" cy="6858000"/>
  <p:notesSz cx="6858000" cy="9144000"/>
  <p:embeddedFontLst>
    <p:embeddedFont>
      <p:font typeface="Nunito Sans" charset="0"/>
      <p:regular r:id="rId30"/>
      <p:bold r:id="rId31"/>
      <p:italic r:id="rId32"/>
      <p:boldItalic r:id="rId33"/>
    </p:embeddedFon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F05136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00" autoAdjust="0"/>
    <p:restoredTop sz="94265" autoAdjust="0"/>
  </p:normalViewPr>
  <p:slideViewPr>
    <p:cSldViewPr>
      <p:cViewPr varScale="1">
        <p:scale>
          <a:sx n="69" d="100"/>
          <a:sy n="69" d="100"/>
        </p:scale>
        <p:origin x="-576" y="-96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5673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Code v/s pseudo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7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7462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Code v/s pseudo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7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b="0" dirty="0" smtClean="0"/>
              <a:t>Default</a:t>
            </a:r>
            <a:r>
              <a:rPr lang="en-US" b="0" baseline="0" dirty="0" smtClean="0"/>
              <a:t> mapping between classes and JSON</a:t>
            </a:r>
          </a:p>
          <a:p>
            <a:r>
              <a:rPr lang="en-US" b="0" baseline="0" dirty="0" smtClean="0"/>
              <a:t>Customization APIs</a:t>
            </a:r>
          </a:p>
          <a:p>
            <a:r>
              <a:rPr lang="en-US" b="0" baseline="0" dirty="0" smtClean="0"/>
              <a:t>  -Annotations (@ </a:t>
            </a:r>
            <a:r>
              <a:rPr lang="en-US" b="0" baseline="0" dirty="0" err="1" smtClean="0"/>
              <a:t>JsonProperty</a:t>
            </a:r>
            <a:r>
              <a:rPr lang="en-US" b="0" baseline="0" dirty="0" smtClean="0"/>
              <a:t>, @JsonbNillable)</a:t>
            </a:r>
          </a:p>
          <a:p>
            <a:r>
              <a:rPr lang="en-US" b="0" baseline="0" dirty="0" smtClean="0"/>
              <a:t>  -Runtime configuration builder</a:t>
            </a:r>
          </a:p>
          <a:p>
            <a:r>
              <a:rPr lang="en-US" b="0" baseline="0" dirty="0" smtClean="0"/>
              <a:t>Natural follow on to JSON-P</a:t>
            </a:r>
          </a:p>
          <a:p>
            <a:r>
              <a:rPr lang="en-US" b="0" baseline="0" dirty="0" smtClean="0"/>
              <a:t>  -Closes the JSON support gap</a:t>
            </a:r>
          </a:p>
          <a:p>
            <a:r>
              <a:rPr lang="en-US" b="0" baseline="0" dirty="0" smtClean="0"/>
              <a:t>  -Allows to change providers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7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7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7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7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7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7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7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746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Code v/s pseudo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4801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Classes: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Public and protected nested and static nested classes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Anonymous classes (serialization only)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Inheritance is supported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Default no-argument constructor is required for </a:t>
            </a:r>
            <a:r>
              <a:rPr lang="en-US" sz="2500" dirty="0" err="1" smtClean="0">
                <a:latin typeface="Nunito Sans" panose="00000500000000000000" pitchFamily="2" charset="0"/>
              </a:rPr>
              <a:t>deserialization</a:t>
            </a:r>
            <a:r>
              <a:rPr lang="en-US" sz="2500" dirty="0" smtClean="0">
                <a:latin typeface="Nunito Sans" panose="00000500000000000000" pitchFamily="2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Fields: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Final fields are serialized 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Static fields are skipped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Transient fields are skipped 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Null fields are skipped 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Fields order</a:t>
            </a:r>
          </a:p>
          <a:p>
            <a:pPr lvl="2">
              <a:buFont typeface="Arial" pitchFamily="34" charset="0"/>
              <a:buChar char="•"/>
            </a:pPr>
            <a:r>
              <a:rPr lang="en-US" sz="2500" dirty="0" smtClean="0">
                <a:latin typeface="Nunito Sans" panose="00000500000000000000" pitchFamily="2" charset="0"/>
              </a:rPr>
              <a:t> Lexicographical order </a:t>
            </a:r>
          </a:p>
          <a:p>
            <a:pPr lvl="2">
              <a:buFont typeface="Arial" pitchFamily="34" charset="0"/>
              <a:buChar char="•"/>
            </a:pPr>
            <a:r>
              <a:rPr lang="en-US" sz="2500" dirty="0" smtClean="0">
                <a:latin typeface="Nunito Sans" panose="00000500000000000000" pitchFamily="2" charset="0"/>
              </a:rPr>
              <a:t> Parent class fields are serialized before child class  fields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629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 Order Sample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Parent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parentB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=2;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parentA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Child extends Parent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childB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childA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-2"/>
            <a:ext cx="6096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parentA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”: 1,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”: 2,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childA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”: 3,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”: 4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"/>
            <a:ext cx="533400" cy="76199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214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Scope and Field Access Strategy: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Serialization: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Existing fields with public getters 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Public fields with no getters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Public getter/setter pair without a corresponding field 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Deserialization: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Existing fields with public setter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Public fields with no setters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Public getter/setter pair without a corresponding field</a:t>
            </a:r>
            <a:r>
              <a:rPr lang="en-US" sz="2500" b="1" dirty="0" smtClean="0">
                <a:latin typeface="Nunito Sans" panose="00000500000000000000" pitchFamily="2" charset="0"/>
              </a:rPr>
              <a:t> </a:t>
            </a:r>
          </a:p>
          <a:p>
            <a:r>
              <a:rPr lang="en-US" sz="2500" b="1" dirty="0" smtClean="0">
                <a:latin typeface="Nunito Sans" panose="00000500000000000000" pitchFamily="2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 and Field Access Strategy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public final int publicFinalField;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private final int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privateFinalField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public static int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publicStaticField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Public int publicWithNoGetter;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Public int publicWithPrivateGetter;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public Integer publicNullField=Null;</a:t>
            </a:r>
          </a:p>
          <a:p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private int privateWithNoGetter;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private int privateWithPubliGetter;</a:t>
            </a:r>
          </a:p>
          <a:p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Public int getNoField() {};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Public void setNoField(int value){};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“publicFinalField”:1,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“publicWithNoGetter”: 1,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“privateWithPubliGetter”: 1,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noField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”: 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JSON-B Engine Configuration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Annotations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Runtime configuration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JsonbConfig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500" dirty="0" err="1" smtClean="0">
                <a:latin typeface="Nunito Sans" panose="00000500000000000000" pitchFamily="2" charset="0"/>
              </a:rPr>
              <a:t>JsonbBuilder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JSON-B Engine Configuration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JsonbConfig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JsonbConfig()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withFormatting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withNullValues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withEncoding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withStrictlJSON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withPropertyNamingstrategy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withPropertyOrderStrategy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withPropertyVisibilityStrategy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withAdapters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withBinaryDataStrategy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JsonbBuilder.newBuilder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withConfig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withProvider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.build(); 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33400" y="685800"/>
            <a:ext cx="5867400" cy="381000"/>
          </a:xfrm>
          <a:prstGeom prst="round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3400" y="4343400"/>
            <a:ext cx="5791200" cy="381000"/>
          </a:xfrm>
          <a:prstGeom prst="round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25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Customizations: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Property names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Property order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Ignoring properties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Null handling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Custom instantiation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Fields visiblity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Date/Number Formats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Binary Encoding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Adapters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Serializers / Deserializers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 Names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Customer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 int id;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@JsonbProperty(“name”)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Customer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int id;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@JsonbProperty(“name”)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return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@JsonbProperty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Scope: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Field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Getter/Setter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Parameter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Property Naming Strategy: 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Supported naming strategies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IDENTITY(</a:t>
            </a:r>
            <a:r>
              <a:rPr lang="en-US" sz="2500" dirty="0" err="1" smtClean="0">
                <a:latin typeface="Nunito Sans" panose="00000500000000000000" pitchFamily="2" charset="0"/>
              </a:rPr>
              <a:t>myMixedCaseProperty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LOWER_CASE_WITH_DASHES(</a:t>
            </a:r>
            <a:r>
              <a:rPr lang="en-US" sz="2500" dirty="0" err="1" smtClean="0">
                <a:latin typeface="Nunito Sans" panose="00000500000000000000" pitchFamily="2" charset="0"/>
              </a:rPr>
              <a:t>my_mixed_case_property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LOWER_CASE_WITH_UNDERSCORES(</a:t>
            </a:r>
            <a:r>
              <a:rPr lang="en-US" sz="2500" dirty="0" err="1" smtClean="0">
                <a:latin typeface="Nunito Sans" panose="00000500000000000000" pitchFamily="2" charset="0"/>
              </a:rPr>
              <a:t>my_mixed_case_property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UPPER_CAMEL_CASE(</a:t>
            </a:r>
            <a:r>
              <a:rPr lang="en-US" sz="2500" dirty="0" err="1" smtClean="0">
                <a:latin typeface="Nunito Sans" panose="00000500000000000000" pitchFamily="2" charset="0"/>
              </a:rPr>
              <a:t>MyMixedCaseProperty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UPPER_CAMEL_CASE_WITH_SPACES(My Mixed Case property)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CASE_INSENSITIVE(</a:t>
            </a:r>
            <a:r>
              <a:rPr lang="en-US" sz="2500" dirty="0" err="1" smtClean="0">
                <a:latin typeface="Nunito Sans" panose="00000500000000000000" pitchFamily="2" charset="0"/>
              </a:rPr>
              <a:t>MymIxEdCaSePrOpErTy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Or a custom implementation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JsonbConfig: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</a:t>
            </a:r>
            <a:r>
              <a:rPr lang="en-US" sz="2500" dirty="0" err="1" smtClean="0">
                <a:latin typeface="Nunito Sans" panose="00000500000000000000" pitchFamily="2" charset="0"/>
              </a:rPr>
              <a:t>withPropertyNamingStrategy</a:t>
            </a:r>
            <a:r>
              <a:rPr lang="en-US" sz="2500" dirty="0" smtClean="0">
                <a:latin typeface="Nunito Sans" panose="00000500000000000000" pitchFamily="2" charset="0"/>
              </a:rPr>
              <a:t>(…):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838200"/>
            <a:ext cx="1105251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JSON Binding: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API to serialize/ deserialize Java objects to/from JSON documents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Similar to JAX-B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Standardizes the current technologies(Jackson, Genson, Gson)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 Order Strategy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@JsonbPropertyOrder(ANY)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class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public int bar2;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int bar1;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Strategies: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LEXICOGRAPHICAL(A-Z)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REVERSE(Z-A)</a:t>
            </a:r>
          </a:p>
          <a:p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compiletime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JsonbpropertyOrder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class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Runtime: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JsonbConfig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withPropertyOrderStrategy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Ignoring Propertise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Customer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int id;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String name;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@JsonbTransient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BigDecimal salary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@JsonbTransient 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480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lang="en-US" sz="2000" b="1" dirty="0" err="1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Visibilty</a:t>
            </a:r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PropertyVisibiltyStrategy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boolean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(Field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boolean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Mustrategy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PropertyVisibilityStrategy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/*….*/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Jsonbvisiblity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MyStrategy.class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Bar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int field1;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int field2;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PropertyVisibilityStrategy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interface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JsonbVisibilty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JsonbConfig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withPropertyVisiblityStrategy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Handling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Customer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int id=1;;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@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Jsonbnillable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String name=null;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@JsonbNillable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Customer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public int id =1;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String name=null;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fields are skipped by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@JsonbNillable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JsonbConfig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withNullValues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 Instantiation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Customer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int id;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String name;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JsonbCreater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Customer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getFormDb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						id)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			   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CustomerDao.getByPrimaryKey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Order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int id;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Customer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“id”: 123,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“customer”;{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“id”:562,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Date/Number Format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FormatSample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Date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defaultDate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JsonbDateFormat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Date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formattedDate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BigDecimal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defaultNumber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JsonNumberFormat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(“#0.00)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BigDecimal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formattedNumber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Annotations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JsonbDateFormat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JsonbNumberFormat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JsonbConfig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withDateFormat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withLocale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 Date Encoding 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JsonbConfig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JsonbConfig()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withBinaryDateStrategy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BinaryDateStrategy.BASE_64);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JsonbBuilder.create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jsonb.toJson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Supported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enCodings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BYTE(default)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BASE_64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BASE_64_URL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JsonbConfig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withBinaryDateStrategy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838200"/>
            <a:ext cx="110525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Default Mapping: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No configuration , no annotations</a:t>
            </a:r>
          </a:p>
          <a:p>
            <a:pPr lvl="1">
              <a:buFont typeface="Wingdings" pitchFamily="2" charset="2"/>
              <a:buChar char="Ø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The scope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         i)    Basic Types 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        ii)    Specific JDK Types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       iii)    Dates 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       iv)    Classes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        v)    Collections/Arrays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       vi)    Enumerations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      vii)    JSON-P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Package: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import javax.json.bind.Jsonb;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Import javax.json.bind.JsonbBuilder;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// Create with default config//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Jsonb jsonb = JsonbBuilder.create();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JSON-B Engine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Jsonb extends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AutoCloseable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&lt;T&gt; 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Class&lt;T&gt; type);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&lt;T&gt; 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Type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runtimeType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&lt;T&gt; 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(Reader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Class&lt;T&gt; type);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&lt;T&gt; 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(Reader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Type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runtimeType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&lt;T&gt; 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stream, Class&lt;T&gt; type);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&lt;T&gt; 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stream, Type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runtimeType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Type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runtimeType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object,Writer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writer);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object,Type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runtimeType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,Writer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stream);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Type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runtimeType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stream);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25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JSON-B Sample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person1=new Person();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person1.setName(“Jason Voorhees”);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person1.setProfession(“Maniac Killer”);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Person1.setAge(45);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person2=new Person();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Person2.setName(“Jason Bourne”);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Person2.setProfession(“Super agent”);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Person2.setAge(35);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List&lt;Person&gt; persons=new ArrayList&lt;&gt;();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Persons.add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(person1);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Persons.add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(person2);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JsonbBuilder.create();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Jsonb.toJson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“name”: “Jason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voorhees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“profession”: “Maniac 					Killer”,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“age”: 45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“name”: “Jason Bourne”,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“profession”: “Super 					agent”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“age”: 35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278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Basic and Specific Types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Basic Types :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java.lang.String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java.lang.Character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java.lang.Byte</a:t>
            </a:r>
            <a:r>
              <a:rPr lang="en-US" sz="2500" dirty="0" smtClean="0">
                <a:latin typeface="Nunito Sans" panose="00000500000000000000" pitchFamily="2" charset="0"/>
              </a:rPr>
              <a:t>(byte)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java.lang.Short</a:t>
            </a:r>
            <a:r>
              <a:rPr lang="en-US" sz="2500" dirty="0" smtClean="0">
                <a:latin typeface="Nunito Sans" panose="00000500000000000000" pitchFamily="2" charset="0"/>
              </a:rPr>
              <a:t>(short)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java.lang.Integer</a:t>
            </a:r>
            <a:r>
              <a:rPr lang="en-US" sz="2500" dirty="0" smtClean="0">
                <a:latin typeface="Nunito Sans" panose="00000500000000000000" pitchFamily="2" charset="0"/>
              </a:rPr>
              <a:t>(int)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java.lang.Long</a:t>
            </a:r>
            <a:r>
              <a:rPr lang="en-US" sz="2500" dirty="0" smtClean="0">
                <a:latin typeface="Nunito Sans" panose="00000500000000000000" pitchFamily="2" charset="0"/>
              </a:rPr>
              <a:t>(long)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java.lang.Float</a:t>
            </a:r>
            <a:r>
              <a:rPr lang="en-US" sz="2500" dirty="0" smtClean="0">
                <a:latin typeface="Nunito Sans" panose="00000500000000000000" pitchFamily="2" charset="0"/>
              </a:rPr>
              <a:t>(float)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java.lang.Double</a:t>
            </a:r>
            <a:r>
              <a:rPr lang="en-US" sz="2500" dirty="0" smtClean="0">
                <a:latin typeface="Nunito Sans" panose="00000500000000000000" pitchFamily="2" charset="0"/>
              </a:rPr>
              <a:t>(double)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java.lang.Boolean</a:t>
            </a:r>
            <a:r>
              <a:rPr lang="en-US" sz="2500" dirty="0" smtClean="0">
                <a:latin typeface="Nunito Sans" panose="00000500000000000000" pitchFamily="2" charset="0"/>
              </a:rPr>
              <a:t>(boolean)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Specific Types: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java.math.BigInteger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java.math.BigDecimal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java.net.URL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java.net.URI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java.util.Optional 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java.util.OptionalInt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java.util.OptionalLong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java.util.OptionalDouble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JSON-P Types: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javax.json.JsonArray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javax.json.JsonStructure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javax.json.JsonValue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javax.json.JsonPointer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javax.json.JsonString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javax.json.JsonNumber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javax.json.JsonObject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1205</Words>
  <Application>Microsoft Office PowerPoint</Application>
  <PresentationFormat>Custom</PresentationFormat>
  <Paragraphs>815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Nunito Sans</vt:lpstr>
      <vt:lpstr>Wingdings</vt:lpstr>
      <vt:lpstr>Calibri</vt:lpstr>
      <vt:lpstr>Courier New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Dell</cp:lastModifiedBy>
  <cp:revision>253</cp:revision>
  <dcterms:created xsi:type="dcterms:W3CDTF">2006-08-16T00:00:00Z</dcterms:created>
  <dcterms:modified xsi:type="dcterms:W3CDTF">2021-04-28T06:18:20Z</dcterms:modified>
</cp:coreProperties>
</file>