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4"/>
  </p:notesMasterIdLst>
  <p:sldIdLst>
    <p:sldId id="272" r:id="rId2"/>
    <p:sldId id="273" r:id="rId3"/>
    <p:sldId id="280" r:id="rId4"/>
    <p:sldId id="346" r:id="rId5"/>
    <p:sldId id="340" r:id="rId6"/>
    <p:sldId id="345" r:id="rId7"/>
    <p:sldId id="341" r:id="rId8"/>
    <p:sldId id="342" r:id="rId9"/>
    <p:sldId id="275" r:id="rId10"/>
    <p:sldId id="343" r:id="rId11"/>
    <p:sldId id="348" r:id="rId12"/>
    <p:sldId id="349" r:id="rId13"/>
    <p:sldId id="350" r:id="rId14"/>
    <p:sldId id="351" r:id="rId15"/>
    <p:sldId id="352" r:id="rId16"/>
    <p:sldId id="344" r:id="rId17"/>
    <p:sldId id="353" r:id="rId18"/>
    <p:sldId id="258" r:id="rId19"/>
    <p:sldId id="301" r:id="rId20"/>
    <p:sldId id="355" r:id="rId21"/>
    <p:sldId id="356" r:id="rId22"/>
    <p:sldId id="289"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Nunito Sans SemiBold" panose="020B0604020202020204" charset="0"/>
      <p:bold r:id="rId29"/>
      <p:boldItalic r:id="rId30"/>
    </p:embeddedFont>
    <p:embeddedFont>
      <p:font typeface="Nunito Sans" panose="020B0604020202020204"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525252"/>
    <a:srgbClr val="1A1A1A"/>
    <a:srgbClr val="4A4A4A"/>
    <a:srgbClr val="131313"/>
    <a:srgbClr val="212121"/>
    <a:srgbClr val="303030"/>
    <a:srgbClr val="3D3D3D"/>
    <a:srgbClr val="F05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79314" autoAdjust="0"/>
  </p:normalViewPr>
  <p:slideViewPr>
    <p:cSldViewPr>
      <p:cViewPr varScale="1">
        <p:scale>
          <a:sx n="64" d="100"/>
          <a:sy n="64" d="100"/>
        </p:scale>
        <p:origin x="548" y="56"/>
      </p:cViewPr>
      <p:guideLst>
        <p:guide orient="horz" pos="3840"/>
        <p:guide pos="6000"/>
      </p:guideLst>
    </p:cSldViewPr>
  </p:slideViewPr>
  <p:notesTextViewPr>
    <p:cViewPr>
      <p:scale>
        <a:sx n="100" d="100"/>
        <a:sy n="100" d="100"/>
      </p:scale>
      <p:origin x="0" y="0"/>
    </p:cViewPr>
  </p:notesTextViewPr>
  <p:notesViewPr>
    <p:cSldViewPr>
      <p:cViewPr varScale="1">
        <p:scale>
          <a:sx n="62" d="100"/>
          <a:sy n="62" d="100"/>
        </p:scale>
        <p:origin x="2452"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3/7/2020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media.geeksforgeeks.org/wp-content/cdn-uploads/gq/2015/08/openAddressing1.p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cse.cuhk.edu.hk/irwin.king/_media/teaching/csc2100b/tu6.pdf"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geeksforgeeks.org/double-hashin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www.cse.cuhk.edu.hk/irwin.king/_media/teaching/csc2100b/tu6.pdf"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geeksforgeeks.org/coalesced-hashing/"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www.geeksforgeeks.org/hashing-set-3-open-addressing/" TargetMode="External"/><Relationship Id="rId5" Type="http://schemas.openxmlformats.org/officeDocument/2006/relationships/hyperlink" Target="https://www.geeksforgeeks.org/hashing-set-2-separate-chaining/" TargetMode="External"/><Relationship Id="rId4" Type="http://schemas.openxmlformats.org/officeDocument/2006/relationships/hyperlink" Target="https://en.wikipedia.org/wiki/Coalesced_hashing"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geeksforgeeks.org/searching-for-patterns-set-3-rabin-karp-algorith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Open Addressing</a:t>
            </a:r>
            <a:r>
              <a:rPr lang="en-US" dirty="0" smtClean="0"/>
              <a:t/>
            </a:r>
            <a:br>
              <a:rPr lang="en-US" dirty="0" smtClean="0"/>
            </a:br>
            <a:r>
              <a:rPr lang="en-US" sz="1200" b="0" i="0" kern="1200" dirty="0" smtClean="0">
                <a:solidFill>
                  <a:schemeClr val="tx1"/>
                </a:solidFill>
                <a:effectLst/>
                <a:latin typeface="+mn-lt"/>
                <a:ea typeface="+mn-ea"/>
                <a:cs typeface="+mn-cs"/>
              </a:rPr>
              <a:t>Like separate chaining, open addressing is a method for handling collisions. In Open Addressing, all elements are stored in the hash table itself. So at any point, size of the table must be greater than or equal to the total number of keys (Note that we can increase table size by copying old data if needed).</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2091787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Insert(k): Keep probing until an empty slot is found. Once an empty slot is found, insert k.</a:t>
            </a:r>
          </a:p>
          <a:p>
            <a:pPr fontAlgn="base"/>
            <a:r>
              <a:rPr lang="en-US" dirty="0" smtClean="0"/>
              <a:t/>
            </a:r>
            <a:br>
              <a:rPr lang="en-US" dirty="0" smtClean="0"/>
            </a:br>
            <a:r>
              <a:rPr lang="en-US" sz="1200" b="0" i="0" kern="1200" dirty="0" smtClean="0">
                <a:solidFill>
                  <a:schemeClr val="tx1"/>
                </a:solidFill>
                <a:effectLst/>
                <a:latin typeface="+mn-lt"/>
                <a:ea typeface="+mn-ea"/>
                <a:cs typeface="+mn-cs"/>
              </a:rPr>
              <a:t>Search(k): Keep probing until slot’s key doesn’t become equal to k or an empty slot is reached.</a:t>
            </a:r>
          </a:p>
          <a:p>
            <a:pPr fontAlgn="base"/>
            <a:r>
              <a:rPr lang="en-US" sz="1200" b="0" i="0" kern="1200" dirty="0" smtClean="0">
                <a:solidFill>
                  <a:schemeClr val="tx1"/>
                </a:solidFill>
                <a:effectLst/>
                <a:latin typeface="+mn-lt"/>
                <a:ea typeface="+mn-ea"/>
                <a:cs typeface="+mn-cs"/>
              </a:rPr>
              <a:t>Delete(k): </a:t>
            </a:r>
            <a:r>
              <a:rPr lang="en-US" sz="1200" b="1" i="1" kern="1200" dirty="0" smtClean="0">
                <a:solidFill>
                  <a:schemeClr val="tx1"/>
                </a:solidFill>
                <a:effectLst/>
                <a:latin typeface="+mn-lt"/>
                <a:ea typeface="+mn-ea"/>
                <a:cs typeface="+mn-cs"/>
              </a:rPr>
              <a:t>Delete operation is interesting</a:t>
            </a:r>
            <a:r>
              <a:rPr lang="en-US" sz="1200" b="0" i="0" kern="1200" dirty="0" smtClean="0">
                <a:solidFill>
                  <a:schemeClr val="tx1"/>
                </a:solidFill>
                <a:effectLst/>
                <a:latin typeface="+mn-lt"/>
                <a:ea typeface="+mn-ea"/>
                <a:cs typeface="+mn-cs"/>
              </a:rPr>
              <a:t>. If we simply delete a key, then search may fail. So slots of deleted keys are marked specially as “deleted”.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Insert can insert an item in a deleted slot, but the search doesn’t stop at a deleted slot.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36109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fontAlgn="base">
              <a:buAutoNum type="alphaLcParenR"/>
            </a:pPr>
            <a:r>
              <a:rPr lang="en-US" sz="1200" b="1" i="1" kern="1200" dirty="0" smtClean="0">
                <a:solidFill>
                  <a:schemeClr val="tx1"/>
                </a:solidFill>
                <a:effectLst/>
                <a:latin typeface="+mn-lt"/>
                <a:ea typeface="+mn-ea"/>
                <a:cs typeface="+mn-cs"/>
              </a:rPr>
              <a:t>Linear Probing:</a:t>
            </a:r>
            <a:r>
              <a:rPr lang="en-US" sz="1200" b="0" i="0" kern="1200" dirty="0" smtClean="0">
                <a:solidFill>
                  <a:schemeClr val="tx1"/>
                </a:solidFill>
                <a:effectLst/>
                <a:latin typeface="+mn-lt"/>
                <a:ea typeface="+mn-ea"/>
                <a:cs typeface="+mn-cs"/>
              </a:rPr>
              <a:t> In linear probing, we linearly probe for next slot. For example, typical gap between two probes is 1 as taken in below example also.</a:t>
            </a:r>
            <a:r>
              <a:rPr lang="en-US" dirty="0" smtClean="0"/>
              <a:t/>
            </a:r>
            <a:br>
              <a:rPr lang="en-US" dirty="0" smtClean="0"/>
            </a:br>
            <a:r>
              <a:rPr lang="en-US" sz="1200" b="0" i="0" kern="1200" dirty="0" smtClean="0">
                <a:solidFill>
                  <a:schemeClr val="tx1"/>
                </a:solidFill>
                <a:effectLst/>
                <a:latin typeface="+mn-lt"/>
                <a:ea typeface="+mn-ea"/>
                <a:cs typeface="+mn-cs"/>
              </a:rPr>
              <a:t>let </a:t>
            </a:r>
            <a:r>
              <a:rPr lang="en-US" sz="1200" b="1" i="0" kern="1200" dirty="0" smtClean="0">
                <a:solidFill>
                  <a:schemeClr val="tx1"/>
                </a:solidFill>
                <a:effectLst/>
                <a:latin typeface="+mn-lt"/>
                <a:ea typeface="+mn-ea"/>
                <a:cs typeface="+mn-cs"/>
              </a:rPr>
              <a:t>hash(x)</a:t>
            </a:r>
            <a:r>
              <a:rPr lang="en-US" sz="1200" b="0" i="0" kern="1200" dirty="0" smtClean="0">
                <a:solidFill>
                  <a:schemeClr val="tx1"/>
                </a:solidFill>
                <a:effectLst/>
                <a:latin typeface="+mn-lt"/>
                <a:ea typeface="+mn-ea"/>
                <a:cs typeface="+mn-cs"/>
              </a:rPr>
              <a:t> be the slot index computed using hash function and </a:t>
            </a:r>
            <a:r>
              <a:rPr lang="en-US" sz="1200" b="1" i="0" kern="1200" dirty="0"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be the table size</a:t>
            </a:r>
          </a:p>
          <a:p>
            <a:pPr marL="228600" indent="-228600" fontAlgn="base">
              <a:buAutoNum type="alphaLcParenR"/>
            </a:pPr>
            <a:endParaRPr lang="en-US" sz="1200" b="0" i="0" kern="1200" dirty="0" smtClean="0">
              <a:solidFill>
                <a:schemeClr val="tx1"/>
              </a:solidFill>
              <a:effectLst/>
              <a:latin typeface="+mn-lt"/>
              <a:ea typeface="+mn-ea"/>
              <a:cs typeface="+mn-cs"/>
            </a:endParaRPr>
          </a:p>
          <a:p>
            <a:pPr marL="228600" marR="0" indent="-228600" algn="l" defTabSz="914400" rtl="0" eaLnBrk="1" fontAlgn="base" latinLnBrk="0" hangingPunct="1">
              <a:lnSpc>
                <a:spcPct val="100000"/>
              </a:lnSpc>
              <a:spcBef>
                <a:spcPts val="0"/>
              </a:spcBef>
              <a:spcAft>
                <a:spcPts val="0"/>
              </a:spcAft>
              <a:buClrTx/>
              <a:buSzTx/>
              <a:buFontTx/>
              <a:buAutoNum type="alphaLcParenR"/>
              <a:tabLst/>
              <a:defRPr/>
            </a:pPr>
            <a:r>
              <a:rPr lang="en-US" sz="1200" b="0" i="0" kern="1200" dirty="0" smtClean="0">
                <a:solidFill>
                  <a:schemeClr val="tx1"/>
                </a:solidFill>
                <a:effectLst/>
                <a:latin typeface="+mn-lt"/>
                <a:ea typeface="+mn-ea"/>
                <a:cs typeface="+mn-cs"/>
              </a:rPr>
              <a:t>Let us consider a simple hash function as “key mod 7” and sequence of keys as 50, 700, 76, 85, 92, 73, 101.</a:t>
            </a:r>
          </a:p>
          <a:p>
            <a:pPr marL="228600" marR="0" indent="-228600" algn="l" defTabSz="914400" rtl="0" eaLnBrk="1" fontAlgn="base" latinLnBrk="0" hangingPunct="1">
              <a:lnSpc>
                <a:spcPct val="100000"/>
              </a:lnSpc>
              <a:spcBef>
                <a:spcPts val="0"/>
              </a:spcBef>
              <a:spcAft>
                <a:spcPts val="0"/>
              </a:spcAft>
              <a:buClrTx/>
              <a:buSzTx/>
              <a:buFontTx/>
              <a:buAutoNum type="alphaLcParenR"/>
              <a:tabLst/>
              <a:defRPr/>
            </a:pPr>
            <a:r>
              <a:rPr lang="en-IN" dirty="0" smtClean="0">
                <a:hlinkClick r:id="rId3"/>
              </a:rPr>
              <a:t>https://media.geeksforgeeks.org/wp-content/cdn-uploads/gq/2015/08/openAddressing1.png</a:t>
            </a:r>
            <a:r>
              <a:rPr lang="en-IN" dirty="0" smtClean="0"/>
              <a:t> image link</a:t>
            </a:r>
            <a:endParaRPr lang="en-US" sz="1200" b="0" i="0" kern="1200" dirty="0" smtClean="0">
              <a:solidFill>
                <a:schemeClr val="tx1"/>
              </a:solidFill>
              <a:effectLst/>
              <a:latin typeface="+mn-lt"/>
              <a:ea typeface="+mn-ea"/>
              <a:cs typeface="+mn-cs"/>
            </a:endParaRPr>
          </a:p>
          <a:p>
            <a:pPr marL="228600" indent="-228600" fontAlgn="base">
              <a:buAutoNum type="alphaLcParenR"/>
            </a:pPr>
            <a:endParaRPr lang="en-US" sz="10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751870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1" kern="1200" dirty="0" smtClean="0">
                <a:solidFill>
                  <a:schemeClr val="tx1"/>
                </a:solidFill>
                <a:effectLst/>
                <a:latin typeface="+mn-lt"/>
                <a:ea typeface="+mn-ea"/>
                <a:cs typeface="+mn-cs"/>
              </a:rPr>
              <a:t>b) Quadratic Probing</a:t>
            </a:r>
            <a:r>
              <a:rPr lang="en-US" sz="1200" b="0" i="0" kern="1200" dirty="0" smtClean="0">
                <a:solidFill>
                  <a:schemeClr val="tx1"/>
                </a:solidFill>
                <a:effectLst/>
                <a:latin typeface="+mn-lt"/>
                <a:ea typeface="+mn-ea"/>
                <a:cs typeface="+mn-cs"/>
              </a:rPr>
              <a:t> We look for i</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‘th slot in </a:t>
            </a:r>
            <a:r>
              <a:rPr lang="en-US" sz="1200" b="0" i="0" kern="1200" dirty="0" err="1" smtClean="0">
                <a:solidFill>
                  <a:schemeClr val="tx1"/>
                </a:solidFill>
                <a:effectLst/>
                <a:latin typeface="+mn-lt"/>
                <a:ea typeface="+mn-ea"/>
                <a:cs typeface="+mn-cs"/>
              </a:rPr>
              <a:t>i’th</a:t>
            </a:r>
            <a:r>
              <a:rPr lang="en-US" sz="1200" b="0" i="0" kern="1200" dirty="0" smtClean="0">
                <a:solidFill>
                  <a:schemeClr val="tx1"/>
                </a:solidFill>
                <a:effectLst/>
                <a:latin typeface="+mn-lt"/>
                <a:ea typeface="+mn-ea"/>
                <a:cs typeface="+mn-cs"/>
              </a:rPr>
              <a:t> iteration.</a:t>
            </a:r>
          </a:p>
          <a:p>
            <a:r>
              <a:rPr lang="en-US" dirty="0" smtClean="0"/>
              <a:t>let hash(x) be the slot index computed using hash function. If slot hash(x) % S is full, then we try (hash(x) + 1*1) % S If (hash(x) + 1*1) % S is also full, then we try (hash(x) + 2*2) % S If (hash(x) + 2*2) % S is also full, then we try (hash(x) + 3*3) % S</a:t>
            </a:r>
          </a:p>
          <a:p>
            <a:endParaRPr lang="en-US" sz="1000" b="0" i="0" kern="1200" dirty="0" smtClean="0">
              <a:solidFill>
                <a:schemeClr val="tx1"/>
              </a:solidFill>
              <a:effectLst/>
              <a:latin typeface="+mn-lt"/>
              <a:ea typeface="+mn-ea"/>
              <a:cs typeface="+mn-cs"/>
            </a:endParaRPr>
          </a:p>
          <a:p>
            <a:r>
              <a:rPr lang="en-IN" sz="1000" dirty="0" smtClean="0">
                <a:hlinkClick r:id="rId3"/>
              </a:rPr>
              <a:t>https://www.cse.cuhk.edu.hk/irwin.king/_media/teaching/csc2100b/tu6.pdf</a:t>
            </a:r>
            <a:endParaRPr lang="en-US" sz="10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2926243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c)</a:t>
            </a:r>
            <a:r>
              <a:rPr lang="en-US" sz="1200" b="1" i="0" u="none" strike="noStrike" kern="1200" dirty="0" smtClean="0">
                <a:solidFill>
                  <a:schemeClr val="tx1"/>
                </a:solidFill>
                <a:effectLst/>
                <a:latin typeface="+mn-lt"/>
                <a:ea typeface="+mn-ea"/>
                <a:cs typeface="+mn-cs"/>
                <a:hlinkClick r:id="rId3"/>
              </a:rPr>
              <a:t> Double Hashing</a:t>
            </a:r>
            <a:r>
              <a:rPr lang="en-US" sz="1200" b="0" i="0" kern="1200" dirty="0" smtClean="0">
                <a:solidFill>
                  <a:schemeClr val="tx1"/>
                </a:solidFill>
                <a:effectLst/>
                <a:latin typeface="+mn-lt"/>
                <a:ea typeface="+mn-ea"/>
                <a:cs typeface="+mn-cs"/>
              </a:rPr>
              <a:t> We use another hash function hash2(x) and look for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*hash2(x) slot in </a:t>
            </a:r>
            <a:r>
              <a:rPr lang="en-US" sz="1200" b="0" i="0" kern="1200" dirty="0" err="1" smtClean="0">
                <a:solidFill>
                  <a:schemeClr val="tx1"/>
                </a:solidFill>
                <a:effectLst/>
                <a:latin typeface="+mn-lt"/>
                <a:ea typeface="+mn-ea"/>
                <a:cs typeface="+mn-cs"/>
              </a:rPr>
              <a:t>i’th</a:t>
            </a:r>
            <a:r>
              <a:rPr lang="en-US" sz="1200" b="0" i="0" kern="1200" dirty="0" smtClean="0">
                <a:solidFill>
                  <a:schemeClr val="tx1"/>
                </a:solidFill>
                <a:effectLst/>
                <a:latin typeface="+mn-lt"/>
                <a:ea typeface="+mn-ea"/>
                <a:cs typeface="+mn-cs"/>
              </a:rPr>
              <a:t> rotation.</a:t>
            </a:r>
          </a:p>
          <a:p>
            <a:r>
              <a:rPr lang="en-US" sz="1000" dirty="0" smtClean="0"/>
              <a:t>let hash(x) be the slot index computed using hash function. If slot hash(x) % S is full, then we try (hash(x) + 1*hash2(x)) % S If (hash(x) + 1*hash2(x)) % S is also full, then we try (hash(x) + 2*hash2(x)) % S If (hash(x) + 2*hash2(x)) % S is also full, then we try (hash(x) + 3*hash2(x)) % S .</a:t>
            </a:r>
            <a:endParaRPr lang="en-US" sz="1000" b="0" i="0" kern="1200" dirty="0" smtClean="0">
              <a:solidFill>
                <a:schemeClr val="tx1"/>
              </a:solidFill>
              <a:effectLst/>
              <a:latin typeface="+mn-lt"/>
              <a:ea typeface="+mn-ea"/>
              <a:cs typeface="+mn-cs"/>
            </a:endParaRPr>
          </a:p>
          <a:p>
            <a:r>
              <a:rPr lang="en-IN" sz="1000" dirty="0" smtClean="0">
                <a:hlinkClick r:id="rId4"/>
              </a:rPr>
              <a:t>https://www.cse.cuhk.edu.hk/irwin.king/_media/teaching/csc2100b/tu6.pdf</a:t>
            </a:r>
            <a:endParaRPr lang="en-US" sz="10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108951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dirty="0" smtClean="0">
                <a:hlinkClick r:id="rId3"/>
              </a:rPr>
              <a:t>https://www.geeksforgeeks.org/coalesced-hashing/</a:t>
            </a:r>
            <a:endParaRPr lang="en-US" b="0" dirty="0" smtClean="0">
              <a:effectLst/>
            </a:endParaRPr>
          </a:p>
          <a:p>
            <a:pPr fontAlgn="base"/>
            <a:r>
              <a:rPr lang="en-US" b="0" dirty="0" smtClean="0">
                <a:effectLst/>
              </a:rPr>
              <a:t>Coalesced hashing</a:t>
            </a:r>
          </a:p>
          <a:p>
            <a:pPr fontAlgn="base"/>
            <a:r>
              <a:rPr lang="en-US" sz="1200" b="0" i="0" u="none" strike="noStrike" kern="1200" dirty="0" smtClean="0">
                <a:solidFill>
                  <a:schemeClr val="tx1"/>
                </a:solidFill>
                <a:effectLst/>
                <a:latin typeface="+mn-lt"/>
                <a:ea typeface="+mn-ea"/>
                <a:cs typeface="+mn-cs"/>
                <a:hlinkClick r:id="rId4"/>
              </a:rPr>
              <a:t>Coalesced hashing</a:t>
            </a:r>
            <a:r>
              <a:rPr lang="en-US" sz="1200" b="0" i="0" kern="1200" dirty="0" smtClean="0">
                <a:solidFill>
                  <a:schemeClr val="tx1"/>
                </a:solidFill>
                <a:effectLst/>
                <a:latin typeface="+mn-lt"/>
                <a:ea typeface="+mn-ea"/>
                <a:cs typeface="+mn-cs"/>
              </a:rPr>
              <a:t> is a collision avoidance technique when there is a fixed sized data. It is a combination of both </a:t>
            </a:r>
            <a:r>
              <a:rPr lang="en-US" sz="1200" b="0" i="0" u="none" strike="noStrike" kern="1200" dirty="0" smtClean="0">
                <a:solidFill>
                  <a:schemeClr val="tx1"/>
                </a:solidFill>
                <a:effectLst/>
                <a:latin typeface="+mn-lt"/>
                <a:ea typeface="+mn-ea"/>
                <a:cs typeface="+mn-cs"/>
                <a:hlinkClick r:id="rId5"/>
              </a:rPr>
              <a:t>Separate chaining</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6"/>
              </a:rPr>
              <a:t>Open addressing</a:t>
            </a:r>
            <a:r>
              <a:rPr lang="en-US" sz="1200" b="0" i="0" kern="1200" dirty="0" smtClean="0">
                <a:solidFill>
                  <a:schemeClr val="tx1"/>
                </a:solidFill>
                <a:effectLst/>
                <a:latin typeface="+mn-lt"/>
                <a:ea typeface="+mn-ea"/>
                <a:cs typeface="+mn-cs"/>
              </a:rPr>
              <a:t>. It uses the concept of Open Addressing(linear probing) to find first empty place for colliding element from the bottom of the hash table and the concept of Separate Chaining to link the colliding elements to each other through pointers. The hash function used is </a:t>
            </a:r>
            <a:r>
              <a:rPr lang="en-US" sz="1200" b="1" i="0" kern="1200" dirty="0" smtClean="0">
                <a:solidFill>
                  <a:schemeClr val="tx1"/>
                </a:solidFill>
                <a:effectLst/>
                <a:latin typeface="+mn-lt"/>
                <a:ea typeface="+mn-ea"/>
                <a:cs typeface="+mn-cs"/>
              </a:rPr>
              <a:t>h=(key)%(total number of keys)</a:t>
            </a:r>
            <a:r>
              <a:rPr lang="en-US" sz="1200" b="0" i="0" kern="1200" dirty="0" smtClean="0">
                <a:solidFill>
                  <a:schemeClr val="tx1"/>
                </a:solidFill>
                <a:effectLst/>
                <a:latin typeface="+mn-lt"/>
                <a:ea typeface="+mn-ea"/>
                <a:cs typeface="+mn-cs"/>
              </a:rPr>
              <a:t>. Inside the hash table, each node has three fields:</a:t>
            </a:r>
          </a:p>
          <a:p>
            <a:pPr fontAlgn="base"/>
            <a:r>
              <a:rPr lang="en-US" sz="1200" b="0" i="0" kern="1200" dirty="0" smtClean="0">
                <a:solidFill>
                  <a:schemeClr val="tx1"/>
                </a:solidFill>
                <a:effectLst/>
                <a:latin typeface="+mn-lt"/>
                <a:ea typeface="+mn-ea"/>
                <a:cs typeface="+mn-cs"/>
              </a:rPr>
              <a:t>h(key): The value of hash function for a key.</a:t>
            </a:r>
          </a:p>
          <a:p>
            <a:pPr fontAlgn="base"/>
            <a:r>
              <a:rPr lang="en-US" sz="1200" b="0" i="0" kern="1200" dirty="0" smtClean="0">
                <a:solidFill>
                  <a:schemeClr val="tx1"/>
                </a:solidFill>
                <a:effectLst/>
                <a:latin typeface="+mn-lt"/>
                <a:ea typeface="+mn-ea"/>
                <a:cs typeface="+mn-cs"/>
              </a:rPr>
              <a:t>Data: The key itself.</a:t>
            </a:r>
          </a:p>
          <a:p>
            <a:pPr fontAlgn="base"/>
            <a:r>
              <a:rPr lang="en-US" sz="1200" b="0" i="0" kern="1200" dirty="0" smtClean="0">
                <a:solidFill>
                  <a:schemeClr val="tx1"/>
                </a:solidFill>
                <a:effectLst/>
                <a:latin typeface="+mn-lt"/>
                <a:ea typeface="+mn-ea"/>
                <a:cs typeface="+mn-cs"/>
              </a:rPr>
              <a:t>Next: The link to the next colliding elements.</a:t>
            </a:r>
          </a:p>
          <a:p>
            <a:pPr fontAlgn="base"/>
            <a:r>
              <a:rPr lang="en-US" sz="1200" b="0" i="0" kern="1200" dirty="0" smtClean="0">
                <a:solidFill>
                  <a:schemeClr val="tx1"/>
                </a:solidFill>
                <a:effectLst/>
                <a:latin typeface="+mn-lt"/>
                <a:ea typeface="+mn-ea"/>
                <a:cs typeface="+mn-cs"/>
              </a:rPr>
              <a:t>The basic operations of Coalesced hashing are:</a:t>
            </a:r>
          </a:p>
          <a:p>
            <a:pPr fontAlgn="base"/>
            <a:r>
              <a:rPr lang="en-US" sz="1200" b="1" i="0" kern="1200" dirty="0" smtClean="0">
                <a:solidFill>
                  <a:schemeClr val="tx1"/>
                </a:solidFill>
                <a:effectLst/>
                <a:latin typeface="+mn-lt"/>
                <a:ea typeface="+mn-ea"/>
                <a:cs typeface="+mn-cs"/>
              </a:rPr>
              <a:t>INSERT(key):</a:t>
            </a:r>
            <a:r>
              <a:rPr lang="en-US" sz="1200" b="0" i="0" kern="1200" dirty="0" smtClean="0">
                <a:solidFill>
                  <a:schemeClr val="tx1"/>
                </a:solidFill>
                <a:effectLst/>
                <a:latin typeface="+mn-lt"/>
                <a:ea typeface="+mn-ea"/>
                <a:cs typeface="+mn-cs"/>
              </a:rPr>
              <a:t> The insert Operation inserts the key according to the hash value of that key if that hash value in the table is empty otherwise the key is inserted in first empty place from the bottom of the hash table and the address of this empty place is mapped in NEXT field of the previous pointing node of the chain.(Explained in example below).</a:t>
            </a:r>
          </a:p>
          <a:p>
            <a:pPr fontAlgn="base"/>
            <a:r>
              <a:rPr lang="en-US" sz="1200" b="1" i="0" kern="1200" dirty="0" smtClean="0">
                <a:solidFill>
                  <a:schemeClr val="tx1"/>
                </a:solidFill>
                <a:effectLst/>
                <a:latin typeface="+mn-lt"/>
                <a:ea typeface="+mn-ea"/>
                <a:cs typeface="+mn-cs"/>
              </a:rPr>
              <a:t>DELETE(Key): </a:t>
            </a:r>
            <a:r>
              <a:rPr lang="en-US" sz="1200" b="0" i="0" kern="1200" dirty="0" smtClean="0">
                <a:solidFill>
                  <a:schemeClr val="tx1"/>
                </a:solidFill>
                <a:effectLst/>
                <a:latin typeface="+mn-lt"/>
                <a:ea typeface="+mn-ea"/>
                <a:cs typeface="+mn-cs"/>
              </a:rPr>
              <a:t>The key if present is </a:t>
            </a:r>
            <a:r>
              <a:rPr lang="en-US" sz="1200" b="0" i="0" kern="1200" dirty="0" err="1" smtClean="0">
                <a:solidFill>
                  <a:schemeClr val="tx1"/>
                </a:solidFill>
                <a:effectLst/>
                <a:latin typeface="+mn-lt"/>
                <a:ea typeface="+mn-ea"/>
                <a:cs typeface="+mn-cs"/>
              </a:rPr>
              <a:t>deleted.Also</a:t>
            </a:r>
            <a:r>
              <a:rPr lang="en-US" sz="1200" b="0" i="0" kern="1200" dirty="0" smtClean="0">
                <a:solidFill>
                  <a:schemeClr val="tx1"/>
                </a:solidFill>
                <a:effectLst/>
                <a:latin typeface="+mn-lt"/>
                <a:ea typeface="+mn-ea"/>
                <a:cs typeface="+mn-cs"/>
              </a:rPr>
              <a:t> if the node to be deleted contains the address of another node in hash table then this address is mapped in the NEXT field of the node pointing to the node which is to be deleted</a:t>
            </a:r>
          </a:p>
          <a:p>
            <a:pPr fontAlgn="base"/>
            <a:r>
              <a:rPr lang="en-US" sz="1200" b="1" i="0" kern="1200" dirty="0" smtClean="0">
                <a:solidFill>
                  <a:schemeClr val="tx1"/>
                </a:solidFill>
                <a:effectLst/>
                <a:latin typeface="+mn-lt"/>
                <a:ea typeface="+mn-ea"/>
                <a:cs typeface="+mn-cs"/>
              </a:rPr>
              <a:t>SEARCH(key): </a:t>
            </a:r>
            <a:r>
              <a:rPr lang="en-US" sz="1200" b="0" i="0" kern="1200" dirty="0" smtClean="0">
                <a:solidFill>
                  <a:schemeClr val="tx1"/>
                </a:solidFill>
                <a:effectLst/>
                <a:latin typeface="+mn-lt"/>
                <a:ea typeface="+mn-ea"/>
                <a:cs typeface="+mn-cs"/>
              </a:rPr>
              <a:t>Returns </a:t>
            </a:r>
            <a:r>
              <a:rPr lang="en-US" sz="1200" b="1" i="0" kern="1200" dirty="0" smtClean="0">
                <a:solidFill>
                  <a:schemeClr val="tx1"/>
                </a:solidFill>
                <a:effectLst/>
                <a:latin typeface="+mn-lt"/>
                <a:ea typeface="+mn-ea"/>
                <a:cs typeface="+mn-cs"/>
              </a:rPr>
              <a:t>True</a:t>
            </a:r>
            <a:r>
              <a:rPr lang="en-US" sz="1200" b="0" i="0" kern="1200" dirty="0" smtClean="0">
                <a:solidFill>
                  <a:schemeClr val="tx1"/>
                </a:solidFill>
                <a:effectLst/>
                <a:latin typeface="+mn-lt"/>
                <a:ea typeface="+mn-ea"/>
                <a:cs typeface="+mn-cs"/>
              </a:rPr>
              <a:t> if key is present, otherwise return </a:t>
            </a:r>
            <a:r>
              <a:rPr lang="en-US" sz="1200" b="1" i="0" kern="1200" dirty="0" smtClean="0">
                <a:solidFill>
                  <a:schemeClr val="tx1"/>
                </a:solidFill>
                <a:effectLst/>
                <a:latin typeface="+mn-lt"/>
                <a:ea typeface="+mn-ea"/>
                <a:cs typeface="+mn-cs"/>
              </a:rPr>
              <a:t>False.</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best case complexity of all these operations is O(1) and the worst case complexity is O(n) where n is the total number of </a:t>
            </a:r>
            <a:r>
              <a:rPr lang="en-US" sz="1200" b="0" i="0" kern="1200" dirty="0" err="1" smtClean="0">
                <a:solidFill>
                  <a:schemeClr val="tx1"/>
                </a:solidFill>
                <a:effectLst/>
                <a:latin typeface="+mn-lt"/>
                <a:ea typeface="+mn-ea"/>
                <a:cs typeface="+mn-cs"/>
              </a:rPr>
              <a:t>keys.It</a:t>
            </a:r>
            <a:r>
              <a:rPr lang="en-US" sz="1200" b="0" i="0" kern="1200" dirty="0" smtClean="0">
                <a:solidFill>
                  <a:schemeClr val="tx1"/>
                </a:solidFill>
                <a:effectLst/>
                <a:latin typeface="+mn-lt"/>
                <a:ea typeface="+mn-ea"/>
                <a:cs typeface="+mn-cs"/>
              </a:rPr>
              <a:t> is better than separate chaining because it inserts the colliding element in the memory of hash table only instead of creating a new linked list as in separate chaining.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4114588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Message Digest:</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This is an application of cryptographic Hash Functions. Cryptographic hash functions are the functions which produce an output from which reaching the input is close to impossible. This property of hash functions is called </a:t>
            </a:r>
            <a:r>
              <a:rPr lang="en-US" sz="1200" b="1" i="0" kern="1200" dirty="0" smtClean="0">
                <a:solidFill>
                  <a:schemeClr val="tx1"/>
                </a:solidFill>
                <a:effectLst/>
                <a:latin typeface="+mn-lt"/>
                <a:ea typeface="+mn-ea"/>
                <a:cs typeface="+mn-cs"/>
              </a:rPr>
              <a:t>irreversibility</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Lets take an </a:t>
            </a:r>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Suppose you have to store your files on any of the cloud services available. You have to be sure that the files that you store are not tampered by any third party. You do it by computing “hash” of that file using a Cryptographic hash algorithm. One of the common cryptographic hash algorithms is </a:t>
            </a:r>
            <a:r>
              <a:rPr lang="en-US" sz="1200" b="1" i="0" kern="1200" dirty="0" smtClean="0">
                <a:solidFill>
                  <a:schemeClr val="tx1"/>
                </a:solidFill>
                <a:effectLst/>
                <a:latin typeface="+mn-lt"/>
                <a:ea typeface="+mn-ea"/>
                <a:cs typeface="+mn-cs"/>
              </a:rPr>
              <a:t>SHA 256</a:t>
            </a:r>
            <a:r>
              <a:rPr lang="en-US" sz="1200" b="0" i="0" kern="1200" dirty="0" smtClean="0">
                <a:solidFill>
                  <a:schemeClr val="tx1"/>
                </a:solidFill>
                <a:effectLst/>
                <a:latin typeface="+mn-lt"/>
                <a:ea typeface="+mn-ea"/>
                <a:cs typeface="+mn-cs"/>
              </a:rPr>
              <a:t>. The hash thus computed has a maximum size of 32 bytes. So a computing the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hash of large number of files will not be a problem. You save these hashes on your local machine.</a:t>
            </a:r>
          </a:p>
          <a:p>
            <a:pPr fontAlgn="base"/>
            <a:r>
              <a:rPr lang="en-US" sz="1200" b="0" i="0" kern="1200" dirty="0" smtClean="0">
                <a:solidFill>
                  <a:schemeClr val="tx1"/>
                </a:solidFill>
                <a:effectLst/>
                <a:latin typeface="+mn-lt"/>
                <a:ea typeface="+mn-ea"/>
                <a:cs typeface="+mn-cs"/>
              </a:rPr>
              <a:t>Now, when you download the files, you compute the hash again. Then you match it with the previous hash computed. Therefore, you know whether your files were tampered or not. If anybody tamper with the file, the hash value of the file will definitely change. Tampering the file without changing the hash is nearly impossible.</a:t>
            </a:r>
          </a:p>
          <a:p>
            <a:pPr fontAlgn="base"/>
            <a:r>
              <a:rPr lang="en-US" sz="1200" b="1" i="0" kern="1200" dirty="0" smtClean="0">
                <a:solidFill>
                  <a:schemeClr val="tx1"/>
                </a:solidFill>
                <a:effectLst/>
                <a:latin typeface="+mn-lt"/>
                <a:ea typeface="+mn-ea"/>
                <a:cs typeface="+mn-cs"/>
              </a:rPr>
              <a:t>Password Verification</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Cryptographic hash functions are very commonly used in password verification. Let’s understand this using an </a:t>
            </a:r>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When you use any online website which requires a user login, you enter your E-mail and password to authenticate that the account you are trying to use belongs to you. When the password is entered, a hash of the password is computed which is then sent to the server for verification of the password. The passwords stored on the server are actually computed hash values of the original passwords. This is done to ensure that when the password is sent from client to server, no sniffing is there.</a:t>
            </a:r>
          </a:p>
          <a:p>
            <a:pPr fontAlgn="base"/>
            <a:r>
              <a:rPr lang="en-US" sz="1200" b="1" i="0" kern="1200" dirty="0" smtClean="0">
                <a:solidFill>
                  <a:schemeClr val="tx1"/>
                </a:solidFill>
                <a:effectLst/>
                <a:latin typeface="+mn-lt"/>
                <a:ea typeface="+mn-ea"/>
                <a:cs typeface="+mn-cs"/>
              </a:rPr>
              <a:t>Data Structures(Programming Languages):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Various programming languages have hash table based Data Structures. The basic idea is to create a key-value pair where key is supposed to be a unique value, whereas value can be same for different keys. This implementation is seen in </a:t>
            </a:r>
            <a:r>
              <a:rPr lang="en-US" sz="1200" b="0" i="0" kern="1200" dirty="0" err="1" smtClean="0">
                <a:solidFill>
                  <a:schemeClr val="tx1"/>
                </a:solidFill>
                <a:effectLst/>
                <a:latin typeface="+mn-lt"/>
                <a:ea typeface="+mn-ea"/>
                <a:cs typeface="+mn-cs"/>
              </a:rPr>
              <a:t>unordered_set</a:t>
            </a:r>
            <a:r>
              <a:rPr lang="en-US" sz="1200" b="0" i="0" kern="1200" dirty="0" smtClean="0">
                <a:solidFill>
                  <a:schemeClr val="tx1"/>
                </a:solidFill>
                <a:effectLst/>
                <a:latin typeface="+mn-lt"/>
                <a:ea typeface="+mn-ea"/>
                <a:cs typeface="+mn-cs"/>
              </a:rPr>
              <a:t> &amp; </a:t>
            </a:r>
            <a:r>
              <a:rPr lang="en-US" sz="1200" b="0" i="0" kern="1200" dirty="0" err="1" smtClean="0">
                <a:solidFill>
                  <a:schemeClr val="tx1"/>
                </a:solidFill>
                <a:effectLst/>
                <a:latin typeface="+mn-lt"/>
                <a:ea typeface="+mn-ea"/>
                <a:cs typeface="+mn-cs"/>
              </a:rPr>
              <a:t>unordered_map</a:t>
            </a:r>
            <a:r>
              <a:rPr lang="en-US" sz="1200" b="0" i="0" kern="1200" dirty="0" smtClean="0">
                <a:solidFill>
                  <a:schemeClr val="tx1"/>
                </a:solidFill>
                <a:effectLst/>
                <a:latin typeface="+mn-lt"/>
                <a:ea typeface="+mn-ea"/>
                <a:cs typeface="+mn-cs"/>
              </a:rPr>
              <a:t> in C++, </a:t>
            </a:r>
            <a:r>
              <a:rPr lang="en-US" sz="1200" b="0" i="0" kern="1200" dirty="0" err="1" smtClean="0">
                <a:solidFill>
                  <a:schemeClr val="tx1"/>
                </a:solidFill>
                <a:effectLst/>
                <a:latin typeface="+mn-lt"/>
                <a:ea typeface="+mn-ea"/>
                <a:cs typeface="+mn-cs"/>
              </a:rPr>
              <a:t>HashSet</a:t>
            </a:r>
            <a:r>
              <a:rPr lang="en-US" sz="1200" b="0" i="0" kern="1200" dirty="0" smtClean="0">
                <a:solidFill>
                  <a:schemeClr val="tx1"/>
                </a:solidFill>
                <a:effectLst/>
                <a:latin typeface="+mn-lt"/>
                <a:ea typeface="+mn-ea"/>
                <a:cs typeface="+mn-cs"/>
              </a:rPr>
              <a:t> &amp; </a:t>
            </a:r>
            <a:r>
              <a:rPr lang="en-US" sz="1200" b="0" i="0" kern="1200" dirty="0" err="1" smtClean="0">
                <a:solidFill>
                  <a:schemeClr val="tx1"/>
                </a:solidFill>
                <a:effectLst/>
                <a:latin typeface="+mn-lt"/>
                <a:ea typeface="+mn-ea"/>
                <a:cs typeface="+mn-cs"/>
              </a:rPr>
              <a:t>HashMap</a:t>
            </a:r>
            <a:r>
              <a:rPr lang="en-US" sz="1200" b="0" i="0" kern="1200" dirty="0" smtClean="0">
                <a:solidFill>
                  <a:schemeClr val="tx1"/>
                </a:solidFill>
                <a:effectLst/>
                <a:latin typeface="+mn-lt"/>
                <a:ea typeface="+mn-ea"/>
                <a:cs typeface="+mn-cs"/>
              </a:rPr>
              <a:t> in java, </a:t>
            </a:r>
            <a:r>
              <a:rPr lang="en-US" sz="1200" b="0" i="0" kern="1200" dirty="0" err="1" smtClean="0">
                <a:solidFill>
                  <a:schemeClr val="tx1"/>
                </a:solidFill>
                <a:effectLst/>
                <a:latin typeface="+mn-lt"/>
                <a:ea typeface="+mn-ea"/>
                <a:cs typeface="+mn-cs"/>
              </a:rPr>
              <a:t>dict</a:t>
            </a:r>
            <a:r>
              <a:rPr lang="en-US" sz="1200" b="0" i="0" kern="1200" dirty="0" smtClean="0">
                <a:solidFill>
                  <a:schemeClr val="tx1"/>
                </a:solidFill>
                <a:effectLst/>
                <a:latin typeface="+mn-lt"/>
                <a:ea typeface="+mn-ea"/>
                <a:cs typeface="+mn-cs"/>
              </a:rPr>
              <a:t> in python etc.</a:t>
            </a:r>
          </a:p>
          <a:p>
            <a:pPr fontAlgn="base"/>
            <a:r>
              <a:rPr lang="en-US" sz="1200" b="1" i="0" kern="1200" dirty="0" smtClean="0">
                <a:solidFill>
                  <a:schemeClr val="tx1"/>
                </a:solidFill>
                <a:effectLst/>
                <a:latin typeface="+mn-lt"/>
                <a:ea typeface="+mn-ea"/>
                <a:cs typeface="+mn-cs"/>
              </a:rPr>
              <a:t>Compiler Operation:</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keywords of a programming language are processed differently than other identifiers. To differentiate between the keywords of a programming language(if, else, for, return etc.) and other identifiers and to successfully compile the program, the compiler stores all these keywords in a set which is implemented using a hash table.</a:t>
            </a:r>
          </a:p>
          <a:p>
            <a:pPr fontAlgn="base"/>
            <a:r>
              <a:rPr lang="en-US" sz="1200" b="1" i="0" kern="1200" dirty="0" smtClean="0">
                <a:solidFill>
                  <a:schemeClr val="tx1"/>
                </a:solidFill>
                <a:effectLst/>
                <a:latin typeface="+mn-lt"/>
                <a:ea typeface="+mn-ea"/>
                <a:cs typeface="+mn-cs"/>
              </a:rPr>
              <a:t>Rabin-Karp Algorithm:</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One of the most famous applications of hashing is the Rabin-Karp algorithm. This is basically a string-searching algorithm which uses hashing to find any one set of patterns in a string. A practical application of this algorithm is detecting plagiarism. To know more about Rabin-Karp </a:t>
            </a:r>
            <a:r>
              <a:rPr lang="en-US" sz="1200" b="0" i="0" kern="1200" dirty="0" err="1" smtClean="0">
                <a:solidFill>
                  <a:schemeClr val="tx1"/>
                </a:solidFill>
                <a:effectLst/>
                <a:latin typeface="+mn-lt"/>
                <a:ea typeface="+mn-ea"/>
                <a:cs typeface="+mn-cs"/>
              </a:rPr>
              <a:t>algo</a:t>
            </a:r>
            <a:r>
              <a:rPr lang="en-US" sz="1200" b="0" i="0" kern="1200" dirty="0" smtClean="0">
                <a:solidFill>
                  <a:schemeClr val="tx1"/>
                </a:solidFill>
                <a:effectLst/>
                <a:latin typeface="+mn-lt"/>
                <a:ea typeface="+mn-ea"/>
                <a:cs typeface="+mn-cs"/>
              </a:rPr>
              <a:t> go through </a:t>
            </a:r>
            <a:r>
              <a:rPr lang="en-US" sz="1200" b="0" i="0" u="none" strike="noStrike" kern="1200" dirty="0" smtClean="0">
                <a:solidFill>
                  <a:schemeClr val="tx1"/>
                </a:solidFill>
                <a:effectLst/>
                <a:latin typeface="+mn-lt"/>
                <a:ea typeface="+mn-ea"/>
                <a:cs typeface="+mn-cs"/>
                <a:hlinkClick r:id="rId3"/>
              </a:rPr>
              <a:t>Searching for Patterns | Set 3 (Rabin-Karp Algorithm)</a:t>
            </a:r>
            <a:r>
              <a:rPr lang="en-US" sz="1200" b="0" i="0" kern="1200" dirty="0" smtClean="0">
                <a:solidFill>
                  <a:schemeClr val="tx1"/>
                </a:solidFill>
                <a:effectLst/>
                <a:latin typeface="+mn-lt"/>
                <a:ea typeface="+mn-ea"/>
                <a:cs typeface="+mn-cs"/>
              </a:rPr>
              <a:t>.</a:t>
            </a:r>
          </a:p>
          <a:p>
            <a:pPr fontAlgn="base"/>
            <a:r>
              <a:rPr lang="en-US" sz="1200" b="1" i="0" kern="1200" dirty="0" smtClean="0">
                <a:solidFill>
                  <a:schemeClr val="tx1"/>
                </a:solidFill>
                <a:effectLst/>
                <a:latin typeface="+mn-lt"/>
                <a:ea typeface="+mn-ea"/>
                <a:cs typeface="+mn-cs"/>
              </a:rPr>
              <a:t>Linking File name and path together:</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When moving through files on our local system, we observe two very crucial components of a file i.e. </a:t>
            </a:r>
            <a:r>
              <a:rPr lang="en-US" sz="1200" b="0" i="0" kern="1200" dirty="0" err="1" smtClean="0">
                <a:solidFill>
                  <a:schemeClr val="tx1"/>
                </a:solidFill>
                <a:effectLst/>
                <a:latin typeface="+mn-lt"/>
                <a:ea typeface="+mn-ea"/>
                <a:cs typeface="+mn-cs"/>
              </a:rPr>
              <a:t>file_name</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file_path</a:t>
            </a:r>
            <a:r>
              <a:rPr lang="en-US" sz="1200" b="0" i="0" kern="1200" dirty="0" smtClean="0">
                <a:solidFill>
                  <a:schemeClr val="tx1"/>
                </a:solidFill>
                <a:effectLst/>
                <a:latin typeface="+mn-lt"/>
                <a:ea typeface="+mn-ea"/>
                <a:cs typeface="+mn-cs"/>
              </a:rPr>
              <a:t>. In order to store the correspondence between </a:t>
            </a:r>
            <a:r>
              <a:rPr lang="en-US" sz="1200" b="0" i="0" kern="1200" dirty="0" err="1" smtClean="0">
                <a:solidFill>
                  <a:schemeClr val="tx1"/>
                </a:solidFill>
                <a:effectLst/>
                <a:latin typeface="+mn-lt"/>
                <a:ea typeface="+mn-ea"/>
                <a:cs typeface="+mn-cs"/>
              </a:rPr>
              <a:t>file_name</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file_path</a:t>
            </a:r>
            <a:r>
              <a:rPr lang="en-US" sz="1200" b="0" i="0" kern="1200" dirty="0" smtClean="0">
                <a:solidFill>
                  <a:schemeClr val="tx1"/>
                </a:solidFill>
                <a:effectLst/>
                <a:latin typeface="+mn-lt"/>
                <a:ea typeface="+mn-ea"/>
                <a:cs typeface="+mn-cs"/>
              </a:rPr>
              <a:t> the system uses a map(</a:t>
            </a:r>
            <a:r>
              <a:rPr lang="en-US" sz="1200" b="0" i="0" kern="1200" dirty="0" err="1" smtClean="0">
                <a:solidFill>
                  <a:schemeClr val="tx1"/>
                </a:solidFill>
                <a:effectLst/>
                <a:latin typeface="+mn-lt"/>
                <a:ea typeface="+mn-ea"/>
                <a:cs typeface="+mn-cs"/>
              </a:rPr>
              <a:t>file_name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file_path</a:t>
            </a:r>
            <a:r>
              <a:rPr lang="en-US" sz="1200" b="0" i="0" kern="1200" dirty="0" smtClean="0">
                <a:solidFill>
                  <a:schemeClr val="tx1"/>
                </a:solidFill>
                <a:effectLst/>
                <a:latin typeface="+mn-lt"/>
                <a:ea typeface="+mn-ea"/>
                <a:cs typeface="+mn-cs"/>
              </a:rPr>
              <a:t>)which is implemented using a hash table.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1888913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1874826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{15= FACE , 3= Prep , 12= to , 1=Welcome}</a:t>
            </a:r>
          </a:p>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346056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p>
          <a:p>
            <a:r>
              <a:rPr lang="en-US" dirty="0">
                <a:latin typeface="Nunito Sans" panose="00000500000000000000" pitchFamily="2" charset="0"/>
              </a:rPr>
              <a:t>Primary colors: Black, White and Red (#F05136)</a:t>
            </a:r>
          </a:p>
          <a:p>
            <a:r>
              <a:rPr lang="en-US" b="1" dirty="0">
                <a:latin typeface="Nunito Sans" panose="00000500000000000000" pitchFamily="2" charset="0"/>
              </a:rPr>
              <a:t>General Instruction:</a:t>
            </a:r>
          </a:p>
          <a:p>
            <a:r>
              <a:rPr lang="en-US" dirty="0">
                <a:latin typeface="Nunito Sans" panose="00000500000000000000" pitchFamily="2" charset="0"/>
              </a:rPr>
              <a:t>Copy paste the required slide into your PPT. Format it there.</a:t>
            </a:r>
          </a:p>
          <a:p>
            <a:r>
              <a:rPr lang="en-US" dirty="0">
                <a:latin typeface="Nunito Sans" panose="00000500000000000000" pitchFamily="2" charset="0"/>
              </a:rPr>
              <a:t>Write less, talk/present more</a:t>
            </a: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p>
          <a:p>
            <a:r>
              <a:rPr lang="en-US" dirty="0">
                <a:latin typeface="Nunito Sans" panose="00000500000000000000" pitchFamily="2" charset="0"/>
              </a:rPr>
              <a:t>Don’t change the size and/or positions of headings, texts, unless absolutely necessary.</a:t>
            </a:r>
          </a:p>
          <a:p>
            <a:r>
              <a:rPr lang="en-US" dirty="0">
                <a:latin typeface="Nunito Sans" panose="00000500000000000000" pitchFamily="2" charset="0"/>
              </a:rPr>
              <a:t>The size of the image must be adjusted according to the text (try to make it look visually attractive)</a:t>
            </a:r>
          </a:p>
          <a:p>
            <a:r>
              <a:rPr lang="en-US" dirty="0">
                <a:latin typeface="Nunito Sans" panose="00000500000000000000" pitchFamily="2" charset="0"/>
              </a:rPr>
              <a:t>1 image per slide</a:t>
            </a: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2676026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{34=1, 3=1, 5=2, 10=3}</a:t>
            </a:r>
            <a:endParaRPr lang="en-IN"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3640398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{one=Welcome, two= to , four= FACE Prep }</a:t>
            </a:r>
          </a:p>
          <a:p>
            <a:r>
              <a:rPr lang="en-US" sz="1200" kern="1200" dirty="0" smtClean="0">
                <a:solidFill>
                  <a:schemeClr val="tx1"/>
                </a:solidFill>
                <a:latin typeface="+mn-lt"/>
                <a:ea typeface="+mn-ea"/>
                <a:cs typeface="+mn-cs"/>
              </a:rPr>
              <a:t>value for key 'one': Welcome</a:t>
            </a:r>
          </a:p>
          <a:p>
            <a:r>
              <a:rPr lang="en-US" sz="1200" kern="1200" dirty="0" smtClean="0">
                <a:solidFill>
                  <a:schemeClr val="tx1"/>
                </a:solidFill>
                <a:latin typeface="+mn-lt"/>
                <a:ea typeface="+mn-ea"/>
                <a:cs typeface="+mn-cs"/>
              </a:rPr>
              <a:t>Size of the map: 3</a:t>
            </a:r>
          </a:p>
          <a:p>
            <a:r>
              <a:rPr lang="en-IN" sz="1200" kern="1200" dirty="0" smtClean="0">
                <a:solidFill>
                  <a:schemeClr val="tx1"/>
                </a:solidFill>
                <a:latin typeface="+mn-lt"/>
                <a:ea typeface="+mn-ea"/>
                <a:cs typeface="+mn-cs"/>
              </a:rPr>
              <a:t>Is map empty? false</a:t>
            </a:r>
          </a:p>
          <a:p>
            <a:r>
              <a:rPr lang="en-IN" sz="1200" kern="1200" dirty="0" smtClean="0">
                <a:solidFill>
                  <a:schemeClr val="tx1"/>
                </a:solidFill>
                <a:latin typeface="+mn-lt"/>
                <a:ea typeface="+mn-ea"/>
                <a:cs typeface="+mn-cs"/>
              </a:rPr>
              <a:t>Contains key 'two'? true</a:t>
            </a:r>
          </a:p>
          <a:p>
            <a:r>
              <a:rPr lang="en-US" sz="1200" kern="1200" dirty="0" smtClean="0">
                <a:solidFill>
                  <a:schemeClr val="tx1"/>
                </a:solidFill>
                <a:latin typeface="+mn-lt"/>
                <a:ea typeface="+mn-ea"/>
                <a:cs typeface="+mn-cs"/>
              </a:rPr>
              <a:t>Contains value ' FACE prep 'true</a:t>
            </a:r>
          </a:p>
          <a:p>
            <a:r>
              <a:rPr lang="en-IN" sz="1200" kern="1200" dirty="0" smtClean="0">
                <a:solidFill>
                  <a:schemeClr val="tx1"/>
                </a:solidFill>
                <a:latin typeface="+mn-lt"/>
                <a:ea typeface="+mn-ea"/>
                <a:cs typeface="+mn-cs"/>
              </a:rPr>
              <a:t>delete element 'one': Welcome</a:t>
            </a:r>
          </a:p>
          <a:p>
            <a:r>
              <a:rPr lang="en-US" sz="1200" kern="1200" dirty="0" smtClean="0">
                <a:solidFill>
                  <a:schemeClr val="tx1"/>
                </a:solidFill>
                <a:latin typeface="+mn-lt"/>
                <a:ea typeface="+mn-ea"/>
                <a:cs typeface="+mn-cs"/>
              </a:rPr>
              <a:t>{two= to , four= FACE Prep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2046193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hashing there is a hash function that maps keys to some values. But these hashing function may lead to collision that is two or more keys are mapped to same value. Chain hashing avoids collision.</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758905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hash function that returns a unique hash number is called a universal hash function. In practice it is extremely hard to assign unique numbers to objects. The later is always possible only if you know (or approximate) the number of objects to be </a:t>
            </a:r>
            <a:r>
              <a:rPr lang="en-US" sz="1200" b="0" i="0" kern="1200" dirty="0" err="1" smtClean="0">
                <a:solidFill>
                  <a:schemeClr val="tx1"/>
                </a:solidFill>
                <a:effectLst/>
                <a:latin typeface="+mn-lt"/>
                <a:ea typeface="+mn-ea"/>
                <a:cs typeface="+mn-cs"/>
              </a:rPr>
              <a:t>proccessed</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Thus, we say that our hash function has the following properties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always returns a number for an object.</a:t>
            </a:r>
          </a:p>
          <a:p>
            <a:r>
              <a:rPr lang="en-US" sz="1200" b="0" i="0" kern="1200" dirty="0" smtClean="0">
                <a:solidFill>
                  <a:schemeClr val="tx1"/>
                </a:solidFill>
                <a:effectLst/>
                <a:latin typeface="+mn-lt"/>
                <a:ea typeface="+mn-ea"/>
                <a:cs typeface="+mn-cs"/>
              </a:rPr>
              <a:t>two equal objects will always have the same number</a:t>
            </a:r>
          </a:p>
          <a:p>
            <a:r>
              <a:rPr lang="en-US" sz="1200" b="0" i="0" kern="1200" dirty="0" smtClean="0">
                <a:solidFill>
                  <a:schemeClr val="tx1"/>
                </a:solidFill>
                <a:effectLst/>
                <a:latin typeface="+mn-lt"/>
                <a:ea typeface="+mn-ea"/>
                <a:cs typeface="+mn-cs"/>
              </a:rPr>
              <a:t>two unequal objects not always have different numbers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86228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Chain hashing:</a:t>
            </a:r>
          </a:p>
          <a:p>
            <a:r>
              <a:rPr lang="en-US" dirty="0" smtClean="0"/>
              <a:t>The idea is to make each cell of hash table point to a linked list of records that have same hash function value.</a:t>
            </a:r>
          </a:p>
          <a:p>
            <a:endParaRPr lang="en-US" dirty="0" smtClean="0"/>
          </a:p>
          <a:p>
            <a:r>
              <a:rPr lang="en-US" sz="1200" b="1" i="0" kern="1200" dirty="0" smtClean="0">
                <a:solidFill>
                  <a:schemeClr val="tx1"/>
                </a:solidFill>
                <a:effectLst/>
                <a:latin typeface="+mn-lt"/>
                <a:ea typeface="+mn-ea"/>
                <a:cs typeface="+mn-cs"/>
              </a:rPr>
              <a:t>What is Collision?</a:t>
            </a:r>
            <a:r>
              <a:rPr lang="en-US" dirty="0" smtClean="0"/>
              <a:t/>
            </a:r>
            <a:br>
              <a:rPr lang="en-US" dirty="0" smtClean="0"/>
            </a:br>
            <a:r>
              <a:rPr lang="en-US" sz="1200" b="0" i="0" kern="1200" dirty="0" smtClean="0">
                <a:solidFill>
                  <a:schemeClr val="tx1"/>
                </a:solidFill>
                <a:effectLst/>
                <a:latin typeface="+mn-lt"/>
                <a:ea typeface="+mn-ea"/>
                <a:cs typeface="+mn-cs"/>
              </a:rPr>
              <a:t>Since a hash function gets us a small number for a key which is a big integer or string, there is a possibility that two keys result in the same value. The situation where a newly inserted key maps to an already occupied slot in the hash table is called collision and must be handled using some collision handling technique.</a:t>
            </a:r>
            <a:endParaRPr lang="en-US" dirty="0" smtClean="0"/>
          </a:p>
          <a:p>
            <a:endParaRPr lang="en-US" dirty="0" smtClean="0"/>
          </a:p>
          <a:p>
            <a:r>
              <a:rPr lang="en-US" dirty="0" smtClean="0"/>
              <a:t>Let’s create a hash function, such that our hash table has ‘N’ number of buckets.</a:t>
            </a:r>
          </a:p>
          <a:p>
            <a:r>
              <a:rPr lang="en-US" dirty="0" smtClean="0"/>
              <a:t>To insert a node into the hash table, we need to find the hash index for the given key. And it could be calculated using the hash function.</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799055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Chain hashing:</a:t>
            </a:r>
          </a:p>
          <a:p>
            <a:r>
              <a:rPr lang="en-US" dirty="0" smtClean="0"/>
              <a:t>The idea is to make each cell of hash table point to a linked list of records that have same hash function value.</a:t>
            </a:r>
          </a:p>
          <a:p>
            <a:endParaRPr lang="en-US" dirty="0" smtClean="0"/>
          </a:p>
          <a:p>
            <a:r>
              <a:rPr lang="en-US" dirty="0" smtClean="0"/>
              <a:t>Let’s create a hash function, such that our hash table has ‘N’ number of buckets.</a:t>
            </a:r>
          </a:p>
          <a:p>
            <a:r>
              <a:rPr lang="en-US" dirty="0" smtClean="0"/>
              <a:t>To insert a node into the hash table, we need to find the hash index for the given key. And it could be calculated using the hash function.</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1484261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Move to the bucket corresponds to the above calculated hash index and insert the new node at the end of the list.</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49907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Delete: To delete a node from hash table, calculate the hash index for the key, move to the bucket corresponds to the calculated hash index, search the list in the current bucket to find and remove the node with the given key (if found).</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1966911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Let us assume bucket size is 7</a:t>
            </a:r>
          </a:p>
          <a:p>
            <a:r>
              <a:rPr lang="en-US" b="1" dirty="0" smtClean="0"/>
              <a:t>So index</a:t>
            </a:r>
            <a:r>
              <a:rPr lang="en-US" b="1" baseline="0" dirty="0" smtClean="0"/>
              <a:t> values ranges from 0 – 6</a:t>
            </a:r>
          </a:p>
          <a:p>
            <a:r>
              <a:rPr lang="en-US" b="1" baseline="0" dirty="0" smtClean="0"/>
              <a:t>Now let us have values as 15, 11, 27, 8</a:t>
            </a:r>
          </a:p>
          <a:p>
            <a:r>
              <a:rPr lang="en-US" b="1" baseline="0" dirty="0" smtClean="0"/>
              <a:t>So 15%7 index value is 1</a:t>
            </a:r>
          </a:p>
          <a:p>
            <a:r>
              <a:rPr lang="en-US" b="1" baseline="0" dirty="0" smtClean="0"/>
              <a:t>11 % 7 index is 4</a:t>
            </a:r>
          </a:p>
          <a:p>
            <a:r>
              <a:rPr lang="en-US" b="1" baseline="0" dirty="0" smtClean="0"/>
              <a:t>And so on…</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312244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3/7/2020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647885"/>
            <a:ext cx="10983686" cy="12003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smtClean="0">
                <a:latin typeface="Nunito Sans" panose="020B0604020202020204" charset="0"/>
              </a:rPr>
              <a:t>all </a:t>
            </a:r>
            <a:r>
              <a:rPr lang="en-US" sz="2400" dirty="0">
                <a:latin typeface="Nunito Sans" panose="020B0604020202020204" charset="0"/>
              </a:rPr>
              <a:t>elements are stored in the hash table </a:t>
            </a:r>
            <a:r>
              <a:rPr lang="en-US" sz="2400" dirty="0" smtClean="0">
                <a:latin typeface="Nunito Sans" panose="020B0604020202020204" charset="0"/>
              </a:rPr>
              <a:t>itself</a:t>
            </a:r>
          </a:p>
          <a:p>
            <a:pPr marL="342900" indent="-342900">
              <a:lnSpc>
                <a:spcPct val="150000"/>
              </a:lnSpc>
              <a:buFont typeface="Arial" panose="020B0604020202020204" pitchFamily="34" charset="0"/>
              <a:buChar char="•"/>
            </a:pPr>
            <a:r>
              <a:rPr lang="en-US" sz="2400" dirty="0" smtClean="0">
                <a:latin typeface="Nunito Sans" panose="020B0604020202020204" charset="0"/>
              </a:rPr>
              <a:t>size </a:t>
            </a:r>
            <a:r>
              <a:rPr lang="en-US" sz="2400" dirty="0">
                <a:latin typeface="Nunito Sans" panose="020B0604020202020204" charset="0"/>
              </a:rPr>
              <a:t>of the table must be greater than or equal to the total number of </a:t>
            </a:r>
            <a:r>
              <a:rPr lang="en-US" sz="2400" dirty="0" smtClean="0">
                <a:latin typeface="Nunito Sans" panose="020B0604020202020204" charset="0"/>
              </a:rPr>
              <a:t>keys</a:t>
            </a:r>
            <a:endParaRPr lang="en-US" sz="2400" dirty="0">
              <a:latin typeface="Nunito Sans" panose="020B0604020202020204"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Open Addressing</a:t>
            </a: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582763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042947"/>
            <a:ext cx="10983686" cy="5815053"/>
          </a:xfrm>
          <a:prstGeom prst="rect">
            <a:avLst/>
          </a:prstGeom>
          <a:noFill/>
        </p:spPr>
        <p:txBody>
          <a:bodyPr wrap="square" rtlCol="0">
            <a:spAutoFit/>
          </a:bodyPr>
          <a:lstStyle/>
          <a:p>
            <a:pPr marL="342900" indent="-342900">
              <a:lnSpc>
                <a:spcPct val="150000"/>
              </a:lnSpc>
              <a:buFont typeface="Arial" panose="020B0604020202020204" pitchFamily="34" charset="0"/>
              <a:buChar char="•"/>
            </a:pPr>
            <a:endParaRPr lang="en-US" sz="2500" dirty="0">
              <a:latin typeface="Nunito Sans" panose="00000500000000000000" pitchFamily="2" charset="0"/>
            </a:endParaRPr>
          </a:p>
          <a:p>
            <a:pPr marL="457200" indent="-457200" fontAlgn="base">
              <a:lnSpc>
                <a:spcPct val="150000"/>
              </a:lnSpc>
              <a:buFont typeface="Arial" panose="020B0604020202020204" pitchFamily="34" charset="0"/>
              <a:buChar char="•"/>
            </a:pPr>
            <a:r>
              <a:rPr lang="en-US" sz="2500" dirty="0" smtClean="0"/>
              <a:t>Insert(k) -&gt; </a:t>
            </a:r>
            <a:r>
              <a:rPr lang="en-US" sz="2500" dirty="0"/>
              <a:t>Keep probing until an empty slot is found. Once an empty slot is found, insert </a:t>
            </a:r>
            <a:r>
              <a:rPr lang="en-US" sz="2500" dirty="0" smtClean="0"/>
              <a:t>k.</a:t>
            </a:r>
          </a:p>
          <a:p>
            <a:pPr marL="457200" indent="-457200" fontAlgn="base">
              <a:lnSpc>
                <a:spcPct val="150000"/>
              </a:lnSpc>
              <a:buFont typeface="Arial" panose="020B0604020202020204" pitchFamily="34" charset="0"/>
              <a:buChar char="•"/>
            </a:pPr>
            <a:r>
              <a:rPr lang="en-US" sz="2500" dirty="0" smtClean="0"/>
              <a:t>Search(k</a:t>
            </a:r>
            <a:r>
              <a:rPr lang="en-US" sz="2500" dirty="0"/>
              <a:t>) -&gt; Keep probing until slot’s key doesn’t become equal to k or an empty slot is reached</a:t>
            </a:r>
            <a:endParaRPr lang="en-US" sz="2500" dirty="0"/>
          </a:p>
          <a:p>
            <a:pPr marL="457200" indent="-457200" fontAlgn="base">
              <a:lnSpc>
                <a:spcPct val="150000"/>
              </a:lnSpc>
              <a:buFont typeface="Arial" panose="020B0604020202020204" pitchFamily="34" charset="0"/>
              <a:buChar char="•"/>
            </a:pPr>
            <a:r>
              <a:rPr lang="en-US" sz="2500" dirty="0"/>
              <a:t>Delete(k</a:t>
            </a:r>
            <a:r>
              <a:rPr lang="en-US" sz="2500" dirty="0" smtClean="0"/>
              <a:t>) -&gt;</a:t>
            </a:r>
            <a:r>
              <a:rPr lang="en-US" sz="2500" dirty="0"/>
              <a:t> </a:t>
            </a:r>
            <a:r>
              <a:rPr lang="en-US" sz="2500" dirty="0" smtClean="0"/>
              <a:t>If </a:t>
            </a:r>
            <a:r>
              <a:rPr lang="en-US" sz="2500" dirty="0"/>
              <a:t>we simply delete a key, then search may fail. So slots of deleted keys are marked specially as “deleted</a:t>
            </a:r>
            <a:r>
              <a:rPr lang="en-US" sz="2500" dirty="0" smtClean="0"/>
              <a:t>”.</a:t>
            </a:r>
          </a:p>
          <a:p>
            <a:pPr marL="457200" indent="-457200" fontAlgn="base">
              <a:lnSpc>
                <a:spcPct val="150000"/>
              </a:lnSpc>
              <a:buFont typeface="Arial" panose="020B0604020202020204" pitchFamily="34" charset="0"/>
              <a:buChar char="•"/>
            </a:pPr>
            <a:r>
              <a:rPr lang="en-US" sz="2500" dirty="0" smtClean="0"/>
              <a:t>Insert </a:t>
            </a:r>
            <a:r>
              <a:rPr lang="en-US" sz="2500" dirty="0"/>
              <a:t>can insert an item in a deleted slot, but the search doesn’t stop at a deleted slot.</a:t>
            </a:r>
          </a:p>
          <a:p>
            <a:pPr marL="457200" indent="-457200">
              <a:lnSpc>
                <a:spcPct val="150000"/>
              </a:lnSpc>
              <a:buFont typeface="Arial" panose="020B0604020202020204" pitchFamily="34" charset="0"/>
              <a:buChar char="•"/>
            </a:pPr>
            <a:endParaRPr lang="en-US" sz="2500" dirty="0" smtClean="0">
              <a:latin typeface="Nunito Sans" panose="00000500000000000000" pitchFamily="2"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Insertion and Deletion</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577403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607059"/>
            <a:ext cx="10983686" cy="408381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latin typeface="Nunito Sans" panose="020B0604020202020204" charset="0"/>
              </a:rPr>
              <a:t>In </a:t>
            </a:r>
            <a:r>
              <a:rPr lang="en-US" sz="2500" dirty="0">
                <a:latin typeface="Nunito Sans" panose="020B0604020202020204" charset="0"/>
              </a:rPr>
              <a:t>linear probing, we linearly probe for next </a:t>
            </a:r>
            <a:r>
              <a:rPr lang="en-US" sz="2500" dirty="0" smtClean="0">
                <a:latin typeface="Nunito Sans" panose="020B0604020202020204" charset="0"/>
              </a:rPr>
              <a:t>slot</a:t>
            </a:r>
          </a:p>
          <a:p>
            <a:pPr marL="342900" indent="-342900">
              <a:lnSpc>
                <a:spcPct val="150000"/>
              </a:lnSpc>
              <a:buFont typeface="Arial" panose="020B0604020202020204" pitchFamily="34" charset="0"/>
              <a:buChar char="•"/>
            </a:pPr>
            <a:r>
              <a:rPr lang="en-US" sz="2500" dirty="0" smtClean="0">
                <a:latin typeface="Nunito Sans" panose="020B0604020202020204" charset="0"/>
              </a:rPr>
              <a:t>typical </a:t>
            </a:r>
            <a:r>
              <a:rPr lang="en-US" sz="2500" dirty="0">
                <a:latin typeface="Nunito Sans" panose="020B0604020202020204" charset="0"/>
              </a:rPr>
              <a:t>gap between two probes is 1 </a:t>
            </a:r>
            <a:endParaRPr lang="en-US" sz="2500" dirty="0" smtClean="0">
              <a:latin typeface="Nunito Sans" panose="020B0604020202020204" charset="0"/>
            </a:endParaRPr>
          </a:p>
          <a:p>
            <a:pPr marL="342900" indent="-342900">
              <a:lnSpc>
                <a:spcPct val="150000"/>
              </a:lnSpc>
              <a:buFont typeface="Arial" panose="020B0604020202020204" pitchFamily="34" charset="0"/>
              <a:buChar char="•"/>
            </a:pPr>
            <a:r>
              <a:rPr lang="en-US" sz="2500" dirty="0" smtClean="0">
                <a:latin typeface="Nunito Sans" panose="020B0604020202020204" charset="0"/>
              </a:rPr>
              <a:t>let</a:t>
            </a:r>
            <a:r>
              <a:rPr lang="en-US" sz="2500" dirty="0">
                <a:latin typeface="Nunito Sans" panose="020B0604020202020204" charset="0"/>
              </a:rPr>
              <a:t> </a:t>
            </a:r>
            <a:r>
              <a:rPr lang="en-US" sz="2500" b="1" dirty="0">
                <a:latin typeface="Nunito Sans" panose="020B0604020202020204" charset="0"/>
              </a:rPr>
              <a:t>hash(x)</a:t>
            </a:r>
            <a:r>
              <a:rPr lang="en-US" sz="2500" dirty="0">
                <a:latin typeface="Nunito Sans" panose="020B0604020202020204" charset="0"/>
              </a:rPr>
              <a:t> be the slot index computed using hash function and </a:t>
            </a:r>
            <a:r>
              <a:rPr lang="en-US" sz="2500" b="1" dirty="0">
                <a:latin typeface="Nunito Sans" panose="020B0604020202020204" charset="0"/>
              </a:rPr>
              <a:t>S</a:t>
            </a:r>
            <a:r>
              <a:rPr lang="en-US" sz="2500" dirty="0">
                <a:latin typeface="Nunito Sans" panose="020B0604020202020204" charset="0"/>
              </a:rPr>
              <a:t> be the table </a:t>
            </a:r>
            <a:r>
              <a:rPr lang="en-US" sz="2500" dirty="0" smtClean="0">
                <a:latin typeface="Nunito Sans" panose="020B0604020202020204" charset="0"/>
              </a:rPr>
              <a:t>size</a:t>
            </a:r>
          </a:p>
          <a:p>
            <a:pPr marL="342900" indent="-342900">
              <a:lnSpc>
                <a:spcPct val="150000"/>
              </a:lnSpc>
              <a:buFont typeface="Arial" panose="020B0604020202020204" pitchFamily="34" charset="0"/>
              <a:buChar char="•"/>
            </a:pPr>
            <a:r>
              <a:rPr lang="en-US" sz="2500" dirty="0">
                <a:latin typeface="Nunito Sans" panose="020B0604020202020204" charset="0"/>
              </a:rPr>
              <a:t>If slot hash(x) % S is full, then we try (hash(x) + 1) % S</a:t>
            </a:r>
          </a:p>
          <a:p>
            <a:pPr marL="342900" indent="-342900">
              <a:lnSpc>
                <a:spcPct val="150000"/>
              </a:lnSpc>
              <a:buFont typeface="Arial" panose="020B0604020202020204" pitchFamily="34" charset="0"/>
              <a:buChar char="•"/>
            </a:pPr>
            <a:r>
              <a:rPr lang="en-US" sz="2500" dirty="0">
                <a:latin typeface="Nunito Sans" panose="020B0604020202020204" charset="0"/>
              </a:rPr>
              <a:t>If (hash(x) + 1) % S is also full, then we try (hash(x) + 2) % S</a:t>
            </a:r>
          </a:p>
          <a:p>
            <a:pPr marL="342900" indent="-342900">
              <a:lnSpc>
                <a:spcPct val="150000"/>
              </a:lnSpc>
              <a:buFont typeface="Arial" panose="020B0604020202020204" pitchFamily="34" charset="0"/>
              <a:buChar char="•"/>
            </a:pPr>
            <a:r>
              <a:rPr lang="en-US" sz="2500" dirty="0">
                <a:latin typeface="Nunito Sans" panose="020B0604020202020204" charset="0"/>
              </a:rPr>
              <a:t>If (hash(x) + 2) % S is also full, then we try (hash(x) + 3) % S</a:t>
            </a:r>
            <a:endParaRPr lang="en-US" sz="2500" dirty="0" smtClean="0">
              <a:latin typeface="Nunito Sans" panose="020B0604020202020204"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Linear Probing</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8308116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607059"/>
            <a:ext cx="10983686" cy="297773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Nunito Sans" panose="020B0604020202020204" charset="0"/>
              </a:rPr>
              <a:t>w</a:t>
            </a:r>
            <a:r>
              <a:rPr lang="en-US" sz="2500" dirty="0" smtClean="0">
                <a:latin typeface="Nunito Sans" panose="020B0604020202020204" charset="0"/>
              </a:rPr>
              <a:t>e </a:t>
            </a:r>
            <a:r>
              <a:rPr lang="en-US" sz="2500" dirty="0">
                <a:latin typeface="Nunito Sans" panose="020B0604020202020204" charset="0"/>
              </a:rPr>
              <a:t>look for i2‘th slot in </a:t>
            </a:r>
            <a:r>
              <a:rPr lang="en-US" sz="2500" dirty="0" err="1">
                <a:latin typeface="Nunito Sans" panose="020B0604020202020204" charset="0"/>
              </a:rPr>
              <a:t>i’th</a:t>
            </a:r>
            <a:r>
              <a:rPr lang="en-US" sz="2500" dirty="0">
                <a:latin typeface="Nunito Sans" panose="020B0604020202020204" charset="0"/>
              </a:rPr>
              <a:t> </a:t>
            </a:r>
            <a:r>
              <a:rPr lang="en-US" sz="2500" dirty="0" smtClean="0">
                <a:latin typeface="Nunito Sans" panose="020B0604020202020204" charset="0"/>
              </a:rPr>
              <a:t>iteration</a:t>
            </a:r>
            <a:endParaRPr lang="en-US" sz="2500" dirty="0">
              <a:latin typeface="Nunito Sans" panose="020B0604020202020204" charset="0"/>
            </a:endParaRPr>
          </a:p>
          <a:p>
            <a:pPr marL="342900" indent="-342900">
              <a:lnSpc>
                <a:spcPct val="150000"/>
              </a:lnSpc>
              <a:buFont typeface="Arial" panose="020B0604020202020204" pitchFamily="34" charset="0"/>
              <a:buChar char="•"/>
            </a:pPr>
            <a:r>
              <a:rPr lang="en-US" sz="2500" dirty="0">
                <a:latin typeface="Nunito Sans" panose="020B0604020202020204" charset="0"/>
              </a:rPr>
              <a:t>let hash(x) be the slot index computed using hash function.  </a:t>
            </a:r>
          </a:p>
          <a:p>
            <a:pPr marL="342900" indent="-342900">
              <a:lnSpc>
                <a:spcPct val="150000"/>
              </a:lnSpc>
              <a:buFont typeface="Arial" panose="020B0604020202020204" pitchFamily="34" charset="0"/>
              <a:buChar char="•"/>
            </a:pPr>
            <a:r>
              <a:rPr lang="en-US" sz="2500" dirty="0">
                <a:latin typeface="Nunito Sans" panose="020B0604020202020204" charset="0"/>
              </a:rPr>
              <a:t>If slot hash(x) % S is full, then we try (hash(x) + 1*1) % S</a:t>
            </a:r>
          </a:p>
          <a:p>
            <a:pPr marL="342900" indent="-342900">
              <a:lnSpc>
                <a:spcPct val="150000"/>
              </a:lnSpc>
              <a:buFont typeface="Arial" panose="020B0604020202020204" pitchFamily="34" charset="0"/>
              <a:buChar char="•"/>
            </a:pPr>
            <a:r>
              <a:rPr lang="en-US" sz="2500" dirty="0">
                <a:latin typeface="Nunito Sans" panose="020B0604020202020204" charset="0"/>
              </a:rPr>
              <a:t>If (hash(x) + 1*1) % S is also full, then we try (hash(x) + 2*2) % S</a:t>
            </a:r>
          </a:p>
          <a:p>
            <a:pPr marL="342900" indent="-342900">
              <a:lnSpc>
                <a:spcPct val="150000"/>
              </a:lnSpc>
              <a:buFont typeface="Arial" panose="020B0604020202020204" pitchFamily="34" charset="0"/>
              <a:buChar char="•"/>
            </a:pPr>
            <a:r>
              <a:rPr lang="en-US" sz="2500" dirty="0">
                <a:latin typeface="Nunito Sans" panose="020B0604020202020204" charset="0"/>
              </a:rPr>
              <a:t>If (hash(x) + 2*2) % S is also full, then we try (hash(x) + 3*3) % S</a:t>
            </a:r>
            <a:endParaRPr lang="en-US" sz="2500" dirty="0" smtClean="0">
              <a:latin typeface="Nunito Sans" panose="020B0604020202020204"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Quadratic Probing</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2350934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607059"/>
            <a:ext cx="11593286" cy="369331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400" dirty="0">
                <a:latin typeface="Nunito Sans" panose="020B0604020202020204" charset="0"/>
              </a:rPr>
              <a:t>w</a:t>
            </a:r>
            <a:r>
              <a:rPr lang="en-US" sz="2400" dirty="0" smtClean="0">
                <a:latin typeface="Nunito Sans" panose="020B0604020202020204" charset="0"/>
              </a:rPr>
              <a:t>e </a:t>
            </a:r>
            <a:r>
              <a:rPr lang="en-US" sz="2400" dirty="0">
                <a:latin typeface="Nunito Sans" panose="020B0604020202020204" charset="0"/>
              </a:rPr>
              <a:t>use another hash function hash2(x) and look for </a:t>
            </a:r>
            <a:r>
              <a:rPr lang="en-US" sz="2400" dirty="0" err="1">
                <a:latin typeface="Nunito Sans" panose="020B0604020202020204" charset="0"/>
              </a:rPr>
              <a:t>i</a:t>
            </a:r>
            <a:r>
              <a:rPr lang="en-US" sz="2400" dirty="0">
                <a:latin typeface="Nunito Sans" panose="020B0604020202020204" charset="0"/>
              </a:rPr>
              <a:t>*hash2(x) slot in </a:t>
            </a:r>
            <a:r>
              <a:rPr lang="en-US" sz="2400" dirty="0" err="1">
                <a:latin typeface="Nunito Sans" panose="020B0604020202020204" charset="0"/>
              </a:rPr>
              <a:t>i’th</a:t>
            </a:r>
            <a:r>
              <a:rPr lang="en-US" sz="2400" dirty="0">
                <a:latin typeface="Nunito Sans" panose="020B0604020202020204" charset="0"/>
              </a:rPr>
              <a:t> rotation</a:t>
            </a:r>
            <a:r>
              <a:rPr lang="en-US" sz="2400" dirty="0" smtClean="0">
                <a:latin typeface="Nunito Sans" panose="020B0604020202020204" charset="0"/>
              </a:rPr>
              <a:t>.</a:t>
            </a:r>
            <a:endParaRPr lang="en-US" sz="2400" dirty="0">
              <a:latin typeface="Nunito Sans" panose="020B0604020202020204" charset="0"/>
            </a:endParaRPr>
          </a:p>
          <a:p>
            <a:pPr marL="342900" indent="-342900">
              <a:lnSpc>
                <a:spcPct val="200000"/>
              </a:lnSpc>
              <a:buFont typeface="Arial" panose="020B0604020202020204" pitchFamily="34" charset="0"/>
              <a:buChar char="•"/>
            </a:pPr>
            <a:r>
              <a:rPr lang="en-US" sz="2400" dirty="0">
                <a:latin typeface="Nunito Sans" panose="020B0604020202020204" charset="0"/>
              </a:rPr>
              <a:t>let hash(x) be the slot index computed using hash function.  </a:t>
            </a:r>
          </a:p>
          <a:p>
            <a:pPr marL="342900" indent="-342900">
              <a:lnSpc>
                <a:spcPct val="200000"/>
              </a:lnSpc>
              <a:buFont typeface="Arial" panose="020B0604020202020204" pitchFamily="34" charset="0"/>
              <a:buChar char="•"/>
            </a:pPr>
            <a:r>
              <a:rPr lang="en-US" sz="2400" dirty="0">
                <a:latin typeface="Nunito Sans" panose="020B0604020202020204" charset="0"/>
              </a:rPr>
              <a:t>If slot hash(x) % S is full, then we try (hash(x) + 1*hash2(x)) % S</a:t>
            </a:r>
          </a:p>
          <a:p>
            <a:pPr marL="342900" indent="-342900">
              <a:lnSpc>
                <a:spcPct val="200000"/>
              </a:lnSpc>
              <a:buFont typeface="Arial" panose="020B0604020202020204" pitchFamily="34" charset="0"/>
              <a:buChar char="•"/>
            </a:pPr>
            <a:r>
              <a:rPr lang="en-US" sz="2400" dirty="0">
                <a:latin typeface="Nunito Sans" panose="020B0604020202020204" charset="0"/>
              </a:rPr>
              <a:t>If (hash(x) + 1*hash2(x)) % S is also full, then we try (hash(x) + 2*hash2(x)) % S</a:t>
            </a:r>
          </a:p>
          <a:p>
            <a:pPr marL="342900" indent="-342900">
              <a:lnSpc>
                <a:spcPct val="200000"/>
              </a:lnSpc>
              <a:buFont typeface="Arial" panose="020B0604020202020204" pitchFamily="34" charset="0"/>
              <a:buChar char="•"/>
            </a:pPr>
            <a:r>
              <a:rPr lang="en-US" sz="2400" dirty="0">
                <a:latin typeface="Nunito Sans" panose="020B0604020202020204" charset="0"/>
              </a:rPr>
              <a:t>If (hash(x) + 2*hash2(x)) % S is also full, then we try (hash(x) + 3*hash2(x)) % </a:t>
            </a:r>
            <a:r>
              <a:rPr lang="en-US" sz="2400" dirty="0" smtClean="0">
                <a:latin typeface="Nunito Sans" panose="020B0604020202020204" charset="0"/>
              </a:rPr>
              <a:t>S</a:t>
            </a:r>
            <a:endParaRPr lang="en-US" sz="2400" dirty="0">
              <a:latin typeface="Nunito Sans" panose="020B0604020202020204"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Double Hashing</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645373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607059"/>
            <a:ext cx="11593286" cy="341632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smtClean="0">
                <a:latin typeface="Nunito Sans" panose="020B0604020202020204" charset="0"/>
              </a:rPr>
              <a:t>collision </a:t>
            </a:r>
            <a:r>
              <a:rPr lang="en-US" sz="2400" dirty="0">
                <a:latin typeface="Nunito Sans" panose="020B0604020202020204" charset="0"/>
              </a:rPr>
              <a:t>avoidance technique when there is a fixed sized </a:t>
            </a:r>
            <a:r>
              <a:rPr lang="en-US" sz="2400" dirty="0" smtClean="0">
                <a:latin typeface="Nunito Sans" panose="020B0604020202020204" charset="0"/>
              </a:rPr>
              <a:t>data</a:t>
            </a:r>
          </a:p>
          <a:p>
            <a:pPr marL="342900" indent="-342900">
              <a:lnSpc>
                <a:spcPct val="150000"/>
              </a:lnSpc>
              <a:buFont typeface="Arial" panose="020B0604020202020204" pitchFamily="34" charset="0"/>
              <a:buChar char="•"/>
            </a:pPr>
            <a:r>
              <a:rPr lang="en-US" sz="2400" dirty="0" smtClean="0">
                <a:latin typeface="Nunito Sans" panose="020B0604020202020204" charset="0"/>
              </a:rPr>
              <a:t>It </a:t>
            </a:r>
            <a:r>
              <a:rPr lang="en-US" sz="2400" dirty="0">
                <a:latin typeface="Nunito Sans" panose="020B0604020202020204" charset="0"/>
              </a:rPr>
              <a:t>is a combination of both </a:t>
            </a:r>
            <a:r>
              <a:rPr lang="en-US" sz="2400" b="1" dirty="0">
                <a:latin typeface="Nunito Sans" panose="020B0604020202020204" charset="0"/>
              </a:rPr>
              <a:t>Separate chaining and Open </a:t>
            </a:r>
            <a:r>
              <a:rPr lang="en-US" sz="2400" b="1" dirty="0" smtClean="0">
                <a:latin typeface="Nunito Sans" panose="020B0604020202020204" charset="0"/>
              </a:rPr>
              <a:t>addressing</a:t>
            </a:r>
          </a:p>
          <a:p>
            <a:pPr marL="342900" indent="-342900">
              <a:lnSpc>
                <a:spcPct val="150000"/>
              </a:lnSpc>
              <a:buFont typeface="Arial" panose="020B0604020202020204" pitchFamily="34" charset="0"/>
              <a:buChar char="•"/>
            </a:pPr>
            <a:r>
              <a:rPr lang="en-US" sz="2400" dirty="0" smtClean="0">
                <a:latin typeface="Nunito Sans" panose="020B0604020202020204" charset="0"/>
              </a:rPr>
              <a:t>It </a:t>
            </a:r>
            <a:r>
              <a:rPr lang="en-US" sz="2400" dirty="0">
                <a:latin typeface="Nunito Sans" panose="020B0604020202020204" charset="0"/>
              </a:rPr>
              <a:t>uses the concept of Open </a:t>
            </a:r>
            <a:r>
              <a:rPr lang="en-US" sz="2400" dirty="0" smtClean="0">
                <a:latin typeface="Nunito Sans" panose="020B0604020202020204" charset="0"/>
              </a:rPr>
              <a:t>Addressing (</a:t>
            </a:r>
            <a:r>
              <a:rPr lang="en-US" sz="2400" dirty="0">
                <a:latin typeface="Nunito Sans" panose="020B0604020202020204" charset="0"/>
              </a:rPr>
              <a:t>linear probing) to find first empty place for colliding element from the bottom of the hash table and the concept of Separate Chaining to link the colliding elements to each other through </a:t>
            </a:r>
            <a:r>
              <a:rPr lang="en-US" sz="2400" dirty="0" smtClean="0">
                <a:latin typeface="Nunito Sans" panose="020B0604020202020204" charset="0"/>
              </a:rPr>
              <a:t>pointers.</a:t>
            </a:r>
          </a:p>
          <a:p>
            <a:pPr marL="342900" indent="-342900">
              <a:lnSpc>
                <a:spcPct val="150000"/>
              </a:lnSpc>
              <a:buFont typeface="Arial" panose="020B0604020202020204" pitchFamily="34" charset="0"/>
              <a:buChar char="•"/>
            </a:pPr>
            <a:r>
              <a:rPr lang="en-US" sz="2400" dirty="0" smtClean="0">
                <a:latin typeface="Nunito Sans" panose="020B0604020202020204" charset="0"/>
              </a:rPr>
              <a:t>hash function h = (</a:t>
            </a:r>
            <a:r>
              <a:rPr lang="en-US" sz="2400" dirty="0">
                <a:latin typeface="Nunito Sans" panose="020B0604020202020204" charset="0"/>
              </a:rPr>
              <a:t>key</a:t>
            </a:r>
            <a:r>
              <a:rPr lang="en-US" sz="2400" dirty="0" smtClean="0">
                <a:latin typeface="Nunito Sans" panose="020B0604020202020204" charset="0"/>
              </a:rPr>
              <a:t>) % (</a:t>
            </a:r>
            <a:r>
              <a:rPr lang="en-US" sz="2400" dirty="0">
                <a:latin typeface="Nunito Sans" panose="020B0604020202020204" charset="0"/>
              </a:rPr>
              <a:t>total number of keys</a:t>
            </a:r>
            <a:r>
              <a:rPr lang="en-US" sz="2400" dirty="0" smtClean="0">
                <a:latin typeface="Nunito Sans" panose="020B0604020202020204" charset="0"/>
              </a:rPr>
              <a:t>)</a:t>
            </a: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Coalesced hashing </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4258488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2088" y="1702862"/>
            <a:ext cx="10983686" cy="3347840"/>
          </a:xfrm>
          <a:prstGeom prst="rect">
            <a:avLst/>
          </a:prstGeom>
          <a:noFill/>
        </p:spPr>
        <p:txBody>
          <a:bodyPr wrap="square" rtlCol="0">
            <a:spAutoFit/>
          </a:bodyPr>
          <a:lstStyle/>
          <a:p>
            <a:pPr fontAlgn="base">
              <a:lnSpc>
                <a:spcPct val="150000"/>
              </a:lnSpc>
              <a:buFont typeface="Arial" panose="020B0604020202020204" pitchFamily="34" charset="0"/>
              <a:buChar char="•"/>
            </a:pPr>
            <a:r>
              <a:rPr lang="en-IN" sz="2400" dirty="0" smtClean="0">
                <a:latin typeface="Nunito Sans" panose="020B0604020202020204" charset="0"/>
              </a:rPr>
              <a:t>    Message </a:t>
            </a:r>
            <a:r>
              <a:rPr lang="en-IN" sz="2400" dirty="0">
                <a:latin typeface="Nunito Sans" panose="020B0604020202020204" charset="0"/>
              </a:rPr>
              <a:t>Digest</a:t>
            </a:r>
          </a:p>
          <a:p>
            <a:pPr fontAlgn="base">
              <a:lnSpc>
                <a:spcPct val="150000"/>
              </a:lnSpc>
              <a:buFont typeface="Arial" panose="020B0604020202020204" pitchFamily="34" charset="0"/>
              <a:buChar char="•"/>
            </a:pPr>
            <a:r>
              <a:rPr lang="en-IN" sz="2400" dirty="0" smtClean="0">
                <a:latin typeface="Nunito Sans" panose="020B0604020202020204" charset="0"/>
              </a:rPr>
              <a:t>    Password </a:t>
            </a:r>
            <a:r>
              <a:rPr lang="en-IN" sz="2400" dirty="0">
                <a:latin typeface="Nunito Sans" panose="020B0604020202020204" charset="0"/>
              </a:rPr>
              <a:t>Verification</a:t>
            </a:r>
          </a:p>
          <a:p>
            <a:pPr fontAlgn="base">
              <a:lnSpc>
                <a:spcPct val="150000"/>
              </a:lnSpc>
              <a:buFont typeface="Arial" panose="020B0604020202020204" pitchFamily="34" charset="0"/>
              <a:buChar char="•"/>
            </a:pPr>
            <a:r>
              <a:rPr lang="en-IN" sz="2400" dirty="0" smtClean="0">
                <a:latin typeface="Nunito Sans" panose="020B0604020202020204" charset="0"/>
              </a:rPr>
              <a:t>    Data </a:t>
            </a:r>
            <a:r>
              <a:rPr lang="en-IN" sz="2400" dirty="0">
                <a:latin typeface="Nunito Sans" panose="020B0604020202020204" charset="0"/>
              </a:rPr>
              <a:t>Structures(Programming Languages)</a:t>
            </a:r>
          </a:p>
          <a:p>
            <a:pPr fontAlgn="base">
              <a:lnSpc>
                <a:spcPct val="150000"/>
              </a:lnSpc>
              <a:buFont typeface="Arial" panose="020B0604020202020204" pitchFamily="34" charset="0"/>
              <a:buChar char="•"/>
            </a:pPr>
            <a:r>
              <a:rPr lang="en-IN" sz="2400" dirty="0" smtClean="0">
                <a:latin typeface="Nunito Sans" panose="020B0604020202020204" charset="0"/>
              </a:rPr>
              <a:t>    Compiler </a:t>
            </a:r>
            <a:r>
              <a:rPr lang="en-IN" sz="2400" dirty="0">
                <a:latin typeface="Nunito Sans" panose="020B0604020202020204" charset="0"/>
              </a:rPr>
              <a:t>Operation</a:t>
            </a:r>
          </a:p>
          <a:p>
            <a:pPr fontAlgn="base">
              <a:lnSpc>
                <a:spcPct val="150000"/>
              </a:lnSpc>
              <a:buFont typeface="Arial" panose="020B0604020202020204" pitchFamily="34" charset="0"/>
              <a:buChar char="•"/>
            </a:pPr>
            <a:r>
              <a:rPr lang="en-IN" sz="2400" dirty="0" smtClean="0">
                <a:latin typeface="Nunito Sans" panose="020B0604020202020204" charset="0"/>
              </a:rPr>
              <a:t>    Rabin-Karp </a:t>
            </a:r>
            <a:r>
              <a:rPr lang="en-IN" sz="2400" dirty="0" err="1">
                <a:latin typeface="Nunito Sans" panose="020B0604020202020204" charset="0"/>
              </a:rPr>
              <a:t>Algortithm</a:t>
            </a:r>
            <a:endParaRPr lang="en-IN" sz="2400" dirty="0">
              <a:latin typeface="Nunito Sans" panose="020B0604020202020204" charset="0"/>
            </a:endParaRPr>
          </a:p>
          <a:p>
            <a:pPr fontAlgn="base">
              <a:lnSpc>
                <a:spcPct val="150000"/>
              </a:lnSpc>
              <a:buFont typeface="Arial" panose="020B0604020202020204" pitchFamily="34" charset="0"/>
              <a:buChar char="•"/>
            </a:pPr>
            <a:r>
              <a:rPr lang="en-IN" sz="2400" dirty="0" smtClean="0">
                <a:latin typeface="Nunito Sans" panose="020B0604020202020204" charset="0"/>
              </a:rPr>
              <a:t>    Linking </a:t>
            </a:r>
            <a:r>
              <a:rPr lang="en-IN" sz="2400" dirty="0">
                <a:latin typeface="Nunito Sans" panose="020B0604020202020204" charset="0"/>
              </a:rPr>
              <a:t>File name and path together</a:t>
            </a:r>
            <a:endParaRPr lang="en-IN" sz="2400" b="0" i="0" dirty="0">
              <a:effectLst/>
              <a:latin typeface="Nunito Sans" panose="020B0604020202020204"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Applications</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762393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44606795"/>
              </p:ext>
            </p:extLst>
          </p:nvPr>
        </p:nvGraphicFramePr>
        <p:xfrm>
          <a:off x="533399" y="264159"/>
          <a:ext cx="11277600" cy="6365241"/>
        </p:xfrm>
        <a:graphic>
          <a:graphicData uri="http://schemas.openxmlformats.org/drawingml/2006/table">
            <a:tbl>
              <a:tblPr firstRow="1" bandRow="1">
                <a:tableStyleId>{5C22544A-7EE6-4342-B048-85BDC9FD1C3A}</a:tableStyleId>
              </a:tblPr>
              <a:tblGrid>
                <a:gridCol w="5638800"/>
                <a:gridCol w="5638800"/>
              </a:tblGrid>
              <a:tr h="548922">
                <a:tc>
                  <a:txBody>
                    <a:bodyPr/>
                    <a:lstStyle/>
                    <a:p>
                      <a:pPr algn="l" fontAlgn="base"/>
                      <a:r>
                        <a:rPr lang="en-IN" sz="2400" b="1" dirty="0">
                          <a:solidFill>
                            <a:schemeClr val="tx1"/>
                          </a:solidFill>
                          <a:effectLst/>
                        </a:rPr>
                        <a:t>Separate Chaining</a:t>
                      </a:r>
                      <a:endParaRPr lang="en-IN" sz="2400" b="0" dirty="0">
                        <a:solidFill>
                          <a:schemeClr val="tx1"/>
                        </a:solidFill>
                        <a:effectLst/>
                      </a:endParaRPr>
                    </a:p>
                  </a:txBody>
                  <a:tcPr marL="88900" marR="88900" marT="44450" marB="44450" anchor="ctr">
                    <a:solidFill>
                      <a:schemeClr val="accent6"/>
                    </a:solidFill>
                  </a:tcPr>
                </a:tc>
                <a:tc>
                  <a:txBody>
                    <a:bodyPr/>
                    <a:lstStyle/>
                    <a:p>
                      <a:pPr algn="l" fontAlgn="base"/>
                      <a:r>
                        <a:rPr lang="en-IN" sz="2400" b="1" dirty="0">
                          <a:solidFill>
                            <a:schemeClr val="tx1"/>
                          </a:solidFill>
                          <a:effectLst/>
                        </a:rPr>
                        <a:t>Open Addressing</a:t>
                      </a:r>
                      <a:endParaRPr lang="en-IN" sz="2400" b="0" dirty="0">
                        <a:solidFill>
                          <a:schemeClr val="tx1"/>
                        </a:solidFill>
                        <a:effectLst/>
                      </a:endParaRPr>
                    </a:p>
                  </a:txBody>
                  <a:tcPr marL="88900" marR="88900" marT="44450" marB="44450" anchor="ctr">
                    <a:solidFill>
                      <a:schemeClr val="accent6"/>
                    </a:solidFill>
                  </a:tcPr>
                </a:tc>
              </a:tr>
              <a:tr h="548922">
                <a:tc>
                  <a:txBody>
                    <a:bodyPr/>
                    <a:lstStyle/>
                    <a:p>
                      <a:pPr algn="l" fontAlgn="base"/>
                      <a:r>
                        <a:rPr lang="en-US" sz="2400" b="0" dirty="0" smtClean="0">
                          <a:effectLst/>
                        </a:rPr>
                        <a:t>simple </a:t>
                      </a:r>
                      <a:r>
                        <a:rPr lang="en-US" sz="2400" b="0" dirty="0">
                          <a:effectLst/>
                        </a:rPr>
                        <a:t>to </a:t>
                      </a:r>
                      <a:r>
                        <a:rPr lang="en-US" sz="2400" b="0" dirty="0" smtClean="0">
                          <a:effectLst/>
                        </a:rPr>
                        <a:t>implement</a:t>
                      </a:r>
                      <a:endParaRPr lang="en-US" sz="2400" b="0" dirty="0">
                        <a:effectLst/>
                      </a:endParaRPr>
                    </a:p>
                  </a:txBody>
                  <a:tcPr marL="88900" marR="88900" marT="44450" marB="44450" anchor="ctr">
                    <a:solidFill>
                      <a:schemeClr val="accent6"/>
                    </a:solidFill>
                  </a:tcPr>
                </a:tc>
                <a:tc>
                  <a:txBody>
                    <a:bodyPr/>
                    <a:lstStyle/>
                    <a:p>
                      <a:pPr algn="l" fontAlgn="base"/>
                      <a:r>
                        <a:rPr lang="en-US" sz="2400" b="0" dirty="0" smtClean="0">
                          <a:effectLst/>
                        </a:rPr>
                        <a:t>requires </a:t>
                      </a:r>
                      <a:r>
                        <a:rPr lang="en-US" sz="2400" b="0" dirty="0">
                          <a:effectLst/>
                        </a:rPr>
                        <a:t>more </a:t>
                      </a:r>
                      <a:r>
                        <a:rPr lang="en-US" sz="2400" b="0" dirty="0" smtClean="0">
                          <a:effectLst/>
                        </a:rPr>
                        <a:t>computation</a:t>
                      </a:r>
                      <a:endParaRPr lang="en-US" sz="2400" b="0" dirty="0">
                        <a:effectLst/>
                      </a:endParaRPr>
                    </a:p>
                  </a:txBody>
                  <a:tcPr marL="88900" marR="88900" marT="44450" marB="44450" anchor="ctr">
                    <a:solidFill>
                      <a:schemeClr val="accent6"/>
                    </a:solidFill>
                  </a:tcPr>
                </a:tc>
              </a:tr>
              <a:tr h="943695">
                <a:tc>
                  <a:txBody>
                    <a:bodyPr/>
                    <a:lstStyle/>
                    <a:p>
                      <a:pPr algn="l" fontAlgn="base"/>
                      <a:r>
                        <a:rPr lang="en-US" sz="2400" b="0" dirty="0" smtClean="0">
                          <a:effectLst/>
                        </a:rPr>
                        <a:t>hash </a:t>
                      </a:r>
                      <a:r>
                        <a:rPr lang="en-US" sz="2400" b="0" dirty="0">
                          <a:effectLst/>
                        </a:rPr>
                        <a:t>table never fills </a:t>
                      </a:r>
                      <a:r>
                        <a:rPr lang="en-US" sz="2400" b="0" dirty="0" smtClean="0">
                          <a:effectLst/>
                        </a:rPr>
                        <a:t>up</a:t>
                      </a:r>
                      <a:endParaRPr lang="en-US" sz="2400" b="0" dirty="0">
                        <a:effectLst/>
                      </a:endParaRPr>
                    </a:p>
                  </a:txBody>
                  <a:tcPr marL="88900" marR="88900" marT="44450" marB="44450" anchor="ctr">
                    <a:solidFill>
                      <a:schemeClr val="accent6"/>
                    </a:solidFill>
                  </a:tcPr>
                </a:tc>
                <a:tc>
                  <a:txBody>
                    <a:bodyPr/>
                    <a:lstStyle/>
                    <a:p>
                      <a:pPr algn="l" fontAlgn="base"/>
                      <a:r>
                        <a:rPr lang="en-US" sz="2400" b="0" dirty="0" smtClean="0">
                          <a:effectLst/>
                        </a:rPr>
                        <a:t>table </a:t>
                      </a:r>
                      <a:r>
                        <a:rPr lang="en-US" sz="2400" b="0" dirty="0">
                          <a:effectLst/>
                        </a:rPr>
                        <a:t>may become </a:t>
                      </a:r>
                      <a:r>
                        <a:rPr lang="en-US" sz="2400" b="0" dirty="0" smtClean="0">
                          <a:effectLst/>
                        </a:rPr>
                        <a:t>full</a:t>
                      </a:r>
                      <a:endParaRPr lang="en-US" sz="2400" b="0" dirty="0">
                        <a:effectLst/>
                      </a:endParaRPr>
                    </a:p>
                  </a:txBody>
                  <a:tcPr marL="88900" marR="88900" marT="44450" marB="44450" anchor="ctr">
                    <a:solidFill>
                      <a:schemeClr val="accent6"/>
                    </a:solidFill>
                  </a:tcPr>
                </a:tc>
              </a:tr>
              <a:tr h="943695">
                <a:tc>
                  <a:txBody>
                    <a:bodyPr/>
                    <a:lstStyle/>
                    <a:p>
                      <a:pPr algn="l" fontAlgn="base"/>
                      <a:r>
                        <a:rPr lang="en-US" sz="2400" b="0" dirty="0" smtClean="0">
                          <a:effectLst/>
                        </a:rPr>
                        <a:t>less </a:t>
                      </a:r>
                      <a:r>
                        <a:rPr lang="en-US" sz="2400" b="0" dirty="0">
                          <a:effectLst/>
                        </a:rPr>
                        <a:t>sensitive to the hash function or load </a:t>
                      </a:r>
                      <a:r>
                        <a:rPr lang="en-US" sz="2400" b="0" dirty="0" smtClean="0">
                          <a:effectLst/>
                        </a:rPr>
                        <a:t>factors</a:t>
                      </a:r>
                      <a:endParaRPr lang="en-US" sz="2400" b="0" dirty="0">
                        <a:effectLst/>
                      </a:endParaRPr>
                    </a:p>
                  </a:txBody>
                  <a:tcPr marL="88900" marR="88900" marT="44450" marB="44450" anchor="ctr">
                    <a:solidFill>
                      <a:schemeClr val="accent6"/>
                    </a:solidFill>
                  </a:tcPr>
                </a:tc>
                <a:tc>
                  <a:txBody>
                    <a:bodyPr/>
                    <a:lstStyle/>
                    <a:p>
                      <a:pPr algn="l" fontAlgn="base"/>
                      <a:r>
                        <a:rPr lang="en-US" sz="2400" b="0" dirty="0" smtClean="0">
                          <a:effectLst/>
                        </a:rPr>
                        <a:t>requires </a:t>
                      </a:r>
                      <a:r>
                        <a:rPr lang="en-US" sz="2400" b="0" dirty="0">
                          <a:effectLst/>
                        </a:rPr>
                        <a:t>extra care for to avoid clustering and load </a:t>
                      </a:r>
                      <a:r>
                        <a:rPr lang="en-US" sz="2400" b="0" dirty="0" smtClean="0">
                          <a:effectLst/>
                        </a:rPr>
                        <a:t>factor</a:t>
                      </a:r>
                      <a:endParaRPr lang="en-US" sz="2400" b="0" dirty="0">
                        <a:effectLst/>
                      </a:endParaRPr>
                    </a:p>
                  </a:txBody>
                  <a:tcPr marL="88900" marR="88900" marT="44450" marB="44450" anchor="ctr">
                    <a:solidFill>
                      <a:schemeClr val="accent6"/>
                    </a:solidFill>
                  </a:tcPr>
                </a:tc>
              </a:tr>
              <a:tr h="943695">
                <a:tc>
                  <a:txBody>
                    <a:bodyPr/>
                    <a:lstStyle/>
                    <a:p>
                      <a:pPr algn="l" fontAlgn="base"/>
                      <a:r>
                        <a:rPr lang="en-US" sz="2400" b="0" dirty="0" smtClean="0">
                          <a:effectLst/>
                        </a:rPr>
                        <a:t>used </a:t>
                      </a:r>
                      <a:r>
                        <a:rPr lang="en-US" sz="2400" b="0" dirty="0">
                          <a:effectLst/>
                        </a:rPr>
                        <a:t>when it is unknown how many </a:t>
                      </a:r>
                      <a:r>
                        <a:rPr lang="en-US" sz="2400" b="0" dirty="0" smtClean="0">
                          <a:effectLst/>
                        </a:rPr>
                        <a:t>keys </a:t>
                      </a:r>
                      <a:r>
                        <a:rPr lang="en-US" sz="2400" b="0" dirty="0">
                          <a:effectLst/>
                        </a:rPr>
                        <a:t>may be inserted or </a:t>
                      </a:r>
                      <a:r>
                        <a:rPr lang="en-US" sz="2400" b="0" dirty="0" smtClean="0">
                          <a:effectLst/>
                        </a:rPr>
                        <a:t>deleted</a:t>
                      </a:r>
                      <a:endParaRPr lang="en-US" sz="2400" b="0" dirty="0">
                        <a:effectLst/>
                      </a:endParaRPr>
                    </a:p>
                  </a:txBody>
                  <a:tcPr marL="88900" marR="88900" marT="44450" marB="44450" anchor="ctr">
                    <a:solidFill>
                      <a:schemeClr val="accent6"/>
                    </a:solidFill>
                  </a:tcPr>
                </a:tc>
                <a:tc>
                  <a:txBody>
                    <a:bodyPr/>
                    <a:lstStyle/>
                    <a:p>
                      <a:pPr algn="l" fontAlgn="base"/>
                      <a:r>
                        <a:rPr lang="en-US" sz="2400" b="0" dirty="0" smtClean="0">
                          <a:effectLst/>
                        </a:rPr>
                        <a:t>used </a:t>
                      </a:r>
                      <a:r>
                        <a:rPr lang="en-US" sz="2400" b="0" dirty="0">
                          <a:effectLst/>
                        </a:rPr>
                        <a:t>when the frequency and number of keys is </a:t>
                      </a:r>
                      <a:r>
                        <a:rPr lang="en-US" sz="2400" b="0" dirty="0" smtClean="0">
                          <a:effectLst/>
                        </a:rPr>
                        <a:t>known</a:t>
                      </a:r>
                      <a:endParaRPr lang="en-US" sz="2400" b="0" dirty="0">
                        <a:effectLst/>
                      </a:endParaRPr>
                    </a:p>
                  </a:txBody>
                  <a:tcPr marL="88900" marR="88900" marT="44450" marB="44450" anchor="ctr">
                    <a:solidFill>
                      <a:schemeClr val="accent6"/>
                    </a:solidFill>
                  </a:tcPr>
                </a:tc>
              </a:tr>
              <a:tr h="943695">
                <a:tc>
                  <a:txBody>
                    <a:bodyPr/>
                    <a:lstStyle/>
                    <a:p>
                      <a:pPr algn="l" fontAlgn="base"/>
                      <a:r>
                        <a:rPr lang="en-US" sz="2400" b="0" dirty="0" smtClean="0">
                          <a:effectLst/>
                        </a:rPr>
                        <a:t>cache </a:t>
                      </a:r>
                      <a:r>
                        <a:rPr lang="en-US" sz="2400" b="0" dirty="0">
                          <a:effectLst/>
                        </a:rPr>
                        <a:t>performance of chaining is not good as keys are stored using linked </a:t>
                      </a:r>
                      <a:r>
                        <a:rPr lang="en-US" sz="2400" b="0" dirty="0" smtClean="0">
                          <a:effectLst/>
                        </a:rPr>
                        <a:t>list</a:t>
                      </a:r>
                      <a:endParaRPr lang="en-US" sz="2400" b="0" dirty="0">
                        <a:effectLst/>
                      </a:endParaRPr>
                    </a:p>
                  </a:txBody>
                  <a:tcPr marL="88900" marR="88900" marT="44450" marB="44450" anchor="ctr">
                    <a:solidFill>
                      <a:schemeClr val="accent6"/>
                    </a:solidFill>
                  </a:tcPr>
                </a:tc>
                <a:tc>
                  <a:txBody>
                    <a:bodyPr/>
                    <a:lstStyle/>
                    <a:p>
                      <a:pPr algn="l" fontAlgn="base"/>
                      <a:r>
                        <a:rPr lang="en-US" sz="2400" b="0" dirty="0" smtClean="0">
                          <a:effectLst/>
                        </a:rPr>
                        <a:t>provides </a:t>
                      </a:r>
                      <a:r>
                        <a:rPr lang="en-US" sz="2400" b="0" dirty="0">
                          <a:effectLst/>
                        </a:rPr>
                        <a:t>better cache performance as everything is stored in the same </a:t>
                      </a:r>
                      <a:r>
                        <a:rPr lang="en-US" sz="2400" b="0" dirty="0" smtClean="0">
                          <a:effectLst/>
                        </a:rPr>
                        <a:t>table</a:t>
                      </a:r>
                      <a:endParaRPr lang="en-US" sz="2400" b="0" dirty="0">
                        <a:effectLst/>
                      </a:endParaRPr>
                    </a:p>
                  </a:txBody>
                  <a:tcPr marL="88900" marR="88900" marT="44450" marB="44450" anchor="ctr">
                    <a:solidFill>
                      <a:schemeClr val="accent6"/>
                    </a:solidFill>
                  </a:tcPr>
                </a:tc>
              </a:tr>
              <a:tr h="943695">
                <a:tc>
                  <a:txBody>
                    <a:bodyPr/>
                    <a:lstStyle/>
                    <a:p>
                      <a:pPr algn="l" fontAlgn="base"/>
                      <a:r>
                        <a:rPr lang="en-US" sz="2400" b="0" dirty="0" smtClean="0">
                          <a:effectLst/>
                        </a:rPr>
                        <a:t>wastage </a:t>
                      </a:r>
                      <a:r>
                        <a:rPr lang="en-US" sz="2400" b="0" dirty="0">
                          <a:effectLst/>
                        </a:rPr>
                        <a:t>of Space (Some Parts of hash table in chaining are never used</a:t>
                      </a:r>
                      <a:r>
                        <a:rPr lang="en-US" sz="2400" b="0" dirty="0" smtClean="0">
                          <a:effectLst/>
                        </a:rPr>
                        <a:t>)</a:t>
                      </a:r>
                      <a:endParaRPr lang="en-US" sz="2400" b="0" dirty="0">
                        <a:effectLst/>
                      </a:endParaRPr>
                    </a:p>
                  </a:txBody>
                  <a:tcPr marL="88900" marR="88900" marT="44450" marB="44450" anchor="ctr">
                    <a:solidFill>
                      <a:schemeClr val="accent6"/>
                    </a:solidFill>
                  </a:tcPr>
                </a:tc>
                <a:tc>
                  <a:txBody>
                    <a:bodyPr/>
                    <a:lstStyle/>
                    <a:p>
                      <a:pPr algn="l" fontAlgn="base"/>
                      <a:r>
                        <a:rPr lang="en-US" sz="2400" b="0" dirty="0" smtClean="0">
                          <a:effectLst/>
                        </a:rPr>
                        <a:t>a </a:t>
                      </a:r>
                      <a:r>
                        <a:rPr lang="en-US" sz="2400" b="0" dirty="0">
                          <a:effectLst/>
                        </a:rPr>
                        <a:t>slot can be used even if an input doesn’t map to </a:t>
                      </a:r>
                      <a:r>
                        <a:rPr lang="en-US" sz="2400" b="0" dirty="0" smtClean="0">
                          <a:effectLst/>
                        </a:rPr>
                        <a:t>it</a:t>
                      </a:r>
                      <a:endParaRPr lang="en-US" sz="2400" b="0" dirty="0">
                        <a:effectLst/>
                      </a:endParaRPr>
                    </a:p>
                  </a:txBody>
                  <a:tcPr marL="88900" marR="88900" marT="44450" marB="44450" anchor="ctr">
                    <a:solidFill>
                      <a:schemeClr val="accent6"/>
                    </a:solidFill>
                  </a:tcPr>
                </a:tc>
              </a:tr>
              <a:tr h="548922">
                <a:tc>
                  <a:txBody>
                    <a:bodyPr/>
                    <a:lstStyle/>
                    <a:p>
                      <a:pPr algn="l" fontAlgn="base"/>
                      <a:r>
                        <a:rPr lang="en-US" sz="2400" b="0">
                          <a:effectLst/>
                        </a:rPr>
                        <a:t>Chaining uses extra space for links.</a:t>
                      </a:r>
                    </a:p>
                  </a:txBody>
                  <a:tcPr marL="88900" marR="88900" marT="44450" marB="44450" anchor="ctr">
                    <a:solidFill>
                      <a:schemeClr val="accent6"/>
                    </a:solidFill>
                  </a:tcPr>
                </a:tc>
                <a:tc>
                  <a:txBody>
                    <a:bodyPr/>
                    <a:lstStyle/>
                    <a:p>
                      <a:pPr algn="l" fontAlgn="base"/>
                      <a:r>
                        <a:rPr lang="en-US" sz="2400" b="0" dirty="0">
                          <a:effectLst/>
                        </a:rPr>
                        <a:t>No links in Open addressing</a:t>
                      </a:r>
                    </a:p>
                  </a:txBody>
                  <a:tcPr marL="88900" marR="88900" marT="44450" marB="44450" anchor="ctr">
                    <a:solidFill>
                      <a:schemeClr val="accent6"/>
                    </a:solidFill>
                  </a:tcPr>
                </a:tc>
              </a:tr>
            </a:tbl>
          </a:graphicData>
        </a:graphic>
      </p:graphicFrame>
    </p:spTree>
    <p:extLst>
      <p:ext uri="{BB962C8B-B14F-4D97-AF65-F5344CB8AC3E}">
        <p14:creationId xmlns:p14="http://schemas.microsoft.com/office/powerpoint/2010/main" val="3552513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xmlns=""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5400" b="1" dirty="0" smtClean="0">
                <a:solidFill>
                  <a:schemeClr val="bg1"/>
                </a:solidFill>
                <a:latin typeface="Nunito Sans" panose="00000500000000000000" pitchFamily="2" charset="0"/>
              </a:rPr>
              <a:t>Programming</a:t>
            </a:r>
            <a:endParaRPr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Synchronized implementation of Hashing</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Class Main {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t>
            </a:r>
            <a:r>
              <a:rPr lang="en-US" sz="2000" b="1" dirty="0" err="1" smtClean="0">
                <a:solidFill>
                  <a:schemeClr val="bg1"/>
                </a:solidFill>
                <a:latin typeface="Courier New" panose="02070309020205020404" pitchFamily="49" charset="0"/>
                <a:cs typeface="Courier New" panose="02070309020205020404" pitchFamily="49" charset="0"/>
              </a:rPr>
              <a:t>args</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Hashtable</a:t>
            </a:r>
            <a:r>
              <a:rPr lang="en-US" sz="2000" b="1" dirty="0" smtClean="0">
                <a:solidFill>
                  <a:schemeClr val="bg1"/>
                </a:solidFill>
                <a:latin typeface="Courier New" panose="02070309020205020404" pitchFamily="49" charset="0"/>
                <a:cs typeface="Courier New" panose="02070309020205020404" pitchFamily="49" charset="0"/>
              </a:rPr>
              <a:t>&lt;Integer, String&gt; </a:t>
            </a:r>
            <a:r>
              <a:rPr lang="en-US" sz="2000" b="1" dirty="0" err="1" smtClean="0">
                <a:solidFill>
                  <a:schemeClr val="bg1"/>
                </a:solidFill>
                <a:latin typeface="Courier New" panose="02070309020205020404" pitchFamily="49" charset="0"/>
                <a:cs typeface="Courier New" panose="02070309020205020404" pitchFamily="49" charset="0"/>
              </a:rPr>
              <a:t>ht</a:t>
            </a:r>
            <a:r>
              <a:rPr lang="en-US" sz="2000" b="1" dirty="0" smtClean="0">
                <a:solidFill>
                  <a:schemeClr val="bg1"/>
                </a:solidFill>
                <a:latin typeface="Courier New" panose="02070309020205020404" pitchFamily="49" charset="0"/>
                <a:cs typeface="Courier New" panose="02070309020205020404" pitchFamily="49" charset="0"/>
              </a:rPr>
              <a:t> = new </a:t>
            </a:r>
            <a:r>
              <a:rPr lang="en-US" sz="2000" b="1" dirty="0" err="1" smtClean="0">
                <a:solidFill>
                  <a:schemeClr val="bg1"/>
                </a:solidFill>
                <a:latin typeface="Courier New" panose="02070309020205020404" pitchFamily="49" charset="0"/>
                <a:cs typeface="Courier New" panose="02070309020205020404" pitchFamily="49" charset="0"/>
              </a:rPr>
              <a:t>Hashtable</a:t>
            </a:r>
            <a:r>
              <a:rPr lang="en-US" sz="2000" b="1" dirty="0" smtClean="0">
                <a:solidFill>
                  <a:schemeClr val="bg1"/>
                </a:solidFill>
                <a:latin typeface="Courier New" panose="02070309020205020404" pitchFamily="49" charset="0"/>
                <a:cs typeface="Courier New" panose="02070309020205020404" pitchFamily="49" charset="0"/>
              </a:rPr>
              <a:t>&lt;Integer, 											String&gt;(); </a:t>
            </a:r>
          </a:p>
          <a:p>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ht.put</a:t>
            </a:r>
            <a:r>
              <a:rPr lang="en-US" sz="2000" b="1" dirty="0" smtClean="0">
                <a:solidFill>
                  <a:schemeClr val="bg1"/>
                </a:solidFill>
                <a:latin typeface="Courier New" panose="02070309020205020404" pitchFamily="49" charset="0"/>
                <a:cs typeface="Courier New" panose="02070309020205020404" pitchFamily="49" charset="0"/>
              </a:rPr>
              <a:t>(1, “Welcome");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ht.put</a:t>
            </a:r>
            <a:r>
              <a:rPr lang="en-US" sz="2000" b="1" dirty="0" smtClean="0">
                <a:solidFill>
                  <a:schemeClr val="bg1"/>
                </a:solidFill>
                <a:latin typeface="Courier New" panose="02070309020205020404" pitchFamily="49" charset="0"/>
                <a:cs typeface="Courier New" panose="02070309020205020404" pitchFamily="49" charset="0"/>
              </a:rPr>
              <a:t>(12, “ to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ht.put</a:t>
            </a:r>
            <a:r>
              <a:rPr lang="en-US" sz="2000" b="1" dirty="0" smtClean="0">
                <a:solidFill>
                  <a:schemeClr val="bg1"/>
                </a:solidFill>
                <a:latin typeface="Courier New" panose="02070309020205020404" pitchFamily="49" charset="0"/>
                <a:cs typeface="Courier New" panose="02070309020205020404" pitchFamily="49" charset="0"/>
              </a:rPr>
              <a:t>(15, “ FACE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ht.put</a:t>
            </a:r>
            <a:r>
              <a:rPr lang="en-US" sz="2000" b="1" dirty="0" smtClean="0">
                <a:solidFill>
                  <a:schemeClr val="bg1"/>
                </a:solidFill>
                <a:latin typeface="Courier New" panose="02070309020205020404" pitchFamily="49" charset="0"/>
                <a:cs typeface="Courier New" panose="02070309020205020404" pitchFamily="49" charset="0"/>
              </a:rPr>
              <a:t>(3, “ Prep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ht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solidFill>
                  <a:schemeClr val="bg1"/>
                </a:solidFill>
                <a:latin typeface="Nunito Sans SemiBold" panose="00000700000000000000" pitchFamily="2" charset="0"/>
              </a:rPr>
              <a:t>Hashing</a:t>
            </a:r>
            <a:endParaRPr lang="en-US" sz="6000" dirty="0">
              <a:solidFill>
                <a:schemeClr val="bg1"/>
              </a:solidFill>
              <a:latin typeface="Nunito Sans SemiBold" panose="00000700000000000000" pitchFamily="2" charset="0"/>
            </a:endParaRPr>
          </a:p>
        </p:txBody>
      </p:sp>
      <p:sp>
        <p:nvSpPr>
          <p:cNvPr id="8" name="Rectangle 7">
            <a:extLst>
              <a:ext uri="{FF2B5EF4-FFF2-40B4-BE49-F238E27FC236}">
                <a16:creationId xmlns:a16="http://schemas.microsoft.com/office/drawing/2014/main" xmlns="" id="{F518A9BD-82D1-4655-B000-55CDF5E31AA0}"/>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475904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//A non-synchronized faster implementation of hashing</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class main { </a:t>
            </a:r>
          </a:p>
          <a:p>
            <a:r>
              <a:rPr lang="en-US" sz="2000" b="1" dirty="0">
                <a:solidFill>
                  <a:schemeClr val="bg1"/>
                </a:solidFill>
                <a:latin typeface="Courier New" panose="02070309020205020404" pitchFamily="49" charset="0"/>
                <a:cs typeface="Courier New" panose="02070309020205020404" pitchFamily="49" charset="0"/>
              </a:rPr>
              <a:t>	static void </a:t>
            </a:r>
            <a:r>
              <a:rPr lang="en-US" sz="2000" b="1" dirty="0" err="1">
                <a:solidFill>
                  <a:schemeClr val="bg1"/>
                </a:solidFill>
                <a:latin typeface="Courier New" panose="02070309020205020404" pitchFamily="49" charset="0"/>
                <a:cs typeface="Courier New" panose="02070309020205020404" pitchFamily="49" charset="0"/>
              </a:rPr>
              <a:t>createHashMap</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HashMap</a:t>
            </a:r>
            <a:r>
              <a:rPr lang="en-US" sz="2000" b="1" dirty="0">
                <a:solidFill>
                  <a:schemeClr val="bg1"/>
                </a:solidFill>
                <a:latin typeface="Courier New" panose="02070309020205020404" pitchFamily="49" charset="0"/>
                <a:cs typeface="Courier New" panose="02070309020205020404" pitchFamily="49" charset="0"/>
              </a:rPr>
              <a:t>&lt;Integer, Integer&gt; </a:t>
            </a:r>
            <a:r>
              <a:rPr lang="en-US" sz="2000" b="1" dirty="0" err="1">
                <a:solidFill>
                  <a:schemeClr val="bg1"/>
                </a:solidFill>
                <a:latin typeface="Courier New" panose="02070309020205020404" pitchFamily="49" charset="0"/>
                <a:cs typeface="Courier New" panose="02070309020205020404" pitchFamily="49" charset="0"/>
              </a:rPr>
              <a:t>hmap</a:t>
            </a:r>
            <a:r>
              <a:rPr lang="en-US" sz="2000" b="1" dirty="0">
                <a:solidFill>
                  <a:schemeClr val="bg1"/>
                </a:solidFill>
                <a:latin typeface="Courier New" panose="02070309020205020404" pitchFamily="49" charset="0"/>
                <a:cs typeface="Courier New" panose="02070309020205020404" pitchFamily="49" charset="0"/>
              </a:rPr>
              <a:t> = new </a:t>
            </a:r>
            <a:r>
              <a:rPr lang="en-US" sz="2000" b="1" dirty="0" err="1" smtClean="0">
                <a:solidFill>
                  <a:schemeClr val="bg1"/>
                </a:solidFill>
                <a:latin typeface="Courier New" panose="02070309020205020404" pitchFamily="49" charset="0"/>
                <a:cs typeface="Courier New" panose="02070309020205020404" pitchFamily="49" charset="0"/>
              </a:rPr>
              <a:t>HashMap</a:t>
            </a:r>
            <a:r>
              <a:rPr lang="en-US" sz="2000" b="1" dirty="0" smtClean="0">
                <a:solidFill>
                  <a:schemeClr val="bg1"/>
                </a:solidFill>
                <a:latin typeface="Courier New" panose="02070309020205020404" pitchFamily="49" charset="0"/>
                <a:cs typeface="Courier New" panose="02070309020205020404" pitchFamily="49" charset="0"/>
              </a:rPr>
              <a:t>&lt;Integer</a:t>
            </a:r>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Integer</a:t>
            </a:r>
            <a:r>
              <a:rPr lang="en-US" sz="2000" b="1" dirty="0">
                <a:solidFill>
                  <a:schemeClr val="bg1"/>
                </a:solidFill>
                <a:latin typeface="Courier New" panose="02070309020205020404" pitchFamily="49" charset="0"/>
                <a:cs typeface="Courier New" panose="02070309020205020404" pitchFamily="49" charset="0"/>
              </a:rPr>
              <a:t>&gt;(); </a:t>
            </a:r>
          </a:p>
          <a:p>
            <a:r>
              <a:rPr lang="en-US" sz="2000" b="1" dirty="0">
                <a:solidFill>
                  <a:schemeClr val="bg1"/>
                </a:solidFill>
                <a:latin typeface="Courier New" panose="02070309020205020404" pitchFamily="49" charset="0"/>
                <a:cs typeface="Courier New" panose="02070309020205020404" pitchFamily="49" charset="0"/>
              </a:rPr>
              <a:t>		for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 = 0;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 &lt; </a:t>
            </a:r>
            <a:r>
              <a:rPr lang="en-US" sz="2000" b="1" dirty="0" err="1">
                <a:solidFill>
                  <a:schemeClr val="bg1"/>
                </a:solidFill>
                <a:latin typeface="Courier New" panose="02070309020205020404" pitchFamily="49" charset="0"/>
                <a:cs typeface="Courier New" panose="02070309020205020404" pitchFamily="49" charset="0"/>
              </a:rPr>
              <a:t>arr.length</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Integer c = </a:t>
            </a:r>
            <a:r>
              <a:rPr lang="en-US" sz="2000" b="1" dirty="0" err="1">
                <a:solidFill>
                  <a:schemeClr val="bg1"/>
                </a:solidFill>
                <a:latin typeface="Courier New" panose="02070309020205020404" pitchFamily="49" charset="0"/>
                <a:cs typeface="Courier New" panose="02070309020205020404" pitchFamily="49" charset="0"/>
              </a:rPr>
              <a:t>hmap.get</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arr</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if (</a:t>
            </a:r>
            <a:r>
              <a:rPr lang="en-US" sz="2000" b="1" dirty="0" err="1">
                <a:solidFill>
                  <a:schemeClr val="bg1"/>
                </a:solidFill>
                <a:latin typeface="Courier New" panose="02070309020205020404" pitchFamily="49" charset="0"/>
                <a:cs typeface="Courier New" panose="02070309020205020404" pitchFamily="49" charset="0"/>
              </a:rPr>
              <a:t>hmap.get</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arr</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 == null)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hmap.put</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arr</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 1); </a:t>
            </a:r>
          </a:p>
          <a:p>
            <a:r>
              <a:rPr lang="en-US" sz="2000" b="1" dirty="0">
                <a:solidFill>
                  <a:schemeClr val="bg1"/>
                </a:solidFill>
                <a:latin typeface="Courier New" panose="02070309020205020404" pitchFamily="49" charset="0"/>
                <a:cs typeface="Courier New" panose="02070309020205020404" pitchFamily="49" charset="0"/>
              </a:rPr>
              <a:t>			else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hmap.put</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arr</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 ++c);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hmap</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arr</a:t>
            </a:r>
            <a:r>
              <a:rPr lang="en-US" sz="2000" b="1" dirty="0">
                <a:solidFill>
                  <a:schemeClr val="bg1"/>
                </a:solidFill>
                <a:latin typeface="Courier New" panose="02070309020205020404" pitchFamily="49" charset="0"/>
                <a:cs typeface="Courier New" panose="02070309020205020404" pitchFamily="49" charset="0"/>
              </a:rPr>
              <a:t>[] = { 10, 34, 5, 10, 3, 5, 10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createHashMap</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arr</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964777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 Java program to demonstrate working of </a:t>
            </a:r>
            <a:r>
              <a:rPr lang="en-US" sz="2000" b="1" dirty="0" err="1">
                <a:solidFill>
                  <a:schemeClr val="bg1"/>
                </a:solidFill>
                <a:latin typeface="Courier New" panose="02070309020205020404" pitchFamily="49" charset="0"/>
                <a:cs typeface="Courier New" panose="02070309020205020404" pitchFamily="49" charset="0"/>
              </a:rPr>
              <a:t>LinkedHashMap</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public class main</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LinkedHashMap</a:t>
            </a:r>
            <a:r>
              <a:rPr lang="en-US" sz="2000" b="1" dirty="0">
                <a:solidFill>
                  <a:schemeClr val="bg1"/>
                </a:solidFill>
                <a:latin typeface="Courier New" panose="02070309020205020404" pitchFamily="49" charset="0"/>
                <a:cs typeface="Courier New" panose="02070309020205020404" pitchFamily="49" charset="0"/>
              </a:rPr>
              <a:t>&lt;String, String&gt; </a:t>
            </a:r>
            <a:r>
              <a:rPr lang="en-US" sz="2000" b="1" dirty="0" err="1">
                <a:solidFill>
                  <a:schemeClr val="bg1"/>
                </a:solidFill>
                <a:latin typeface="Courier New" panose="02070309020205020404" pitchFamily="49" charset="0"/>
                <a:cs typeface="Courier New" panose="02070309020205020404" pitchFamily="49" charset="0"/>
              </a:rPr>
              <a:t>lhm</a:t>
            </a:r>
            <a:r>
              <a:rPr lang="en-US" sz="2000" b="1" dirty="0">
                <a:solidFill>
                  <a:schemeClr val="bg1"/>
                </a:solidFill>
                <a:latin typeface="Courier New" panose="02070309020205020404" pitchFamily="49" charset="0"/>
                <a:cs typeface="Courier New" panose="02070309020205020404" pitchFamily="49" charset="0"/>
              </a:rPr>
              <a:t> = new </a:t>
            </a:r>
            <a:r>
              <a:rPr lang="en-US" sz="2000" b="1" dirty="0" err="1">
                <a:solidFill>
                  <a:schemeClr val="bg1"/>
                </a:solidFill>
                <a:latin typeface="Courier New" panose="02070309020205020404" pitchFamily="49" charset="0"/>
                <a:cs typeface="Courier New" panose="02070309020205020404" pitchFamily="49" charset="0"/>
              </a:rPr>
              <a:t>LinkedHashMap</a:t>
            </a:r>
            <a:r>
              <a:rPr lang="en-US" sz="2000" b="1" dirty="0">
                <a:solidFill>
                  <a:schemeClr val="bg1"/>
                </a:solidFill>
                <a:latin typeface="Courier New" panose="02070309020205020404" pitchFamily="49" charset="0"/>
                <a:cs typeface="Courier New" panose="02070309020205020404" pitchFamily="49" charset="0"/>
              </a:rPr>
              <a:t>&lt;String, </a:t>
            </a:r>
            <a:r>
              <a:rPr lang="en-US" sz="2000" b="1" dirty="0" smtClean="0">
                <a:solidFill>
                  <a:schemeClr val="bg1"/>
                </a:solidFill>
                <a:latin typeface="Courier New" panose="02070309020205020404" pitchFamily="49" charset="0"/>
                <a:cs typeface="Courier New" panose="02070309020205020404" pitchFamily="49" charset="0"/>
              </a:rPr>
              <a:t>										String</a:t>
            </a:r>
            <a:r>
              <a:rPr lang="en-US" sz="2000" b="1" dirty="0">
                <a:solidFill>
                  <a:schemeClr val="bg1"/>
                </a:solidFill>
                <a:latin typeface="Courier New" panose="02070309020205020404" pitchFamily="49" charset="0"/>
                <a:cs typeface="Courier New" panose="02070309020205020404" pitchFamily="49" charset="0"/>
              </a:rPr>
              <a:t>&gt;();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lhm.put</a:t>
            </a:r>
            <a:r>
              <a:rPr lang="en-US" sz="2000" b="1" dirty="0">
                <a:solidFill>
                  <a:schemeClr val="bg1"/>
                </a:solidFill>
                <a:latin typeface="Courier New" panose="02070309020205020404" pitchFamily="49" charset="0"/>
                <a:cs typeface="Courier New" panose="02070309020205020404" pitchFamily="49" charset="0"/>
              </a:rPr>
              <a:t>("one", "Welcome");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lhm.put</a:t>
            </a:r>
            <a:r>
              <a:rPr lang="en-US" sz="2000" b="1" dirty="0">
                <a:solidFill>
                  <a:schemeClr val="bg1"/>
                </a:solidFill>
                <a:latin typeface="Courier New" panose="02070309020205020404" pitchFamily="49" charset="0"/>
                <a:cs typeface="Courier New" panose="02070309020205020404" pitchFamily="49" charset="0"/>
              </a:rPr>
              <a:t>("two", " to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lhm.put</a:t>
            </a:r>
            <a:r>
              <a:rPr lang="en-US" sz="2000" b="1" dirty="0">
                <a:solidFill>
                  <a:schemeClr val="bg1"/>
                </a:solidFill>
                <a:latin typeface="Courier New" panose="02070309020205020404" pitchFamily="49" charset="0"/>
                <a:cs typeface="Courier New" panose="02070309020205020404" pitchFamily="49" charset="0"/>
              </a:rPr>
              <a:t>("four", " FACE Prep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lhm</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("value for key 'one': "+ </a:t>
            </a:r>
            <a:r>
              <a:rPr lang="en-US" sz="2000" b="1" dirty="0" err="1">
                <a:solidFill>
                  <a:schemeClr val="bg1"/>
                </a:solidFill>
                <a:latin typeface="Courier New" panose="02070309020205020404" pitchFamily="49" charset="0"/>
                <a:cs typeface="Courier New" panose="02070309020205020404" pitchFamily="49" charset="0"/>
              </a:rPr>
              <a:t>lhm.get</a:t>
            </a:r>
            <a:r>
              <a:rPr lang="en-US" sz="2000" b="1" dirty="0">
                <a:solidFill>
                  <a:schemeClr val="bg1"/>
                </a:solidFill>
                <a:latin typeface="Courier New" panose="02070309020205020404" pitchFamily="49" charset="0"/>
                <a:cs typeface="Courier New" panose="02070309020205020404" pitchFamily="49" charset="0"/>
              </a:rPr>
              <a:t>("one"));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("Size of the map: " + </a:t>
            </a:r>
            <a:r>
              <a:rPr lang="en-US" sz="2000" b="1" dirty="0" err="1">
                <a:solidFill>
                  <a:schemeClr val="bg1"/>
                </a:solidFill>
                <a:latin typeface="Courier New" panose="02070309020205020404" pitchFamily="49" charset="0"/>
                <a:cs typeface="Courier New" panose="02070309020205020404" pitchFamily="49" charset="0"/>
              </a:rPr>
              <a:t>lhm.size</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("Is map empty? " + </a:t>
            </a:r>
            <a:r>
              <a:rPr lang="en-US" sz="2000" b="1" dirty="0" err="1">
                <a:solidFill>
                  <a:schemeClr val="bg1"/>
                </a:solidFill>
                <a:latin typeface="Courier New" panose="02070309020205020404" pitchFamily="49" charset="0"/>
                <a:cs typeface="Courier New" panose="02070309020205020404" pitchFamily="49" charset="0"/>
              </a:rPr>
              <a:t>lhm.isEmpty</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("Contains key two? "+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lhm.containsKey</a:t>
            </a:r>
            <a:r>
              <a:rPr lang="en-US" sz="2000" b="1" dirty="0">
                <a:solidFill>
                  <a:schemeClr val="bg1"/>
                </a:solidFill>
                <a:latin typeface="Courier New" panose="02070309020205020404" pitchFamily="49" charset="0"/>
                <a:cs typeface="Courier New" panose="02070309020205020404" pitchFamily="49" charset="0"/>
              </a:rPr>
              <a:t>("two"));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("Contains value FACE prep?"+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lhm.containsValue</a:t>
            </a:r>
            <a:r>
              <a:rPr lang="en-US" sz="2000" b="1" dirty="0">
                <a:solidFill>
                  <a:schemeClr val="bg1"/>
                </a:solidFill>
                <a:latin typeface="Courier New" panose="02070309020205020404" pitchFamily="49" charset="0"/>
                <a:cs typeface="Courier New" panose="02070309020205020404" pitchFamily="49" charset="0"/>
              </a:rPr>
              <a:t>(" FACE Prep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("delete element 'one': " +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lhm.remove</a:t>
            </a:r>
            <a:r>
              <a:rPr lang="en-US" sz="2000" b="1" dirty="0">
                <a:solidFill>
                  <a:schemeClr val="bg1"/>
                </a:solidFill>
                <a:latin typeface="Courier New" panose="02070309020205020404" pitchFamily="49" charset="0"/>
                <a:cs typeface="Courier New" panose="02070309020205020404" pitchFamily="49" charset="0"/>
              </a:rPr>
              <a:t>("one"));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lhm</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63960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xmlns=""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060862"/>
            <a:ext cx="10983686" cy="2400657"/>
          </a:xfrm>
          <a:prstGeom prst="rect">
            <a:avLst/>
          </a:prstGeom>
          <a:noFill/>
        </p:spPr>
        <p:txBody>
          <a:bodyPr wrap="square" rtlCol="0">
            <a:spAutoFit/>
          </a:bodyPr>
          <a:lstStyle/>
          <a:p>
            <a:pPr>
              <a:lnSpc>
                <a:spcPct val="150000"/>
              </a:lnSpc>
            </a:pP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smtClean="0">
                <a:latin typeface="Nunito Sans" panose="00000500000000000000" pitchFamily="2" charset="0"/>
              </a:rPr>
              <a:t>hash </a:t>
            </a:r>
            <a:r>
              <a:rPr lang="en-US" sz="2500" dirty="0">
                <a:latin typeface="Nunito Sans" panose="00000500000000000000" pitchFamily="2" charset="0"/>
              </a:rPr>
              <a:t>function that maps keys to some values</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u</a:t>
            </a:r>
            <a:r>
              <a:rPr lang="en-US" sz="2500" dirty="0" smtClean="0">
                <a:latin typeface="Nunito Sans" panose="00000500000000000000" pitchFamily="2" charset="0"/>
              </a:rPr>
              <a:t>sed to speed up searching</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c</a:t>
            </a:r>
            <a:r>
              <a:rPr lang="en-US" sz="2500" dirty="0" smtClean="0">
                <a:latin typeface="Nunito Sans" panose="00000500000000000000" pitchFamily="2" charset="0"/>
              </a:rPr>
              <a:t>ollision occurs often in Hashing</a:t>
            </a:r>
            <a:endParaRPr lang="en-US" sz="2500" dirty="0">
              <a:latin typeface="Nunito Sans" panose="00000500000000000000" pitchFamily="2"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What is Hashing?</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769857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060862"/>
            <a:ext cx="10983686" cy="3554819"/>
          </a:xfrm>
          <a:prstGeom prst="rect">
            <a:avLst/>
          </a:prstGeom>
          <a:noFill/>
        </p:spPr>
        <p:txBody>
          <a:bodyPr wrap="square" rtlCol="0">
            <a:spAutoFit/>
          </a:bodyPr>
          <a:lstStyle/>
          <a:p>
            <a:pPr>
              <a:lnSpc>
                <a:spcPct val="150000"/>
              </a:lnSpc>
            </a:pP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smtClean="0">
                <a:latin typeface="Nunito Sans" panose="00000500000000000000" pitchFamily="2" charset="0"/>
              </a:rPr>
              <a:t>returns </a:t>
            </a:r>
            <a:r>
              <a:rPr lang="en-US" sz="2500" dirty="0">
                <a:latin typeface="Nunito Sans" panose="00000500000000000000" pitchFamily="2" charset="0"/>
              </a:rPr>
              <a:t>a unique hash number is called a universal hash </a:t>
            </a:r>
            <a:r>
              <a:rPr lang="en-US" sz="2500" dirty="0" smtClean="0">
                <a:latin typeface="Nunito Sans" panose="00000500000000000000" pitchFamily="2" charset="0"/>
              </a:rPr>
              <a:t>function</a:t>
            </a:r>
          </a:p>
          <a:p>
            <a:pPr marL="457200" indent="-457200">
              <a:lnSpc>
                <a:spcPct val="150000"/>
              </a:lnSpc>
              <a:buFont typeface="Arial" panose="020B0604020202020204" pitchFamily="34" charset="0"/>
              <a:buChar char="•"/>
            </a:pPr>
            <a:r>
              <a:rPr lang="en-US" sz="2500" dirty="0" smtClean="0">
                <a:latin typeface="Nunito Sans" panose="00000500000000000000" pitchFamily="2" charset="0"/>
              </a:rPr>
              <a:t>Properties:</a:t>
            </a:r>
          </a:p>
          <a:p>
            <a:pPr marL="1371600" lvl="2" indent="-457200">
              <a:lnSpc>
                <a:spcPct val="150000"/>
              </a:lnSpc>
              <a:buFont typeface="Arial" panose="020B0604020202020204" pitchFamily="34" charset="0"/>
              <a:buChar char="•"/>
            </a:pPr>
            <a:r>
              <a:rPr lang="en-US" sz="2400" dirty="0">
                <a:latin typeface="Nunito Sans" panose="00000500000000000000" pitchFamily="2" charset="0"/>
              </a:rPr>
              <a:t>it always returns a number for an </a:t>
            </a:r>
            <a:r>
              <a:rPr lang="en-US" sz="2400" dirty="0" smtClean="0">
                <a:latin typeface="Nunito Sans" panose="00000500000000000000" pitchFamily="2" charset="0"/>
              </a:rPr>
              <a:t>object</a:t>
            </a:r>
          </a:p>
          <a:p>
            <a:pPr marL="1371600" lvl="2" indent="-457200">
              <a:lnSpc>
                <a:spcPct val="150000"/>
              </a:lnSpc>
              <a:buFont typeface="Arial" panose="020B0604020202020204" pitchFamily="34" charset="0"/>
              <a:buChar char="•"/>
            </a:pPr>
            <a:r>
              <a:rPr lang="en-US" sz="2400" dirty="0">
                <a:latin typeface="Nunito Sans" panose="00000500000000000000" pitchFamily="2" charset="0"/>
              </a:rPr>
              <a:t>two equal objects will always have the same number</a:t>
            </a:r>
          </a:p>
          <a:p>
            <a:pPr marL="1371600" lvl="2" indent="-457200">
              <a:lnSpc>
                <a:spcPct val="150000"/>
              </a:lnSpc>
              <a:buFont typeface="Arial" panose="020B0604020202020204" pitchFamily="34" charset="0"/>
              <a:buChar char="•"/>
            </a:pPr>
            <a:r>
              <a:rPr lang="en-US" sz="2400" dirty="0">
                <a:latin typeface="Nunito Sans" panose="00000500000000000000" pitchFamily="2" charset="0"/>
              </a:rPr>
              <a:t>two unequal objects not always have different numbers</a:t>
            </a: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Properties</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2063358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060862"/>
            <a:ext cx="10983686" cy="2977738"/>
          </a:xfrm>
          <a:prstGeom prst="rect">
            <a:avLst/>
          </a:prstGeom>
          <a:noFill/>
        </p:spPr>
        <p:txBody>
          <a:bodyPr wrap="square" rtlCol="0">
            <a:spAutoFit/>
          </a:bodyPr>
          <a:lstStyle/>
          <a:p>
            <a:pPr>
              <a:lnSpc>
                <a:spcPct val="150000"/>
              </a:lnSpc>
            </a:pP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two or more keys are mapped to same </a:t>
            </a:r>
            <a:r>
              <a:rPr lang="en-US" sz="2500" dirty="0" smtClean="0">
                <a:latin typeface="Nunito Sans" panose="00000500000000000000" pitchFamily="2" charset="0"/>
              </a:rPr>
              <a:t>value</a:t>
            </a:r>
          </a:p>
          <a:p>
            <a:pPr marL="457200" indent="-457200">
              <a:lnSpc>
                <a:spcPct val="150000"/>
              </a:lnSpc>
              <a:buFont typeface="Arial" panose="020B0604020202020204" pitchFamily="34" charset="0"/>
              <a:buChar char="•"/>
            </a:pPr>
            <a:r>
              <a:rPr lang="en-US" sz="2500" dirty="0" smtClean="0">
                <a:latin typeface="Nunito Sans" panose="00000500000000000000" pitchFamily="2" charset="0"/>
              </a:rPr>
              <a:t>How to avoid Collision?</a:t>
            </a:r>
          </a:p>
          <a:p>
            <a:pPr marL="1371600" lvl="2" indent="-457200">
              <a:lnSpc>
                <a:spcPct val="150000"/>
              </a:lnSpc>
              <a:buFont typeface="Arial" panose="020B0604020202020204" pitchFamily="34" charset="0"/>
              <a:buChar char="•"/>
            </a:pPr>
            <a:r>
              <a:rPr lang="en-US" sz="2500" dirty="0" smtClean="0">
                <a:latin typeface="Nunito Sans" panose="00000500000000000000" pitchFamily="2" charset="0"/>
              </a:rPr>
              <a:t>Separate Chaining (closed addressing) </a:t>
            </a:r>
          </a:p>
          <a:p>
            <a:pPr marL="1371600" lvl="2" indent="-457200">
              <a:lnSpc>
                <a:spcPct val="150000"/>
              </a:lnSpc>
              <a:buFont typeface="Arial" panose="020B0604020202020204" pitchFamily="34" charset="0"/>
              <a:buChar char="•"/>
            </a:pPr>
            <a:r>
              <a:rPr lang="en-US" sz="2500" dirty="0" smtClean="0">
                <a:latin typeface="Nunito Sans" panose="00000500000000000000" pitchFamily="2" charset="0"/>
              </a:rPr>
              <a:t>Open Addressing</a:t>
            </a: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What is Collision?</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924201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060862"/>
            <a:ext cx="10983686" cy="2977738"/>
          </a:xfrm>
          <a:prstGeom prst="rect">
            <a:avLst/>
          </a:prstGeom>
          <a:noFill/>
        </p:spPr>
        <p:txBody>
          <a:bodyPr wrap="square" rtlCol="0">
            <a:spAutoFit/>
          </a:bodyPr>
          <a:lstStyle/>
          <a:p>
            <a:pPr>
              <a:lnSpc>
                <a:spcPct val="150000"/>
              </a:lnSpc>
            </a:pP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Concept of Chain Hashing</a:t>
            </a:r>
          </a:p>
          <a:p>
            <a:pPr marL="457200" indent="-457200">
              <a:lnSpc>
                <a:spcPct val="150000"/>
              </a:lnSpc>
              <a:buFont typeface="Arial" panose="020B0604020202020204" pitchFamily="34" charset="0"/>
              <a:buChar char="•"/>
            </a:pPr>
            <a:r>
              <a:rPr lang="en-US" sz="2500" dirty="0">
                <a:latin typeface="Nunito Sans" panose="00000500000000000000" pitchFamily="2" charset="0"/>
              </a:rPr>
              <a:t>each cell of hash table point to a linked list of records that have same hash function value.</a:t>
            </a:r>
          </a:p>
          <a:p>
            <a:pPr marL="457200" indent="-457200">
              <a:lnSpc>
                <a:spcPct val="150000"/>
              </a:lnSpc>
              <a:buFont typeface="Arial" panose="020B0604020202020204" pitchFamily="34" charset="0"/>
              <a:buChar char="•"/>
            </a:pPr>
            <a:endParaRPr lang="en-US" sz="2500" dirty="0" smtClean="0">
              <a:latin typeface="Nunito Sans" panose="00000500000000000000" pitchFamily="2"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Separate Chaining</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2952570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060862"/>
            <a:ext cx="10983686" cy="3554819"/>
          </a:xfrm>
          <a:prstGeom prst="rect">
            <a:avLst/>
          </a:prstGeom>
          <a:noFill/>
        </p:spPr>
        <p:txBody>
          <a:bodyPr wrap="square" rtlCol="0">
            <a:spAutoFit/>
          </a:bodyPr>
          <a:lstStyle/>
          <a:p>
            <a:pPr>
              <a:lnSpc>
                <a:spcPct val="150000"/>
              </a:lnSpc>
            </a:pP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smtClean="0">
                <a:latin typeface="Nunito Sans" panose="00000500000000000000" pitchFamily="2" charset="0"/>
              </a:rPr>
              <a:t>To Insert value into Hash table calculation of Hash Index is required</a:t>
            </a:r>
          </a:p>
          <a:p>
            <a:pPr>
              <a:lnSpc>
                <a:spcPct val="150000"/>
              </a:lnSpc>
            </a:pPr>
            <a:r>
              <a:rPr lang="en-US" sz="2500" dirty="0">
                <a:latin typeface="Nunito Sans" panose="00000500000000000000" pitchFamily="2" charset="0"/>
              </a:rPr>
              <a:t>	</a:t>
            </a:r>
            <a:r>
              <a:rPr lang="en-US" sz="2500" b="1" dirty="0" err="1">
                <a:latin typeface="Nunito Sans" panose="00000500000000000000" pitchFamily="2" charset="0"/>
              </a:rPr>
              <a:t>hashIndex</a:t>
            </a:r>
            <a:r>
              <a:rPr lang="en-US" sz="2500" b="1" dirty="0">
                <a:latin typeface="Nunito Sans" panose="00000500000000000000" pitchFamily="2" charset="0"/>
              </a:rPr>
              <a:t> = key % </a:t>
            </a:r>
            <a:r>
              <a:rPr lang="en-US" sz="2500" b="1" dirty="0" err="1" smtClean="0">
                <a:latin typeface="Nunito Sans" panose="00000500000000000000" pitchFamily="2" charset="0"/>
              </a:rPr>
              <a:t>noOfBuckets</a:t>
            </a:r>
            <a:endParaRPr lang="en-US" sz="2500" b="1" dirty="0" smtClean="0">
              <a:latin typeface="Nunito Sans" panose="00000500000000000000" pitchFamily="2" charset="0"/>
            </a:endParaRPr>
          </a:p>
          <a:p>
            <a:pPr>
              <a:lnSpc>
                <a:spcPct val="150000"/>
              </a:lnSpc>
            </a:pPr>
            <a:endParaRPr lang="en-US" sz="2500" b="1" dirty="0" smtClean="0">
              <a:latin typeface="Nunito Sans" panose="00000500000000000000" pitchFamily="2" charset="0"/>
            </a:endParaRP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 new nodes will be inserted to the end of the list </a:t>
            </a:r>
          </a:p>
          <a:p>
            <a:pPr>
              <a:lnSpc>
                <a:spcPct val="150000"/>
              </a:lnSpc>
            </a:pPr>
            <a:endParaRPr lang="en-US" sz="2500" b="1" dirty="0" smtClean="0">
              <a:latin typeface="Nunito Sans" panose="00000500000000000000" pitchFamily="2"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Insertion and Deletion</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2304363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060862"/>
            <a:ext cx="10983686" cy="2977738"/>
          </a:xfrm>
          <a:prstGeom prst="rect">
            <a:avLst/>
          </a:prstGeom>
          <a:noFill/>
        </p:spPr>
        <p:txBody>
          <a:bodyPr wrap="square" rtlCol="0">
            <a:spAutoFit/>
          </a:bodyPr>
          <a:lstStyle/>
          <a:p>
            <a:pPr>
              <a:lnSpc>
                <a:spcPct val="150000"/>
              </a:lnSpc>
            </a:pP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smtClean="0">
                <a:latin typeface="Nunito Sans" panose="00000500000000000000" pitchFamily="2" charset="0"/>
              </a:rPr>
              <a:t>To delete a node from hash table follow the steps</a:t>
            </a:r>
          </a:p>
          <a:p>
            <a:pPr marL="457200" indent="-457200">
              <a:lnSpc>
                <a:spcPct val="150000"/>
              </a:lnSpc>
              <a:buFont typeface="Arial" panose="020B0604020202020204" pitchFamily="34" charset="0"/>
              <a:buChar char="•"/>
            </a:pPr>
            <a:r>
              <a:rPr lang="en-US" sz="2500" dirty="0" smtClean="0">
                <a:latin typeface="Nunito Sans" panose="00000500000000000000" pitchFamily="2" charset="0"/>
              </a:rPr>
              <a:t>Calculate hash index for the key</a:t>
            </a:r>
          </a:p>
          <a:p>
            <a:pPr marL="457200" indent="-457200">
              <a:lnSpc>
                <a:spcPct val="150000"/>
              </a:lnSpc>
              <a:buFont typeface="Arial" panose="020B0604020202020204" pitchFamily="34" charset="0"/>
              <a:buChar char="•"/>
            </a:pPr>
            <a:r>
              <a:rPr lang="en-US" sz="2500" dirty="0">
                <a:latin typeface="Nunito Sans" panose="00000500000000000000" pitchFamily="2" charset="0"/>
              </a:rPr>
              <a:t>move to the bucket corresponds to the calculated hash </a:t>
            </a:r>
            <a:r>
              <a:rPr lang="en-US" sz="2500" dirty="0" smtClean="0">
                <a:latin typeface="Nunito Sans" panose="00000500000000000000" pitchFamily="2" charset="0"/>
              </a:rPr>
              <a:t>index</a:t>
            </a:r>
          </a:p>
          <a:p>
            <a:pPr marL="457200" indent="-457200">
              <a:lnSpc>
                <a:spcPct val="150000"/>
              </a:lnSpc>
              <a:buFont typeface="Arial" panose="020B0604020202020204" pitchFamily="34" charset="0"/>
              <a:buChar char="•"/>
            </a:pPr>
            <a:r>
              <a:rPr lang="en-US" sz="2500" dirty="0" smtClean="0">
                <a:latin typeface="Nunito Sans" panose="00000500000000000000" pitchFamily="2" charset="0"/>
              </a:rPr>
              <a:t>Search the list and delete the value</a:t>
            </a: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Insertion and Deletion</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311799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smtClean="0">
                <a:latin typeface="Nunito Sans" panose="00000500000000000000" pitchFamily="2" charset="0"/>
              </a:rPr>
              <a:t>Example</a:t>
            </a:r>
            <a:endParaRPr lang="en-US" sz="4500" b="1" dirty="0">
              <a:latin typeface="Nunito Sans" panose="00000500000000000000" pitchFamily="2" charset="0"/>
            </a:endParaRPr>
          </a:p>
        </p:txBody>
      </p:sp>
      <p:sp>
        <p:nvSpPr>
          <p:cNvPr id="10" name="Rectangle 9">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800" y="1919066"/>
            <a:ext cx="6705600" cy="3414934"/>
          </a:xfrm>
          <a:prstGeom prst="rect">
            <a:avLst/>
          </a:prstGeom>
        </p:spPr>
      </p:pic>
    </p:spTree>
    <p:extLst>
      <p:ext uri="{BB962C8B-B14F-4D97-AF65-F5344CB8AC3E}">
        <p14:creationId xmlns:p14="http://schemas.microsoft.com/office/powerpoint/2010/main" val="2312932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2624</TotalTime>
  <Words>1389</Words>
  <Application>Microsoft Office PowerPoint</Application>
  <PresentationFormat>Widescreen</PresentationFormat>
  <Paragraphs>318</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Arial</vt:lpstr>
      <vt:lpstr>Nunito Sans SemiBold</vt:lpstr>
      <vt:lpstr>Courier New</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MuthuKumaran G</cp:lastModifiedBy>
  <cp:revision>220</cp:revision>
  <dcterms:created xsi:type="dcterms:W3CDTF">2006-08-16T00:00:00Z</dcterms:created>
  <dcterms:modified xsi:type="dcterms:W3CDTF">2020-03-07T08:43:43Z</dcterms:modified>
</cp:coreProperties>
</file>