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2"/>
  </p:notesMasterIdLst>
  <p:sldIdLst>
    <p:sldId id="272" r:id="rId2"/>
    <p:sldId id="403" r:id="rId3"/>
    <p:sldId id="406" r:id="rId4"/>
    <p:sldId id="405" r:id="rId5"/>
    <p:sldId id="404" r:id="rId6"/>
    <p:sldId id="351" r:id="rId7"/>
    <p:sldId id="386" r:id="rId8"/>
    <p:sldId id="385" r:id="rId9"/>
    <p:sldId id="347" r:id="rId10"/>
    <p:sldId id="348" r:id="rId11"/>
    <p:sldId id="352" r:id="rId12"/>
    <p:sldId id="357" r:id="rId13"/>
    <p:sldId id="358" r:id="rId14"/>
    <p:sldId id="359" r:id="rId15"/>
    <p:sldId id="360" r:id="rId16"/>
    <p:sldId id="353" r:id="rId17"/>
    <p:sldId id="361" r:id="rId18"/>
    <p:sldId id="368" r:id="rId19"/>
    <p:sldId id="369" r:id="rId20"/>
    <p:sldId id="363" r:id="rId21"/>
    <p:sldId id="364" r:id="rId22"/>
    <p:sldId id="367" r:id="rId23"/>
    <p:sldId id="365"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9" r:id="rId40"/>
    <p:sldId id="387" r:id="rId41"/>
    <p:sldId id="388" r:id="rId42"/>
    <p:sldId id="392" r:id="rId43"/>
    <p:sldId id="391" r:id="rId44"/>
    <p:sldId id="394" r:id="rId45"/>
    <p:sldId id="396" r:id="rId46"/>
    <p:sldId id="398" r:id="rId47"/>
    <p:sldId id="399" r:id="rId48"/>
    <p:sldId id="401" r:id="rId49"/>
    <p:sldId id="402" r:id="rId50"/>
    <p:sldId id="289" r:id="rId51"/>
  </p:sldIdLst>
  <p:sldSz cx="12192000" cy="6858000"/>
  <p:notesSz cx="6858000" cy="9144000"/>
  <p:embeddedFontLst>
    <p:embeddedFont>
      <p:font typeface="Calibri" panose="020F0502020204030204" pitchFamily="34" charset="0"/>
      <p:regular r:id="rId53"/>
      <p:bold r:id="rId54"/>
      <p:italic r:id="rId55"/>
      <p:boldItalic r:id="rId56"/>
    </p:embeddedFont>
    <p:embeddedFont>
      <p:font typeface="Nunito Sans" panose="00000500000000000000" pitchFamily="2" charset="0"/>
      <p:regular r:id="rId57"/>
      <p:bold r:id="rId58"/>
      <p:italic r:id="rId59"/>
      <p:boldItalic r:id="rId60"/>
    </p:embeddedFont>
    <p:embeddedFont>
      <p:font typeface="Open Sans" panose="020B0606030504020204" pitchFamily="34" charset="0"/>
      <p:regular r:id="rId61"/>
      <p:bold r:id="rId62"/>
      <p:italic r:id="rId63"/>
    </p:embeddedFont>
    <p:embeddedFont>
      <p:font typeface="Roboto" panose="02000000000000000000" pitchFamily="2" charset="0"/>
      <p:regular r:id="rId64"/>
      <p:bold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1A1A1A"/>
    <a:srgbClr val="000000"/>
    <a:srgbClr val="E5E5E5"/>
    <a:srgbClr val="525252"/>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08" autoAdjust="0"/>
    <p:restoredTop sz="70438" autoAdjust="0"/>
  </p:normalViewPr>
  <p:slideViewPr>
    <p:cSldViewPr>
      <p:cViewPr varScale="1">
        <p:scale>
          <a:sx n="47" d="100"/>
          <a:sy n="47" d="100"/>
        </p:scale>
        <p:origin x="1204" y="52"/>
      </p:cViewPr>
      <p:guideLst>
        <p:guide orient="horz" pos="3840"/>
        <p:guide pos="600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333333"/>
                </a:solidFill>
                <a:latin typeface="Nunito Sans" charset="0"/>
              </a:rPr>
              <a:t>A Java program may have </a:t>
            </a:r>
            <a:r>
              <a:rPr lang="en-US" sz="1100" b="1" i="0" dirty="0">
                <a:solidFill>
                  <a:srgbClr val="333333"/>
                </a:solidFill>
                <a:latin typeface="Nunito Sans" charset="0"/>
              </a:rPr>
              <a:t>muiltple threads</a:t>
            </a:r>
            <a:r>
              <a:rPr lang="en-US" sz="1100" b="0" i="0" dirty="0">
                <a:solidFill>
                  <a:srgbClr val="333333"/>
                </a:solidFill>
                <a:latin typeface="Nunito Sans" charset="0"/>
              </a:rPr>
              <a:t> running concurrently to provide the ability of multitasking to the user</a:t>
            </a:r>
            <a:r>
              <a:rPr lang="en-US" b="0" i="1" dirty="0">
                <a:solidFill>
                  <a:srgbClr val="333333"/>
                </a:solidFill>
                <a:latin typeface="-apple-system"/>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1" dirty="0">
              <a:solidFill>
                <a:srgbClr val="333333"/>
              </a:solidFill>
              <a:latin typeface="-apple-system"/>
            </a:endParaRPr>
          </a:p>
          <a:p>
            <a:pPr algn="just" rtl="0"/>
            <a:r>
              <a:rPr lang="en-US" sz="1200" b="1" i="0" kern="1200" dirty="0">
                <a:solidFill>
                  <a:schemeClr val="tx1"/>
                </a:solidFill>
                <a:latin typeface="+mn-lt"/>
                <a:ea typeface="+mn-ea"/>
                <a:cs typeface="+mn-cs"/>
              </a:rPr>
              <a:t>process-based</a:t>
            </a:r>
            <a:r>
              <a:rPr lang="en-US" sz="1200" b="0" i="0" kern="1200" dirty="0">
                <a:solidFill>
                  <a:schemeClr val="tx1"/>
                </a:solidFill>
                <a:latin typeface="+mn-lt"/>
                <a:ea typeface="+mn-ea"/>
                <a:cs typeface="+mn-cs"/>
              </a:rPr>
              <a:t> </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 This  multitasking is the more familiar form. A process is, in essence, a program that is executing. Thus, process-based multitasking is the feature that allows your computer to run two or more programs concurrently. For example, process-based multitasking enables you to run the Java compiler at the same time that you are using a text editor. In process- based multitasking, a program is the smallest unit of code that can be dispatched by the scheduler.</a:t>
            </a:r>
          </a:p>
          <a:p>
            <a:pPr algn="just" rtl="0"/>
            <a:endParaRPr lang="en-US" sz="1200" b="0" i="0" kern="1200" dirty="0">
              <a:solidFill>
                <a:schemeClr val="tx1"/>
              </a:solidFill>
              <a:latin typeface="+mn-lt"/>
              <a:ea typeface="+mn-ea"/>
              <a:cs typeface="+mn-cs"/>
            </a:endParaRPr>
          </a:p>
          <a:p>
            <a:pPr algn="just" rtl="0"/>
            <a:endParaRPr lang="en-US" sz="1200" b="0" i="0" kern="1200" dirty="0">
              <a:solidFill>
                <a:schemeClr val="tx1"/>
              </a:solidFill>
              <a:latin typeface="+mn-lt"/>
              <a:ea typeface="+mn-ea"/>
              <a:cs typeface="+mn-cs"/>
            </a:endParaRPr>
          </a:p>
          <a:p>
            <a:pPr algn="just" rtl="0"/>
            <a:r>
              <a:rPr lang="en-US" sz="1200" b="1" i="0" kern="1200" dirty="0">
                <a:solidFill>
                  <a:schemeClr val="tx1"/>
                </a:solidFill>
                <a:latin typeface="+mn-lt"/>
                <a:ea typeface="+mn-ea"/>
                <a:cs typeface="+mn-cs"/>
              </a:rPr>
              <a:t>thread-based :</a:t>
            </a:r>
            <a:r>
              <a:rPr lang="en-US" sz="1200" b="0" i="0" kern="1200" dirty="0">
                <a:solidFill>
                  <a:schemeClr val="tx1"/>
                </a:solidFill>
                <a:latin typeface="+mn-lt"/>
                <a:ea typeface="+mn-ea"/>
                <a:cs typeface="+mn-cs"/>
              </a:rPr>
              <a:t> This multitasking environment, the thread is the smallest unit of dispatchable code. This means that a single program can perform two or more tasks simultaneously. For instance, a text editor can format text at the same time that it is printing, as long as these two actions are being performed by two separate threads. Thus, process-based multitasking deals with the “big picture,” and thread-based multitasking handles the details.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dirty="0"/>
          </a:p>
        </p:txBody>
      </p:sp>
    </p:spTree>
    <p:extLst>
      <p:ext uri="{BB962C8B-B14F-4D97-AF65-F5344CB8AC3E}">
        <p14:creationId xmlns:p14="http://schemas.microsoft.com/office/powerpoint/2010/main" val="196247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endParaRPr lang="en-US" b="1" dirty="0"/>
          </a:p>
          <a:p>
            <a:r>
              <a:rPr lang="en-US" b="1" dirty="0"/>
              <a:t>Single</a:t>
            </a:r>
            <a:r>
              <a:rPr lang="en-US" b="1" baseline="0" dirty="0"/>
              <a:t> thread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Single threaded processes contain the execution of instructions in a single sequence. </a:t>
            </a:r>
          </a:p>
          <a:p>
            <a:r>
              <a:rPr lang="en-US" sz="1200" b="0" i="0" kern="1200" dirty="0">
                <a:solidFill>
                  <a:schemeClr val="tx1"/>
                </a:solidFill>
                <a:latin typeface="+mn-lt"/>
                <a:ea typeface="+mn-ea"/>
                <a:cs typeface="+mn-cs"/>
              </a:rPr>
              <a:t>In other words, one command is processes at a time.</a:t>
            </a: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Multi thread:</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opposite of single threaded processes are multithreaded processes.</a:t>
            </a:r>
          </a:p>
          <a:p>
            <a:r>
              <a:rPr lang="en-US" sz="1200" b="0" i="0" kern="1200" dirty="0">
                <a:solidFill>
                  <a:schemeClr val="tx1"/>
                </a:solidFill>
                <a:latin typeface="+mn-lt"/>
                <a:ea typeface="+mn-ea"/>
                <a:cs typeface="+mn-cs"/>
              </a:rPr>
              <a:t>Thread</a:t>
            </a:r>
            <a:r>
              <a:rPr lang="en-US" sz="1200" b="0" i="0" kern="1200" baseline="0" dirty="0">
                <a:solidFill>
                  <a:schemeClr val="tx1"/>
                </a:solidFill>
                <a:latin typeface="+mn-lt"/>
                <a:ea typeface="+mn-ea"/>
                <a:cs typeface="+mn-cs"/>
              </a:rPr>
              <a:t> of execution  is multi instruction stream.</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These processes allow the execution of multiple parts of a program at the same time. </a:t>
            </a:r>
          </a:p>
          <a:p>
            <a:r>
              <a:rPr lang="en-US" sz="1200" b="0" i="0" kern="1200" dirty="0">
                <a:solidFill>
                  <a:schemeClr val="tx1"/>
                </a:solidFill>
                <a:latin typeface="+mn-lt"/>
                <a:ea typeface="+mn-ea"/>
                <a:cs typeface="+mn-cs"/>
              </a:rPr>
              <a:t>These are lightweight processes available within the process.</a:t>
            </a:r>
            <a:endParaRPr lang="en-US" sz="1200" b="1" i="0" kern="120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dirty="0"/>
          </a:p>
        </p:txBody>
      </p:sp>
    </p:spTree>
    <p:extLst>
      <p:ext uri="{BB962C8B-B14F-4D97-AF65-F5344CB8AC3E}">
        <p14:creationId xmlns:p14="http://schemas.microsoft.com/office/powerpoint/2010/main" val="247415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endParaRPr lang="en-US" b="1" dirty="0"/>
          </a:p>
          <a:p>
            <a:r>
              <a:rPr lang="en-US" sz="1200" b="0" i="0" kern="1200" dirty="0">
                <a:solidFill>
                  <a:schemeClr val="tx1"/>
                </a:solidFill>
                <a:latin typeface="+mn-lt"/>
                <a:ea typeface="+mn-ea"/>
                <a:cs typeface="+mn-cs"/>
              </a:rPr>
              <a:t>You may be having your breakfast while reading this answer. Also, may be you're listening to a song.</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Thus, you are performing three different tasks in parallel.</a:t>
            </a:r>
            <a:br>
              <a:rPr lang="en-US" dirty="0"/>
            </a:br>
            <a:endParaRPr lang="en-US" dirty="0"/>
          </a:p>
          <a:p>
            <a:r>
              <a:rPr lang="en-US" sz="1200" b="0" i="0" kern="1200" dirty="0">
                <a:solidFill>
                  <a:schemeClr val="tx1"/>
                </a:solidFill>
                <a:latin typeface="+mn-lt"/>
                <a:ea typeface="+mn-ea"/>
                <a:cs typeface="+mn-cs"/>
              </a:rPr>
              <a:t>Similarly, for processes to run in parallel on a computer, threads are used.</a:t>
            </a:r>
            <a:br>
              <a:rPr lang="en-US" dirty="0"/>
            </a:br>
            <a:endParaRPr lang="en-US" dirty="0"/>
          </a:p>
          <a:p>
            <a:r>
              <a:rPr lang="en-US" sz="1200" b="0" i="0" kern="1200" dirty="0">
                <a:solidFill>
                  <a:schemeClr val="tx1"/>
                </a:solidFill>
                <a:latin typeface="+mn-lt"/>
                <a:ea typeface="+mn-ea"/>
                <a:cs typeface="+mn-cs"/>
              </a:rPr>
              <a:t>Multithreading in Java gives the ability to execute code by different threads to perform tasks in parallel or as a separate task without waiting for other to complete.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dirty="0"/>
          </a:p>
        </p:txBody>
      </p:sp>
    </p:spTree>
    <p:extLst>
      <p:ext uri="{BB962C8B-B14F-4D97-AF65-F5344CB8AC3E}">
        <p14:creationId xmlns:p14="http://schemas.microsoft.com/office/powerpoint/2010/main" val="247415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pPr rtl="0"/>
            <a:r>
              <a:rPr lang="en-US" sz="1200" b="0" i="0" kern="1200" baseline="0" dirty="0">
                <a:solidFill>
                  <a:schemeClr val="tx1"/>
                </a:solidFill>
                <a:latin typeface="+mn-lt"/>
                <a:ea typeface="+mn-ea"/>
                <a:cs typeface="+mn-cs"/>
              </a:rPr>
              <a:t>MS word-Main process</a:t>
            </a:r>
          </a:p>
          <a:p>
            <a:pPr rtl="0"/>
            <a:r>
              <a:rPr lang="en-US" sz="1200" b="0" i="0" kern="1200" baseline="0" dirty="0">
                <a:solidFill>
                  <a:schemeClr val="tx1"/>
                </a:solidFill>
                <a:latin typeface="+mn-lt"/>
                <a:ea typeface="+mn-ea"/>
                <a:cs typeface="+mn-cs"/>
              </a:rPr>
              <a:t>Typing [Spell check]-Sub process </a:t>
            </a:r>
          </a:p>
          <a:p>
            <a:pPr rtl="0"/>
            <a:r>
              <a:rPr lang="en-US" sz="1200" b="0" i="0" kern="1200" baseline="0" dirty="0">
                <a:solidFill>
                  <a:schemeClr val="tx1"/>
                </a:solidFill>
                <a:latin typeface="+mn-lt"/>
                <a:ea typeface="+mn-ea"/>
                <a:cs typeface="+mn-cs"/>
              </a:rPr>
              <a:t>Sub process – Threads</a:t>
            </a:r>
          </a:p>
          <a:p>
            <a:pPr rtl="0"/>
            <a:r>
              <a:rPr lang="en-US" sz="1200" b="0" i="0" kern="1200" baseline="0" dirty="0">
                <a:solidFill>
                  <a:schemeClr val="tx1"/>
                </a:solidFill>
                <a:latin typeface="+mn-lt"/>
                <a:ea typeface="+mn-ea"/>
                <a:cs typeface="+mn-cs"/>
              </a:rPr>
              <a:t>Threads – Unit of a process</a:t>
            </a:r>
          </a:p>
          <a:p>
            <a:pPr rtl="0"/>
            <a:endParaRPr lang="en-US" sz="1200" b="0" i="0" kern="1200" dirty="0">
              <a:solidFill>
                <a:schemeClr val="tx1"/>
              </a:solidFill>
              <a:latin typeface="+mn-lt"/>
              <a:ea typeface="+mn-ea"/>
              <a:cs typeface="+mn-cs"/>
            </a:endParaRPr>
          </a:p>
          <a:p>
            <a:pPr rtl="0"/>
            <a:r>
              <a:rPr lang="en-US" sz="1200" b="0" i="0" kern="1200" dirty="0">
                <a:solidFill>
                  <a:schemeClr val="tx1"/>
                </a:solidFill>
                <a:latin typeface="+mn-lt"/>
                <a:ea typeface="+mn-ea"/>
                <a:cs typeface="+mn-cs"/>
              </a:rPr>
              <a:t>You are typing a paragraph on MS word. But in background one more thread running and checking your spelling mistakes. </a:t>
            </a:r>
          </a:p>
          <a:p>
            <a:pPr rtl="0"/>
            <a:r>
              <a:rPr lang="en-US" sz="1200" b="0" i="0" kern="1200" dirty="0">
                <a:solidFill>
                  <a:schemeClr val="tx1"/>
                </a:solidFill>
                <a:latin typeface="+mn-lt"/>
                <a:ea typeface="+mn-ea"/>
                <a:cs typeface="+mn-cs"/>
              </a:rPr>
              <a:t>As soon as you do a type the other thread notifies you about the type</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 And makes your life easy.</a:t>
            </a:r>
          </a:p>
          <a:p>
            <a:pPr rtl="0"/>
            <a:r>
              <a:rPr lang="en-US" sz="1200" b="0" i="0" kern="1200" baseline="0" dirty="0">
                <a:solidFill>
                  <a:schemeClr val="tx1"/>
                </a:solidFill>
                <a:latin typeface="+mn-lt"/>
                <a:ea typeface="+mn-ea"/>
                <a:cs typeface="+mn-cs"/>
              </a:rPr>
              <a:t> </a:t>
            </a:r>
            <a:endParaRPr lang="en-US" sz="1200" b="0" i="0" kern="1200" dirty="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dirty="0"/>
          </a:p>
        </p:txBody>
      </p:sp>
    </p:spTree>
    <p:extLst>
      <p:ext uri="{BB962C8B-B14F-4D97-AF65-F5344CB8AC3E}">
        <p14:creationId xmlns:p14="http://schemas.microsoft.com/office/powerpoint/2010/main" val="247415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r>
              <a:rPr lang="en-US" sz="1200" kern="1200" baseline="0" dirty="0">
                <a:solidFill>
                  <a:schemeClr val="tx1"/>
                </a:solidFill>
                <a:latin typeface="+mn-lt"/>
                <a:ea typeface="+mn-ea"/>
                <a:cs typeface="+mn-cs"/>
              </a:rPr>
              <a:t>In Java the</a:t>
            </a:r>
            <a:r>
              <a:rPr lang="en-US" sz="2500" kern="1200" baseline="0" dirty="0">
                <a:solidFill>
                  <a:schemeClr val="tx1"/>
                </a:solidFill>
                <a:latin typeface="Nunito Sans" charset="0"/>
                <a:ea typeface="+mn-ea"/>
                <a:cs typeface="+mn-cs"/>
              </a:rPr>
              <a:t> </a:t>
            </a:r>
            <a:r>
              <a:rPr lang="en-US" sz="2500" b="0" kern="1200" baseline="0" dirty="0">
                <a:solidFill>
                  <a:schemeClr val="tx1"/>
                </a:solidFill>
                <a:latin typeface="Nunito Sans" charset="0"/>
                <a:ea typeface="+mn-ea"/>
                <a:cs typeface="+mn-cs"/>
              </a:rPr>
              <a:t>java.lang.Thread class is used to create </a:t>
            </a:r>
            <a:r>
              <a:rPr lang="en-US" sz="1200" kern="1200" baseline="0" dirty="0">
                <a:solidFill>
                  <a:schemeClr val="tx1"/>
                </a:solidFill>
                <a:latin typeface="+mn-lt"/>
                <a:ea typeface="+mn-ea"/>
                <a:cs typeface="+mn-cs"/>
              </a:rPr>
              <a:t>thread-based code, imported into all Java applications by default.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dirty="0"/>
          </a:p>
        </p:txBody>
      </p:sp>
    </p:spTree>
    <p:extLst>
      <p:ext uri="{BB962C8B-B14F-4D97-AF65-F5344CB8AC3E}">
        <p14:creationId xmlns:p14="http://schemas.microsoft.com/office/powerpoint/2010/main" val="31224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a:solidFill>
                  <a:schemeClr val="tx1"/>
                </a:solidFill>
                <a:latin typeface="+mn-lt"/>
                <a:ea typeface="+mn-ea"/>
                <a:cs typeface="+mn-cs"/>
              </a:rPr>
              <a:t>Description:</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java.lang.Thread class contains a static State enum</a:t>
            </a:r>
            <a:r>
              <a:rPr lang="en-US" sz="1200" b="0" i="1" kern="1200" dirty="0">
                <a:solidFill>
                  <a:schemeClr val="tx1"/>
                </a:solidFill>
                <a:latin typeface="+mn-lt"/>
                <a:ea typeface="+mn-ea"/>
                <a:cs typeface="+mn-cs"/>
              </a:rPr>
              <a:t>-</a:t>
            </a:r>
            <a:r>
              <a:rPr lang="en-US" sz="1200" b="0" i="0" kern="1200" dirty="0">
                <a:solidFill>
                  <a:schemeClr val="tx1"/>
                </a:solidFill>
                <a:latin typeface="+mn-lt"/>
                <a:ea typeface="+mn-ea"/>
                <a:cs typeface="+mn-cs"/>
              </a:rPr>
              <a:t>which defines its potential states. During any given point of time, the thread can only be in one of these states:</a:t>
            </a:r>
            <a:endParaRPr lang="en-US" sz="1200" b="1" kern="1200" dirty="0">
              <a:solidFill>
                <a:schemeClr val="tx1"/>
              </a:solidFill>
              <a:latin typeface="+mn-lt"/>
              <a:ea typeface="+mn-ea"/>
              <a:cs typeface="+mn-cs"/>
            </a:endParaRPr>
          </a:p>
          <a:p>
            <a:endParaRPr lang="en-US" sz="1200" b="1" kern="1200" dirty="0">
              <a:solidFill>
                <a:schemeClr val="tx1"/>
              </a:solidFill>
              <a:latin typeface="+mn-lt"/>
              <a:ea typeface="+mn-ea"/>
              <a:cs typeface="+mn-cs"/>
            </a:endParaRPr>
          </a:p>
          <a:p>
            <a:r>
              <a:rPr lang="en-US" sz="1200" b="1" kern="1200" dirty="0">
                <a:solidFill>
                  <a:schemeClr val="tx1"/>
                </a:solidFill>
                <a:latin typeface="+mn-lt"/>
                <a:ea typeface="+mn-ea"/>
                <a:cs typeface="+mn-cs"/>
              </a:rPr>
              <a:t>New:</a:t>
            </a:r>
          </a:p>
          <a:p>
            <a:r>
              <a:rPr lang="en-US" sz="1200" kern="1200" dirty="0">
                <a:solidFill>
                  <a:schemeClr val="tx1"/>
                </a:solidFill>
                <a:latin typeface="+mn-lt"/>
                <a:ea typeface="+mn-ea"/>
                <a:cs typeface="+mn-cs"/>
              </a:rPr>
              <a:t>The thread is in new state if you create an instance of Thread class but before the invocation of start() meth</a:t>
            </a:r>
            <a:r>
              <a:rPr lang="en-US" sz="1200" b="1" kern="1200" dirty="0">
                <a:solidFill>
                  <a:schemeClr val="tx1"/>
                </a:solidFill>
                <a:latin typeface="+mn-lt"/>
                <a:ea typeface="+mn-ea"/>
                <a:cs typeface="+mn-cs"/>
              </a:rPr>
              <a:t>od.</a:t>
            </a: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Runnable:</a:t>
            </a:r>
          </a:p>
          <a:p>
            <a:r>
              <a:rPr lang="en-US" sz="1200" b="0" i="0" kern="1200" dirty="0">
                <a:solidFill>
                  <a:schemeClr val="tx1"/>
                </a:solidFill>
                <a:latin typeface="+mn-lt"/>
                <a:ea typeface="+mn-ea"/>
                <a:cs typeface="+mn-cs"/>
              </a:rPr>
              <a:t>The thread is in runnable state after invocation of start() method, but the thread scheduler has not selected it to be the running thread.</a:t>
            </a:r>
            <a:endParaRPr lang="en-US" sz="1200" b="1" i="0" kern="1200" dirty="0">
              <a:solidFill>
                <a:schemeClr val="tx1"/>
              </a:solidFill>
              <a:latin typeface="+mn-lt"/>
              <a:ea typeface="+mn-ea"/>
              <a:cs typeface="+mn-cs"/>
            </a:endParaRP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Running:</a:t>
            </a:r>
          </a:p>
          <a:p>
            <a:r>
              <a:rPr lang="en-US" sz="1200" b="0" i="0" kern="1200" dirty="0">
                <a:solidFill>
                  <a:schemeClr val="tx1"/>
                </a:solidFill>
                <a:latin typeface="+mn-lt"/>
                <a:ea typeface="+mn-ea"/>
                <a:cs typeface="+mn-cs"/>
              </a:rPr>
              <a:t>The thread is in running state if the thread scheduler has selected it.</a:t>
            </a: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Non-Runnable (Blocked):</a:t>
            </a:r>
          </a:p>
          <a:p>
            <a:r>
              <a:rPr lang="en-US" sz="1200" b="0" i="0" kern="1200" dirty="0">
                <a:solidFill>
                  <a:schemeClr val="tx1"/>
                </a:solidFill>
                <a:latin typeface="+mn-lt"/>
                <a:ea typeface="+mn-ea"/>
                <a:cs typeface="+mn-cs"/>
              </a:rPr>
              <a:t>This is the state when the thread is still alive, but is currently not eligible to run.</a:t>
            </a: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Terminated:</a:t>
            </a:r>
          </a:p>
          <a:p>
            <a:r>
              <a:rPr lang="en-US" sz="1200" b="0" i="0" kern="1200" dirty="0">
                <a:solidFill>
                  <a:schemeClr val="tx1"/>
                </a:solidFill>
                <a:latin typeface="+mn-lt"/>
                <a:ea typeface="+mn-ea"/>
                <a:cs typeface="+mn-cs"/>
              </a:rPr>
              <a:t>A thread is in terminated or dead state when its run() method exits.</a:t>
            </a:r>
          </a:p>
          <a:p>
            <a:endParaRPr lang="en-US"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dirty="0"/>
          </a:p>
        </p:txBody>
      </p:sp>
    </p:spTree>
    <p:extLst>
      <p:ext uri="{BB962C8B-B14F-4D97-AF65-F5344CB8AC3E}">
        <p14:creationId xmlns:p14="http://schemas.microsoft.com/office/powerpoint/2010/main" val="2474158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a:solidFill>
                  <a:schemeClr val="tx1"/>
                </a:solidFill>
                <a:latin typeface="+mn-lt"/>
                <a:ea typeface="+mn-ea"/>
                <a:cs typeface="+mn-cs"/>
              </a:rPr>
              <a:t>start()</a:t>
            </a:r>
            <a:r>
              <a:rPr lang="en-US" sz="1200" b="0" i="0" kern="1200" dirty="0">
                <a:solidFill>
                  <a:schemeClr val="tx1"/>
                </a:solidFill>
                <a:latin typeface="+mn-lt"/>
                <a:ea typeface="+mn-ea"/>
                <a:cs typeface="+mn-cs"/>
              </a:rPr>
              <a:t> : This method of thread class is used to begin the execution of thread. The result of this method is two threads that are running concurrently: the current thread (which returns from the call to the start method) and the other thread (which executes its run method).</a:t>
            </a:r>
            <a:endParaRPr lang="en-US" sz="1200" b="1" i="0" kern="1200" dirty="0">
              <a:solidFill>
                <a:schemeClr val="tx1"/>
              </a:solidFill>
              <a:latin typeface="+mn-lt"/>
              <a:ea typeface="+mn-ea"/>
              <a:cs typeface="+mn-cs"/>
            </a:endParaRPr>
          </a:p>
          <a:p>
            <a:pPr algn="just"/>
            <a:endParaRPr lang="en-US" sz="1200" b="1" i="0" kern="1200" dirty="0">
              <a:solidFill>
                <a:schemeClr val="tx1"/>
              </a:solidFill>
              <a:latin typeface="+mn-lt"/>
              <a:ea typeface="+mn-ea"/>
              <a:cs typeface="+mn-cs"/>
            </a:endParaRPr>
          </a:p>
          <a:p>
            <a:pPr algn="just"/>
            <a:r>
              <a:rPr lang="en-US" sz="1200" b="1" i="0" kern="1200" dirty="0">
                <a:solidFill>
                  <a:schemeClr val="tx1"/>
                </a:solidFill>
                <a:latin typeface="+mn-lt"/>
                <a:ea typeface="+mn-ea"/>
                <a:cs typeface="+mn-cs"/>
              </a:rPr>
              <a:t>run()</a:t>
            </a:r>
            <a:r>
              <a:rPr lang="en-US" sz="1200" b="0" i="0" kern="1200" dirty="0">
                <a:solidFill>
                  <a:schemeClr val="tx1"/>
                </a:solidFill>
                <a:latin typeface="+mn-lt"/>
                <a:ea typeface="+mn-ea"/>
                <a:cs typeface="+mn-cs"/>
              </a:rPr>
              <a:t> : This  method can be called using the start() method or by calling the run() method itself. But when you use run() method for calling itself, it creates problems.</a:t>
            </a:r>
            <a:endParaRPr lang="en-US" sz="1200" b="1" i="0" kern="1200" dirty="0">
              <a:solidFill>
                <a:schemeClr val="tx1"/>
              </a:solidFill>
              <a:latin typeface="+mn-lt"/>
              <a:ea typeface="+mn-ea"/>
              <a:cs typeface="+mn-cs"/>
            </a:endParaRPr>
          </a:p>
          <a:p>
            <a:pPr algn="just"/>
            <a:endParaRPr lang="en-US" sz="1200" b="1" i="0" kern="1200" dirty="0">
              <a:solidFill>
                <a:schemeClr val="tx1"/>
              </a:solidFill>
              <a:latin typeface="+mn-lt"/>
              <a:ea typeface="+mn-ea"/>
              <a:cs typeface="+mn-cs"/>
            </a:endParaRPr>
          </a:p>
          <a:p>
            <a:pPr algn="just"/>
            <a:r>
              <a:rPr lang="en-US" sz="1200" b="1" i="0" kern="1200" dirty="0">
                <a:solidFill>
                  <a:schemeClr val="tx1"/>
                </a:solidFill>
                <a:latin typeface="+mn-lt"/>
                <a:ea typeface="+mn-ea"/>
                <a:cs typeface="+mn-cs"/>
              </a:rPr>
              <a:t>sleep()</a:t>
            </a:r>
            <a:r>
              <a:rPr lang="en-US" sz="1200" b="0" i="0" kern="1200" dirty="0">
                <a:solidFill>
                  <a:schemeClr val="tx1"/>
                </a:solidFill>
                <a:latin typeface="+mn-lt"/>
                <a:ea typeface="+mn-ea"/>
                <a:cs typeface="+mn-cs"/>
              </a:rPr>
              <a:t> : This method of Thread class is used to sleep a thread for the specified amount of time.</a:t>
            </a:r>
            <a:endParaRPr lang="en-US" sz="1200" b="1" i="0" kern="1200" dirty="0">
              <a:solidFill>
                <a:schemeClr val="tx1"/>
              </a:solidFill>
              <a:latin typeface="+mn-lt"/>
              <a:ea typeface="+mn-ea"/>
              <a:cs typeface="+mn-cs"/>
            </a:endParaRPr>
          </a:p>
          <a:p>
            <a:pPr algn="just"/>
            <a:endParaRPr lang="en-US" sz="1200" b="1" i="0" kern="1200" dirty="0">
              <a:solidFill>
                <a:schemeClr val="tx1"/>
              </a:solidFill>
              <a:latin typeface="+mn-lt"/>
              <a:ea typeface="+mn-ea"/>
              <a:cs typeface="+mn-cs"/>
            </a:endParaRPr>
          </a:p>
          <a:p>
            <a:pPr algn="just"/>
            <a:r>
              <a:rPr lang="en-US" sz="1200" b="1" i="0" kern="1200" dirty="0">
                <a:solidFill>
                  <a:schemeClr val="tx1"/>
                </a:solidFill>
                <a:latin typeface="+mn-lt"/>
                <a:ea typeface="+mn-ea"/>
                <a:cs typeface="+mn-cs"/>
              </a:rPr>
              <a:t>Wait</a:t>
            </a:r>
            <a:r>
              <a:rPr lang="en-US" sz="1200" b="1" i="0" kern="1200" baseline="0" dirty="0">
                <a:solidFill>
                  <a:schemeClr val="tx1"/>
                </a:solidFill>
                <a:latin typeface="+mn-lt"/>
                <a:ea typeface="+mn-ea"/>
                <a:cs typeface="+mn-cs"/>
              </a:rPr>
              <a:t>()</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method causes the current thread to wait indefinitely until another thread either invokes notify() for this object or notifyAll().</a:t>
            </a:r>
          </a:p>
          <a:p>
            <a:pPr algn="just"/>
            <a:endParaRPr lang="en-US" sz="1200" b="1" i="0" kern="1200" dirty="0">
              <a:solidFill>
                <a:schemeClr val="tx1"/>
              </a:solidFill>
              <a:latin typeface="+mn-lt"/>
              <a:ea typeface="+mn-ea"/>
              <a:cs typeface="+mn-cs"/>
            </a:endParaRPr>
          </a:p>
          <a:p>
            <a:pPr algn="just"/>
            <a:r>
              <a:rPr lang="en-US" sz="1200" b="1" i="0" kern="1200" dirty="0">
                <a:solidFill>
                  <a:schemeClr val="tx1"/>
                </a:solidFill>
                <a:latin typeface="+mn-lt"/>
                <a:ea typeface="+mn-ea"/>
                <a:cs typeface="+mn-cs"/>
              </a:rPr>
              <a:t>notify</a:t>
            </a:r>
            <a:r>
              <a:rPr lang="en-US" sz="1200" b="1" i="0" kern="1200" baseline="0" dirty="0">
                <a:solidFill>
                  <a:schemeClr val="tx1"/>
                </a:solidFill>
                <a:latin typeface="+mn-lt"/>
                <a:ea typeface="+mn-ea"/>
                <a:cs typeface="+mn-cs"/>
              </a:rPr>
              <a:t>()</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It wakes up one single thread that called </a:t>
            </a:r>
            <a:r>
              <a:rPr lang="en-US" dirty="0"/>
              <a:t>wait()</a:t>
            </a:r>
            <a:r>
              <a:rPr lang="en-US" sz="1200" b="0" i="0" kern="1200" dirty="0">
                <a:solidFill>
                  <a:schemeClr val="tx1"/>
                </a:solidFill>
                <a:latin typeface="+mn-lt"/>
                <a:ea typeface="+mn-ea"/>
                <a:cs typeface="+mn-cs"/>
              </a:rPr>
              <a:t> on the same object. It should be noted that calling </a:t>
            </a:r>
            <a:r>
              <a:rPr lang="en-US" dirty="0"/>
              <a:t>notify()</a:t>
            </a:r>
            <a:r>
              <a:rPr lang="en-US" sz="1200" b="0" i="0" kern="1200" dirty="0">
                <a:solidFill>
                  <a:schemeClr val="tx1"/>
                </a:solidFill>
                <a:latin typeface="+mn-lt"/>
                <a:ea typeface="+mn-ea"/>
                <a:cs typeface="+mn-cs"/>
              </a:rPr>
              <a:t> does not actually give up a lock on a resource. It tells a waiting thread that that thread can wake up. However, the lock is not actually given up until the notifier’s synchronized block has completed.</a:t>
            </a:r>
          </a:p>
          <a:p>
            <a:pPr algn="just"/>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notifyAll() </a:t>
            </a:r>
            <a:r>
              <a:rPr lang="en-US" sz="1200" b="0" i="0" kern="1200" dirty="0">
                <a:solidFill>
                  <a:schemeClr val="tx1"/>
                </a:solidFill>
                <a:latin typeface="+mn-lt"/>
                <a:ea typeface="+mn-ea"/>
                <a:cs typeface="+mn-cs"/>
              </a:rPr>
              <a:t>:This method wakes up all threads that are waiting on this object's monitor. A thread waits on an object's monitor by calling one of the wait methods.</a:t>
            </a:r>
          </a:p>
          <a:p>
            <a:r>
              <a:rPr lang="en-US" sz="1200" b="0" i="0" kern="1200" dirty="0">
                <a:solidFill>
                  <a:schemeClr val="tx1"/>
                </a:solidFill>
                <a:latin typeface="+mn-lt"/>
                <a:ea typeface="+mn-ea"/>
                <a:cs typeface="+mn-cs"/>
              </a:rPr>
              <a:t>The awakened threads will not be able to proceed until the current thread relinquishes the lock on this object. The awakened threads will compete in the usual manner with any other threads that might be actively competing to synchronize on this object;</a:t>
            </a:r>
          </a:p>
          <a:p>
            <a:pPr algn="just"/>
            <a:endParaRPr lang="en-US" sz="1200" b="0" i="0" kern="1200" dirty="0">
              <a:solidFill>
                <a:schemeClr val="tx1"/>
              </a:solidFill>
              <a:latin typeface="+mn-lt"/>
              <a:ea typeface="+mn-ea"/>
              <a:cs typeface="+mn-cs"/>
            </a:endParaRPr>
          </a:p>
          <a:p>
            <a:pPr algn="just"/>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dirty="0"/>
          </a:p>
        </p:txBody>
      </p:sp>
    </p:spTree>
    <p:extLst>
      <p:ext uri="{BB962C8B-B14F-4D97-AF65-F5344CB8AC3E}">
        <p14:creationId xmlns:p14="http://schemas.microsoft.com/office/powerpoint/2010/main" val="2474158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Information about the main or any thread can be accessed by obtaining a reference to the thread using a public, static method in the </a:t>
            </a:r>
            <a:r>
              <a:rPr kumimoji="0" lang="en-US" sz="2800" b="1" i="0" u="none" strike="noStrike" kern="1200" cap="none" spc="0" normalizeH="0" baseline="0" noProof="0" dirty="0">
                <a:ln>
                  <a:noFill/>
                </a:ln>
                <a:solidFill>
                  <a:prstClr val="black"/>
                </a:solidFill>
                <a:effectLst/>
                <a:uLnTx/>
                <a:uFillTx/>
                <a:latin typeface="+mn-lt"/>
                <a:ea typeface="+mn-ea"/>
                <a:cs typeface="+mn-cs"/>
              </a:rPr>
              <a:t>Thread class called currentThread( )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dirty="0"/>
          </a:p>
        </p:txBody>
      </p:sp>
    </p:spTree>
    <p:extLst>
      <p:ext uri="{BB962C8B-B14F-4D97-AF65-F5344CB8AC3E}">
        <p14:creationId xmlns:p14="http://schemas.microsoft.com/office/powerpoint/2010/main" val="312244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Description: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Current</a:t>
            </a:r>
            <a:r>
              <a:rPr lang="en-US" sz="1200" b="1" i="0" kern="1200" baseline="0" dirty="0">
                <a:solidFill>
                  <a:schemeClr val="tx1"/>
                </a:solidFill>
                <a:effectLst/>
                <a:latin typeface="+mn-lt"/>
                <a:ea typeface="+mn-ea"/>
                <a:cs typeface="+mn-cs"/>
              </a:rPr>
              <a:t> Thread Syntax:</a:t>
            </a:r>
          </a:p>
          <a:p>
            <a:r>
              <a:rPr lang="en-US" sz="1200" b="0" i="0" kern="1200" baseline="0" dirty="0">
                <a:solidFill>
                  <a:schemeClr val="tx1"/>
                </a:solidFill>
                <a:effectLst/>
                <a:latin typeface="+mn-lt"/>
                <a:ea typeface="+mn-ea"/>
                <a:cs typeface="+mn-cs"/>
              </a:rPr>
              <a:t>Thread[Thread name,Priority,Thread group]</a:t>
            </a:r>
          </a:p>
          <a:p>
            <a:r>
              <a:rPr lang="en-US" sz="1200" b="0" i="0" kern="1200" baseline="0" dirty="0">
                <a:solidFill>
                  <a:schemeClr val="tx1"/>
                </a:solidFill>
                <a:effectLst/>
                <a:latin typeface="+mn-lt"/>
                <a:ea typeface="+mn-ea"/>
                <a:cs typeface="+mn-cs"/>
              </a:rPr>
              <a:t>Default thread Priority is “5”.</a:t>
            </a:r>
          </a:p>
          <a:p>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try:</a:t>
            </a:r>
          </a:p>
          <a:p>
            <a:r>
              <a:rPr lang="en-US" sz="1200" b="0" i="0" kern="1200" dirty="0">
                <a:solidFill>
                  <a:schemeClr val="tx1"/>
                </a:solidFill>
                <a:latin typeface="+mn-lt"/>
                <a:ea typeface="+mn-ea"/>
                <a:cs typeface="+mn-cs"/>
              </a:rPr>
              <a:t>The try statement allows you to define a block of code to be tested for errors while it is being executed.</a:t>
            </a: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Catch:</a:t>
            </a:r>
          </a:p>
          <a:p>
            <a:r>
              <a:rPr lang="en-US" sz="1200" b="0" i="0" kern="1200" dirty="0">
                <a:solidFill>
                  <a:schemeClr val="tx1"/>
                </a:solidFill>
                <a:latin typeface="+mn-lt"/>
                <a:ea typeface="+mn-ea"/>
                <a:cs typeface="+mn-cs"/>
              </a:rPr>
              <a:t>The catch statement allows you to define a block of code to be executed, if an error occurs in the try block.</a:t>
            </a:r>
          </a:p>
          <a:p>
            <a:endParaRPr lang="en-US" sz="1200" b="1" i="0" kern="1200" dirty="0">
              <a:solidFill>
                <a:schemeClr val="tx1"/>
              </a:solidFill>
              <a:latin typeface="+mn-lt"/>
              <a:ea typeface="+mn-ea"/>
              <a:cs typeface="+mn-cs"/>
            </a:endParaRPr>
          </a:p>
          <a:p>
            <a:r>
              <a:rPr lang="en-US" sz="1200" b="1" i="0" kern="1200" dirty="0">
                <a:solidFill>
                  <a:schemeClr val="tx1"/>
                </a:solidFill>
                <a:latin typeface="+mn-lt"/>
                <a:ea typeface="+mn-ea"/>
                <a:cs typeface="+mn-cs"/>
              </a:rPr>
              <a:t>Sleep:</a:t>
            </a:r>
          </a:p>
          <a:p>
            <a:r>
              <a:rPr lang="en-US" sz="1200" b="0" i="0" kern="1200" dirty="0">
                <a:solidFill>
                  <a:schemeClr val="tx1"/>
                </a:solidFill>
                <a:latin typeface="+mn-lt"/>
                <a:ea typeface="+mn-ea"/>
                <a:cs typeface="+mn-cs"/>
              </a:rPr>
              <a:t>The </a:t>
            </a:r>
            <a:r>
              <a:rPr lang="en-US" sz="1200" b="1" i="0" kern="1200" dirty="0">
                <a:solidFill>
                  <a:schemeClr val="tx1"/>
                </a:solidFill>
                <a:latin typeface="+mn-lt"/>
                <a:ea typeface="+mn-ea"/>
                <a:cs typeface="+mn-cs"/>
              </a:rPr>
              <a:t>sleep()</a:t>
            </a:r>
            <a:r>
              <a:rPr lang="en-US" sz="1200" b="0" i="0" kern="1200" dirty="0">
                <a:solidFill>
                  <a:schemeClr val="tx1"/>
                </a:solidFill>
                <a:latin typeface="+mn-lt"/>
                <a:ea typeface="+mn-ea"/>
                <a:cs typeface="+mn-cs"/>
              </a:rPr>
              <a:t> method of </a:t>
            </a:r>
            <a:r>
              <a:rPr lang="en-US" sz="1200" b="1" i="0" kern="1200" dirty="0">
                <a:solidFill>
                  <a:schemeClr val="tx1"/>
                </a:solidFill>
                <a:latin typeface="+mn-lt"/>
                <a:ea typeface="+mn-ea"/>
                <a:cs typeface="+mn-cs"/>
              </a:rPr>
              <a:t>Thread</a:t>
            </a:r>
            <a:r>
              <a:rPr lang="en-US" sz="1200" b="0" i="0" kern="1200" dirty="0">
                <a:solidFill>
                  <a:schemeClr val="tx1"/>
                </a:solidFill>
                <a:latin typeface="+mn-lt"/>
                <a:ea typeface="+mn-ea"/>
                <a:cs typeface="+mn-cs"/>
              </a:rPr>
              <a:t> class is used to sleep a </a:t>
            </a:r>
            <a:r>
              <a:rPr lang="en-US" sz="1200" b="1" i="0" kern="1200" dirty="0">
                <a:solidFill>
                  <a:schemeClr val="tx1"/>
                </a:solidFill>
                <a:latin typeface="+mn-lt"/>
                <a:ea typeface="+mn-ea"/>
                <a:cs typeface="+mn-cs"/>
              </a:rPr>
              <a:t>thread</a:t>
            </a:r>
            <a:r>
              <a:rPr lang="en-US" sz="1200" b="0" i="0" kern="1200" dirty="0">
                <a:solidFill>
                  <a:schemeClr val="tx1"/>
                </a:solidFill>
                <a:latin typeface="+mn-lt"/>
                <a:ea typeface="+mn-ea"/>
                <a:cs typeface="+mn-cs"/>
              </a:rPr>
              <a:t> for the specified amount of time.</a:t>
            </a:r>
          </a:p>
          <a:p>
            <a:endParaRPr lang="en-US" sz="1200" b="0" i="0" kern="1200" dirty="0">
              <a:solidFill>
                <a:schemeClr val="tx1"/>
              </a:solidFill>
              <a:latin typeface="+mn-lt"/>
              <a:ea typeface="+mn-ea"/>
              <a:cs typeface="+mn-cs"/>
            </a:endParaRPr>
          </a:p>
          <a:p>
            <a:r>
              <a:rPr lang="en-US" sz="1200" b="1" i="0" kern="1200" baseline="0" dirty="0">
                <a:solidFill>
                  <a:schemeClr val="tx1"/>
                </a:solidFill>
                <a:effectLst/>
                <a:latin typeface="+mn-lt"/>
                <a:ea typeface="+mn-ea"/>
                <a:cs typeface="+mn-cs"/>
              </a:rPr>
              <a:t>Output:</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Current Thread :Thread[main,5,main]</a:t>
            </a:r>
          </a:p>
          <a:p>
            <a:endParaRPr lang="en-US"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r>
              <a:rPr lang="en-US" sz="2400" kern="1200" baseline="0" dirty="0">
                <a:solidFill>
                  <a:schemeClr val="tx1"/>
                </a:solidFill>
                <a:latin typeface="Nunito Sans" charset="0"/>
                <a:ea typeface="+mn-ea"/>
                <a:cs typeface="+mn-cs"/>
              </a:rPr>
              <a:t>A thread can be created by instantiating an object of type </a:t>
            </a:r>
            <a:r>
              <a:rPr lang="en-US" sz="2400" b="1" kern="1200" baseline="0" dirty="0">
                <a:solidFill>
                  <a:schemeClr val="tx1"/>
                </a:solidFill>
                <a:latin typeface="Nunito Sans" charset="0"/>
                <a:ea typeface="+mn-ea"/>
                <a:cs typeface="+mn-cs"/>
              </a:rPr>
              <a:t>Thread.</a:t>
            </a:r>
          </a:p>
          <a:p>
            <a:r>
              <a:rPr lang="en-US" sz="2400" b="1" kern="1200" baseline="0" dirty="0">
                <a:solidFill>
                  <a:schemeClr val="tx1"/>
                </a:solidFill>
                <a:latin typeface="Nunito Sans" charset="0"/>
                <a:ea typeface="+mn-ea"/>
                <a:cs typeface="+mn-cs"/>
              </a:rPr>
              <a:t>Note : </a:t>
            </a:r>
            <a:r>
              <a:rPr lang="en-US" sz="2400" kern="1200" baseline="0" dirty="0">
                <a:solidFill>
                  <a:schemeClr val="tx1"/>
                </a:solidFill>
                <a:latin typeface="Nunito Sans" charset="0"/>
                <a:ea typeface="+mn-ea"/>
                <a:cs typeface="+mn-cs"/>
              </a:rPr>
              <a:t>Thread class also implements Runnable interface.</a:t>
            </a:r>
            <a:endParaRPr lang="en-US" sz="2400" b="1"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dirty="0"/>
          </a:p>
        </p:txBody>
      </p:sp>
    </p:spTree>
    <p:extLst>
      <p:ext uri="{BB962C8B-B14F-4D97-AF65-F5344CB8AC3E}">
        <p14:creationId xmlns:p14="http://schemas.microsoft.com/office/powerpoint/2010/main" val="31224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Definition of Multiprogramming</a:t>
            </a:r>
          </a:p>
          <a:p>
            <a:r>
              <a:rPr lang="en-US" sz="1200" b="0" i="0" kern="1200" dirty="0">
                <a:solidFill>
                  <a:schemeClr val="tx1"/>
                </a:solidFill>
                <a:effectLst/>
                <a:latin typeface="+mn-lt"/>
                <a:ea typeface="+mn-ea"/>
                <a:cs typeface="+mn-cs"/>
              </a:rPr>
              <a:t>An operating system has the ability to </a:t>
            </a:r>
            <a:r>
              <a:rPr lang="en-US" sz="1200" b="0" i="0" kern="1200" dirty="0" err="1">
                <a:solidFill>
                  <a:schemeClr val="tx1"/>
                </a:solidFill>
                <a:effectLst/>
                <a:latin typeface="+mn-lt"/>
                <a:ea typeface="+mn-ea"/>
                <a:cs typeface="+mn-cs"/>
              </a:rPr>
              <a:t>multiprogram</a:t>
            </a:r>
            <a:r>
              <a:rPr lang="en-US" sz="1200" b="0" i="0" kern="1200" dirty="0">
                <a:solidFill>
                  <a:schemeClr val="tx1"/>
                </a:solidFill>
                <a:effectLst/>
                <a:latin typeface="+mn-lt"/>
                <a:ea typeface="+mn-ea"/>
                <a:cs typeface="+mn-cs"/>
              </a:rPr>
              <a:t> where it can involve multiple programs to be executing over a single CPU. Multiprogramming is an essential aspect of the operating system which can significantly induce CPU utilization. It arranges the jobs (code and data) in a way that the CPU will always have one job to execute. Here the concept is that operating system stores multiple jobs in the memory at the same time. As the main memory can short out for accommodating all jobs. So, the disks are used for storing the CPU jobs initially.</a:t>
            </a:r>
          </a:p>
          <a:p>
            <a:r>
              <a:rPr lang="en-US" sz="1200" b="0" i="0" kern="1200" dirty="0">
                <a:solidFill>
                  <a:schemeClr val="tx1"/>
                </a:solidFill>
                <a:effectLst/>
                <a:latin typeface="+mn-lt"/>
                <a:ea typeface="+mn-ea"/>
                <a:cs typeface="+mn-cs"/>
              </a:rPr>
              <a:t>The group of jobs in the memory could be the subset of the jobs residing in the job pool. To process these jobs the operating systems selects one of them and starts to execute it in the memory. Ultimately, if any of the jobs have to wait for a specific time period for some other task to finish like I/O operation or other instruction, the CPU switches to the other job for that period. It stops CPU for being idle till only one job is left as it switches from one to the other job if it transitions to waiting state. Regardless, in a non-multiprogramming system, the CPU must be resting in an idle state.</a:t>
            </a:r>
          </a:p>
          <a:p>
            <a:r>
              <a:rPr lang="en-US" sz="1200" b="0" i="0" kern="1200" dirty="0">
                <a:solidFill>
                  <a:schemeClr val="tx1"/>
                </a:solidFill>
                <a:effectLst/>
                <a:latin typeface="+mn-lt"/>
                <a:ea typeface="+mn-ea"/>
                <a:cs typeface="+mn-cs"/>
              </a:rPr>
              <a:t>Definition of Multitasking</a:t>
            </a:r>
          </a:p>
          <a:p>
            <a:r>
              <a:rPr lang="en-US" sz="1200" b="0" i="0" kern="1200" dirty="0">
                <a:solidFill>
                  <a:schemeClr val="tx1"/>
                </a:solidFill>
                <a:effectLst/>
                <a:latin typeface="+mn-lt"/>
                <a:ea typeface="+mn-ea"/>
                <a:cs typeface="+mn-cs"/>
              </a:rPr>
              <a:t>Multitasking is viewed as the logical extension of the multiprogramming, as it implements the same approach of switching between the jobs but here switching is very often. This frequent switching facilitates the user to interact with each program while it is running. Multitasking systems need an interactive computer system to permit communication between the users and the system.</a:t>
            </a:r>
          </a:p>
          <a:p>
            <a:r>
              <a:rPr lang="en-US" sz="1200" b="0" i="0" kern="1200" dirty="0">
                <a:solidFill>
                  <a:schemeClr val="tx1"/>
                </a:solidFill>
                <a:effectLst/>
                <a:latin typeface="+mn-lt"/>
                <a:ea typeface="+mn-ea"/>
                <a:cs typeface="+mn-cs"/>
              </a:rPr>
              <a:t>The user gives instructions to the computer system or to the program directly using some input devices like a mouse or keyboard. Consequently, the result of the input is immediate where the response time is less and could range in milliseconds to seconds. It permits multiple users to share common resources simultaneously. As the action or command in the multitasking system is often short and requires little CPU time for each user. Since the switching in these systems is very fast, the users are not able to notice it, and it gives the perception of a dedicated system.</a:t>
            </a:r>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dirty="0"/>
          </a:p>
        </p:txBody>
      </p:sp>
    </p:spTree>
    <p:extLst>
      <p:ext uri="{BB962C8B-B14F-4D97-AF65-F5344CB8AC3E}">
        <p14:creationId xmlns:p14="http://schemas.microsoft.com/office/powerpoint/2010/main" val="3307454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Thread is running...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Description:</a:t>
            </a:r>
          </a:p>
          <a:p>
            <a:r>
              <a:rPr lang="en-US" sz="1200" b="0" i="0" kern="1200" dirty="0">
                <a:solidFill>
                  <a:schemeClr val="tx1"/>
                </a:solidFill>
                <a:effectLst/>
                <a:latin typeface="+mn-lt"/>
                <a:ea typeface="+mn-ea"/>
                <a:cs typeface="+mn-cs"/>
              </a:rPr>
              <a:t>Here , </a:t>
            </a:r>
            <a:r>
              <a:rPr lang="en-US" sz="1200" kern="1200" baseline="0" dirty="0">
                <a:solidFill>
                  <a:schemeClr val="tx1"/>
                </a:solidFill>
                <a:latin typeface="+mn-lt"/>
                <a:ea typeface="+mn-ea"/>
                <a:cs typeface="+mn-cs"/>
              </a:rPr>
              <a:t>create Threads by extending the Thread class:</a:t>
            </a:r>
          </a:p>
          <a:p>
            <a:pPr lvl="1">
              <a:buFont typeface="Arial" pitchFamily="34" charset="0"/>
              <a:buChar char="•"/>
            </a:pPr>
            <a:r>
              <a:rPr lang="en-US" sz="1200" kern="1200" baseline="0" dirty="0">
                <a:solidFill>
                  <a:schemeClr val="tx1"/>
                </a:solidFill>
                <a:latin typeface="+mn-lt"/>
                <a:ea typeface="+mn-ea"/>
                <a:cs typeface="+mn-cs"/>
              </a:rPr>
              <a:t>Instantiate the class that extends Thread</a:t>
            </a:r>
          </a:p>
          <a:p>
            <a:pPr lvl="1">
              <a:buFont typeface="Arial" pitchFamily="34" charset="0"/>
              <a:buChar char="•"/>
            </a:pPr>
            <a:r>
              <a:rPr lang="en-US" sz="1200" kern="1200" baseline="0" dirty="0">
                <a:solidFill>
                  <a:schemeClr val="tx1"/>
                </a:solidFill>
                <a:latin typeface="+mn-lt"/>
                <a:ea typeface="+mn-ea"/>
                <a:cs typeface="+mn-cs"/>
              </a:rPr>
              <a:t>This class must override run() method</a:t>
            </a:r>
          </a:p>
          <a:p>
            <a:pPr lvl="1">
              <a:buFont typeface="Arial" pitchFamily="34" charset="0"/>
              <a:buChar char="•"/>
            </a:pPr>
            <a:r>
              <a:rPr lang="en-US" sz="1200" kern="1200" baseline="0" dirty="0">
                <a:solidFill>
                  <a:schemeClr val="tx1"/>
                </a:solidFill>
                <a:latin typeface="+mn-lt"/>
                <a:ea typeface="+mn-ea"/>
                <a:cs typeface="+mn-cs"/>
              </a:rPr>
              <a:t>The code that should run as a thread will be part of this run() method</a:t>
            </a:r>
          </a:p>
          <a:p>
            <a:pPr lvl="1">
              <a:buFont typeface="Arial" pitchFamily="34" charset="0"/>
              <a:buChar char="•"/>
            </a:pPr>
            <a:r>
              <a:rPr lang="en-US" sz="1200" kern="1200" baseline="0" dirty="0">
                <a:solidFill>
                  <a:schemeClr val="tx1"/>
                </a:solidFill>
                <a:latin typeface="+mn-lt"/>
                <a:ea typeface="+mn-ea"/>
                <a:cs typeface="+mn-cs"/>
              </a:rPr>
              <a:t>We must call the start() method on this thread</a:t>
            </a:r>
          </a:p>
          <a:p>
            <a:pPr lvl="1">
              <a:buFont typeface="Arial" pitchFamily="34" charset="0"/>
              <a:buChar char="•"/>
            </a:pPr>
            <a:r>
              <a:rPr lang="en-US" sz="1200" kern="1200" baseline="0" dirty="0">
                <a:solidFill>
                  <a:schemeClr val="tx1"/>
                </a:solidFill>
                <a:latin typeface="+mn-lt"/>
                <a:ea typeface="+mn-ea"/>
                <a:cs typeface="+mn-cs"/>
              </a:rPr>
              <a:t>start( ) in turn calls the thread’s run( ) method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Output:</a:t>
            </a:r>
          </a:p>
          <a:p>
            <a:r>
              <a:rPr lang="en-US" sz="1200" b="0" i="0" kern="1200" dirty="0">
                <a:solidFill>
                  <a:schemeClr val="tx1"/>
                </a:solidFill>
                <a:effectLst/>
                <a:latin typeface="+mn-lt"/>
                <a:ea typeface="+mn-ea"/>
                <a:cs typeface="+mn-cs"/>
              </a:rPr>
              <a:t>Process Error</a:t>
            </a:r>
          </a:p>
          <a:p>
            <a:r>
              <a:rPr lang="en-US" sz="1200" b="0" i="0" kern="1200" dirty="0">
                <a:solidFill>
                  <a:schemeClr val="tx1"/>
                </a:solidFill>
                <a:effectLst/>
                <a:latin typeface="+mn-lt"/>
                <a:ea typeface="+mn-ea"/>
                <a:cs typeface="+mn-cs"/>
              </a:rPr>
              <a:t>Process Error</a:t>
            </a:r>
          </a:p>
          <a:p>
            <a:r>
              <a:rPr lang="en-US" sz="1200" b="0" i="0" kern="1200" dirty="0">
                <a:solidFill>
                  <a:schemeClr val="tx1"/>
                </a:solidFill>
                <a:effectLst/>
                <a:latin typeface="+mn-lt"/>
                <a:ea typeface="+mn-ea"/>
                <a:cs typeface="+mn-cs"/>
              </a:rPr>
              <a:t>Process Error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latin typeface="inherit"/>
              </a:rPr>
              <a:t>To call the </a:t>
            </a:r>
            <a:r>
              <a:rPr lang="en-US" b="1" i="0" dirty="0">
                <a:solidFill>
                  <a:srgbClr val="000000"/>
                </a:solidFill>
                <a:latin typeface="inherit"/>
              </a:rPr>
              <a:t>run() </a:t>
            </a:r>
            <a:r>
              <a:rPr lang="en-US" b="0" i="0" dirty="0">
                <a:solidFill>
                  <a:srgbClr val="000000"/>
                </a:solidFill>
                <a:latin typeface="inherit"/>
              </a:rPr>
              <a:t>method, </a:t>
            </a:r>
            <a:r>
              <a:rPr lang="en-US" b="1" i="0" dirty="0">
                <a:solidFill>
                  <a:srgbClr val="000000"/>
                </a:solidFill>
                <a:latin typeface="inherit"/>
              </a:rPr>
              <a:t>start() </a:t>
            </a:r>
            <a:r>
              <a:rPr lang="en-US" b="0" i="0" dirty="0">
                <a:solidFill>
                  <a:srgbClr val="000000"/>
                </a:solidFill>
                <a:latin typeface="inherit"/>
              </a:rPr>
              <a:t>method is used. On calling start(), a new stack is provided to the thread and run() method is called to introduce the new thread into the program.</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Output: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thread passed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Exception in thread "main" java.lang.IllegalThreadStateException</a:t>
            </a:r>
            <a:r>
              <a:rPr lang="en-US" sz="1200" b="0" i="0" kern="1200" baseline="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java.base/java.lang.Thread.start(Thread.java:794)	</a:t>
            </a:r>
          </a:p>
          <a:p>
            <a:r>
              <a:rPr lang="en-US" sz="1200" b="0" i="0" kern="1200" dirty="0">
                <a:solidFill>
                  <a:schemeClr val="tx1"/>
                </a:solidFill>
                <a:effectLst/>
                <a:latin typeface="+mn-lt"/>
                <a:ea typeface="+mn-ea"/>
                <a:cs typeface="+mn-cs"/>
              </a:rPr>
              <a:t>at Main.main(Main.java:15)</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Description:</a:t>
            </a:r>
          </a:p>
          <a:p>
            <a:r>
              <a:rPr lang="en-US" sz="1200" b="0" i="0" kern="1200" dirty="0">
                <a:solidFill>
                  <a:schemeClr val="tx1"/>
                </a:solidFill>
                <a:latin typeface="+mn-lt"/>
                <a:ea typeface="+mn-ea"/>
                <a:cs typeface="+mn-cs"/>
              </a:rPr>
              <a:t>When a thread is in running state, and you try to start it again, or any method try to invoke that thread again using </a:t>
            </a:r>
            <a:r>
              <a:rPr lang="en-US" sz="1200" b="1" i="0" kern="1200" dirty="0">
                <a:solidFill>
                  <a:schemeClr val="tx1"/>
                </a:solidFill>
                <a:latin typeface="+mn-lt"/>
                <a:ea typeface="+mn-ea"/>
                <a:cs typeface="+mn-cs"/>
              </a:rPr>
              <a:t>start() </a:t>
            </a:r>
            <a:r>
              <a:rPr lang="en-US" sz="1200" b="0" i="0" kern="1200" dirty="0">
                <a:solidFill>
                  <a:schemeClr val="tx1"/>
                </a:solidFill>
                <a:latin typeface="+mn-lt"/>
                <a:ea typeface="+mn-ea"/>
                <a:cs typeface="+mn-cs"/>
              </a:rPr>
              <a:t>method, exception is thrown.</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Output:</a:t>
            </a:r>
          </a:p>
          <a:p>
            <a:r>
              <a:rPr lang="en-US" sz="1200" b="0" i="0" kern="1200" dirty="0">
                <a:solidFill>
                  <a:schemeClr val="tx1"/>
                </a:solidFill>
                <a:effectLst/>
                <a:latin typeface="+mn-lt"/>
                <a:ea typeface="+mn-ea"/>
                <a:cs typeface="+mn-cs"/>
              </a:rPr>
              <a:t>Current Thread :Thread[main,5,main]</a:t>
            </a:r>
          </a:p>
          <a:p>
            <a:r>
              <a:rPr lang="en-US" sz="1200" b="0" i="0" kern="1200" dirty="0">
                <a:solidFill>
                  <a:schemeClr val="tx1"/>
                </a:solidFill>
                <a:effectLst/>
                <a:latin typeface="+mn-lt"/>
                <a:ea typeface="+mn-ea"/>
                <a:cs typeface="+mn-cs"/>
              </a:rPr>
              <a:t>Current thread :Thread[Void,5,main]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Description:</a:t>
            </a:r>
            <a:endParaRPr lang="en-US" sz="1200" b="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a:t>
            </a:r>
            <a:r>
              <a:rPr lang="en-US" sz="1200" b="1" kern="1200" dirty="0">
                <a:solidFill>
                  <a:schemeClr val="tx1"/>
                </a:solidFill>
                <a:latin typeface="+mn-lt"/>
                <a:ea typeface="+mn-ea"/>
                <a:cs typeface="+mn-cs"/>
              </a:rPr>
              <a:t>setName()</a:t>
            </a:r>
            <a:r>
              <a:rPr lang="en-US" sz="1200" kern="1200" dirty="0">
                <a:solidFill>
                  <a:schemeClr val="tx1"/>
                </a:solidFill>
                <a:latin typeface="+mn-lt"/>
                <a:ea typeface="+mn-ea"/>
                <a:cs typeface="+mn-cs"/>
              </a:rPr>
              <a:t> method of thread class is used to change the name of the thread.</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Sample Output:</a:t>
            </a:r>
          </a:p>
          <a:p>
            <a:r>
              <a:rPr lang="en-US" dirty="0"/>
              <a:t>Thread[Thread-0,5,main] </a:t>
            </a:r>
          </a:p>
          <a:p>
            <a:r>
              <a:rPr lang="en-US" dirty="0"/>
              <a:t>Thread[Thread-1,5,main] </a:t>
            </a:r>
          </a:p>
          <a:p>
            <a:r>
              <a:rPr lang="en-US" dirty="0"/>
              <a:t>Thread[Thread-2,5,main] </a:t>
            </a:r>
          </a:p>
          <a:p>
            <a:r>
              <a:rPr lang="en-US" dirty="0"/>
              <a:t>Thread[Thread-3,5,main]</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26</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Sample Input:</a:t>
            </a:r>
          </a:p>
          <a:p>
            <a:r>
              <a:rPr lang="en-US" sz="1200" b="0" i="0" kern="1200" dirty="0">
                <a:solidFill>
                  <a:schemeClr val="tx1"/>
                </a:solidFill>
                <a:effectLst/>
                <a:latin typeface="+mn-lt"/>
                <a:ea typeface="+mn-ea"/>
                <a:cs typeface="+mn-cs"/>
              </a:rPr>
              <a:t>5</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Sample Output:</a:t>
            </a:r>
          </a:p>
          <a:p>
            <a:r>
              <a:rPr lang="en-US" sz="1200" b="0" i="0" kern="1200" dirty="0">
                <a:solidFill>
                  <a:schemeClr val="tx1"/>
                </a:solidFill>
                <a:effectLst/>
                <a:latin typeface="+mn-lt"/>
                <a:ea typeface="+mn-ea"/>
                <a:cs typeface="+mn-cs"/>
              </a:rPr>
              <a:t>Thread[Thread-0,5,main]</a:t>
            </a:r>
          </a:p>
          <a:p>
            <a:r>
              <a:rPr lang="en-US" sz="1200" b="0" i="0" kern="1200" dirty="0">
                <a:solidFill>
                  <a:schemeClr val="tx1"/>
                </a:solidFill>
                <a:effectLst/>
                <a:latin typeface="+mn-lt"/>
                <a:ea typeface="+mn-ea"/>
                <a:cs typeface="+mn-cs"/>
              </a:rPr>
              <a:t>Thread[Thread-1,5,main]</a:t>
            </a:r>
          </a:p>
          <a:p>
            <a:r>
              <a:rPr lang="en-US" sz="1200" b="0" i="0" kern="1200" dirty="0">
                <a:solidFill>
                  <a:schemeClr val="tx1"/>
                </a:solidFill>
                <a:effectLst/>
                <a:latin typeface="+mn-lt"/>
                <a:ea typeface="+mn-ea"/>
                <a:cs typeface="+mn-cs"/>
              </a:rPr>
              <a:t>Thread[Thread-2,5,main]</a:t>
            </a:r>
          </a:p>
          <a:p>
            <a:r>
              <a:rPr lang="en-US" sz="1200" b="0" i="0" kern="1200" dirty="0">
                <a:solidFill>
                  <a:schemeClr val="tx1"/>
                </a:solidFill>
                <a:effectLst/>
                <a:latin typeface="+mn-lt"/>
                <a:ea typeface="+mn-ea"/>
                <a:cs typeface="+mn-cs"/>
              </a:rPr>
              <a:t>Thread[Thread-3,5,main]</a:t>
            </a:r>
          </a:p>
          <a:p>
            <a:r>
              <a:rPr lang="en-US" sz="1200" b="0" i="0" kern="1200" dirty="0">
                <a:solidFill>
                  <a:schemeClr val="tx1"/>
                </a:solidFill>
                <a:effectLst/>
                <a:latin typeface="+mn-lt"/>
                <a:ea typeface="+mn-ea"/>
                <a:cs typeface="+mn-cs"/>
              </a:rPr>
              <a:t>Thread[Thread-4,5,main]</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Description:</a:t>
            </a:r>
          </a:p>
          <a:p>
            <a:r>
              <a:rPr lang="en-US" sz="1200" b="1" i="0" kern="1200" dirty="0" err="1">
                <a:solidFill>
                  <a:schemeClr val="tx1"/>
                </a:solidFill>
                <a:effectLst/>
                <a:latin typeface="+mn-lt"/>
                <a:ea typeface="+mn-ea"/>
                <a:cs typeface="+mn-cs"/>
              </a:rPr>
              <a:t>setPriority</a:t>
            </a:r>
            <a:r>
              <a:rPr lang="en-US" sz="1200" b="1" i="0" kern="1200" dirty="0">
                <a:solidFill>
                  <a:schemeClr val="tx1"/>
                </a:solidFill>
                <a:effectLst/>
                <a:latin typeface="+mn-lt"/>
                <a:ea typeface="+mn-ea"/>
                <a:cs typeface="+mn-cs"/>
              </a:rPr>
              <a:t>:</a:t>
            </a:r>
          </a:p>
          <a:p>
            <a:r>
              <a:rPr lang="en-US" sz="1200" b="0" i="0" kern="1200" dirty="0">
                <a:solidFill>
                  <a:schemeClr val="tx1"/>
                </a:solidFill>
                <a:latin typeface="+mn-lt"/>
                <a:ea typeface="+mn-ea"/>
                <a:cs typeface="+mn-cs"/>
              </a:rPr>
              <a:t>The </a:t>
            </a:r>
            <a:r>
              <a:rPr lang="en-US" sz="1200" b="1" i="0" kern="1200" dirty="0" err="1">
                <a:solidFill>
                  <a:schemeClr val="tx1"/>
                </a:solidFill>
                <a:latin typeface="+mn-lt"/>
                <a:ea typeface="+mn-ea"/>
                <a:cs typeface="+mn-cs"/>
              </a:rPr>
              <a:t>setPriority</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 method of thread class is used to change the thread's priority.</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setName:</a:t>
            </a:r>
          </a:p>
          <a:p>
            <a:r>
              <a:rPr lang="en-US" sz="1200" b="0" i="0" kern="1200" dirty="0">
                <a:solidFill>
                  <a:schemeClr val="tx1"/>
                </a:solidFill>
                <a:latin typeface="+mn-lt"/>
                <a:ea typeface="+mn-ea"/>
                <a:cs typeface="+mn-cs"/>
              </a:rPr>
              <a:t>Java Thread </a:t>
            </a:r>
            <a:r>
              <a:rPr lang="en-US" sz="1200" b="1" i="0" kern="1200" dirty="0">
                <a:solidFill>
                  <a:schemeClr val="tx1"/>
                </a:solidFill>
                <a:latin typeface="+mn-lt"/>
                <a:ea typeface="+mn-ea"/>
                <a:cs typeface="+mn-cs"/>
              </a:rPr>
              <a:t>setName()</a:t>
            </a:r>
            <a:r>
              <a:rPr lang="en-US" sz="1200" b="0" i="0" kern="1200" dirty="0">
                <a:solidFill>
                  <a:schemeClr val="tx1"/>
                </a:solidFill>
                <a:latin typeface="+mn-lt"/>
                <a:ea typeface="+mn-ea"/>
                <a:cs typeface="+mn-cs"/>
              </a:rPr>
              <a:t> method. The </a:t>
            </a:r>
            <a:r>
              <a:rPr lang="en-US" sz="1200" b="1" i="0" kern="1200" dirty="0">
                <a:solidFill>
                  <a:schemeClr val="tx1"/>
                </a:solidFill>
                <a:latin typeface="+mn-lt"/>
                <a:ea typeface="+mn-ea"/>
                <a:cs typeface="+mn-cs"/>
              </a:rPr>
              <a:t>setName()</a:t>
            </a:r>
            <a:r>
              <a:rPr lang="en-US" sz="1200" b="0" i="0" kern="1200" dirty="0">
                <a:solidFill>
                  <a:schemeClr val="tx1"/>
                </a:solidFill>
                <a:latin typeface="+mn-lt"/>
                <a:ea typeface="+mn-ea"/>
                <a:cs typeface="+mn-cs"/>
              </a:rPr>
              <a:t> method of thread class is used to change the name of the thread.</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Sample</a:t>
            </a:r>
            <a:r>
              <a:rPr lang="en-US" sz="1200" b="1" i="0" kern="1200" baseline="0" dirty="0">
                <a:solidFill>
                  <a:schemeClr val="tx1"/>
                </a:solidFill>
                <a:effectLst/>
                <a:latin typeface="+mn-lt"/>
                <a:ea typeface="+mn-ea"/>
                <a:cs typeface="+mn-cs"/>
              </a:rPr>
              <a:t> Input:</a:t>
            </a:r>
          </a:p>
          <a:p>
            <a:r>
              <a:rPr lang="en-US" sz="1200" b="0" i="0" kern="1200" baseline="0" dirty="0">
                <a:solidFill>
                  <a:schemeClr val="tx1"/>
                </a:solidFill>
                <a:effectLst/>
                <a:latin typeface="+mn-lt"/>
                <a:ea typeface="+mn-ea"/>
                <a:cs typeface="+mn-cs"/>
              </a:rPr>
              <a:t>5</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Sample</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Output:</a:t>
            </a:r>
          </a:p>
          <a:p>
            <a:r>
              <a:rPr lang="en-US" sz="1200" b="0" i="0" kern="1200" dirty="0">
                <a:solidFill>
                  <a:schemeClr val="tx1"/>
                </a:solidFill>
                <a:effectLst/>
                <a:latin typeface="+mn-lt"/>
                <a:ea typeface="+mn-ea"/>
                <a:cs typeface="+mn-cs"/>
              </a:rPr>
              <a:t>Thread[Priya,6,main]</a:t>
            </a:r>
          </a:p>
          <a:p>
            <a:r>
              <a:rPr lang="en-US" sz="1200" b="0" i="0" kern="1200" dirty="0">
                <a:solidFill>
                  <a:schemeClr val="tx1"/>
                </a:solidFill>
                <a:effectLst/>
                <a:latin typeface="+mn-lt"/>
                <a:ea typeface="+mn-ea"/>
                <a:cs typeface="+mn-cs"/>
              </a:rPr>
              <a:t>Thread[Priya,6,main]</a:t>
            </a:r>
          </a:p>
          <a:p>
            <a:r>
              <a:rPr lang="en-US" sz="1200" b="0" i="0" kern="1200" dirty="0">
                <a:solidFill>
                  <a:schemeClr val="tx1"/>
                </a:solidFill>
                <a:effectLst/>
                <a:latin typeface="+mn-lt"/>
                <a:ea typeface="+mn-ea"/>
                <a:cs typeface="+mn-cs"/>
              </a:rPr>
              <a:t>Thread[Priya,6,main]</a:t>
            </a:r>
          </a:p>
          <a:p>
            <a:r>
              <a:rPr lang="en-US" sz="1200" b="0" i="0" kern="1200" dirty="0">
                <a:solidFill>
                  <a:schemeClr val="tx1"/>
                </a:solidFill>
                <a:effectLst/>
                <a:latin typeface="+mn-lt"/>
                <a:ea typeface="+mn-ea"/>
                <a:cs typeface="+mn-cs"/>
              </a:rPr>
              <a:t>Thread[Priya,6,main]</a:t>
            </a:r>
          </a:p>
          <a:p>
            <a:r>
              <a:rPr lang="en-US" sz="1200" b="0" i="0" kern="1200" dirty="0">
                <a:solidFill>
                  <a:schemeClr val="tx1"/>
                </a:solidFill>
                <a:effectLst/>
                <a:latin typeface="+mn-lt"/>
                <a:ea typeface="+mn-ea"/>
                <a:cs typeface="+mn-cs"/>
              </a:rPr>
              <a:t>Thread[Priya,6,main]</a:t>
            </a:r>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Key Differences Between Multiprogramming and Multitasking</a:t>
            </a:r>
          </a:p>
          <a:p>
            <a:r>
              <a:rPr lang="en-US" sz="1200" b="0" i="0" kern="1200" dirty="0">
                <a:solidFill>
                  <a:schemeClr val="tx1"/>
                </a:solidFill>
                <a:effectLst/>
                <a:latin typeface="+mn-lt"/>
                <a:ea typeface="+mn-ea"/>
                <a:cs typeface="+mn-cs"/>
              </a:rPr>
              <a:t>The multitasking supports user communication which is not provided in a </a:t>
            </a:r>
            <a:r>
              <a:rPr lang="en-US" sz="1200" b="0" i="0" kern="1200" dirty="0" err="1">
                <a:solidFill>
                  <a:schemeClr val="tx1"/>
                </a:solidFill>
                <a:effectLst/>
                <a:latin typeface="+mn-lt"/>
                <a:ea typeface="+mn-ea"/>
                <a:cs typeface="+mn-cs"/>
              </a:rPr>
              <a:t>multiprogrammed</a:t>
            </a:r>
            <a:r>
              <a:rPr lang="en-US" sz="1200" b="0" i="0" kern="1200" dirty="0">
                <a:solidFill>
                  <a:schemeClr val="tx1"/>
                </a:solidFill>
                <a:effectLst/>
                <a:latin typeface="+mn-lt"/>
                <a:ea typeface="+mn-ea"/>
                <a:cs typeface="+mn-cs"/>
              </a:rPr>
              <a:t> system.</a:t>
            </a:r>
          </a:p>
          <a:p>
            <a:r>
              <a:rPr lang="en-US" sz="1200" b="0" i="0" kern="1200" dirty="0">
                <a:solidFill>
                  <a:schemeClr val="tx1"/>
                </a:solidFill>
                <a:effectLst/>
                <a:latin typeface="+mn-lt"/>
                <a:ea typeface="+mn-ea"/>
                <a:cs typeface="+mn-cs"/>
              </a:rPr>
              <a:t>Multiprogramming is mainly implemented to increase CPU utilization by arranging programs in such a way that the CPU will always have one program to execute. On the contrary, the aim of the multitasking is to improve the response time through sharing the computing resources among the multiple users.</a:t>
            </a:r>
          </a:p>
          <a:p>
            <a:r>
              <a:rPr lang="en-US" sz="1200" b="0" i="0" kern="1200" dirty="0">
                <a:solidFill>
                  <a:schemeClr val="tx1"/>
                </a:solidFill>
                <a:effectLst/>
                <a:latin typeface="+mn-lt"/>
                <a:ea typeface="+mn-ea"/>
                <a:cs typeface="+mn-cs"/>
              </a:rPr>
              <a:t>In multiprogramming, the context switching is done when the currently executing process halts and the CPU is allocated to some other process. As against, in multitasking systems, the switching occurs when the time slice of currently executing process gets over.</a:t>
            </a:r>
          </a:p>
          <a:p>
            <a:r>
              <a:rPr lang="en-US" sz="1200" b="0" i="0" kern="1200" dirty="0">
                <a:solidFill>
                  <a:schemeClr val="tx1"/>
                </a:solidFill>
                <a:effectLst/>
                <a:latin typeface="+mn-lt"/>
                <a:ea typeface="+mn-ea"/>
                <a:cs typeface="+mn-cs"/>
              </a:rPr>
              <a:t>The multitasking systems are more complicated as compared to multiprogramming systems. It also offers more protection and separation to the co-resident programs.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Multiprogramming and multitasking are the aspects of a computer system. However, these are also the types of operating system. The prior difference between multiprogramming and multitasking is that the multiprogramming is based on preemptive scheduling where the major pondering point is the CPU idleness. On the other hand, in the multitasking system, the CPU jobs have equal time interval for processing and it emphasis on responsiveness.</a:t>
            </a:r>
          </a:p>
          <a:p>
            <a:br>
              <a:rPr lang="en-US" dirty="0"/>
            </a:br>
            <a:r>
              <a:rPr lang="en-US" sz="1200" b="0" i="0" kern="1200" dirty="0">
                <a:solidFill>
                  <a:schemeClr val="tx1"/>
                </a:solidFill>
                <a:effectLst/>
                <a:latin typeface="+mn-lt"/>
                <a:ea typeface="+mn-ea"/>
                <a:cs typeface="+mn-cs"/>
              </a:rPr>
              <a:t>The multiprogramming system is advantageous in terms of utilization of the system resources such as CPU, memory and peripheral devices. Although it does not employ any interaction between users. Inversely, the multitasking system combines CPU scheduling and multiprogramming, so that each user will get a small part of the time-shared computer where communication between users also takes place.</a:t>
            </a:r>
          </a:p>
          <a:p>
            <a:br>
              <a:rPr lang="en-US" dirty="0"/>
            </a:b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dirty="0"/>
          </a:p>
        </p:txBody>
      </p:sp>
    </p:spTree>
    <p:extLst>
      <p:ext uri="{BB962C8B-B14F-4D97-AF65-F5344CB8AC3E}">
        <p14:creationId xmlns:p14="http://schemas.microsoft.com/office/powerpoint/2010/main" val="1280334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Sample Input:</a:t>
            </a:r>
          </a:p>
          <a:p>
            <a:r>
              <a:rPr lang="en-US" sz="1200" b="0" i="0" kern="1200" dirty="0">
                <a:solidFill>
                  <a:schemeClr val="tx1"/>
                </a:solidFill>
                <a:effectLst/>
                <a:latin typeface="+mn-lt"/>
                <a:ea typeface="+mn-ea"/>
                <a:cs typeface="+mn-cs"/>
              </a:rPr>
              <a:t>4</a:t>
            </a:r>
          </a:p>
          <a:p>
            <a:r>
              <a:rPr lang="en-US" sz="1200" b="0" i="0" kern="1200" dirty="0" err="1">
                <a:solidFill>
                  <a:schemeClr val="tx1"/>
                </a:solidFill>
                <a:effectLst/>
                <a:latin typeface="+mn-lt"/>
                <a:ea typeface="+mn-ea"/>
                <a:cs typeface="+mn-cs"/>
              </a:rPr>
              <a:t>Swathi</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Sample Output:</a:t>
            </a:r>
          </a:p>
          <a:p>
            <a:r>
              <a:rPr lang="en-US" sz="1200" b="0" i="0" kern="1200" dirty="0">
                <a:solidFill>
                  <a:schemeClr val="tx1"/>
                </a:solidFill>
                <a:effectLst/>
                <a:latin typeface="+mn-lt"/>
                <a:ea typeface="+mn-ea"/>
                <a:cs typeface="+mn-cs"/>
              </a:rPr>
              <a:t>Thread[Swathi,5,main]</a:t>
            </a:r>
          </a:p>
          <a:p>
            <a:r>
              <a:rPr lang="en-US" sz="1200" b="0" i="0" kern="1200" dirty="0">
                <a:solidFill>
                  <a:schemeClr val="tx1"/>
                </a:solidFill>
                <a:effectLst/>
                <a:latin typeface="+mn-lt"/>
                <a:ea typeface="+mn-ea"/>
                <a:cs typeface="+mn-cs"/>
              </a:rPr>
              <a:t>Thread[Swathi,5,main]</a:t>
            </a:r>
          </a:p>
          <a:p>
            <a:r>
              <a:rPr lang="en-US" sz="1200" b="0" i="0" kern="1200" dirty="0">
                <a:solidFill>
                  <a:schemeClr val="tx1"/>
                </a:solidFill>
                <a:effectLst/>
                <a:latin typeface="+mn-lt"/>
                <a:ea typeface="+mn-ea"/>
                <a:cs typeface="+mn-cs"/>
              </a:rPr>
              <a:t>Thread[Swathi,5,main]</a:t>
            </a:r>
          </a:p>
          <a:p>
            <a:r>
              <a:rPr lang="en-US" sz="1200" b="0" i="0" kern="1200" dirty="0">
                <a:solidFill>
                  <a:schemeClr val="tx1"/>
                </a:solidFill>
                <a:effectLst/>
                <a:latin typeface="+mn-lt"/>
                <a:ea typeface="+mn-ea"/>
                <a:cs typeface="+mn-cs"/>
              </a:rPr>
              <a:t>Thread[Swathi,5,main]</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latin typeface="+mn-lt"/>
                <a:ea typeface="+mn-ea"/>
                <a:cs typeface="+mn-cs"/>
              </a:rPr>
              <a:t>Description:</a:t>
            </a:r>
          </a:p>
          <a:p>
            <a:endParaRPr lang="en-US" sz="1200" b="0" i="0" kern="1200" dirty="0">
              <a:solidFill>
                <a:schemeClr val="tx1"/>
              </a:solidFill>
              <a:latin typeface="+mn-lt"/>
              <a:ea typeface="+mn-ea"/>
              <a:cs typeface="+mn-cs"/>
            </a:endParaRPr>
          </a:p>
          <a:p>
            <a:r>
              <a:rPr lang="en-US" sz="1200" b="1" i="0" kern="1200" dirty="0" err="1">
                <a:solidFill>
                  <a:schemeClr val="tx1"/>
                </a:solidFill>
                <a:latin typeface="+mn-lt"/>
                <a:ea typeface="+mn-ea"/>
                <a:cs typeface="+mn-cs"/>
              </a:rPr>
              <a:t>Thread.getId</a:t>
            </a:r>
            <a:r>
              <a:rPr lang="en-US" sz="1200" b="1" i="0" kern="1200" dirty="0">
                <a:solidFill>
                  <a:schemeClr val="tx1"/>
                </a:solidFill>
                <a:latin typeface="+mn-lt"/>
                <a:ea typeface="+mn-ea"/>
                <a:cs typeface="+mn-cs"/>
              </a:rPr>
              <a:t>():</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This</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method returns the identifier of this Thread. The thread ID is a positive long number generated when this thread was created.</a:t>
            </a:r>
          </a:p>
          <a:p>
            <a:r>
              <a:rPr lang="en-US" sz="1200" b="0" i="0" kern="1200" dirty="0">
                <a:solidFill>
                  <a:schemeClr val="tx1"/>
                </a:solidFill>
                <a:latin typeface="+mn-lt"/>
                <a:ea typeface="+mn-ea"/>
                <a:cs typeface="+mn-cs"/>
              </a:rPr>
              <a:t>The thread ID is unique and remains unchanged during its lifetime. When a thread is terminated, this thread ID may be reused.</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Output:</a:t>
            </a:r>
          </a:p>
          <a:p>
            <a:r>
              <a:rPr lang="en-US" dirty="0"/>
              <a:t>Thread[Thread-0,5,main]</a:t>
            </a:r>
          </a:p>
          <a:p>
            <a:r>
              <a:rPr lang="en-US" dirty="0"/>
              <a:t>8</a:t>
            </a:r>
          </a:p>
          <a:p>
            <a:r>
              <a:rPr lang="en-US" dirty="0"/>
              <a:t>Thread[Thread-1,5,main]</a:t>
            </a:r>
          </a:p>
          <a:p>
            <a:r>
              <a:rPr lang="en-US" dirty="0"/>
              <a:t>9</a:t>
            </a:r>
          </a:p>
          <a:p>
            <a:r>
              <a:rPr lang="en-US" dirty="0"/>
              <a:t>Thread[Thread-2,5,main]</a:t>
            </a:r>
          </a:p>
          <a:p>
            <a:r>
              <a:rPr lang="en-US" dirty="0"/>
              <a:t>10</a:t>
            </a:r>
          </a:p>
          <a:p>
            <a:r>
              <a:rPr lang="en-US" dirty="0"/>
              <a:t>Thread[Thread-3,5,main] </a:t>
            </a:r>
          </a:p>
          <a:p>
            <a:r>
              <a:rPr lang="en-US" dirty="0"/>
              <a:t>11</a:t>
            </a:r>
          </a:p>
          <a:p>
            <a:r>
              <a:rPr lang="en-US" dirty="0"/>
              <a:t>Thread[Thread-4,5,main] </a:t>
            </a:r>
          </a:p>
          <a:p>
            <a:r>
              <a:rPr lang="en-US" dirty="0"/>
              <a:t>12</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Sample</a:t>
            </a:r>
            <a:r>
              <a:rPr lang="en-US" sz="1200" b="1" i="0" kern="1200" baseline="0" dirty="0">
                <a:solidFill>
                  <a:schemeClr val="tx1"/>
                </a:solidFill>
                <a:effectLst/>
                <a:latin typeface="+mn-lt"/>
                <a:ea typeface="+mn-ea"/>
                <a:cs typeface="+mn-cs"/>
              </a:rPr>
              <a:t> Output:</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Compilation Error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Description:</a:t>
            </a:r>
          </a:p>
          <a:p>
            <a:r>
              <a:rPr lang="en-US" sz="1200" b="0" i="0" kern="1200" dirty="0">
                <a:solidFill>
                  <a:schemeClr val="tx1"/>
                </a:solidFill>
                <a:effectLst/>
                <a:latin typeface="+mn-lt"/>
                <a:ea typeface="+mn-ea"/>
                <a:cs typeface="+mn-cs"/>
              </a:rPr>
              <a:t>Here, Can’t  extends the</a:t>
            </a:r>
            <a:r>
              <a:rPr lang="en-US" sz="1200" b="0" i="0" kern="1200" baseline="0" dirty="0">
                <a:solidFill>
                  <a:schemeClr val="tx1"/>
                </a:solidFill>
                <a:effectLst/>
                <a:latin typeface="+mn-lt"/>
                <a:ea typeface="+mn-ea"/>
                <a:cs typeface="+mn-cs"/>
              </a:rPr>
              <a:t> Test class in the Create class  , so output is </a:t>
            </a:r>
            <a:r>
              <a:rPr lang="en-US" sz="1200" b="1" i="0" kern="1200" baseline="0" dirty="0">
                <a:solidFill>
                  <a:schemeClr val="tx1"/>
                </a:solidFill>
                <a:effectLst/>
                <a:latin typeface="+mn-lt"/>
                <a:ea typeface="+mn-ea"/>
                <a:cs typeface="+mn-cs"/>
              </a:rPr>
              <a:t> “Compilation Error” .</a:t>
            </a:r>
          </a:p>
          <a:p>
            <a:endParaRPr lang="en-US" sz="1200" b="1"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34</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Sample</a:t>
            </a:r>
            <a:r>
              <a:rPr lang="en-US" sz="1200" b="1" i="0" kern="1200" baseline="0" dirty="0">
                <a:solidFill>
                  <a:schemeClr val="tx1"/>
                </a:solidFill>
                <a:effectLst/>
                <a:latin typeface="+mn-lt"/>
                <a:ea typeface="+mn-ea"/>
                <a:cs typeface="+mn-cs"/>
              </a:rPr>
              <a:t> Output:</a:t>
            </a:r>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Hello Visitors</a:t>
            </a:r>
          </a:p>
          <a:p>
            <a:r>
              <a:rPr lang="en-US" sz="1200" b="0" i="0" kern="1200" baseline="0" dirty="0">
                <a:solidFill>
                  <a:schemeClr val="tx1"/>
                </a:solidFill>
                <a:effectLst/>
                <a:latin typeface="+mn-lt"/>
                <a:ea typeface="+mn-ea"/>
                <a:cs typeface="+mn-cs"/>
              </a:rPr>
              <a:t>Main thread</a:t>
            </a:r>
          </a:p>
          <a:p>
            <a:r>
              <a:rPr lang="en-US" sz="1200" b="0" i="0" kern="1200" baseline="0" dirty="0">
                <a:solidFill>
                  <a:schemeClr val="tx1"/>
                </a:solidFill>
                <a:effectLst/>
                <a:latin typeface="+mn-lt"/>
                <a:ea typeface="+mn-ea"/>
                <a:cs typeface="+mn-cs"/>
              </a:rPr>
              <a:t>Child Thread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Description:</a:t>
            </a:r>
          </a:p>
          <a:p>
            <a:pPr rtl="0"/>
            <a:endParaRPr lang="en-US" sz="1200" b="1" i="0" kern="1200" dirty="0">
              <a:solidFill>
                <a:schemeClr val="tx1"/>
              </a:solidFill>
              <a:latin typeface="+mn-lt"/>
              <a:ea typeface="+mn-ea"/>
              <a:cs typeface="+mn-cs"/>
            </a:endParaRPr>
          </a:p>
          <a:p>
            <a:pPr rtl="0"/>
            <a:r>
              <a:rPr lang="en-US" sz="1200" b="1" i="0" kern="1200" dirty="0">
                <a:solidFill>
                  <a:schemeClr val="tx1"/>
                </a:solidFill>
                <a:latin typeface="+mn-lt"/>
                <a:ea typeface="+mn-ea"/>
                <a:cs typeface="+mn-cs"/>
              </a:rPr>
              <a:t>Runnable</a:t>
            </a:r>
            <a:r>
              <a:rPr lang="en-US" sz="1200" b="0" i="0" kern="1200" dirty="0">
                <a:solidFill>
                  <a:schemeClr val="tx1"/>
                </a:solidFill>
                <a:latin typeface="+mn-lt"/>
                <a:ea typeface="+mn-ea"/>
                <a:cs typeface="+mn-cs"/>
              </a:rPr>
              <a:t> interface is a type of functional interface which is designed to provide a common protocol for objects that wish to execute code while they are active.</a:t>
            </a:r>
          </a:p>
          <a:p>
            <a:pPr rtl="0"/>
            <a:endParaRPr lang="en-US" sz="1200" b="0" i="0" kern="1200" dirty="0">
              <a:solidFill>
                <a:schemeClr val="tx1"/>
              </a:solidFill>
              <a:latin typeface="+mn-lt"/>
              <a:ea typeface="+mn-ea"/>
              <a:cs typeface="+mn-cs"/>
            </a:endParaRPr>
          </a:p>
          <a:p>
            <a:pPr rtl="0"/>
            <a:r>
              <a:rPr lang="en-US" sz="1200" b="0" i="0" kern="1200" dirty="0">
                <a:solidFill>
                  <a:schemeClr val="tx1"/>
                </a:solidFill>
                <a:latin typeface="+mn-lt"/>
                <a:ea typeface="+mn-ea"/>
                <a:cs typeface="+mn-cs"/>
              </a:rPr>
              <a:t>The </a:t>
            </a:r>
            <a:r>
              <a:rPr lang="en-US" sz="1200" b="1" i="0" kern="1200" dirty="0">
                <a:solidFill>
                  <a:schemeClr val="tx1"/>
                </a:solidFill>
                <a:latin typeface="+mn-lt"/>
                <a:ea typeface="+mn-ea"/>
                <a:cs typeface="+mn-cs"/>
              </a:rPr>
              <a:t>Runnable interface </a:t>
            </a:r>
            <a:r>
              <a:rPr lang="en-US" sz="1200" b="0" i="0" kern="1200" dirty="0">
                <a:solidFill>
                  <a:schemeClr val="tx1"/>
                </a:solidFill>
                <a:latin typeface="+mn-lt"/>
                <a:ea typeface="+mn-ea"/>
                <a:cs typeface="+mn-cs"/>
              </a:rPr>
              <a:t>should be implemented by any class whose instances are intended to be executed by a thread. The class must define a method run. It is used to create thread.</a:t>
            </a:r>
          </a:p>
          <a:p>
            <a:pPr rtl="0"/>
            <a:endParaRPr lang="en-US" sz="1200" b="1" i="0" kern="1200" dirty="0">
              <a:solidFill>
                <a:schemeClr val="tx1"/>
              </a:solidFill>
              <a:latin typeface="+mn-lt"/>
              <a:ea typeface="+mn-ea"/>
              <a:cs typeface="+mn-cs"/>
            </a:endParaRPr>
          </a:p>
          <a:p>
            <a:pPr rtl="0"/>
            <a:r>
              <a:rPr lang="en-US" sz="1200" b="1" i="0" kern="1200" dirty="0">
                <a:solidFill>
                  <a:schemeClr val="tx1"/>
                </a:solidFill>
                <a:latin typeface="+mn-lt"/>
                <a:ea typeface="+mn-ea"/>
                <a:cs typeface="+mn-cs"/>
              </a:rPr>
              <a:t>public void run(): </a:t>
            </a:r>
            <a:r>
              <a:rPr lang="en-US" sz="1200" b="0" i="0" kern="1200" dirty="0">
                <a:solidFill>
                  <a:schemeClr val="tx1"/>
                </a:solidFill>
                <a:latin typeface="+mn-lt"/>
                <a:ea typeface="+mn-ea"/>
                <a:cs typeface="+mn-cs"/>
              </a:rPr>
              <a:t>is used to perform action for a thread.</a:t>
            </a:r>
          </a:p>
          <a:p>
            <a:endParaRPr lang="en-US" sz="1200" b="1" i="0" kern="1200" baseline="0" dirty="0">
              <a:solidFill>
                <a:schemeClr val="tx1"/>
              </a:solidFill>
              <a:effectLst/>
              <a:latin typeface="+mn-lt"/>
              <a:ea typeface="+mn-ea"/>
              <a:cs typeface="+mn-cs"/>
            </a:endParaRPr>
          </a:p>
          <a:p>
            <a:endParaRPr lang="en-US" sz="1200" b="1"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35</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a:solidFill>
                  <a:schemeClr val="tx1"/>
                </a:solidFill>
                <a:effectLst/>
                <a:latin typeface="+mn-lt"/>
                <a:ea typeface="+mn-ea"/>
                <a:cs typeface="+mn-cs"/>
              </a:rPr>
              <a:t>Output:</a:t>
            </a:r>
          </a:p>
          <a:p>
            <a:r>
              <a:rPr lang="en-US" sz="1200" b="0" i="0" kern="1200" baseline="0" dirty="0">
                <a:solidFill>
                  <a:schemeClr val="tx1"/>
                </a:solidFill>
                <a:effectLst/>
                <a:latin typeface="+mn-lt"/>
                <a:ea typeface="+mn-ea"/>
                <a:cs typeface="+mn-cs"/>
              </a:rPr>
              <a:t>Thread[Thread-0,5,main]</a:t>
            </a:r>
          </a:p>
          <a:p>
            <a:r>
              <a:rPr lang="en-US" sz="1200" b="0" i="0" kern="1200" baseline="0" dirty="0">
                <a:solidFill>
                  <a:schemeClr val="tx1"/>
                </a:solidFill>
                <a:effectLst/>
                <a:latin typeface="+mn-lt"/>
                <a:ea typeface="+mn-ea"/>
                <a:cs typeface="+mn-cs"/>
              </a:rPr>
              <a:t>Thread[Thread-1,5,main]</a:t>
            </a:r>
          </a:p>
          <a:p>
            <a:r>
              <a:rPr lang="en-US" sz="1200" b="0" i="0" kern="1200" baseline="0" dirty="0">
                <a:solidFill>
                  <a:schemeClr val="tx1"/>
                </a:solidFill>
                <a:effectLst/>
                <a:latin typeface="+mn-lt"/>
                <a:ea typeface="+mn-ea"/>
                <a:cs typeface="+mn-cs"/>
              </a:rPr>
              <a:t>Thread[Thread-2,5,main]</a:t>
            </a:r>
          </a:p>
          <a:p>
            <a:r>
              <a:rPr lang="en-US" sz="1200" b="0" i="0" kern="1200" baseline="0" dirty="0">
                <a:solidFill>
                  <a:schemeClr val="tx1"/>
                </a:solidFill>
                <a:effectLst/>
                <a:latin typeface="+mn-lt"/>
                <a:ea typeface="+mn-ea"/>
                <a:cs typeface="+mn-cs"/>
              </a:rPr>
              <a:t>Thread[Thread-3,5,main]</a:t>
            </a:r>
          </a:p>
          <a:p>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Description:</a:t>
            </a:r>
          </a:p>
          <a:p>
            <a:r>
              <a:rPr lang="en-US" sz="1200" b="0" i="0" kern="1200" baseline="0" dirty="0">
                <a:solidFill>
                  <a:schemeClr val="tx1"/>
                </a:solidFill>
                <a:effectLst/>
                <a:latin typeface="+mn-lt"/>
                <a:ea typeface="+mn-ea"/>
                <a:cs typeface="+mn-cs"/>
              </a:rPr>
              <a:t>Here , </a:t>
            </a:r>
            <a:r>
              <a:rPr lang="en-US" b="0" i="0" dirty="0">
                <a:latin typeface="Roboto"/>
              </a:rPr>
              <a:t>create a new class which implements java.lang.Runnable interface and override run() method. Then we instantiate a Thread object and call start() method on this object.</a:t>
            </a:r>
            <a:endParaRPr lang="en-US" sz="1200" b="1"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36</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a:solidFill>
                  <a:schemeClr val="tx1"/>
                </a:solidFill>
                <a:effectLst/>
                <a:latin typeface="+mn-lt"/>
                <a:ea typeface="+mn-ea"/>
                <a:cs typeface="+mn-cs"/>
              </a:rPr>
              <a:t>Description:</a:t>
            </a:r>
          </a:p>
          <a:p>
            <a:endParaRPr lang="en-US" sz="1200" b="1"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Here , first step is to create a class that implements the Runnable interface.Now, you need to override the run method in the Runnable class . Next, you need to pass the Runnable object as a parameter to the constructor of the Thread class object while creating it. Now, this Thread object is capable of executing our Runnable class.</a:t>
            </a:r>
          </a:p>
          <a:p>
            <a:r>
              <a:rPr lang="en-US" sz="1200" b="0" i="0" kern="1200" baseline="0" dirty="0">
                <a:solidFill>
                  <a:schemeClr val="tx1"/>
                </a:solidFill>
                <a:effectLst/>
                <a:latin typeface="+mn-lt"/>
                <a:ea typeface="+mn-ea"/>
                <a:cs typeface="+mn-cs"/>
              </a:rPr>
              <a:t>Finally, you need to invoke the Thread object’s start method.</a:t>
            </a:r>
          </a:p>
          <a:p>
            <a:endParaRPr lang="en-US" sz="1200" b="0" i="0" kern="1200" baseline="0" dirty="0">
              <a:solidFill>
                <a:schemeClr val="tx1"/>
              </a:solidFill>
              <a:effectLst/>
              <a:latin typeface="+mn-lt"/>
              <a:ea typeface="+mn-ea"/>
              <a:cs typeface="+mn-cs"/>
            </a:endParaRPr>
          </a:p>
          <a:p>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Output:</a:t>
            </a:r>
          </a:p>
          <a:p>
            <a:r>
              <a:rPr lang="en-US" sz="1200" b="0" i="0" kern="1200" baseline="0" dirty="0">
                <a:solidFill>
                  <a:schemeClr val="tx1"/>
                </a:solidFill>
                <a:effectLst/>
                <a:latin typeface="+mn-lt"/>
                <a:ea typeface="+mn-ea"/>
                <a:cs typeface="+mn-cs"/>
              </a:rPr>
              <a:t>Compilation Error</a:t>
            </a:r>
          </a:p>
          <a:p>
            <a:endParaRPr lang="en-US" sz="1200" b="1"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Description:</a:t>
            </a:r>
          </a:p>
          <a:p>
            <a:endParaRPr lang="en-US" sz="1200" b="1"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/Main.java:15: error: ';' </a:t>
            </a:r>
            <a:r>
              <a:rPr lang="es-ES" sz="1200" b="0" i="0" kern="1200" baseline="0" dirty="0" err="1">
                <a:solidFill>
                  <a:schemeClr val="tx1"/>
                </a:solidFill>
                <a:effectLst/>
                <a:latin typeface="+mn-lt"/>
                <a:ea typeface="+mn-ea"/>
                <a:cs typeface="+mn-cs"/>
              </a:rPr>
              <a:t>expected</a:t>
            </a:r>
            <a:r>
              <a:rPr lang="es-ES" sz="1200" b="0" i="0" kern="1200" baseline="0" dirty="0">
                <a:solidFill>
                  <a:schemeClr val="tx1"/>
                </a:solidFill>
                <a:effectLst/>
                <a:latin typeface="+mn-lt"/>
                <a:ea typeface="+mn-ea"/>
                <a:cs typeface="+mn-cs"/>
              </a:rPr>
              <a:t>     </a:t>
            </a:r>
          </a:p>
          <a:p>
            <a:r>
              <a:rPr lang="es-ES" sz="1200" b="0" i="0" kern="1200" baseline="0" dirty="0">
                <a:solidFill>
                  <a:schemeClr val="tx1"/>
                </a:solidFill>
                <a:effectLst/>
                <a:latin typeface="+mn-lt"/>
                <a:ea typeface="+mn-ea"/>
                <a:cs typeface="+mn-cs"/>
              </a:rPr>
              <a:t>   }</a:t>
            </a:r>
          </a:p>
          <a:p>
            <a:endParaRPr lang="es-ES" sz="1200" b="0" i="0" kern="1200" baseline="0" dirty="0">
              <a:solidFill>
                <a:schemeClr val="tx1"/>
              </a:solidFill>
              <a:effectLst/>
              <a:latin typeface="+mn-lt"/>
              <a:ea typeface="+mn-ea"/>
              <a:cs typeface="+mn-cs"/>
            </a:endParaRPr>
          </a:p>
          <a:p>
            <a:r>
              <a:rPr lang="es-ES" sz="1200" b="0" i="0" kern="1200" baseline="0" dirty="0">
                <a:solidFill>
                  <a:schemeClr val="tx1"/>
                </a:solidFill>
                <a:effectLst/>
                <a:latin typeface="+mn-lt"/>
                <a:ea typeface="+mn-ea"/>
                <a:cs typeface="+mn-cs"/>
              </a:rPr>
              <a:t>^1 error</a:t>
            </a:r>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37</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a:solidFill>
                  <a:schemeClr val="tx1"/>
                </a:solidFill>
                <a:effectLst/>
                <a:latin typeface="+mn-lt"/>
                <a:ea typeface="+mn-ea"/>
                <a:cs typeface="+mn-cs"/>
              </a:rPr>
              <a:t>Description:</a:t>
            </a:r>
          </a:p>
          <a:p>
            <a:endParaRPr lang="en-US" sz="1200" b="1"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Here , first step is to create a class that implements the Runnable interface.Now, you need to override the run method in the Runnable class . Next, you need to pass the Runnable object as a parameter to the constructor of the Thread class object while creating it. Now, this Thread object is capable of executing our Runnable class.</a:t>
            </a:r>
          </a:p>
          <a:p>
            <a:r>
              <a:rPr lang="en-US" sz="1200" b="0" i="0" kern="1200" baseline="0" dirty="0">
                <a:solidFill>
                  <a:schemeClr val="tx1"/>
                </a:solidFill>
                <a:effectLst/>
                <a:latin typeface="+mn-lt"/>
                <a:ea typeface="+mn-ea"/>
                <a:cs typeface="+mn-cs"/>
              </a:rPr>
              <a:t>Finally, you need to invoke the Thread object’s start method.</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Output:</a:t>
            </a:r>
          </a:p>
          <a:p>
            <a:r>
              <a:rPr lang="en-US" sz="1200" b="0" i="0" kern="1200" baseline="0" dirty="0">
                <a:solidFill>
                  <a:schemeClr val="tx1"/>
                </a:solidFill>
                <a:effectLst/>
                <a:latin typeface="+mn-lt"/>
                <a:ea typeface="+mn-ea"/>
                <a:cs typeface="+mn-cs"/>
              </a:rPr>
              <a:t>Thread[main,5,main]</a:t>
            </a:r>
          </a:p>
          <a:p>
            <a:r>
              <a:rPr lang="en-US" sz="1200" b="0" i="0" kern="1200" baseline="0" dirty="0">
                <a:solidFill>
                  <a:schemeClr val="tx1"/>
                </a:solidFill>
                <a:effectLst/>
                <a:latin typeface="+mn-lt"/>
                <a:ea typeface="+mn-ea"/>
                <a:cs typeface="+mn-cs"/>
              </a:rPr>
              <a:t>Creating Runnable Instance</a:t>
            </a:r>
          </a:p>
          <a:p>
            <a:r>
              <a:rPr lang="en-US" sz="1200" b="0" i="0" kern="1200" baseline="0" dirty="0">
                <a:solidFill>
                  <a:schemeClr val="tx1"/>
                </a:solidFill>
                <a:effectLst/>
                <a:latin typeface="+mn-lt"/>
                <a:ea typeface="+mn-ea"/>
                <a:cs typeface="+mn-cs"/>
              </a:rPr>
              <a:t>Creating a Thread Instance</a:t>
            </a:r>
          </a:p>
          <a:p>
            <a:r>
              <a:rPr lang="en-US" sz="1200" b="0" i="0" kern="1200" baseline="0" dirty="0">
                <a:solidFill>
                  <a:schemeClr val="tx1"/>
                </a:solidFill>
                <a:effectLst/>
                <a:latin typeface="+mn-lt"/>
                <a:ea typeface="+mn-ea"/>
                <a:cs typeface="+mn-cs"/>
              </a:rPr>
              <a:t>Launching a Thread</a:t>
            </a:r>
          </a:p>
          <a:p>
            <a:r>
              <a:rPr lang="en-US" sz="1200" b="0" i="0" kern="1200" baseline="0" dirty="0">
                <a:solidFill>
                  <a:schemeClr val="tx1"/>
                </a:solidFill>
                <a:effectLst/>
                <a:latin typeface="+mn-lt"/>
                <a:ea typeface="+mn-ea"/>
                <a:cs typeface="+mn-cs"/>
              </a:rPr>
              <a:t>Thread-0</a:t>
            </a:r>
          </a:p>
        </p:txBody>
      </p:sp>
      <p:sp>
        <p:nvSpPr>
          <p:cNvPr id="4" name="Slide Number Placeholder 3"/>
          <p:cNvSpPr>
            <a:spLocks noGrp="1"/>
          </p:cNvSpPr>
          <p:nvPr>
            <p:ph type="sldNum" sz="quarter" idx="10"/>
          </p:nvPr>
        </p:nvSpPr>
        <p:spPr/>
        <p:txBody>
          <a:bodyPr/>
          <a:lstStyle/>
          <a:p>
            <a:fld id="{0AAB6876-1BF1-4B88-890A-0B4E46201506}" type="slidenum">
              <a:rPr lang="en-US" smtClean="0"/>
              <a:pPr/>
              <a:t>38</a:t>
            </a:fld>
            <a:endParaRPr lang="en-US" dirty="0"/>
          </a:p>
        </p:txBody>
      </p:sp>
    </p:spTree>
    <p:extLst>
      <p:ext uri="{BB962C8B-B14F-4D97-AF65-F5344CB8AC3E}">
        <p14:creationId xmlns:p14="http://schemas.microsoft.com/office/powerpoint/2010/main" val="3117671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pPr/>
              <a:t>39</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40</a:t>
            </a:fld>
            <a:endParaRPr lang="en-US"/>
          </a:p>
        </p:txBody>
      </p:sp>
    </p:spTree>
    <p:extLst>
      <p:ext uri="{BB962C8B-B14F-4D97-AF65-F5344CB8AC3E}">
        <p14:creationId xmlns:p14="http://schemas.microsoft.com/office/powerpoint/2010/main" val="294912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Multitasking</a:t>
            </a:r>
            <a:r>
              <a:rPr lang="en-US" sz="1200" b="0" i="0" kern="1200" dirty="0">
                <a:solidFill>
                  <a:schemeClr val="tx1"/>
                </a:solidFill>
                <a:effectLst/>
                <a:latin typeface="+mn-lt"/>
                <a:ea typeface="+mn-ea"/>
                <a:cs typeface="+mn-cs"/>
              </a:rPr>
              <a:t> is a logical extension to multiprogramming, and on the other hand, </a:t>
            </a:r>
            <a:r>
              <a:rPr lang="en-US" sz="1200" b="1" i="0" kern="1200" dirty="0">
                <a:solidFill>
                  <a:schemeClr val="tx1"/>
                </a:solidFill>
                <a:effectLst/>
                <a:latin typeface="+mn-lt"/>
                <a:ea typeface="+mn-ea"/>
                <a:cs typeface="+mn-cs"/>
              </a:rPr>
              <a:t>Multithreading</a:t>
            </a:r>
            <a:r>
              <a:rPr lang="en-US" sz="1200" b="0" i="0" kern="1200" dirty="0">
                <a:solidFill>
                  <a:schemeClr val="tx1"/>
                </a:solidFill>
                <a:effectLst/>
                <a:latin typeface="+mn-lt"/>
                <a:ea typeface="+mn-ea"/>
                <a:cs typeface="+mn-cs"/>
              </a:rPr>
              <a:t> is thread-based multitasking. The basic difference between Multitasking and multithreading is that </a:t>
            </a:r>
            <a:r>
              <a:rPr lang="en-US" sz="1200" b="1" i="0" kern="1200" dirty="0">
                <a:solidFill>
                  <a:schemeClr val="tx1"/>
                </a:solidFill>
                <a:effectLst/>
                <a:latin typeface="+mn-lt"/>
                <a:ea typeface="+mn-ea"/>
                <a:cs typeface="+mn-cs"/>
              </a:rPr>
              <a:t>Multitasking</a:t>
            </a:r>
            <a:r>
              <a:rPr lang="en-US" sz="1200" b="0" i="0" kern="1200" dirty="0">
                <a:solidFill>
                  <a:schemeClr val="tx1"/>
                </a:solidFill>
                <a:effectLst/>
                <a:latin typeface="+mn-lt"/>
                <a:ea typeface="+mn-ea"/>
                <a:cs typeface="+mn-cs"/>
              </a:rPr>
              <a:t> allows  CPU to perform multiple tasks (program, process, task, threads) simultaneously whereas, </a:t>
            </a:r>
            <a:r>
              <a:rPr lang="en-US" sz="1200" b="1" i="0" kern="1200" dirty="0">
                <a:solidFill>
                  <a:schemeClr val="tx1"/>
                </a:solidFill>
                <a:effectLst/>
                <a:latin typeface="+mn-lt"/>
                <a:ea typeface="+mn-ea"/>
                <a:cs typeface="+mn-cs"/>
              </a:rPr>
              <a:t>Multithreading</a:t>
            </a:r>
            <a:r>
              <a:rPr lang="en-US" sz="1200" b="0" i="0" kern="1200" dirty="0">
                <a:solidFill>
                  <a:schemeClr val="tx1"/>
                </a:solidFill>
                <a:effectLst/>
                <a:latin typeface="+mn-lt"/>
                <a:ea typeface="+mn-ea"/>
                <a:cs typeface="+mn-cs"/>
              </a:rPr>
              <a:t> allows multiple threads of the same process to execute simultaneously. </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dirty="0"/>
          </a:p>
        </p:txBody>
      </p:sp>
    </p:spTree>
    <p:extLst>
      <p:ext uri="{BB962C8B-B14F-4D97-AF65-F5344CB8AC3E}">
        <p14:creationId xmlns:p14="http://schemas.microsoft.com/office/powerpoint/2010/main" val="2480593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r>
              <a:rPr lang="en-US" sz="1200" b="0" i="0" kern="1200" dirty="0">
                <a:solidFill>
                  <a:schemeClr val="tx1"/>
                </a:solidFill>
                <a:latin typeface="+mn-lt"/>
                <a:ea typeface="+mn-ea"/>
                <a:cs typeface="+mn-cs"/>
              </a:rPr>
              <a:t>In the above program, we are calling start() method of Thread class which is responsible to execute run() method of Thread class and Thread class run() method has empty implementation. That’s why one child thread will be created but it will not execute Test class run() method.</a:t>
            </a:r>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extLst>
      <p:ext uri="{BB962C8B-B14F-4D97-AF65-F5344CB8AC3E}">
        <p14:creationId xmlns:p14="http://schemas.microsoft.com/office/powerpoint/2010/main" val="25601737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42</a:t>
            </a:fld>
            <a:endParaRPr lang="en-US"/>
          </a:p>
        </p:txBody>
      </p:sp>
    </p:spTree>
    <p:extLst>
      <p:ext uri="{BB962C8B-B14F-4D97-AF65-F5344CB8AC3E}">
        <p14:creationId xmlns:p14="http://schemas.microsoft.com/office/powerpoint/2010/main" val="29491234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r>
              <a:rPr lang="en-US" sz="1200" b="0" i="0" kern="1200" dirty="0">
                <a:solidFill>
                  <a:schemeClr val="tx1"/>
                </a:solidFill>
                <a:latin typeface="+mn-lt"/>
                <a:ea typeface="+mn-ea"/>
                <a:cs typeface="+mn-cs"/>
              </a:rPr>
              <a:t>In the above program, we are calling start() method of Thread class which is responsible to execute run() method of Thread class and Thread class run() method has empty implementation. That’s why one child thread will be created but it will not execute Test class run() method.</a:t>
            </a:r>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43</a:t>
            </a:fld>
            <a:endParaRPr lang="en-US"/>
          </a:p>
        </p:txBody>
      </p:sp>
    </p:spTree>
    <p:extLst>
      <p:ext uri="{BB962C8B-B14F-4D97-AF65-F5344CB8AC3E}">
        <p14:creationId xmlns:p14="http://schemas.microsoft.com/office/powerpoint/2010/main" val="2560173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44</a:t>
            </a:fld>
            <a:endParaRPr lang="en-US"/>
          </a:p>
        </p:txBody>
      </p:sp>
    </p:spTree>
    <p:extLst>
      <p:ext uri="{BB962C8B-B14F-4D97-AF65-F5344CB8AC3E}">
        <p14:creationId xmlns:p14="http://schemas.microsoft.com/office/powerpoint/2010/main" val="2949123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45</a:t>
            </a:fld>
            <a:endParaRPr lang="en-US"/>
          </a:p>
        </p:txBody>
      </p:sp>
    </p:spTree>
    <p:extLst>
      <p:ext uri="{BB962C8B-B14F-4D97-AF65-F5344CB8AC3E}">
        <p14:creationId xmlns:p14="http://schemas.microsoft.com/office/powerpoint/2010/main" val="25601737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46</a:t>
            </a:fld>
            <a:endParaRPr lang="en-US"/>
          </a:p>
        </p:txBody>
      </p:sp>
    </p:spTree>
    <p:extLst>
      <p:ext uri="{BB962C8B-B14F-4D97-AF65-F5344CB8AC3E}">
        <p14:creationId xmlns:p14="http://schemas.microsoft.com/office/powerpoint/2010/main" val="2949123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47</a:t>
            </a:fld>
            <a:endParaRPr lang="en-US"/>
          </a:p>
        </p:txBody>
      </p:sp>
    </p:spTree>
    <p:extLst>
      <p:ext uri="{BB962C8B-B14F-4D97-AF65-F5344CB8AC3E}">
        <p14:creationId xmlns:p14="http://schemas.microsoft.com/office/powerpoint/2010/main" val="25601737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latin typeface="Open Sans"/>
              </a:rPr>
              <a:t>Here , t.run() Legal, but does not start a new thread , it is like a method call of a class Test BUT t.start() creates a thread and call run() method.</a:t>
            </a:r>
            <a:endParaRPr lang="en-US" b="1" dirty="0"/>
          </a:p>
          <a:p>
            <a:endParaRPr lang="en-IN" b="1"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48</a:t>
            </a:fld>
            <a:endParaRPr lang="en-US"/>
          </a:p>
        </p:txBody>
      </p:sp>
    </p:spTree>
    <p:extLst>
      <p:ext uri="{BB962C8B-B14F-4D97-AF65-F5344CB8AC3E}">
        <p14:creationId xmlns:p14="http://schemas.microsoft.com/office/powerpoint/2010/main" val="29491234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49</a:t>
            </a:fld>
            <a:endParaRPr lang="en-US"/>
          </a:p>
        </p:txBody>
      </p:sp>
    </p:spTree>
    <p:extLst>
      <p:ext uri="{BB962C8B-B14F-4D97-AF65-F5344CB8AC3E}">
        <p14:creationId xmlns:p14="http://schemas.microsoft.com/office/powerpoint/2010/main" val="2560173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50</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r>
              <a:rPr lang="en-US" b="0" dirty="0"/>
              <a:t>/Main.java:7: error: ';' expected        </a:t>
            </a:r>
          </a:p>
          <a:p>
            <a:r>
              <a:rPr lang="en-US" b="0" dirty="0"/>
              <a:t> int num=s. nextInt()  </a:t>
            </a:r>
          </a:p>
          <a:p>
            <a:r>
              <a:rPr lang="en-US" b="0" dirty="0"/>
              <a:t>     ^1 error</a:t>
            </a:r>
          </a:p>
          <a:p>
            <a:endParaRPr lang="en-US" b="0" dirty="0"/>
          </a:p>
          <a:p>
            <a:r>
              <a:rPr lang="en-US" b="0" dirty="0"/>
              <a:t>Here semicolon</a:t>
            </a:r>
            <a:r>
              <a:rPr lang="en-US" b="0" baseline="0" dirty="0"/>
              <a:t> is missing so this error can be occurred.</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dirty="0"/>
          </a:p>
        </p:txBody>
      </p:sp>
    </p:spTree>
    <p:extLst>
      <p:ext uri="{BB962C8B-B14F-4D97-AF65-F5344CB8AC3E}">
        <p14:creationId xmlns:p14="http://schemas.microsoft.com/office/powerpoint/2010/main" val="196247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r>
              <a:rPr lang="en-US" b="0" dirty="0"/>
              <a:t>/Main.java:10: error: cannot find symbol       </a:t>
            </a:r>
          </a:p>
          <a:p>
            <a:r>
              <a:rPr lang="en-US" b="0" dirty="0"/>
              <a:t> for(i=0;i&lt;num;i++)      </a:t>
            </a:r>
          </a:p>
          <a:p>
            <a:r>
              <a:rPr lang="en-US" b="0" dirty="0"/>
              <a:t>      ^ </a:t>
            </a:r>
          </a:p>
          <a:p>
            <a:r>
              <a:rPr lang="en-US" b="0" dirty="0"/>
              <a:t> symbol:   variable i  </a:t>
            </a:r>
          </a:p>
          <a:p>
            <a:r>
              <a:rPr lang="en-US" b="0" dirty="0"/>
              <a:t>location: class Main</a:t>
            </a:r>
          </a:p>
          <a:p>
            <a:endParaRPr lang="en-US" b="0" dirty="0"/>
          </a:p>
          <a:p>
            <a:r>
              <a:rPr lang="en-US" b="0" dirty="0"/>
              <a:t>Here , </a:t>
            </a:r>
            <a:r>
              <a:rPr lang="en-US" b="1" dirty="0"/>
              <a:t>“i”</a:t>
            </a:r>
            <a:r>
              <a:rPr lang="en-US" b="0" baseline="0" dirty="0"/>
              <a:t> has been not  </a:t>
            </a:r>
            <a:r>
              <a:rPr lang="en-US" b="0" baseline="0"/>
              <a:t>initialized .</a:t>
            </a:r>
            <a:endParaRPr lang="en-US" b="0" baseline="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dirty="0"/>
          </a:p>
        </p:txBody>
      </p:sp>
    </p:spTree>
    <p:extLst>
      <p:ext uri="{BB962C8B-B14F-4D97-AF65-F5344CB8AC3E}">
        <p14:creationId xmlns:p14="http://schemas.microsoft.com/office/powerpoint/2010/main" val="196247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dirty="0"/>
          </a:p>
        </p:txBody>
      </p:sp>
    </p:spTree>
    <p:extLst>
      <p:ext uri="{BB962C8B-B14F-4D97-AF65-F5344CB8AC3E}">
        <p14:creationId xmlns:p14="http://schemas.microsoft.com/office/powerpoint/2010/main" val="196247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Thread:</a:t>
            </a:r>
          </a:p>
          <a:p>
            <a:r>
              <a:rPr lang="en-US" sz="1200" b="0" i="0" kern="1200" dirty="0">
                <a:solidFill>
                  <a:schemeClr val="tx1"/>
                </a:solidFill>
                <a:latin typeface="+mn-lt"/>
                <a:ea typeface="+mn-ea"/>
                <a:cs typeface="+mn-cs"/>
              </a:rPr>
              <a:t>A thread, in the context of Java, is the path followed when executing a program.</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All Java programs have at least one thread, known as the main thread, which is created by the Java Virtual Machine (JVM) at the program’s start, when the main() method is invoked with the main thread.</a:t>
            </a:r>
            <a:endParaRPr lang="en-US" b="1" dirty="0"/>
          </a:p>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dirty="0"/>
          </a:p>
        </p:txBody>
      </p:sp>
    </p:spTree>
    <p:extLst>
      <p:ext uri="{BB962C8B-B14F-4D97-AF65-F5344CB8AC3E}">
        <p14:creationId xmlns:p14="http://schemas.microsoft.com/office/powerpoint/2010/main" val="196247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i)</a:t>
            </a:r>
            <a:r>
              <a:rPr lang="en-US" sz="1200" b="1" i="0" kern="1200" baseline="0" dirty="0">
                <a:solidFill>
                  <a:schemeClr val="tx1"/>
                </a:solidFill>
                <a:latin typeface="+mn-lt"/>
                <a:ea typeface="+mn-ea"/>
                <a:cs typeface="+mn-cs"/>
              </a:rPr>
              <a:t> </a:t>
            </a:r>
            <a:r>
              <a:rPr lang="en-US" sz="1200" b="1" i="0" kern="1200" dirty="0">
                <a:solidFill>
                  <a:schemeClr val="tx1"/>
                </a:solidFill>
                <a:latin typeface="+mn-lt"/>
                <a:ea typeface="+mn-ea"/>
                <a:cs typeface="+mn-cs"/>
              </a:rPr>
              <a:t>performing some specific task.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  	 Example : </a:t>
            </a:r>
            <a:r>
              <a:rPr lang="en-US" sz="1200" b="0" i="0" kern="1200" dirty="0">
                <a:solidFill>
                  <a:schemeClr val="tx1"/>
                </a:solidFill>
                <a:latin typeface="+mn-lt"/>
                <a:ea typeface="+mn-ea"/>
                <a:cs typeface="+mn-cs"/>
              </a:rPr>
              <a:t>Here,</a:t>
            </a:r>
            <a:r>
              <a:rPr lang="en-US" sz="1200" b="0" i="0" kern="1200" baseline="0" dirty="0">
                <a:solidFill>
                  <a:schemeClr val="tx1"/>
                </a:solidFill>
                <a:latin typeface="+mn-lt"/>
                <a:ea typeface="+mn-ea"/>
                <a:cs typeface="+mn-cs"/>
              </a:rPr>
              <a:t> man doing some specific work , speaking to some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latin typeface="+mn-lt"/>
                <a:ea typeface="+mn-ea"/>
                <a:cs typeface="+mn-cs"/>
              </a:rPr>
              <a:t>ii) Mainly used for multitasking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perform various tasks simultaneously.</a:t>
            </a:r>
            <a:r>
              <a:rPr lang="en-US" sz="1200" b="0" i="0"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                    </a:t>
            </a:r>
            <a:r>
              <a:rPr lang="en-US" sz="1200" b="1" i="0" kern="1200" baseline="0" dirty="0">
                <a:solidFill>
                  <a:schemeClr val="tx1"/>
                </a:solidFill>
                <a:latin typeface="+mn-lt"/>
                <a:ea typeface="+mn-ea"/>
                <a:cs typeface="+mn-cs"/>
              </a:rPr>
              <a:t>Example : </a:t>
            </a:r>
            <a:r>
              <a:rPr lang="en-US" sz="1200" b="0" i="0" kern="1200" baseline="0" dirty="0">
                <a:solidFill>
                  <a:schemeClr val="tx1"/>
                </a:solidFill>
                <a:latin typeface="+mn-lt"/>
                <a:ea typeface="+mn-ea"/>
                <a:cs typeface="+mn-cs"/>
              </a:rPr>
              <a:t>Here , man doing multiple tasks with simultaneously.</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dirty="0"/>
          </a:p>
        </p:txBody>
      </p:sp>
    </p:spTree>
    <p:extLst>
      <p:ext uri="{BB962C8B-B14F-4D97-AF65-F5344CB8AC3E}">
        <p14:creationId xmlns:p14="http://schemas.microsoft.com/office/powerpoint/2010/main" val="247415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29883" y="381000"/>
            <a:ext cx="11052517" cy="861774"/>
          </a:xfrm>
          <a:prstGeom prst="rect">
            <a:avLst/>
          </a:prstGeom>
          <a:noFill/>
        </p:spPr>
        <p:txBody>
          <a:bodyPr wrap="square" rtlCol="0">
            <a:spAutoFit/>
          </a:bodyPr>
          <a:lstStyle/>
          <a:p>
            <a:endParaRPr lang="en-US" sz="2500" b="1" dirty="0">
              <a:latin typeface="Nunito Sans" panose="00000500000000000000" pitchFamily="2" charset="0"/>
            </a:endParaRPr>
          </a:p>
          <a:p>
            <a:r>
              <a:rPr lang="en-US" sz="2500" b="1" dirty="0">
                <a:latin typeface="Nunito Sans" panose="00000500000000000000" pitchFamily="2" charset="0"/>
              </a:rPr>
              <a:t>Why do we use threads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5" name="Picture 4" descr="images.jpg"/>
          <p:cNvPicPr>
            <a:picLocks noChangeAspect="1"/>
          </p:cNvPicPr>
          <p:nvPr/>
        </p:nvPicPr>
        <p:blipFill>
          <a:blip r:embed="rId4"/>
          <a:stretch>
            <a:fillRect/>
          </a:stretch>
        </p:blipFill>
        <p:spPr>
          <a:xfrm>
            <a:off x="533400" y="1371600"/>
            <a:ext cx="3308201" cy="4260561"/>
          </a:xfrm>
          <a:prstGeom prst="rect">
            <a:avLst/>
          </a:prstGeom>
        </p:spPr>
      </p:pic>
      <p:pic>
        <p:nvPicPr>
          <p:cNvPr id="6" name="Picture 5" descr="images (2).jpg"/>
          <p:cNvPicPr>
            <a:picLocks noChangeAspect="1"/>
          </p:cNvPicPr>
          <p:nvPr/>
        </p:nvPicPr>
        <p:blipFill>
          <a:blip r:embed="rId5"/>
          <a:stretch>
            <a:fillRect/>
          </a:stretch>
        </p:blipFill>
        <p:spPr>
          <a:xfrm>
            <a:off x="6400800" y="1447800"/>
            <a:ext cx="5031988" cy="4038600"/>
          </a:xfrm>
          <a:prstGeom prst="rect">
            <a:avLst/>
          </a:prstGeom>
        </p:spPr>
      </p:pic>
      <p:sp>
        <p:nvSpPr>
          <p:cNvPr id="8" name="Rectangle 7">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4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3" name="Picture 2" descr="images (2).jpg"/>
          <p:cNvPicPr>
            <a:picLocks noChangeAspect="1"/>
          </p:cNvPicPr>
          <p:nvPr/>
        </p:nvPicPr>
        <p:blipFill>
          <a:blip r:embed="rId4"/>
          <a:stretch>
            <a:fillRect/>
          </a:stretch>
        </p:blipFill>
        <p:spPr>
          <a:xfrm>
            <a:off x="304800" y="914400"/>
            <a:ext cx="4557272" cy="3657600"/>
          </a:xfrm>
          <a:prstGeom prst="rect">
            <a:avLst/>
          </a:prstGeom>
        </p:spPr>
      </p:pic>
      <p:sp>
        <p:nvSpPr>
          <p:cNvPr id="6" name="TextBox 5"/>
          <p:cNvSpPr txBox="1"/>
          <p:nvPr/>
        </p:nvSpPr>
        <p:spPr>
          <a:xfrm>
            <a:off x="5562600" y="1143000"/>
            <a:ext cx="6248400" cy="861774"/>
          </a:xfrm>
          <a:prstGeom prst="rect">
            <a:avLst/>
          </a:prstGeom>
          <a:noFill/>
        </p:spPr>
        <p:txBody>
          <a:bodyPr wrap="square" rtlCol="0">
            <a:spAutoFit/>
          </a:bodyPr>
          <a:lstStyle/>
          <a:p>
            <a:pPr algn="just">
              <a:buFont typeface="Wingdings" pitchFamily="2" charset="2"/>
              <a:buChar char="Ø"/>
            </a:pPr>
            <a:r>
              <a:rPr lang="en-US" sz="2500" dirty="0">
                <a:latin typeface="Nunito Sans" charset="0"/>
              </a:rPr>
              <a:t> multithreading is a specialized form of multitasking</a:t>
            </a:r>
          </a:p>
        </p:txBody>
      </p:sp>
      <p:sp>
        <p:nvSpPr>
          <p:cNvPr id="7" name="TextBox 6"/>
          <p:cNvSpPr txBox="1"/>
          <p:nvPr/>
        </p:nvSpPr>
        <p:spPr>
          <a:xfrm>
            <a:off x="5562600" y="2133600"/>
            <a:ext cx="5943600" cy="1246495"/>
          </a:xfrm>
          <a:prstGeom prst="rect">
            <a:avLst/>
          </a:prstGeom>
          <a:noFill/>
        </p:spPr>
        <p:txBody>
          <a:bodyPr wrap="square" rtlCol="0">
            <a:spAutoFit/>
          </a:bodyPr>
          <a:lstStyle/>
          <a:p>
            <a:pPr>
              <a:buFont typeface="Wingdings" pitchFamily="2" charset="2"/>
              <a:buChar char="Ø"/>
            </a:pPr>
            <a:r>
              <a:rPr lang="en-US" sz="2500" dirty="0">
                <a:latin typeface="Nunito Sans" charset="0"/>
              </a:rPr>
              <a:t>  two distinct types of multitasking</a:t>
            </a:r>
          </a:p>
          <a:p>
            <a:endParaRPr lang="en-US" sz="2500" dirty="0">
              <a:latin typeface="Nunito Sans" charset="0"/>
            </a:endParaRPr>
          </a:p>
          <a:p>
            <a:pPr algn="just"/>
            <a:endParaRPr lang="en-US" sz="2500" dirty="0">
              <a:latin typeface="Nunito Sans" charset="0"/>
            </a:endParaRPr>
          </a:p>
        </p:txBody>
      </p:sp>
      <p:sp>
        <p:nvSpPr>
          <p:cNvPr id="8" name="TextBox 7"/>
          <p:cNvSpPr txBox="1"/>
          <p:nvPr/>
        </p:nvSpPr>
        <p:spPr>
          <a:xfrm>
            <a:off x="6553200" y="2667000"/>
            <a:ext cx="3505200" cy="861774"/>
          </a:xfrm>
          <a:prstGeom prst="rect">
            <a:avLst/>
          </a:prstGeom>
          <a:noFill/>
        </p:spPr>
        <p:txBody>
          <a:bodyPr wrap="square" rtlCol="0">
            <a:spAutoFit/>
          </a:bodyPr>
          <a:lstStyle/>
          <a:p>
            <a:pPr lvl="0" algn="just">
              <a:buFont typeface="Arial" pitchFamily="34" charset="0"/>
              <a:buChar char="•"/>
            </a:pPr>
            <a:r>
              <a:rPr lang="en-US" sz="2500" dirty="0">
                <a:solidFill>
                  <a:prstClr val="black"/>
                </a:solidFill>
                <a:latin typeface="Nunito Sans" charset="0"/>
              </a:rPr>
              <a:t>   Process – based</a:t>
            </a:r>
          </a:p>
          <a:p>
            <a:pPr lvl="0" algn="just">
              <a:buFont typeface="Arial" pitchFamily="34" charset="0"/>
              <a:buChar char="•"/>
            </a:pPr>
            <a:r>
              <a:rPr lang="en-US" sz="2500" dirty="0">
                <a:solidFill>
                  <a:prstClr val="black"/>
                </a:solidFill>
                <a:latin typeface="Nunito Sans" charset="0"/>
              </a:rPr>
              <a:t>   Thread-based</a:t>
            </a:r>
          </a:p>
        </p:txBody>
      </p:sp>
      <p:sp>
        <p:nvSpPr>
          <p:cNvPr id="9" name="Rectangle 8">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40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33400" y="762000"/>
            <a:ext cx="11052517" cy="477054"/>
          </a:xfrm>
          <a:prstGeom prst="rect">
            <a:avLst/>
          </a:prstGeom>
          <a:noFill/>
        </p:spPr>
        <p:txBody>
          <a:bodyPr wrap="square" rtlCol="0">
            <a:spAutoFit/>
          </a:bodyPr>
          <a:lstStyle/>
          <a:p>
            <a:r>
              <a:rPr lang="en-US" sz="2500" b="1" dirty="0">
                <a:latin typeface="Nunito Sans" panose="00000500000000000000" pitchFamily="2" charset="0"/>
              </a:rPr>
              <a:t>Thread Process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0" name="Oval 9"/>
          <p:cNvSpPr/>
          <p:nvPr/>
        </p:nvSpPr>
        <p:spPr>
          <a:xfrm>
            <a:off x="7543800" y="1600200"/>
            <a:ext cx="3124200" cy="2971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524000" y="1600200"/>
            <a:ext cx="3124200" cy="2971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905000" y="1066800"/>
            <a:ext cx="4800600" cy="477054"/>
          </a:xfrm>
          <a:prstGeom prst="rect">
            <a:avLst/>
          </a:prstGeom>
          <a:noFill/>
        </p:spPr>
        <p:txBody>
          <a:bodyPr wrap="square" rtlCol="0">
            <a:spAutoFit/>
          </a:bodyPr>
          <a:lstStyle/>
          <a:p>
            <a:r>
              <a:rPr lang="en-US" sz="2500" dirty="0">
                <a:latin typeface="Nunito Sans" charset="0"/>
              </a:rPr>
              <a:t>Single thread process          </a:t>
            </a:r>
          </a:p>
        </p:txBody>
      </p:sp>
      <p:sp>
        <p:nvSpPr>
          <p:cNvPr id="13" name="TextBox 12"/>
          <p:cNvSpPr txBox="1"/>
          <p:nvPr/>
        </p:nvSpPr>
        <p:spPr>
          <a:xfrm>
            <a:off x="7467600" y="1066800"/>
            <a:ext cx="4038600" cy="477054"/>
          </a:xfrm>
          <a:prstGeom prst="rect">
            <a:avLst/>
          </a:prstGeom>
          <a:noFill/>
        </p:spPr>
        <p:txBody>
          <a:bodyPr wrap="square" rtlCol="0">
            <a:spAutoFit/>
          </a:bodyPr>
          <a:lstStyle/>
          <a:p>
            <a:r>
              <a:rPr lang="en-US" sz="2500" dirty="0">
                <a:latin typeface="Nunito Sans" charset="0"/>
              </a:rPr>
              <a:t>Multi thread process          </a:t>
            </a:r>
          </a:p>
        </p:txBody>
      </p:sp>
      <p:cxnSp>
        <p:nvCxnSpPr>
          <p:cNvPr id="14" name="Curved Connector 13"/>
          <p:cNvCxnSpPr/>
          <p:nvPr/>
        </p:nvCxnSpPr>
        <p:spPr>
          <a:xfrm rot="16200000" flipH="1">
            <a:off x="7505700" y="2628900"/>
            <a:ext cx="1828800" cy="533400"/>
          </a:xfrm>
          <a:prstGeom prst="curved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15" name="Curved Connector 14"/>
          <p:cNvCxnSpPr/>
          <p:nvPr/>
        </p:nvCxnSpPr>
        <p:spPr>
          <a:xfrm rot="16200000" flipH="1">
            <a:off x="8191500" y="3009900"/>
            <a:ext cx="1828800" cy="533400"/>
          </a:xfrm>
          <a:prstGeom prst="curvedConnector3">
            <a:avLst>
              <a:gd name="adj1" fmla="val 55172"/>
            </a:avLst>
          </a:prstGeom>
        </p:spPr>
        <p:style>
          <a:lnRef idx="3">
            <a:schemeClr val="dk1"/>
          </a:lnRef>
          <a:fillRef idx="0">
            <a:schemeClr val="dk1"/>
          </a:fillRef>
          <a:effectRef idx="2">
            <a:schemeClr val="dk1"/>
          </a:effectRef>
          <a:fontRef idx="minor">
            <a:schemeClr val="tx1"/>
          </a:fontRef>
        </p:style>
      </p:cxnSp>
      <p:cxnSp>
        <p:nvCxnSpPr>
          <p:cNvPr id="16" name="Curved Connector 15"/>
          <p:cNvCxnSpPr/>
          <p:nvPr/>
        </p:nvCxnSpPr>
        <p:spPr>
          <a:xfrm rot="16200000" flipH="1">
            <a:off x="8801100" y="2324100"/>
            <a:ext cx="1828800" cy="533400"/>
          </a:xfrm>
          <a:prstGeom prst="curvedConnector3">
            <a:avLst>
              <a:gd name="adj1" fmla="val 51818"/>
            </a:avLst>
          </a:prstGeom>
        </p:spPr>
        <p:style>
          <a:lnRef idx="3">
            <a:schemeClr val="dk1"/>
          </a:lnRef>
          <a:fillRef idx="0">
            <a:schemeClr val="dk1"/>
          </a:fillRef>
          <a:effectRef idx="2">
            <a:schemeClr val="dk1"/>
          </a:effectRef>
          <a:fontRef idx="minor">
            <a:schemeClr val="tx1"/>
          </a:fontRef>
        </p:style>
      </p:cxnSp>
      <p:cxnSp>
        <p:nvCxnSpPr>
          <p:cNvPr id="17" name="Curved Connector 16"/>
          <p:cNvCxnSpPr/>
          <p:nvPr/>
        </p:nvCxnSpPr>
        <p:spPr>
          <a:xfrm rot="16200000" flipH="1">
            <a:off x="1943100" y="2552700"/>
            <a:ext cx="1828800" cy="533400"/>
          </a:xfrm>
          <a:prstGeom prst="curvedConnector3">
            <a:avLst>
              <a:gd name="adj1" fmla="val 50000"/>
            </a:avLst>
          </a:prstGeom>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743200" y="3810000"/>
            <a:ext cx="1676400" cy="477054"/>
          </a:xfrm>
          <a:prstGeom prst="rect">
            <a:avLst/>
          </a:prstGeom>
          <a:noFill/>
        </p:spPr>
        <p:txBody>
          <a:bodyPr wrap="square" rtlCol="0">
            <a:spAutoFit/>
          </a:bodyPr>
          <a:lstStyle/>
          <a:p>
            <a:r>
              <a:rPr lang="en-US" sz="2500" dirty="0">
                <a:latin typeface="Nunito Sans" charset="0"/>
              </a:rPr>
              <a:t>T 1</a:t>
            </a:r>
          </a:p>
        </p:txBody>
      </p:sp>
      <p:sp>
        <p:nvSpPr>
          <p:cNvPr id="19" name="TextBox 18"/>
          <p:cNvSpPr txBox="1"/>
          <p:nvPr/>
        </p:nvSpPr>
        <p:spPr>
          <a:xfrm>
            <a:off x="8382000" y="3962400"/>
            <a:ext cx="990600" cy="477054"/>
          </a:xfrm>
          <a:prstGeom prst="rect">
            <a:avLst/>
          </a:prstGeom>
          <a:noFill/>
        </p:spPr>
        <p:txBody>
          <a:bodyPr wrap="square" rtlCol="0">
            <a:spAutoFit/>
          </a:bodyPr>
          <a:lstStyle/>
          <a:p>
            <a:r>
              <a:rPr lang="en-US" sz="2500" dirty="0">
                <a:latin typeface="Nunito Sans" charset="0"/>
              </a:rPr>
              <a:t>T1</a:t>
            </a:r>
          </a:p>
        </p:txBody>
      </p:sp>
      <p:sp>
        <p:nvSpPr>
          <p:cNvPr id="20" name="TextBox 19"/>
          <p:cNvSpPr txBox="1"/>
          <p:nvPr/>
        </p:nvSpPr>
        <p:spPr>
          <a:xfrm>
            <a:off x="8458200" y="1828800"/>
            <a:ext cx="1066800" cy="477054"/>
          </a:xfrm>
          <a:prstGeom prst="rect">
            <a:avLst/>
          </a:prstGeom>
          <a:noFill/>
        </p:spPr>
        <p:txBody>
          <a:bodyPr wrap="square" rtlCol="0">
            <a:spAutoFit/>
          </a:bodyPr>
          <a:lstStyle/>
          <a:p>
            <a:r>
              <a:rPr lang="en-US" sz="2500" dirty="0">
                <a:latin typeface="Nunito Sans" charset="0"/>
              </a:rPr>
              <a:t>T2</a:t>
            </a:r>
          </a:p>
        </p:txBody>
      </p:sp>
      <p:sp>
        <p:nvSpPr>
          <p:cNvPr id="21" name="TextBox 20"/>
          <p:cNvSpPr txBox="1"/>
          <p:nvPr/>
        </p:nvSpPr>
        <p:spPr>
          <a:xfrm>
            <a:off x="9601200" y="3581400"/>
            <a:ext cx="762000" cy="477054"/>
          </a:xfrm>
          <a:prstGeom prst="rect">
            <a:avLst/>
          </a:prstGeom>
          <a:noFill/>
        </p:spPr>
        <p:txBody>
          <a:bodyPr wrap="square" rtlCol="0">
            <a:spAutoFit/>
          </a:bodyPr>
          <a:lstStyle/>
          <a:p>
            <a:r>
              <a:rPr lang="en-US" sz="2500" dirty="0">
                <a:latin typeface="Nunito Sans" charset="0"/>
              </a:rPr>
              <a:t>T3</a:t>
            </a:r>
          </a:p>
        </p:txBody>
      </p:sp>
      <p:sp>
        <p:nvSpPr>
          <p:cNvPr id="35" name="TextBox 34"/>
          <p:cNvSpPr txBox="1"/>
          <p:nvPr/>
        </p:nvSpPr>
        <p:spPr>
          <a:xfrm>
            <a:off x="4495800" y="2057400"/>
            <a:ext cx="3657600" cy="477054"/>
          </a:xfrm>
          <a:prstGeom prst="rect">
            <a:avLst/>
          </a:prstGeom>
          <a:noFill/>
        </p:spPr>
        <p:txBody>
          <a:bodyPr wrap="square" rtlCol="0">
            <a:spAutoFit/>
          </a:bodyPr>
          <a:lstStyle/>
          <a:p>
            <a:r>
              <a:rPr lang="en-US" sz="2500" dirty="0">
                <a:latin typeface="Nunito Sans" charset="0"/>
              </a:rPr>
              <a:t>Threads of execution</a:t>
            </a:r>
          </a:p>
        </p:txBody>
      </p:sp>
      <p:sp>
        <p:nvSpPr>
          <p:cNvPr id="36" name="TextBox 35"/>
          <p:cNvSpPr txBox="1"/>
          <p:nvPr/>
        </p:nvSpPr>
        <p:spPr>
          <a:xfrm>
            <a:off x="1600200" y="4724400"/>
            <a:ext cx="4114800" cy="477054"/>
          </a:xfrm>
          <a:prstGeom prst="rect">
            <a:avLst/>
          </a:prstGeom>
          <a:noFill/>
        </p:spPr>
        <p:txBody>
          <a:bodyPr wrap="square" rtlCol="0">
            <a:spAutoFit/>
          </a:bodyPr>
          <a:lstStyle/>
          <a:p>
            <a:r>
              <a:rPr lang="en-US" sz="2500" dirty="0">
                <a:latin typeface="Nunito Sans" charset="0"/>
              </a:rPr>
              <a:t>Single instruction stream</a:t>
            </a:r>
          </a:p>
        </p:txBody>
      </p:sp>
      <p:sp>
        <p:nvSpPr>
          <p:cNvPr id="37" name="TextBox 36"/>
          <p:cNvSpPr txBox="1"/>
          <p:nvPr/>
        </p:nvSpPr>
        <p:spPr>
          <a:xfrm>
            <a:off x="7391400" y="4648200"/>
            <a:ext cx="4114800" cy="477054"/>
          </a:xfrm>
          <a:prstGeom prst="rect">
            <a:avLst/>
          </a:prstGeom>
          <a:noFill/>
        </p:spPr>
        <p:txBody>
          <a:bodyPr wrap="square" rtlCol="0">
            <a:spAutoFit/>
          </a:bodyPr>
          <a:lstStyle/>
          <a:p>
            <a:r>
              <a:rPr lang="en-US" sz="2500" dirty="0">
                <a:latin typeface="Nunito Sans" charset="0"/>
              </a:rPr>
              <a:t>Multi instruction stream</a:t>
            </a:r>
          </a:p>
        </p:txBody>
      </p:sp>
      <p:sp>
        <p:nvSpPr>
          <p:cNvPr id="38" name="Rectangle 37">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46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609600" y="762000"/>
            <a:ext cx="11052517" cy="477054"/>
          </a:xfrm>
          <a:prstGeom prst="rect">
            <a:avLst/>
          </a:prstGeom>
          <a:noFill/>
        </p:spPr>
        <p:txBody>
          <a:bodyPr wrap="square" rtlCol="0">
            <a:spAutoFit/>
          </a:bodyPr>
          <a:lstStyle/>
          <a:p>
            <a:r>
              <a:rPr lang="en-US" sz="2500" b="1" dirty="0">
                <a:latin typeface="Nunito Sans" panose="00000500000000000000" pitchFamily="2" charset="0"/>
              </a:rPr>
              <a:t>Real time example: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6" name="Picture 5" descr="downloadzcxjkxj.jpg"/>
          <p:cNvPicPr>
            <a:picLocks noChangeAspect="1"/>
          </p:cNvPicPr>
          <p:nvPr/>
        </p:nvPicPr>
        <p:blipFill>
          <a:blip r:embed="rId4"/>
          <a:stretch>
            <a:fillRect/>
          </a:stretch>
        </p:blipFill>
        <p:spPr>
          <a:xfrm>
            <a:off x="7010400" y="1524000"/>
            <a:ext cx="4572000" cy="3657600"/>
          </a:xfrm>
          <a:prstGeom prst="rect">
            <a:avLst/>
          </a:prstGeom>
        </p:spPr>
      </p:pic>
      <p:pic>
        <p:nvPicPr>
          <p:cNvPr id="9" name="Picture 8" descr="images (7).jpg"/>
          <p:cNvPicPr>
            <a:picLocks noChangeAspect="1"/>
          </p:cNvPicPr>
          <p:nvPr/>
        </p:nvPicPr>
        <p:blipFill>
          <a:blip r:embed="rId5"/>
          <a:stretch>
            <a:fillRect/>
          </a:stretch>
        </p:blipFill>
        <p:spPr>
          <a:xfrm>
            <a:off x="1066800" y="1600200"/>
            <a:ext cx="4724400" cy="3538739"/>
          </a:xfrm>
          <a:prstGeom prst="rect">
            <a:avLst/>
          </a:prstGeom>
        </p:spPr>
      </p:pic>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46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33400" y="457200"/>
            <a:ext cx="11052517" cy="861774"/>
          </a:xfrm>
          <a:prstGeom prst="rect">
            <a:avLst/>
          </a:prstGeom>
          <a:noFill/>
        </p:spPr>
        <p:txBody>
          <a:bodyPr wrap="square" rtlCol="0">
            <a:spAutoFit/>
          </a:bodyPr>
          <a:lstStyle/>
          <a:p>
            <a:endParaRPr lang="en-US" sz="2500" b="1" dirty="0">
              <a:latin typeface="Nunito Sans" panose="00000500000000000000" pitchFamily="2" charset="0"/>
            </a:endParaRPr>
          </a:p>
          <a:p>
            <a:r>
              <a:rPr lang="en-US" sz="2500" b="1" dirty="0">
                <a:latin typeface="Nunito Sans" panose="00000500000000000000" pitchFamily="2" charset="0"/>
              </a:rPr>
              <a:t>Real time application: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 name="Picture 9" descr="sdhuifysehfk.PNG"/>
          <p:cNvPicPr>
            <a:picLocks noChangeAspect="1"/>
          </p:cNvPicPr>
          <p:nvPr/>
        </p:nvPicPr>
        <p:blipFill>
          <a:blip r:embed="rId4"/>
          <a:stretch>
            <a:fillRect/>
          </a:stretch>
        </p:blipFill>
        <p:spPr>
          <a:xfrm>
            <a:off x="457200" y="1676400"/>
            <a:ext cx="7543800" cy="4506879"/>
          </a:xfrm>
          <a:prstGeom prst="rect">
            <a:avLst/>
          </a:prstGeom>
        </p:spPr>
      </p:pic>
      <p:sp>
        <p:nvSpPr>
          <p:cNvPr id="12" name="TextBox 11"/>
          <p:cNvSpPr txBox="1"/>
          <p:nvPr/>
        </p:nvSpPr>
        <p:spPr>
          <a:xfrm>
            <a:off x="8839200" y="1732746"/>
            <a:ext cx="3581400" cy="477054"/>
          </a:xfrm>
          <a:prstGeom prst="rect">
            <a:avLst/>
          </a:prstGeom>
          <a:noFill/>
        </p:spPr>
        <p:txBody>
          <a:bodyPr wrap="square" rtlCol="0">
            <a:spAutoFit/>
          </a:bodyPr>
          <a:lstStyle/>
          <a:p>
            <a:r>
              <a:rPr lang="en-US" sz="2500" dirty="0">
                <a:latin typeface="Nunito Sans" charset="0"/>
              </a:rPr>
              <a:t> MS word</a:t>
            </a:r>
          </a:p>
        </p:txBody>
      </p:sp>
      <p:sp>
        <p:nvSpPr>
          <p:cNvPr id="13" name="TextBox 12"/>
          <p:cNvSpPr txBox="1"/>
          <p:nvPr/>
        </p:nvSpPr>
        <p:spPr>
          <a:xfrm>
            <a:off x="8305800" y="2799546"/>
            <a:ext cx="3581400" cy="477054"/>
          </a:xfrm>
          <a:prstGeom prst="rect">
            <a:avLst/>
          </a:prstGeom>
          <a:noFill/>
        </p:spPr>
        <p:txBody>
          <a:bodyPr wrap="square" rtlCol="0">
            <a:spAutoFit/>
          </a:bodyPr>
          <a:lstStyle/>
          <a:p>
            <a:r>
              <a:rPr lang="en-US" sz="2500" dirty="0">
                <a:latin typeface="Nunito Sans" charset="0"/>
              </a:rPr>
              <a:t> Typing [Spell Check]</a:t>
            </a:r>
          </a:p>
        </p:txBody>
      </p:sp>
      <p:sp>
        <p:nvSpPr>
          <p:cNvPr id="15" name="TextBox 14"/>
          <p:cNvSpPr txBox="1"/>
          <p:nvPr/>
        </p:nvSpPr>
        <p:spPr>
          <a:xfrm>
            <a:off x="9144000" y="4018746"/>
            <a:ext cx="1905000" cy="477054"/>
          </a:xfrm>
          <a:prstGeom prst="rect">
            <a:avLst/>
          </a:prstGeom>
          <a:noFill/>
        </p:spPr>
        <p:txBody>
          <a:bodyPr wrap="square" rtlCol="0">
            <a:spAutoFit/>
          </a:bodyPr>
          <a:lstStyle/>
          <a:p>
            <a:r>
              <a:rPr lang="en-US" sz="2500" dirty="0">
                <a:latin typeface="Nunito Sans" charset="0"/>
              </a:rPr>
              <a:t>Threads</a:t>
            </a:r>
          </a:p>
        </p:txBody>
      </p:sp>
      <p:sp>
        <p:nvSpPr>
          <p:cNvPr id="16" name="TextBox 15"/>
          <p:cNvSpPr txBox="1"/>
          <p:nvPr/>
        </p:nvSpPr>
        <p:spPr>
          <a:xfrm>
            <a:off x="8534400" y="5009346"/>
            <a:ext cx="2590800" cy="477054"/>
          </a:xfrm>
          <a:prstGeom prst="rect">
            <a:avLst/>
          </a:prstGeom>
          <a:noFill/>
        </p:spPr>
        <p:txBody>
          <a:bodyPr wrap="square" rtlCol="0">
            <a:spAutoFit/>
          </a:bodyPr>
          <a:lstStyle/>
          <a:p>
            <a:r>
              <a:rPr lang="en-US" sz="2500" dirty="0">
                <a:latin typeface="Nunito Sans" charset="0"/>
              </a:rPr>
              <a:t>Unit of a process</a:t>
            </a:r>
          </a:p>
        </p:txBody>
      </p:sp>
      <p:cxnSp>
        <p:nvCxnSpPr>
          <p:cNvPr id="28" name="Straight Arrow Connector 27"/>
          <p:cNvCxnSpPr/>
          <p:nvPr/>
        </p:nvCxnSpPr>
        <p:spPr>
          <a:xfrm rot="5400000">
            <a:off x="9411494" y="2455852"/>
            <a:ext cx="685800" cy="1588"/>
          </a:xfrm>
          <a:prstGeom prst="straightConnector1">
            <a:avLst/>
          </a:prstGeom>
          <a:ln w="28575">
            <a:solidFill>
              <a:srgbClr val="1A1A1A"/>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9411494" y="3598852"/>
            <a:ext cx="685800" cy="1588"/>
          </a:xfrm>
          <a:prstGeom prst="straightConnector1">
            <a:avLst/>
          </a:prstGeom>
          <a:ln w="28575">
            <a:solidFill>
              <a:srgbClr val="1A1A1A"/>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9411494" y="4741852"/>
            <a:ext cx="685800" cy="1588"/>
          </a:xfrm>
          <a:prstGeom prst="straightConnector1">
            <a:avLst/>
          </a:prstGeom>
          <a:ln w="28575">
            <a:solidFill>
              <a:srgbClr val="1A1A1A"/>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46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Thread class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292662"/>
          </a:xfrm>
          <a:prstGeom prst="rect">
            <a:avLst/>
          </a:prstGeom>
          <a:noFill/>
        </p:spPr>
        <p:txBody>
          <a:bodyPr wrap="square" rtlCol="0">
            <a:spAutoFit/>
          </a:bodyPr>
          <a:lstStyle/>
          <a:p>
            <a:r>
              <a:rPr lang="en-US" sz="2500" dirty="0">
                <a:latin typeface="Nunito Sans" panose="00000500000000000000" pitchFamily="2" charset="0"/>
              </a:rPr>
              <a:t> Class - java.lang.Thread</a:t>
            </a:r>
          </a:p>
          <a:p>
            <a:endParaRPr lang="en-US" sz="2500" dirty="0">
              <a:latin typeface="Nunito Sans" charset="0"/>
            </a:endParaRPr>
          </a:p>
          <a:p>
            <a:r>
              <a:rPr lang="en-US" sz="2500" dirty="0">
                <a:latin typeface="Nunito Sans" charset="0"/>
              </a:rPr>
              <a:t>Thread Class Hierarchy:</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Rectangle 7"/>
          <p:cNvSpPr/>
          <p:nvPr/>
        </p:nvSpPr>
        <p:spPr>
          <a:xfrm>
            <a:off x="4038600" y="3124200"/>
            <a:ext cx="4267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Nunito Sans" charset="0"/>
              </a:rPr>
              <a:t>Java.lang.object</a:t>
            </a:r>
          </a:p>
        </p:txBody>
      </p:sp>
      <p:sp>
        <p:nvSpPr>
          <p:cNvPr id="9" name="Rectangle 8"/>
          <p:cNvSpPr/>
          <p:nvPr/>
        </p:nvSpPr>
        <p:spPr>
          <a:xfrm>
            <a:off x="4953000" y="4572000"/>
            <a:ext cx="4267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3" name="TextBox 12"/>
          <p:cNvSpPr txBox="1"/>
          <p:nvPr/>
        </p:nvSpPr>
        <p:spPr>
          <a:xfrm>
            <a:off x="5105400" y="4648200"/>
            <a:ext cx="2971800" cy="477054"/>
          </a:xfrm>
          <a:prstGeom prst="rect">
            <a:avLst/>
          </a:prstGeom>
          <a:noFill/>
        </p:spPr>
        <p:txBody>
          <a:bodyPr wrap="square" rtlCol="0">
            <a:spAutoFit/>
          </a:bodyPr>
          <a:lstStyle/>
          <a:p>
            <a:r>
              <a:rPr lang="en-US" sz="2500" dirty="0">
                <a:latin typeface="Nunito Sans" charset="0"/>
              </a:rPr>
              <a:t>Java.lang.Thread</a:t>
            </a:r>
          </a:p>
        </p:txBody>
      </p:sp>
      <p:sp>
        <p:nvSpPr>
          <p:cNvPr id="14" name="TextBox 13"/>
          <p:cNvSpPr txBox="1"/>
          <p:nvPr/>
        </p:nvSpPr>
        <p:spPr>
          <a:xfrm>
            <a:off x="5562600" y="5029200"/>
            <a:ext cx="3657600" cy="477054"/>
          </a:xfrm>
          <a:prstGeom prst="rect">
            <a:avLst/>
          </a:prstGeom>
          <a:noFill/>
        </p:spPr>
        <p:txBody>
          <a:bodyPr wrap="square" rtlCol="0">
            <a:spAutoFit/>
          </a:bodyPr>
          <a:lstStyle/>
          <a:p>
            <a:pPr>
              <a:buFont typeface="Arial" pitchFamily="34" charset="0"/>
              <a:buChar char="•"/>
            </a:pPr>
            <a:r>
              <a:rPr lang="en-US" sz="2500" dirty="0">
                <a:latin typeface="Nunito Sans" charset="0"/>
              </a:rPr>
              <a:t> Implements Runnable</a:t>
            </a:r>
          </a:p>
        </p:txBody>
      </p:sp>
      <p:cxnSp>
        <p:nvCxnSpPr>
          <p:cNvPr id="18" name="Straight Connector 17"/>
          <p:cNvCxnSpPr/>
          <p:nvPr/>
        </p:nvCxnSpPr>
        <p:spPr>
          <a:xfrm rot="5400000">
            <a:off x="4762500" y="4229100"/>
            <a:ext cx="685800" cy="1588"/>
          </a:xfrm>
          <a:prstGeom prst="line">
            <a:avLst/>
          </a:prstGeom>
          <a:ln w="28575">
            <a:solidFill>
              <a:srgbClr val="1A1A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932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33400" y="762000"/>
            <a:ext cx="11052517" cy="477054"/>
          </a:xfrm>
          <a:prstGeom prst="rect">
            <a:avLst/>
          </a:prstGeom>
          <a:noFill/>
        </p:spPr>
        <p:txBody>
          <a:bodyPr wrap="square" rtlCol="0">
            <a:spAutoFit/>
          </a:bodyPr>
          <a:lstStyle/>
          <a:p>
            <a:r>
              <a:rPr lang="en-US" sz="2500" b="1" dirty="0">
                <a:latin typeface="Nunito Sans" panose="00000500000000000000" pitchFamily="2" charset="0"/>
              </a:rPr>
              <a:t>Life cycle of a Thread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4662948" y="1295400"/>
            <a:ext cx="1495425" cy="838200"/>
          </a:xfrm>
          <a:prstGeom prst="rect">
            <a:avLst/>
          </a:prstGeom>
          <a:noFill/>
          <a:ln w="9525">
            <a:noFill/>
            <a:miter lim="800000"/>
            <a:headEnd/>
            <a:tailEnd/>
          </a:ln>
          <a:effectLst/>
        </p:spPr>
      </p:pic>
      <p:sp>
        <p:nvSpPr>
          <p:cNvPr id="5" name="TextBox 4"/>
          <p:cNvSpPr txBox="1"/>
          <p:nvPr/>
        </p:nvSpPr>
        <p:spPr>
          <a:xfrm>
            <a:off x="2362200" y="1371600"/>
            <a:ext cx="2133600" cy="477054"/>
          </a:xfrm>
          <a:prstGeom prst="rect">
            <a:avLst/>
          </a:prstGeom>
          <a:noFill/>
        </p:spPr>
        <p:txBody>
          <a:bodyPr wrap="square" rtlCol="0">
            <a:spAutoFit/>
          </a:bodyPr>
          <a:lstStyle/>
          <a:p>
            <a:r>
              <a:rPr lang="en-US" sz="2500" dirty="0">
                <a:solidFill>
                  <a:srgbClr val="F05136"/>
                </a:solidFill>
                <a:latin typeface="Nunito Sans" charset="0"/>
              </a:rPr>
              <a:t>  New Thread</a:t>
            </a:r>
          </a:p>
        </p:txBody>
      </p:sp>
      <p:pic>
        <p:nvPicPr>
          <p:cNvPr id="1027" name="Picture 3"/>
          <p:cNvPicPr>
            <a:picLocks noChangeAspect="1" noChangeArrowheads="1"/>
          </p:cNvPicPr>
          <p:nvPr/>
        </p:nvPicPr>
        <p:blipFill>
          <a:blip r:embed="rId5"/>
          <a:srcRect/>
          <a:stretch>
            <a:fillRect/>
          </a:stretch>
        </p:blipFill>
        <p:spPr bwMode="auto">
          <a:xfrm>
            <a:off x="4191000" y="2209800"/>
            <a:ext cx="447675" cy="447675"/>
          </a:xfrm>
          <a:prstGeom prst="rect">
            <a:avLst/>
          </a:prstGeom>
          <a:noFill/>
          <a:ln w="9525">
            <a:noFill/>
            <a:miter lim="800000"/>
            <a:headEnd/>
            <a:tailEnd/>
          </a:ln>
          <a:effectLst/>
        </p:spPr>
      </p:pic>
      <p:cxnSp>
        <p:nvCxnSpPr>
          <p:cNvPr id="9" name="Straight Arrow Connector 8"/>
          <p:cNvCxnSpPr>
            <a:stCxn id="1026" idx="2"/>
          </p:cNvCxnSpPr>
          <p:nvPr/>
        </p:nvCxnSpPr>
        <p:spPr>
          <a:xfrm rot="5400000">
            <a:off x="5181831" y="2361970"/>
            <a:ext cx="457200" cy="461"/>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267200" y="2590800"/>
            <a:ext cx="2286000" cy="990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images (8).jpg"/>
          <p:cNvPicPr>
            <a:picLocks noChangeAspect="1"/>
          </p:cNvPicPr>
          <p:nvPr/>
        </p:nvPicPr>
        <p:blipFill>
          <a:blip r:embed="rId6"/>
          <a:stretch>
            <a:fillRect/>
          </a:stretch>
        </p:blipFill>
        <p:spPr>
          <a:xfrm>
            <a:off x="5026740" y="2667000"/>
            <a:ext cx="766762" cy="766762"/>
          </a:xfrm>
          <a:prstGeom prst="rect">
            <a:avLst/>
          </a:prstGeom>
        </p:spPr>
      </p:pic>
      <p:sp>
        <p:nvSpPr>
          <p:cNvPr id="14" name="TextBox 13"/>
          <p:cNvSpPr txBox="1"/>
          <p:nvPr/>
        </p:nvSpPr>
        <p:spPr>
          <a:xfrm>
            <a:off x="2133600" y="2819400"/>
            <a:ext cx="2057400" cy="477054"/>
          </a:xfrm>
          <a:prstGeom prst="rect">
            <a:avLst/>
          </a:prstGeom>
          <a:noFill/>
        </p:spPr>
        <p:txBody>
          <a:bodyPr wrap="square" rtlCol="0">
            <a:spAutoFit/>
          </a:bodyPr>
          <a:lstStyle/>
          <a:p>
            <a:r>
              <a:rPr lang="en-US" sz="2500" dirty="0">
                <a:solidFill>
                  <a:srgbClr val="F05136"/>
                </a:solidFill>
                <a:latin typeface="Nunito Sans" charset="0"/>
              </a:rPr>
              <a:t>      Runnable</a:t>
            </a:r>
          </a:p>
        </p:txBody>
      </p:sp>
      <p:sp>
        <p:nvSpPr>
          <p:cNvPr id="21" name="Oval 20"/>
          <p:cNvSpPr/>
          <p:nvPr/>
        </p:nvSpPr>
        <p:spPr>
          <a:xfrm>
            <a:off x="4267200" y="4038600"/>
            <a:ext cx="2286000" cy="990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1A1A1A"/>
                </a:solidFill>
              </a:ln>
            </a:endParaRPr>
          </a:p>
        </p:txBody>
      </p:sp>
      <p:pic>
        <p:nvPicPr>
          <p:cNvPr id="1028" name="Picture 4"/>
          <p:cNvPicPr>
            <a:picLocks noChangeAspect="1" noChangeArrowheads="1"/>
          </p:cNvPicPr>
          <p:nvPr/>
        </p:nvPicPr>
        <p:blipFill>
          <a:blip r:embed="rId7"/>
          <a:srcRect/>
          <a:stretch>
            <a:fillRect/>
          </a:stretch>
        </p:blipFill>
        <p:spPr bwMode="auto">
          <a:xfrm>
            <a:off x="5105400" y="4191000"/>
            <a:ext cx="609600" cy="609600"/>
          </a:xfrm>
          <a:prstGeom prst="rect">
            <a:avLst/>
          </a:prstGeom>
          <a:noFill/>
          <a:ln w="9525">
            <a:noFill/>
            <a:miter lim="800000"/>
            <a:headEnd/>
            <a:tailEnd/>
          </a:ln>
          <a:effectLst/>
        </p:spPr>
      </p:pic>
      <p:sp>
        <p:nvSpPr>
          <p:cNvPr id="24" name="TextBox 23"/>
          <p:cNvSpPr txBox="1"/>
          <p:nvPr/>
        </p:nvSpPr>
        <p:spPr>
          <a:xfrm>
            <a:off x="5562600" y="2133600"/>
            <a:ext cx="1752600" cy="477054"/>
          </a:xfrm>
          <a:prstGeom prst="rect">
            <a:avLst/>
          </a:prstGeom>
          <a:noFill/>
        </p:spPr>
        <p:txBody>
          <a:bodyPr wrap="square" rtlCol="0">
            <a:spAutoFit/>
          </a:bodyPr>
          <a:lstStyle/>
          <a:p>
            <a:r>
              <a:rPr lang="en-US" sz="2500" dirty="0">
                <a:latin typeface="Nunito Sans" charset="0"/>
              </a:rPr>
              <a:t>Start</a:t>
            </a:r>
          </a:p>
        </p:txBody>
      </p:sp>
      <p:cxnSp>
        <p:nvCxnSpPr>
          <p:cNvPr id="25" name="Straight Arrow Connector 24"/>
          <p:cNvCxnSpPr>
            <a:endCxn id="21" idx="0"/>
          </p:cNvCxnSpPr>
          <p:nvPr/>
        </p:nvCxnSpPr>
        <p:spPr>
          <a:xfrm rot="5400000">
            <a:off x="5182394" y="3809206"/>
            <a:ext cx="457200" cy="1588"/>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67200" y="5486400"/>
            <a:ext cx="2286000" cy="990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p:cNvCxnSpPr>
            <a:stCxn id="21" idx="4"/>
            <a:endCxn id="28" idx="0"/>
          </p:cNvCxnSpPr>
          <p:nvPr/>
        </p:nvCxnSpPr>
        <p:spPr>
          <a:xfrm rot="5400000">
            <a:off x="5181600" y="5257800"/>
            <a:ext cx="457200" cy="1588"/>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pic>
        <p:nvPicPr>
          <p:cNvPr id="30" name="Picture 29" descr="downloadaKJL;A.jpg"/>
          <p:cNvPicPr>
            <a:picLocks noChangeAspect="1"/>
          </p:cNvPicPr>
          <p:nvPr/>
        </p:nvPicPr>
        <p:blipFill>
          <a:blip r:embed="rId8"/>
          <a:stretch>
            <a:fillRect/>
          </a:stretch>
        </p:blipFill>
        <p:spPr>
          <a:xfrm>
            <a:off x="5029200" y="5715000"/>
            <a:ext cx="990600" cy="609600"/>
          </a:xfrm>
          <a:prstGeom prst="rect">
            <a:avLst/>
          </a:prstGeom>
        </p:spPr>
      </p:pic>
      <p:sp>
        <p:nvSpPr>
          <p:cNvPr id="32" name="Oval 31"/>
          <p:cNvSpPr/>
          <p:nvPr/>
        </p:nvSpPr>
        <p:spPr>
          <a:xfrm>
            <a:off x="8991600" y="4038600"/>
            <a:ext cx="22860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descr="qahwifdjlSK;LLSF.jpg"/>
          <p:cNvPicPr>
            <a:picLocks noChangeAspect="1"/>
          </p:cNvPicPr>
          <p:nvPr/>
        </p:nvPicPr>
        <p:blipFill>
          <a:blip r:embed="rId9"/>
          <a:stretch>
            <a:fillRect/>
          </a:stretch>
        </p:blipFill>
        <p:spPr>
          <a:xfrm>
            <a:off x="9677400" y="4114800"/>
            <a:ext cx="908371" cy="857250"/>
          </a:xfrm>
          <a:prstGeom prst="rect">
            <a:avLst/>
          </a:prstGeom>
        </p:spPr>
      </p:pic>
      <p:sp>
        <p:nvSpPr>
          <p:cNvPr id="34" name="TextBox 33"/>
          <p:cNvSpPr txBox="1"/>
          <p:nvPr/>
        </p:nvSpPr>
        <p:spPr>
          <a:xfrm>
            <a:off x="2286000" y="4191000"/>
            <a:ext cx="2057400" cy="477054"/>
          </a:xfrm>
          <a:prstGeom prst="rect">
            <a:avLst/>
          </a:prstGeom>
          <a:noFill/>
        </p:spPr>
        <p:txBody>
          <a:bodyPr wrap="square" rtlCol="0">
            <a:spAutoFit/>
          </a:bodyPr>
          <a:lstStyle/>
          <a:p>
            <a:r>
              <a:rPr lang="en-US" sz="2500" dirty="0">
                <a:solidFill>
                  <a:srgbClr val="F05136"/>
                </a:solidFill>
                <a:latin typeface="Nunito Sans" charset="0"/>
              </a:rPr>
              <a:t>      Running</a:t>
            </a:r>
          </a:p>
        </p:txBody>
      </p:sp>
      <p:sp>
        <p:nvSpPr>
          <p:cNvPr id="35" name="TextBox 34"/>
          <p:cNvSpPr txBox="1"/>
          <p:nvPr/>
        </p:nvSpPr>
        <p:spPr>
          <a:xfrm>
            <a:off x="5410200" y="3581400"/>
            <a:ext cx="3810000" cy="477054"/>
          </a:xfrm>
          <a:prstGeom prst="rect">
            <a:avLst/>
          </a:prstGeom>
          <a:noFill/>
        </p:spPr>
        <p:txBody>
          <a:bodyPr wrap="square" rtlCol="0">
            <a:spAutoFit/>
          </a:bodyPr>
          <a:lstStyle/>
          <a:p>
            <a:r>
              <a:rPr lang="en-US" sz="2500" dirty="0">
                <a:latin typeface="Nunito Sans" charset="0"/>
              </a:rPr>
              <a:t>Thread Scheduled</a:t>
            </a:r>
          </a:p>
        </p:txBody>
      </p:sp>
      <p:sp>
        <p:nvSpPr>
          <p:cNvPr id="36" name="TextBox 35"/>
          <p:cNvSpPr txBox="1"/>
          <p:nvPr/>
        </p:nvSpPr>
        <p:spPr>
          <a:xfrm>
            <a:off x="5410200" y="5029200"/>
            <a:ext cx="4114800" cy="477054"/>
          </a:xfrm>
          <a:prstGeom prst="rect">
            <a:avLst/>
          </a:prstGeom>
          <a:noFill/>
        </p:spPr>
        <p:txBody>
          <a:bodyPr wrap="square" rtlCol="0">
            <a:spAutoFit/>
          </a:bodyPr>
          <a:lstStyle/>
          <a:p>
            <a:r>
              <a:rPr lang="en-US" sz="2500" dirty="0">
                <a:latin typeface="Nunito Sans" charset="0"/>
              </a:rPr>
              <a:t>Terminated</a:t>
            </a:r>
          </a:p>
        </p:txBody>
      </p:sp>
      <p:sp>
        <p:nvSpPr>
          <p:cNvPr id="37" name="TextBox 36"/>
          <p:cNvSpPr txBox="1"/>
          <p:nvPr/>
        </p:nvSpPr>
        <p:spPr>
          <a:xfrm>
            <a:off x="2209800" y="5715000"/>
            <a:ext cx="2057400" cy="477054"/>
          </a:xfrm>
          <a:prstGeom prst="rect">
            <a:avLst/>
          </a:prstGeom>
          <a:noFill/>
        </p:spPr>
        <p:txBody>
          <a:bodyPr wrap="square" rtlCol="0">
            <a:spAutoFit/>
          </a:bodyPr>
          <a:lstStyle/>
          <a:p>
            <a:r>
              <a:rPr lang="en-US" sz="2500" dirty="0">
                <a:solidFill>
                  <a:srgbClr val="F05136"/>
                </a:solidFill>
                <a:latin typeface="Nunito Sans" charset="0"/>
              </a:rPr>
              <a:t>             Dead</a:t>
            </a:r>
          </a:p>
        </p:txBody>
      </p:sp>
      <p:cxnSp>
        <p:nvCxnSpPr>
          <p:cNvPr id="39" name="Straight Arrow Connector 38"/>
          <p:cNvCxnSpPr>
            <a:stCxn id="21" idx="6"/>
            <a:endCxn id="32" idx="2"/>
          </p:cNvCxnSpPr>
          <p:nvPr/>
        </p:nvCxnSpPr>
        <p:spPr>
          <a:xfrm>
            <a:off x="6553200" y="4533900"/>
            <a:ext cx="2438400" cy="3810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543800" y="4648200"/>
            <a:ext cx="1219200" cy="477054"/>
          </a:xfrm>
          <a:prstGeom prst="rect">
            <a:avLst/>
          </a:prstGeom>
          <a:noFill/>
        </p:spPr>
        <p:txBody>
          <a:bodyPr wrap="square" rtlCol="0">
            <a:spAutoFit/>
          </a:bodyPr>
          <a:lstStyle/>
          <a:p>
            <a:r>
              <a:rPr lang="en-US" sz="2500" dirty="0">
                <a:latin typeface="Nunito Sans" charset="0"/>
              </a:rPr>
              <a:t>Sleep</a:t>
            </a:r>
          </a:p>
        </p:txBody>
      </p:sp>
      <p:sp>
        <p:nvSpPr>
          <p:cNvPr id="43" name="TextBox 42"/>
          <p:cNvSpPr txBox="1"/>
          <p:nvPr/>
        </p:nvSpPr>
        <p:spPr>
          <a:xfrm>
            <a:off x="9067800" y="5181600"/>
            <a:ext cx="2895600" cy="477054"/>
          </a:xfrm>
          <a:prstGeom prst="rect">
            <a:avLst/>
          </a:prstGeom>
          <a:noFill/>
        </p:spPr>
        <p:txBody>
          <a:bodyPr wrap="square" rtlCol="0">
            <a:spAutoFit/>
          </a:bodyPr>
          <a:lstStyle/>
          <a:p>
            <a:r>
              <a:rPr lang="en-US" sz="2500" dirty="0">
                <a:solidFill>
                  <a:srgbClr val="F05136"/>
                </a:solidFill>
                <a:latin typeface="Nunito Sans" charset="0"/>
              </a:rPr>
              <a:t>   Not Runnable</a:t>
            </a:r>
          </a:p>
        </p:txBody>
      </p:sp>
      <p:cxnSp>
        <p:nvCxnSpPr>
          <p:cNvPr id="45" name="Straight Connector 44"/>
          <p:cNvCxnSpPr>
            <a:stCxn id="32" idx="0"/>
          </p:cNvCxnSpPr>
          <p:nvPr/>
        </p:nvCxnSpPr>
        <p:spPr>
          <a:xfrm rot="5400000" flipH="1" flipV="1">
            <a:off x="9601200" y="3505200"/>
            <a:ext cx="1066800" cy="1588"/>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6553200" y="2971800"/>
            <a:ext cx="3581400" cy="1588"/>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05600" y="2514600"/>
            <a:ext cx="5486400" cy="477054"/>
          </a:xfrm>
          <a:prstGeom prst="rect">
            <a:avLst/>
          </a:prstGeom>
          <a:noFill/>
        </p:spPr>
        <p:txBody>
          <a:bodyPr wrap="square" rtlCol="0">
            <a:spAutoFit/>
          </a:bodyPr>
          <a:lstStyle/>
          <a:p>
            <a:r>
              <a:rPr lang="en-US" sz="2500" dirty="0">
                <a:latin typeface="Nunito Sans" charset="0"/>
              </a:rPr>
              <a:t>      Leaving “ Not Runnable” state</a:t>
            </a:r>
          </a:p>
        </p:txBody>
      </p:sp>
      <p:sp>
        <p:nvSpPr>
          <p:cNvPr id="65" name="Rectangle 64">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46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29883" y="357426"/>
            <a:ext cx="11052517" cy="861774"/>
          </a:xfrm>
          <a:prstGeom prst="rect">
            <a:avLst/>
          </a:prstGeom>
          <a:noFill/>
        </p:spPr>
        <p:txBody>
          <a:bodyPr wrap="square" rtlCol="0">
            <a:spAutoFit/>
          </a:bodyPr>
          <a:lstStyle/>
          <a:p>
            <a:endParaRPr lang="en-US" sz="2500" b="1" dirty="0">
              <a:latin typeface="Nunito Sans" panose="00000500000000000000" pitchFamily="2" charset="0"/>
            </a:endParaRPr>
          </a:p>
          <a:p>
            <a:r>
              <a:rPr lang="en-US" sz="2500" b="1" dirty="0">
                <a:latin typeface="Nunito Sans" panose="00000500000000000000" pitchFamily="2" charset="0"/>
              </a:rPr>
              <a:t>Thread - Methods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5" name="Rectangle 4"/>
          <p:cNvSpPr/>
          <p:nvPr/>
        </p:nvSpPr>
        <p:spPr>
          <a:xfrm>
            <a:off x="2133600" y="1447800"/>
            <a:ext cx="1905000" cy="838200"/>
          </a:xfrm>
          <a:prstGeom prst="rect">
            <a:avLst/>
          </a:prstGeom>
          <a:ln>
            <a:solidFill>
              <a:srgbClr val="F0513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a:latin typeface="Nunito Sans" charset="0"/>
              </a:rPr>
              <a:t>New</a:t>
            </a:r>
          </a:p>
        </p:txBody>
      </p:sp>
      <p:sp>
        <p:nvSpPr>
          <p:cNvPr id="6" name="Rectangle 5"/>
          <p:cNvSpPr/>
          <p:nvPr/>
        </p:nvSpPr>
        <p:spPr>
          <a:xfrm>
            <a:off x="2133600" y="44958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Nunito Sans" charset="0"/>
              </a:rPr>
              <a:t>Ready</a:t>
            </a:r>
          </a:p>
        </p:txBody>
      </p:sp>
      <p:sp>
        <p:nvSpPr>
          <p:cNvPr id="8" name="Rectangle 7"/>
          <p:cNvSpPr/>
          <p:nvPr/>
        </p:nvSpPr>
        <p:spPr>
          <a:xfrm>
            <a:off x="6858000" y="14478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Nunito Sans" charset="0"/>
              </a:rPr>
              <a:t>Blocked</a:t>
            </a:r>
          </a:p>
        </p:txBody>
      </p:sp>
      <p:sp>
        <p:nvSpPr>
          <p:cNvPr id="9" name="Rectangle 8"/>
          <p:cNvSpPr/>
          <p:nvPr/>
        </p:nvSpPr>
        <p:spPr>
          <a:xfrm>
            <a:off x="6781800" y="44196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Nunito Sans" charset="0"/>
              </a:rPr>
              <a:t>Running</a:t>
            </a:r>
          </a:p>
        </p:txBody>
      </p:sp>
      <p:sp>
        <p:nvSpPr>
          <p:cNvPr id="10" name="Rectangle 9"/>
          <p:cNvSpPr/>
          <p:nvPr/>
        </p:nvSpPr>
        <p:spPr>
          <a:xfrm>
            <a:off x="9982200" y="4419600"/>
            <a:ext cx="1905000" cy="8382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latin typeface="Nunito Sans" charset="0"/>
              </a:rPr>
              <a:t>Terminated</a:t>
            </a:r>
          </a:p>
        </p:txBody>
      </p:sp>
      <p:sp>
        <p:nvSpPr>
          <p:cNvPr id="11" name="Down Arrow 10"/>
          <p:cNvSpPr/>
          <p:nvPr/>
        </p:nvSpPr>
        <p:spPr>
          <a:xfrm>
            <a:off x="2819400" y="2286000"/>
            <a:ext cx="228600" cy="2209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Down Arrow 12"/>
          <p:cNvSpPr/>
          <p:nvPr/>
        </p:nvSpPr>
        <p:spPr>
          <a:xfrm rot="3117994">
            <a:off x="5303967" y="1630235"/>
            <a:ext cx="244565" cy="352133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038600" y="4800600"/>
            <a:ext cx="2743200" cy="228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wn Arrow 18"/>
          <p:cNvSpPr/>
          <p:nvPr/>
        </p:nvSpPr>
        <p:spPr>
          <a:xfrm rot="10800000">
            <a:off x="7483544" y="2296421"/>
            <a:ext cx="212655" cy="2112753"/>
          </a:xfrm>
          <a:prstGeom prst="downArrow">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ight Arrow 19"/>
          <p:cNvSpPr/>
          <p:nvPr/>
        </p:nvSpPr>
        <p:spPr>
          <a:xfrm>
            <a:off x="8686800" y="4724400"/>
            <a:ext cx="1219200" cy="228600"/>
          </a:xfrm>
          <a:prstGeom prst="rightArrow">
            <a:avLst/>
          </a:prstGeom>
          <a:solidFill>
            <a:schemeClr val="tx1"/>
          </a:solid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1524000" y="2971800"/>
            <a:ext cx="1524000" cy="477054"/>
          </a:xfrm>
          <a:prstGeom prst="rect">
            <a:avLst/>
          </a:prstGeom>
          <a:noFill/>
        </p:spPr>
        <p:txBody>
          <a:bodyPr wrap="square" rtlCol="0">
            <a:spAutoFit/>
          </a:bodyPr>
          <a:lstStyle/>
          <a:p>
            <a:r>
              <a:rPr lang="en-US" sz="2500" dirty="0">
                <a:latin typeface="Nunito Sans" charset="0"/>
              </a:rPr>
              <a:t>t.start()</a:t>
            </a:r>
          </a:p>
        </p:txBody>
      </p:sp>
      <p:sp>
        <p:nvSpPr>
          <p:cNvPr id="22" name="TextBox 21"/>
          <p:cNvSpPr txBox="1"/>
          <p:nvPr/>
        </p:nvSpPr>
        <p:spPr>
          <a:xfrm rot="19238785">
            <a:off x="4212066" y="2399434"/>
            <a:ext cx="1997774" cy="861774"/>
          </a:xfrm>
          <a:prstGeom prst="rect">
            <a:avLst/>
          </a:prstGeom>
          <a:noFill/>
        </p:spPr>
        <p:txBody>
          <a:bodyPr wrap="square" rtlCol="0">
            <a:spAutoFit/>
          </a:bodyPr>
          <a:lstStyle/>
          <a:p>
            <a:r>
              <a:rPr lang="en-US" sz="2500" dirty="0">
                <a:latin typeface="Nunito Sans" charset="0"/>
              </a:rPr>
              <a:t>t.notify()</a:t>
            </a:r>
          </a:p>
          <a:p>
            <a:r>
              <a:rPr lang="en-US" sz="2500" dirty="0">
                <a:latin typeface="Nunito Sans" charset="0"/>
              </a:rPr>
              <a:t>notify all()</a:t>
            </a:r>
          </a:p>
        </p:txBody>
      </p:sp>
      <p:sp>
        <p:nvSpPr>
          <p:cNvPr id="16" name="TextBox 15"/>
          <p:cNvSpPr txBox="1"/>
          <p:nvPr/>
        </p:nvSpPr>
        <p:spPr>
          <a:xfrm>
            <a:off x="4648200" y="4343400"/>
            <a:ext cx="1524000" cy="477054"/>
          </a:xfrm>
          <a:prstGeom prst="rect">
            <a:avLst/>
          </a:prstGeom>
          <a:noFill/>
        </p:spPr>
        <p:txBody>
          <a:bodyPr wrap="square" rtlCol="0">
            <a:spAutoFit/>
          </a:bodyPr>
          <a:lstStyle/>
          <a:p>
            <a:r>
              <a:rPr lang="en-US" sz="2500" dirty="0">
                <a:latin typeface="Nunito Sans" charset="0"/>
              </a:rPr>
              <a:t>t.run()</a:t>
            </a:r>
          </a:p>
        </p:txBody>
      </p:sp>
      <p:sp>
        <p:nvSpPr>
          <p:cNvPr id="17" name="TextBox 16"/>
          <p:cNvSpPr txBox="1"/>
          <p:nvPr/>
        </p:nvSpPr>
        <p:spPr>
          <a:xfrm>
            <a:off x="7620000" y="2971800"/>
            <a:ext cx="1676400" cy="861774"/>
          </a:xfrm>
          <a:prstGeom prst="rect">
            <a:avLst/>
          </a:prstGeom>
          <a:noFill/>
        </p:spPr>
        <p:txBody>
          <a:bodyPr wrap="square" rtlCol="0">
            <a:spAutoFit/>
          </a:bodyPr>
          <a:lstStyle/>
          <a:p>
            <a:r>
              <a:rPr lang="en-US" sz="2500" dirty="0">
                <a:latin typeface="Nunito Sans" charset="0"/>
              </a:rPr>
              <a:t>t.sleep(),</a:t>
            </a:r>
          </a:p>
          <a:p>
            <a:r>
              <a:rPr lang="en-US" sz="2500" dirty="0">
                <a:latin typeface="Nunito Sans" charset="0"/>
              </a:rPr>
              <a:t>t.wait()</a:t>
            </a:r>
          </a:p>
        </p:txBody>
      </p:sp>
      <p:sp>
        <p:nvSpPr>
          <p:cNvPr id="18" name="TextBox 17"/>
          <p:cNvSpPr txBox="1"/>
          <p:nvPr/>
        </p:nvSpPr>
        <p:spPr>
          <a:xfrm>
            <a:off x="8610600" y="3733800"/>
            <a:ext cx="3581400" cy="861774"/>
          </a:xfrm>
          <a:prstGeom prst="rect">
            <a:avLst/>
          </a:prstGeom>
          <a:noFill/>
        </p:spPr>
        <p:txBody>
          <a:bodyPr wrap="square" rtlCol="0">
            <a:spAutoFit/>
          </a:bodyPr>
          <a:lstStyle/>
          <a:p>
            <a:r>
              <a:rPr lang="en-US" sz="2500" dirty="0">
                <a:latin typeface="Nunito Sans" charset="0"/>
              </a:rPr>
              <a:t>Run methods</a:t>
            </a:r>
          </a:p>
          <a:p>
            <a:r>
              <a:rPr lang="en-US" sz="2500" dirty="0">
                <a:latin typeface="Nunito Sans" charset="0"/>
              </a:rPr>
              <a:t> ends</a:t>
            </a:r>
          </a:p>
        </p:txBody>
      </p:sp>
      <p:sp>
        <p:nvSpPr>
          <p:cNvPr id="23" name="Rectangle 22">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746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main thread </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1631216"/>
          </a:xfrm>
          <a:prstGeom prst="rect">
            <a:avLst/>
          </a:prstGeom>
          <a:noFill/>
        </p:spPr>
        <p:txBody>
          <a:bodyPr wrap="square" rtlCol="0">
            <a:spAutoFit/>
          </a:bodyPr>
          <a:lstStyle/>
          <a:p>
            <a:r>
              <a:rPr lang="en-US" sz="2500" dirty="0">
                <a:latin typeface="Nunito Sans" charset="0"/>
              </a:rPr>
              <a:t>When a Java program starts executing:</a:t>
            </a:r>
          </a:p>
          <a:p>
            <a:pPr lvl="1" algn="just">
              <a:buFont typeface="Arial" pitchFamily="34" charset="0"/>
              <a:buChar char="•"/>
            </a:pPr>
            <a:r>
              <a:rPr lang="en-US" sz="2500" dirty="0">
                <a:latin typeface="Nunito Sans" charset="0"/>
              </a:rPr>
              <a:t>   The main thread begins running</a:t>
            </a:r>
          </a:p>
          <a:p>
            <a:pPr lvl="1" algn="just">
              <a:buFont typeface="Arial" pitchFamily="34" charset="0"/>
              <a:buChar char="•"/>
            </a:pPr>
            <a:r>
              <a:rPr lang="en-US" sz="2500" dirty="0">
                <a:latin typeface="Nunito Sans" charset="0"/>
              </a:rPr>
              <a:t>   The main thread is immediately created when </a:t>
            </a:r>
            <a:r>
              <a:rPr lang="en-US" sz="2500" b="1" dirty="0">
                <a:latin typeface="Nunito Sans" charset="0"/>
              </a:rPr>
              <a:t>main() </a:t>
            </a:r>
            <a:r>
              <a:rPr lang="en-US" sz="2500" dirty="0">
                <a:latin typeface="Nunito Sans" charset="0"/>
              </a:rPr>
              <a:t>commences      	execution</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31293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java.lang.Thread;         //Thread package</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Thread t =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System.out.println("Current Thread :" + t);</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Thread.sleep</a:t>
            </a:r>
            <a:r>
              <a:rPr lang="en-US" sz="2000" b="1" dirty="0">
                <a:solidFill>
                  <a:schemeClr val="bg1"/>
                </a:solidFill>
                <a:latin typeface="Courier New" panose="02070309020205020404" pitchFamily="49" charset="0"/>
                <a:cs typeface="Courier New" panose="02070309020205020404" pitchFamily="49" charset="0"/>
              </a:rPr>
              <a:t>(1);</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 (</a:t>
            </a:r>
            <a:r>
              <a:rPr lang="en-US" sz="2000" b="1" dirty="0" err="1">
                <a:solidFill>
                  <a:schemeClr val="bg1"/>
                </a:solidFill>
                <a:latin typeface="Courier New" panose="02070309020205020404" pitchFamily="49" charset="0"/>
                <a:cs typeface="Courier New" panose="02070309020205020404" pitchFamily="49" charset="0"/>
              </a:rPr>
              <a:t>InterruptedException</a:t>
            </a:r>
            <a:r>
              <a:rPr lang="en-US" sz="2000" b="1" dirty="0">
                <a:solidFill>
                  <a:schemeClr val="bg1"/>
                </a:solidFill>
                <a:latin typeface="Courier New" panose="02070309020205020404" pitchFamily="49" charset="0"/>
                <a:cs typeface="Courier New" panose="02070309020205020404" pitchFamily="49" charset="0"/>
              </a:rPr>
              <a:t> e)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System.out.println("Main Thread Interrupted");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533400" y="381000"/>
            <a:ext cx="48768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752600" y="1828800"/>
            <a:ext cx="5638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1" name="Rectangle 10">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996140" y="769163"/>
            <a:ext cx="8376460" cy="646331"/>
          </a:xfrm>
          <a:prstGeom prst="rect">
            <a:avLst/>
          </a:prstGeom>
          <a:noFill/>
        </p:spPr>
        <p:txBody>
          <a:bodyPr wrap="square" rtlCol="0">
            <a:spAutoFit/>
          </a:bodyPr>
          <a:lstStyle/>
          <a:p>
            <a:r>
              <a:rPr lang="en-US" sz="3600" dirty="0">
                <a:latin typeface="Nunito Sans" panose="020B0604020202020204" charset="0"/>
              </a:rPr>
              <a:t>Terminologies</a:t>
            </a:r>
            <a:endParaRPr lang="en-IN" sz="3600" dirty="0">
              <a:latin typeface="Nunito Sans" panose="020B0604020202020204" charset="0"/>
            </a:endParaRPr>
          </a:p>
        </p:txBody>
      </p:sp>
      <p:sp>
        <p:nvSpPr>
          <p:cNvPr id="3" name="TextBox 2"/>
          <p:cNvSpPr txBox="1"/>
          <p:nvPr/>
        </p:nvSpPr>
        <p:spPr>
          <a:xfrm>
            <a:off x="838200" y="1498729"/>
            <a:ext cx="11125200"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latin typeface="Nunito Sans" panose="020B0604020202020204" charset="0"/>
              </a:rPr>
              <a:t>Multiprocessing</a:t>
            </a:r>
          </a:p>
          <a:p>
            <a:pPr marL="742950" lvl="1" indent="-285750">
              <a:lnSpc>
                <a:spcPct val="150000"/>
              </a:lnSpc>
              <a:buFont typeface="Arial" panose="020B0604020202020204" pitchFamily="34" charset="0"/>
              <a:buChar char="•"/>
            </a:pPr>
            <a:r>
              <a:rPr lang="en-US" sz="2800" dirty="0">
                <a:latin typeface="Nunito Sans" panose="020B0604020202020204" charset="0"/>
              </a:rPr>
              <a:t>Task is divided and executed parallel, over multiple processors(CPU).</a:t>
            </a:r>
          </a:p>
          <a:p>
            <a:pPr marL="285750" indent="-285750">
              <a:lnSpc>
                <a:spcPct val="150000"/>
              </a:lnSpc>
              <a:buFont typeface="Arial" panose="020B0604020202020204" pitchFamily="34" charset="0"/>
              <a:buChar char="•"/>
            </a:pPr>
            <a:r>
              <a:rPr lang="en-US" sz="2800" dirty="0">
                <a:latin typeface="Nunito Sans" panose="020B0604020202020204" charset="0"/>
              </a:rPr>
              <a:t>Multiprogramming</a:t>
            </a:r>
          </a:p>
          <a:p>
            <a:pPr marL="285750" indent="-285750">
              <a:lnSpc>
                <a:spcPct val="150000"/>
              </a:lnSpc>
              <a:buFont typeface="Arial" panose="020B0604020202020204" pitchFamily="34" charset="0"/>
              <a:buChar char="•"/>
            </a:pPr>
            <a:r>
              <a:rPr lang="en-US" sz="2800" dirty="0">
                <a:latin typeface="Nunito Sans" panose="020B0604020202020204" charset="0"/>
              </a:rPr>
              <a:t>Multitasking</a:t>
            </a:r>
          </a:p>
          <a:p>
            <a:pPr marL="285750" indent="-285750">
              <a:lnSpc>
                <a:spcPct val="150000"/>
              </a:lnSpc>
              <a:buFont typeface="Arial" panose="020B0604020202020204" pitchFamily="34" charset="0"/>
              <a:buChar char="•"/>
            </a:pPr>
            <a:r>
              <a:rPr lang="en-US" sz="2800" dirty="0">
                <a:latin typeface="Nunito Sans" panose="020B0604020202020204" charset="0"/>
              </a:rPr>
              <a:t>Multithreading</a:t>
            </a:r>
            <a:endParaRPr lang="en-IN" sz="2800" dirty="0">
              <a:latin typeface="Nunito Sans" panose="020B0604020202020204" charset="0"/>
            </a:endParaRPr>
          </a:p>
        </p:txBody>
      </p:sp>
      <p:sp>
        <p:nvSpPr>
          <p:cNvPr id="5" name="Right Brace 4"/>
          <p:cNvSpPr/>
          <p:nvPr/>
        </p:nvSpPr>
        <p:spPr>
          <a:xfrm>
            <a:off x="4648200" y="3714750"/>
            <a:ext cx="762000" cy="17352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flipH="1">
            <a:off x="5673127" y="4038600"/>
            <a:ext cx="4914899" cy="830997"/>
          </a:xfrm>
          <a:prstGeom prst="rect">
            <a:avLst/>
          </a:prstGeom>
          <a:noFill/>
        </p:spPr>
        <p:txBody>
          <a:bodyPr wrap="square" rtlCol="0">
            <a:spAutoFit/>
          </a:bodyPr>
          <a:lstStyle/>
          <a:p>
            <a:r>
              <a:rPr lang="en-US" sz="2400" dirty="0">
                <a:latin typeface="Nunito Sans" panose="020B0604020202020204" charset="0"/>
              </a:rPr>
              <a:t>multiple programs to be executing over a single CPU. </a:t>
            </a:r>
            <a:endParaRPr lang="en-IN" sz="2400" dirty="0">
              <a:latin typeface="Nunito Sans" panose="020B0604020202020204" charset="0"/>
            </a:endParaRPr>
          </a:p>
        </p:txBody>
      </p:sp>
    </p:spTree>
    <p:extLst>
      <p:ext uri="{BB962C8B-B14F-4D97-AF65-F5344CB8AC3E}">
        <p14:creationId xmlns:p14="http://schemas.microsoft.com/office/powerpoint/2010/main" val="369706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Creating thread</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73F422-781C-4385-84E3-34EDBC7AB3E7}"/>
              </a:ext>
            </a:extLst>
          </p:cNvPr>
          <p:cNvSpPr txBox="1"/>
          <p:nvPr/>
        </p:nvSpPr>
        <p:spPr>
          <a:xfrm>
            <a:off x="558069" y="1611766"/>
            <a:ext cx="11104481" cy="2154436"/>
          </a:xfrm>
          <a:prstGeom prst="rect">
            <a:avLst/>
          </a:prstGeom>
          <a:noFill/>
        </p:spPr>
        <p:txBody>
          <a:bodyPr wrap="square" rtlCol="0">
            <a:spAutoFit/>
          </a:bodyPr>
          <a:lstStyle/>
          <a:p>
            <a:r>
              <a:rPr lang="en-US" sz="2500" dirty="0">
                <a:latin typeface="Nunito Sans" panose="00000500000000000000" pitchFamily="2" charset="0"/>
              </a:rPr>
              <a:t>Thread creating by extending the thread class</a:t>
            </a:r>
          </a:p>
          <a:p>
            <a:r>
              <a:rPr lang="en-US" sz="2500" dirty="0">
                <a:latin typeface="Nunito Sans" panose="00000500000000000000" pitchFamily="2" charset="0"/>
              </a:rPr>
              <a:t> </a:t>
            </a:r>
          </a:p>
          <a:p>
            <a:endParaRPr lang="en-US" sz="2800" dirty="0"/>
          </a:p>
          <a:p>
            <a:r>
              <a:rPr lang="en-US" sz="2800" dirty="0"/>
              <a:t>This can be achieved in any of the following two ways :</a:t>
            </a:r>
          </a:p>
          <a:p>
            <a:endParaRPr lang="en-US" sz="28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9" name="TextBox 8"/>
          <p:cNvSpPr txBox="1"/>
          <p:nvPr/>
        </p:nvSpPr>
        <p:spPr>
          <a:xfrm>
            <a:off x="1371600" y="1981200"/>
            <a:ext cx="5562600" cy="477054"/>
          </a:xfrm>
          <a:prstGeom prst="rect">
            <a:avLst/>
          </a:prstGeom>
          <a:noFill/>
        </p:spPr>
        <p:txBody>
          <a:bodyPr wrap="square" rtlCol="0">
            <a:spAutoFit/>
          </a:bodyPr>
          <a:lstStyle/>
          <a:p>
            <a:pPr>
              <a:buFont typeface="Arial" pitchFamily="34" charset="0"/>
              <a:buChar char="•"/>
            </a:pPr>
            <a:r>
              <a:rPr lang="en-US" sz="2500" dirty="0">
                <a:solidFill>
                  <a:prstClr val="black"/>
                </a:solidFill>
                <a:latin typeface="Nunito Sans" panose="00000500000000000000" pitchFamily="2" charset="0"/>
              </a:rPr>
              <a:t>  java.lang.Thread</a:t>
            </a:r>
            <a:endParaRPr lang="en-US" dirty="0"/>
          </a:p>
        </p:txBody>
      </p:sp>
      <p:sp>
        <p:nvSpPr>
          <p:cNvPr id="12" name="TextBox 11"/>
          <p:cNvSpPr txBox="1"/>
          <p:nvPr/>
        </p:nvSpPr>
        <p:spPr>
          <a:xfrm>
            <a:off x="1371600" y="3352800"/>
            <a:ext cx="6934200" cy="1231106"/>
          </a:xfrm>
          <a:prstGeom prst="rect">
            <a:avLst/>
          </a:prstGeom>
          <a:noFill/>
        </p:spPr>
        <p:txBody>
          <a:bodyPr wrap="square" rtlCol="0">
            <a:spAutoFit/>
          </a:bodyPr>
          <a:lstStyle/>
          <a:p>
            <a:pPr lvl="0">
              <a:buFont typeface="Arial" pitchFamily="34" charset="0"/>
              <a:buChar char="•"/>
            </a:pPr>
            <a:r>
              <a:rPr lang="en-US" sz="2800" dirty="0">
                <a:solidFill>
                  <a:prstClr val="black"/>
                </a:solidFill>
              </a:rPr>
              <a:t>  extending the </a:t>
            </a:r>
            <a:r>
              <a:rPr lang="en-US" sz="2800" b="1" dirty="0">
                <a:solidFill>
                  <a:prstClr val="black"/>
                </a:solidFill>
              </a:rPr>
              <a:t>Thread class</a:t>
            </a:r>
          </a:p>
          <a:p>
            <a:pPr>
              <a:buFont typeface="Arial" pitchFamily="34" charset="0"/>
              <a:buChar char="•"/>
            </a:pPr>
            <a:r>
              <a:rPr lang="en-US" sz="2800" dirty="0">
                <a:solidFill>
                  <a:prstClr val="black"/>
                </a:solidFill>
              </a:rPr>
              <a:t>  implementing the </a:t>
            </a:r>
            <a:r>
              <a:rPr lang="en-US" sz="2800" b="1" dirty="0">
                <a:solidFill>
                  <a:prstClr val="black"/>
                </a:solidFill>
              </a:rPr>
              <a:t>Runnable interface</a:t>
            </a:r>
            <a:endParaRPr lang="en-US" sz="2500" dirty="0">
              <a:solidFill>
                <a:prstClr val="black"/>
              </a:solidFill>
              <a:latin typeface="Nunito Sans" panose="00000500000000000000" pitchFamily="2" charset="0"/>
            </a:endParaRPr>
          </a:p>
          <a:p>
            <a:endParaRPr lang="en-US" dirty="0"/>
          </a:p>
        </p:txBody>
      </p:sp>
    </p:spTree>
    <p:extLst>
      <p:ext uri="{BB962C8B-B14F-4D97-AF65-F5344CB8AC3E}">
        <p14:creationId xmlns:p14="http://schemas.microsoft.com/office/powerpoint/2010/main" val="2312932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p>
          <a:p>
            <a:r>
              <a:rPr lang="en-US" sz="2000" b="1" dirty="0">
                <a:solidFill>
                  <a:schemeClr val="bg1"/>
                </a:solidFill>
                <a:latin typeface="Courier New" panose="02070309020205020404" pitchFamily="49" charset="0"/>
                <a:cs typeface="Courier New" panose="02070309020205020404" pitchFamily="49" charset="0"/>
              </a:rPr>
              <a:t>import java.util.*;</a:t>
            </a:r>
          </a:p>
          <a:p>
            <a:r>
              <a:rPr lang="en-US" sz="2000" b="1" dirty="0">
                <a:solidFill>
                  <a:schemeClr val="bg1"/>
                </a:solidFill>
                <a:latin typeface="Courier New" panose="02070309020205020404" pitchFamily="49" charset="0"/>
                <a:cs typeface="Courier New" panose="02070309020205020404" pitchFamily="49" charset="0"/>
              </a:rPr>
              <a:t>class Test extends Thread</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void 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System.out.println("thread is running...");</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Test create=new Test();  //Object creation</a:t>
            </a:r>
          </a:p>
          <a:p>
            <a:r>
              <a:rPr lang="en-US" sz="2000" b="1" dirty="0">
                <a:solidFill>
                  <a:schemeClr val="bg1"/>
                </a:solidFill>
                <a:latin typeface="Courier New" panose="02070309020205020404" pitchFamily="49" charset="0"/>
                <a:cs typeface="Courier New" panose="02070309020205020404" pitchFamily="49" charset="0"/>
              </a:rPr>
              <a:t>        create.start();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6" name="Rectangle 5"/>
          <p:cNvSpPr/>
          <p:nvPr/>
        </p:nvSpPr>
        <p:spPr>
          <a:xfrm>
            <a:off x="533400" y="685800"/>
            <a:ext cx="39624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752600" y="4038600"/>
            <a:ext cx="36576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java.util.*;</a:t>
            </a:r>
          </a:p>
          <a:p>
            <a:r>
              <a:rPr lang="en-US" sz="2000" b="1" dirty="0">
                <a:solidFill>
                  <a:schemeClr val="bg1"/>
                </a:solidFill>
                <a:latin typeface="Courier New" panose="02070309020205020404" pitchFamily="49" charset="0"/>
                <a:cs typeface="Courier New" panose="02070309020205020404" pitchFamily="49" charset="0"/>
              </a:rPr>
              <a:t>class Test extends Thread</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void 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System.out.println("Process Error");</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Test create=new Test();  </a:t>
            </a:r>
          </a:p>
          <a:p>
            <a:r>
              <a:rPr lang="en-US" sz="2000" b="1" dirty="0">
                <a:solidFill>
                  <a:schemeClr val="bg1"/>
                </a:solidFill>
                <a:latin typeface="Courier New" panose="02070309020205020404" pitchFamily="49" charset="0"/>
                <a:cs typeface="Courier New" panose="02070309020205020404" pitchFamily="49" charset="0"/>
              </a:rPr>
              <a:t>        create.start();</a:t>
            </a:r>
          </a:p>
          <a:p>
            <a:r>
              <a:rPr lang="en-US" sz="2000" b="1" dirty="0">
                <a:solidFill>
                  <a:schemeClr val="bg1"/>
                </a:solidFill>
                <a:latin typeface="Courier New" panose="02070309020205020404" pitchFamily="49" charset="0"/>
                <a:cs typeface="Courier New" panose="02070309020205020404" pitchFamily="49" charset="0"/>
              </a:rPr>
              <a:t>        create.run();</a:t>
            </a:r>
          </a:p>
          <a:p>
            <a:r>
              <a:rPr lang="en-US" sz="2000" b="1" dirty="0">
                <a:solidFill>
                  <a:schemeClr val="bg1"/>
                </a:solidFill>
                <a:latin typeface="Courier New" panose="02070309020205020404" pitchFamily="49" charset="0"/>
                <a:cs typeface="Courier New" panose="02070309020205020404" pitchFamily="49" charset="0"/>
              </a:rPr>
              <a:t>        create.run();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676400" y="4343400"/>
            <a:ext cx="3657600" cy="9906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java.util.*;</a:t>
            </a:r>
          </a:p>
          <a:p>
            <a:r>
              <a:rPr lang="en-US" sz="2000" b="1" dirty="0">
                <a:solidFill>
                  <a:schemeClr val="bg1"/>
                </a:solidFill>
                <a:latin typeface="Courier New" panose="02070309020205020404" pitchFamily="49" charset="0"/>
                <a:cs typeface="Courier New" panose="02070309020205020404" pitchFamily="49" charset="0"/>
              </a:rPr>
              <a:t>class Test extends Thread</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void 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 thread passed ");</a:t>
            </a:r>
          </a:p>
          <a:p>
            <a:r>
              <a:rPr lang="en-US" sz="2000"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Test create=new Test();  </a:t>
            </a:r>
          </a:p>
          <a:p>
            <a:r>
              <a:rPr lang="en-US" sz="2000" b="1" dirty="0">
                <a:solidFill>
                  <a:schemeClr val="bg1"/>
                </a:solidFill>
                <a:latin typeface="Courier New" panose="02070309020205020404" pitchFamily="49" charset="0"/>
                <a:cs typeface="Courier New" panose="02070309020205020404" pitchFamily="49" charset="0"/>
              </a:rPr>
              <a:t>        create.start();</a:t>
            </a:r>
          </a:p>
          <a:p>
            <a:r>
              <a:rPr lang="en-US" sz="2000" b="1" dirty="0">
                <a:solidFill>
                  <a:schemeClr val="bg1"/>
                </a:solidFill>
                <a:latin typeface="Courier New" panose="02070309020205020404" pitchFamily="49" charset="0"/>
                <a:cs typeface="Courier New" panose="02070309020205020404" pitchFamily="49" charset="0"/>
              </a:rPr>
              <a:t>        create.start();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676400" y="4343400"/>
            <a:ext cx="36576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Thread t =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System.out.println("Current Thread :" + 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t.setName</a:t>
            </a:r>
            <a:r>
              <a:rPr lang="en-US" sz="2000" b="1" dirty="0">
                <a:solidFill>
                  <a:schemeClr val="bg1"/>
                </a:solidFill>
                <a:latin typeface="Courier New" panose="02070309020205020404" pitchFamily="49" charset="0"/>
                <a:cs typeface="Courier New" panose="02070309020205020404" pitchFamily="49" charset="0"/>
              </a:rPr>
              <a:t>("Void");</a:t>
            </a:r>
          </a:p>
          <a:p>
            <a:r>
              <a:rPr lang="en-US" sz="2000" b="1" dirty="0">
                <a:solidFill>
                  <a:schemeClr val="bg1"/>
                </a:solidFill>
                <a:latin typeface="Courier New" panose="02070309020205020404" pitchFamily="49" charset="0"/>
                <a:cs typeface="Courier New" panose="02070309020205020404" pitchFamily="49" charset="0"/>
              </a:rPr>
              <a:t>        System.out.println("Current thread :" +t);</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Thread.sleep</a:t>
            </a:r>
            <a:r>
              <a:rPr lang="en-US" sz="2000" b="1" dirty="0">
                <a:solidFill>
                  <a:schemeClr val="bg1"/>
                </a:solidFill>
                <a:latin typeface="Courier New" panose="02070309020205020404" pitchFamily="49" charset="0"/>
                <a:cs typeface="Courier New" panose="02070309020205020404" pitchFamily="49" charset="0"/>
              </a:rPr>
              <a:t>(1);</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 (</a:t>
            </a:r>
            <a:r>
              <a:rPr lang="en-US" sz="2000" b="1" dirty="0" err="1">
                <a:solidFill>
                  <a:schemeClr val="bg1"/>
                </a:solidFill>
                <a:latin typeface="Courier New" panose="02070309020205020404" pitchFamily="49" charset="0"/>
                <a:cs typeface="Courier New" panose="02070309020205020404" pitchFamily="49" charset="0"/>
              </a:rPr>
              <a:t>InterruptedException</a:t>
            </a:r>
            <a:r>
              <a:rPr lang="en-US" sz="2000" b="1" dirty="0">
                <a:solidFill>
                  <a:schemeClr val="bg1"/>
                </a:solidFill>
                <a:latin typeface="Courier New" panose="02070309020205020404" pitchFamily="49" charset="0"/>
                <a:cs typeface="Courier New" panose="02070309020205020404" pitchFamily="49" charset="0"/>
              </a:rPr>
              <a:t> e)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System.out.println("Main Thread Interrupted");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752600" y="2514600"/>
            <a:ext cx="36576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java.lang.Thread;</a:t>
            </a:r>
          </a:p>
          <a:p>
            <a:r>
              <a:rPr lang="en-US" sz="2000" b="1" dirty="0">
                <a:solidFill>
                  <a:schemeClr val="bg1"/>
                </a:solidFill>
                <a:latin typeface="Courier New" panose="02070309020205020404" pitchFamily="49" charset="0"/>
                <a:cs typeface="Courier New" panose="02070309020205020404" pitchFamily="49" charset="0"/>
              </a:rPr>
              <a:t>class example extends Thread { </a:t>
            </a:r>
          </a:p>
          <a:p>
            <a:r>
              <a:rPr lang="en-US" sz="2000" b="1" dirty="0">
                <a:solidFill>
                  <a:schemeClr val="bg1"/>
                </a:solidFill>
                <a:latin typeface="Courier New" panose="02070309020205020404" pitchFamily="49" charset="0"/>
                <a:cs typeface="Courier New" panose="02070309020205020404" pitchFamily="49" charset="0"/>
              </a:rPr>
              <a:t>    public void run() { </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System.out.println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 (Exception e) { </a:t>
            </a:r>
          </a:p>
          <a:p>
            <a:r>
              <a:rPr lang="en-US" sz="2000" b="1" dirty="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a:solidFill>
                  <a:schemeClr val="bg1"/>
                </a:solidFill>
                <a:latin typeface="Courier New" panose="02070309020205020404" pitchFamily="49" charset="0"/>
                <a:cs typeface="Courier New" panose="02070309020205020404" pitchFamily="49" charset="0"/>
              </a:rPr>
              <a:t>	  int n = 4; </a:t>
            </a:r>
          </a:p>
          <a:p>
            <a:r>
              <a:rPr lang="en-US" sz="2000" b="1" dirty="0">
                <a:solidFill>
                  <a:schemeClr val="bg1"/>
                </a:solidFill>
                <a:latin typeface="Courier New" panose="02070309020205020404" pitchFamily="49" charset="0"/>
                <a:cs typeface="Courier New" panose="02070309020205020404" pitchFamily="49" charset="0"/>
              </a:rPr>
              <a:t>        for (int i=0; i&lt;4; 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example object = new example(); </a:t>
            </a:r>
          </a:p>
          <a:p>
            <a:r>
              <a:rPr lang="en-US" sz="2000" b="1" dirty="0">
                <a:solidFill>
                  <a:schemeClr val="bg1"/>
                </a:solidFill>
                <a:latin typeface="Courier New" panose="02070309020205020404" pitchFamily="49" charset="0"/>
                <a:cs typeface="Courier New" panose="02070309020205020404" pitchFamily="49" charset="0"/>
              </a:rPr>
              <a:t>            object.start();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2362200" y="1600200"/>
            <a:ext cx="68580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java.lang.Thread;</a:t>
            </a:r>
          </a:p>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class example extends Thread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 (Exception 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533400" y="381000"/>
            <a:ext cx="68580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 (int i=0; i&lt;num; 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example object = new example(); </a:t>
            </a:r>
          </a:p>
          <a:p>
            <a:r>
              <a:rPr lang="en-US" sz="2000" b="1" dirty="0">
                <a:solidFill>
                  <a:schemeClr val="bg1"/>
                </a:solidFill>
                <a:latin typeface="Courier New" panose="02070309020205020404" pitchFamily="49" charset="0"/>
                <a:cs typeface="Courier New" panose="02070309020205020404" pitchFamily="49" charset="0"/>
              </a:rPr>
              <a:t>            object.start();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1676400" y="1219200"/>
            <a:ext cx="59436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java.lang.Thread;</a:t>
            </a:r>
          </a:p>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class example extends Thread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 (Exception 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93570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 (int i=0; i&lt;num; 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example object = new example(); </a:t>
            </a:r>
          </a:p>
          <a:p>
            <a:r>
              <a:rPr lang="en-US" sz="2000" b="1" dirty="0">
                <a:solidFill>
                  <a:schemeClr val="bg1"/>
                </a:solidFill>
                <a:latin typeface="Courier New" panose="02070309020205020404" pitchFamily="49" charset="0"/>
                <a:cs typeface="Courier New" panose="02070309020205020404" pitchFamily="49" charset="0"/>
              </a:rPr>
              <a:t>            object.start();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object.setName</a:t>
            </a:r>
            <a:r>
              <a:rPr lang="en-US" sz="2000" b="1" dirty="0">
                <a:solidFill>
                  <a:schemeClr val="bg1"/>
                </a:solidFill>
                <a:latin typeface="Courier New" panose="02070309020205020404" pitchFamily="49" charset="0"/>
                <a:cs typeface="Courier New" panose="02070309020205020404" pitchFamily="49" charset="0"/>
              </a:rPr>
              <a:t>(“Priya");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object.setPriority</a:t>
            </a:r>
            <a:r>
              <a:rPr lang="en-US" sz="2000" b="1" dirty="0">
                <a:solidFill>
                  <a:schemeClr val="bg1"/>
                </a:solidFill>
                <a:latin typeface="Courier New" panose="02070309020205020404" pitchFamily="49" charset="0"/>
                <a:cs typeface="Courier New" panose="02070309020205020404" pitchFamily="49" charset="0"/>
              </a:rPr>
              <a:t>(6);</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2209800" y="2819400"/>
            <a:ext cx="3962400" cy="9906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ultitas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
            <a:ext cx="51054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ultithreadin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4876800" cy="25431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90800" y="5793344"/>
            <a:ext cx="2686050" cy="369332"/>
          </a:xfrm>
          <a:prstGeom prst="rect">
            <a:avLst/>
          </a:prstGeom>
          <a:noFill/>
        </p:spPr>
        <p:txBody>
          <a:bodyPr wrap="square" rtlCol="0">
            <a:spAutoFit/>
          </a:bodyPr>
          <a:lstStyle/>
          <a:p>
            <a:r>
              <a:rPr lang="en-US" dirty="0"/>
              <a:t>Multithreading</a:t>
            </a:r>
            <a:endParaRPr lang="en-IN" dirty="0"/>
          </a:p>
        </p:txBody>
      </p:sp>
      <p:pic>
        <p:nvPicPr>
          <p:cNvPr id="3078" name="Picture 6" descr="multiprocess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28600"/>
            <a:ext cx="5019675" cy="2628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s://encrypted-tbn0.gstatic.com/images?q=tbn:ANd9GcRc8JEjT8lxbnmAqdYOOvT59_rTidkv7s5qmoIdyHz4sNsaCCYm6Q&am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00400"/>
            <a:ext cx="5943409"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810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java.lang.Thread;</a:t>
            </a:r>
          </a:p>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class example extends Thread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catch (Exception 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93570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String L1=</a:t>
            </a:r>
            <a:r>
              <a:rPr lang="en-US" sz="2000" b="1" dirty="0" err="1">
                <a:solidFill>
                  <a:schemeClr val="bg1"/>
                </a:solidFill>
                <a:latin typeface="Courier New" panose="02070309020205020404" pitchFamily="49" charset="0"/>
                <a:cs typeface="Courier New" panose="02070309020205020404" pitchFamily="49" charset="0"/>
              </a:rPr>
              <a:t>s.next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num2=</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 (int i=0; i&lt;num; 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example object = new example(); </a:t>
            </a:r>
          </a:p>
          <a:p>
            <a:r>
              <a:rPr lang="en-US" sz="2000" b="1" dirty="0">
                <a:solidFill>
                  <a:schemeClr val="bg1"/>
                </a:solidFill>
                <a:latin typeface="Courier New" panose="02070309020205020404" pitchFamily="49" charset="0"/>
                <a:cs typeface="Courier New" panose="02070309020205020404" pitchFamily="49" charset="0"/>
              </a:rPr>
              <a:t>            object.start();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object.setName</a:t>
            </a:r>
            <a:r>
              <a:rPr lang="en-US" sz="2000" b="1" dirty="0">
                <a:solidFill>
                  <a:schemeClr val="bg1"/>
                </a:solidFill>
                <a:latin typeface="Courier New" panose="02070309020205020404" pitchFamily="49" charset="0"/>
                <a:cs typeface="Courier New" panose="02070309020205020404" pitchFamily="49" charset="0"/>
              </a:rPr>
              <a:t>(L1);</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object.setPriority</a:t>
            </a:r>
            <a:r>
              <a:rPr lang="en-US" sz="2000" b="1" dirty="0">
                <a:solidFill>
                  <a:schemeClr val="bg1"/>
                </a:solidFill>
                <a:latin typeface="Courier New" panose="02070309020205020404" pitchFamily="49" charset="0"/>
                <a:cs typeface="Courier New" panose="02070309020205020404" pitchFamily="49" charset="0"/>
              </a:rPr>
              <a:t>(num2);</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93570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class example extends Thread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try</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getId</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 (Exception e)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7" name="Rectangle 6"/>
          <p:cNvSpPr/>
          <p:nvPr/>
        </p:nvSpPr>
        <p:spPr>
          <a:xfrm>
            <a:off x="2362200" y="2438400"/>
            <a:ext cx="8153400" cy="762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 (int i=0; i&lt;num; 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example object = new example(); </a:t>
            </a:r>
          </a:p>
          <a:p>
            <a:r>
              <a:rPr lang="en-US" sz="2000" b="1" dirty="0">
                <a:solidFill>
                  <a:schemeClr val="bg1"/>
                </a:solidFill>
                <a:latin typeface="Courier New" panose="02070309020205020404" pitchFamily="49" charset="0"/>
                <a:cs typeface="Courier New" panose="02070309020205020404" pitchFamily="49" charset="0"/>
              </a:rPr>
              <a:t>            object.start();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93570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class Test { </a:t>
            </a:r>
          </a:p>
          <a:p>
            <a:r>
              <a:rPr lang="en-US" sz="2000" b="1" dirty="0">
                <a:solidFill>
                  <a:schemeClr val="bg1"/>
                </a:solidFill>
                <a:latin typeface="Courier New" panose="02070309020205020404" pitchFamily="49" charset="0"/>
                <a:cs typeface="Courier New" panose="02070309020205020404" pitchFamily="49" charset="0"/>
              </a:rPr>
              <a:t>    public static void m1() { </a:t>
            </a:r>
          </a:p>
          <a:p>
            <a:r>
              <a:rPr lang="en-US" sz="2000" b="1" dirty="0">
                <a:solidFill>
                  <a:schemeClr val="bg1"/>
                </a:solidFill>
                <a:latin typeface="Courier New" panose="02070309020205020404" pitchFamily="49" charset="0"/>
                <a:cs typeface="Courier New" panose="02070309020205020404" pitchFamily="49" charset="0"/>
              </a:rPr>
              <a:t>        System.out.println("Hello Visitors");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class Create extends Test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 </a:t>
            </a:r>
          </a:p>
          <a:p>
            <a:r>
              <a:rPr lang="en-US" sz="2000" b="1" dirty="0">
                <a:solidFill>
                  <a:schemeClr val="bg1"/>
                </a:solidFill>
                <a:latin typeface="Courier New" panose="02070309020205020404" pitchFamily="49" charset="0"/>
                <a:cs typeface="Courier New" panose="02070309020205020404" pitchFamily="49" charset="0"/>
              </a:rPr>
              <a:t>        System.out.println("Child Thread");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a:solidFill>
                  <a:schemeClr val="bg1"/>
                </a:solidFill>
                <a:latin typeface="Courier New" panose="02070309020205020404" pitchFamily="49" charset="0"/>
                <a:cs typeface="Courier New" panose="02070309020205020404" pitchFamily="49" charset="0"/>
              </a:rPr>
              <a:t>        Create t = new Create(); </a:t>
            </a:r>
          </a:p>
          <a:p>
            <a:r>
              <a:rPr lang="en-US" sz="2000" b="1" dirty="0">
                <a:solidFill>
                  <a:schemeClr val="bg1"/>
                </a:solidFill>
                <a:latin typeface="Courier New" panose="02070309020205020404" pitchFamily="49" charset="0"/>
                <a:cs typeface="Courier New" panose="02070309020205020404" pitchFamily="49" charset="0"/>
              </a:rPr>
              <a:t>        t.m1(); </a:t>
            </a:r>
          </a:p>
          <a:p>
            <a:r>
              <a:rPr lang="en-US" sz="2000" b="1" dirty="0">
                <a:solidFill>
                  <a:schemeClr val="bg1"/>
                </a:solidFill>
                <a:latin typeface="Courier New" panose="02070309020205020404" pitchFamily="49" charset="0"/>
                <a:cs typeface="Courier New" panose="02070309020205020404" pitchFamily="49" charset="0"/>
              </a:rPr>
              <a:t>        Thread t1 = new Thread(t); </a:t>
            </a:r>
          </a:p>
          <a:p>
            <a:r>
              <a:rPr lang="en-US" sz="2000" b="1" dirty="0">
                <a:solidFill>
                  <a:schemeClr val="bg1"/>
                </a:solidFill>
                <a:latin typeface="Courier New" panose="02070309020205020404" pitchFamily="49" charset="0"/>
                <a:cs typeface="Courier New" panose="02070309020205020404" pitchFamily="49" charset="0"/>
              </a:rPr>
              <a:t>        t1.start(); </a:t>
            </a:r>
          </a:p>
          <a:p>
            <a:r>
              <a:rPr lang="en-US" sz="2000" b="1" dirty="0">
                <a:solidFill>
                  <a:schemeClr val="bg1"/>
                </a:solidFill>
                <a:latin typeface="Courier New" panose="02070309020205020404" pitchFamily="49" charset="0"/>
                <a:cs typeface="Courier New" panose="02070309020205020404" pitchFamily="49" charset="0"/>
              </a:rPr>
              <a:t>        System.out.println("Main thread");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533400" y="2209800"/>
            <a:ext cx="44196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class Test { </a:t>
            </a:r>
          </a:p>
          <a:p>
            <a:r>
              <a:rPr lang="en-US" sz="2000" b="1" dirty="0">
                <a:solidFill>
                  <a:schemeClr val="bg1"/>
                </a:solidFill>
                <a:latin typeface="Courier New" panose="02070309020205020404" pitchFamily="49" charset="0"/>
                <a:cs typeface="Courier New" panose="02070309020205020404" pitchFamily="49" charset="0"/>
              </a:rPr>
              <a:t>    public static void m1() { </a:t>
            </a:r>
          </a:p>
          <a:p>
            <a:r>
              <a:rPr lang="en-US" sz="2000" b="1" dirty="0">
                <a:solidFill>
                  <a:schemeClr val="bg1"/>
                </a:solidFill>
                <a:latin typeface="Courier New" panose="02070309020205020404" pitchFamily="49" charset="0"/>
                <a:cs typeface="Courier New" panose="02070309020205020404" pitchFamily="49" charset="0"/>
              </a:rPr>
              <a:t>        System.out.println("Hello Visitors");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class Create extends Test implements Runnable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 </a:t>
            </a:r>
          </a:p>
          <a:p>
            <a:r>
              <a:rPr lang="en-US" sz="2000" b="1" dirty="0">
                <a:solidFill>
                  <a:schemeClr val="bg1"/>
                </a:solidFill>
                <a:latin typeface="Courier New" panose="02070309020205020404" pitchFamily="49" charset="0"/>
                <a:cs typeface="Courier New" panose="02070309020205020404" pitchFamily="49" charset="0"/>
              </a:rPr>
              <a:t>        System.out.println("Child Thread");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a:solidFill>
                  <a:schemeClr val="bg1"/>
                </a:solidFill>
                <a:latin typeface="Courier New" panose="02070309020205020404" pitchFamily="49" charset="0"/>
                <a:cs typeface="Courier New" panose="02070309020205020404" pitchFamily="49" charset="0"/>
              </a:rPr>
              <a:t>        Create t = new Create(); </a:t>
            </a:r>
          </a:p>
          <a:p>
            <a:r>
              <a:rPr lang="en-US" sz="2000" b="1" dirty="0">
                <a:solidFill>
                  <a:schemeClr val="bg1"/>
                </a:solidFill>
                <a:latin typeface="Courier New" panose="02070309020205020404" pitchFamily="49" charset="0"/>
                <a:cs typeface="Courier New" panose="02070309020205020404" pitchFamily="49" charset="0"/>
              </a:rPr>
              <a:t>        t.m1(); </a:t>
            </a:r>
          </a:p>
          <a:p>
            <a:r>
              <a:rPr lang="en-US" sz="2000" b="1" dirty="0">
                <a:solidFill>
                  <a:schemeClr val="bg1"/>
                </a:solidFill>
                <a:latin typeface="Courier New" panose="02070309020205020404" pitchFamily="49" charset="0"/>
                <a:cs typeface="Courier New" panose="02070309020205020404" pitchFamily="49" charset="0"/>
              </a:rPr>
              <a:t>        Thread t1 = new Thread(t); </a:t>
            </a:r>
          </a:p>
          <a:p>
            <a:r>
              <a:rPr lang="en-US" sz="2000" b="1" dirty="0">
                <a:solidFill>
                  <a:schemeClr val="bg1"/>
                </a:solidFill>
                <a:latin typeface="Courier New" panose="02070309020205020404" pitchFamily="49" charset="0"/>
                <a:cs typeface="Courier New" panose="02070309020205020404" pitchFamily="49" charset="0"/>
              </a:rPr>
              <a:t>        t1.start(); </a:t>
            </a:r>
          </a:p>
          <a:p>
            <a:r>
              <a:rPr lang="en-US" sz="2000" b="1" dirty="0">
                <a:solidFill>
                  <a:schemeClr val="bg1"/>
                </a:solidFill>
                <a:latin typeface="Courier New" panose="02070309020205020404" pitchFamily="49" charset="0"/>
                <a:cs typeface="Courier New" panose="02070309020205020404" pitchFamily="49" charset="0"/>
              </a:rPr>
              <a:t>        System.out.println("Main thread");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533400" y="2209800"/>
            <a:ext cx="7162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java.lang.Runnable;</a:t>
            </a:r>
          </a:p>
          <a:p>
            <a:r>
              <a:rPr lang="en-US" sz="2000" b="1" dirty="0">
                <a:solidFill>
                  <a:schemeClr val="bg1"/>
                </a:solidFill>
                <a:latin typeface="Courier New" panose="02070309020205020404" pitchFamily="49" charset="0"/>
                <a:cs typeface="Courier New" panose="02070309020205020404" pitchFamily="49" charset="0"/>
              </a:rPr>
              <a:t>class Methods implements Runnable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 </a:t>
            </a:r>
          </a:p>
          <a:p>
            <a:r>
              <a:rPr lang="en-US" sz="2000" b="1" dirty="0">
                <a:solidFill>
                  <a:schemeClr val="bg1"/>
                </a:solidFill>
                <a:latin typeface="Courier New" panose="02070309020205020404" pitchFamily="49" charset="0"/>
                <a:cs typeface="Courier New" panose="02070309020205020404" pitchFamily="49" charset="0"/>
              </a:rPr>
              <a:t>        try{ </a:t>
            </a:r>
          </a:p>
          <a:p>
            <a:r>
              <a:rPr lang="en-US" sz="2000" b="1" dirty="0">
                <a:solidFill>
                  <a:schemeClr val="bg1"/>
                </a:solidFill>
                <a:latin typeface="Courier New" panose="02070309020205020404" pitchFamily="49" charset="0"/>
                <a:cs typeface="Courier New" panose="02070309020205020404" pitchFamily="49" charset="0"/>
              </a:rPr>
              <a:t>            System.out.println (</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catch (Exception e) {</a:t>
            </a:r>
          </a:p>
          <a:p>
            <a:r>
              <a:rPr lang="en-US" sz="2000" b="1" dirty="0">
                <a:solidFill>
                  <a:schemeClr val="bg1"/>
                </a:solidFill>
                <a:latin typeface="Courier New" panose="02070309020205020404" pitchFamily="49" charset="0"/>
                <a:cs typeface="Courier New" panose="02070309020205020404" pitchFamily="49" charset="0"/>
              </a:rPr>
              <a:t>            System.out.println ("Exception is caught");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public class Main {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 </a:t>
            </a:r>
          </a:p>
          <a:p>
            <a:r>
              <a:rPr lang="en-US" sz="2000" b="1" dirty="0">
                <a:solidFill>
                  <a:schemeClr val="bg1"/>
                </a:solidFill>
                <a:latin typeface="Courier New" panose="02070309020205020404" pitchFamily="49" charset="0"/>
                <a:cs typeface="Courier New" panose="02070309020205020404" pitchFamily="49" charset="0"/>
              </a:rPr>
              <a:t>        int num = 4; </a:t>
            </a:r>
          </a:p>
          <a:p>
            <a:r>
              <a:rPr lang="en-US" sz="2000" b="1" dirty="0">
                <a:solidFill>
                  <a:schemeClr val="bg1"/>
                </a:solidFill>
                <a:latin typeface="Courier New" panose="02070309020205020404" pitchFamily="49" charset="0"/>
                <a:cs typeface="Courier New" panose="02070309020205020404" pitchFamily="49" charset="0"/>
              </a:rPr>
              <a:t>        for (int i=0; i&lt;4; i++) { </a:t>
            </a:r>
          </a:p>
          <a:p>
            <a:r>
              <a:rPr lang="en-US" sz="2000" b="1" dirty="0">
                <a:solidFill>
                  <a:schemeClr val="bg1"/>
                </a:solidFill>
                <a:latin typeface="Courier New" panose="02070309020205020404" pitchFamily="49" charset="0"/>
                <a:cs typeface="Courier New" panose="02070309020205020404" pitchFamily="49" charset="0"/>
              </a:rPr>
              <a:t>            Thread object = new Thread(new Methods()); </a:t>
            </a:r>
          </a:p>
          <a:p>
            <a:r>
              <a:rPr lang="en-US" sz="2000" b="1" dirty="0">
                <a:solidFill>
                  <a:schemeClr val="bg1"/>
                </a:solidFill>
                <a:latin typeface="Courier New" panose="02070309020205020404" pitchFamily="49" charset="0"/>
                <a:cs typeface="Courier New" panose="02070309020205020404" pitchFamily="49" charset="0"/>
              </a:rPr>
              <a:t>            object.start();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2362200" y="5257800"/>
            <a:ext cx="6781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java.lang.Runnable;</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System.out.println("Creating Runnable Instance");</a:t>
            </a:r>
          </a:p>
          <a:p>
            <a:r>
              <a:rPr lang="en-US" sz="2000" b="1" dirty="0">
                <a:solidFill>
                  <a:schemeClr val="bg1"/>
                </a:solidFill>
                <a:latin typeface="Courier New" panose="02070309020205020404" pitchFamily="49" charset="0"/>
                <a:cs typeface="Courier New" panose="02070309020205020404" pitchFamily="49" charset="0"/>
              </a:rPr>
              <a:t>        Runnable </a:t>
            </a:r>
            <a:r>
              <a:rPr lang="en-US" sz="2000" b="1" dirty="0" err="1">
                <a:solidFill>
                  <a:schemeClr val="bg1"/>
                </a:solidFill>
                <a:latin typeface="Courier New" panose="02070309020205020404" pitchFamily="49" charset="0"/>
                <a:cs typeface="Courier New" panose="02070309020205020404" pitchFamily="49" charset="0"/>
              </a:rPr>
              <a:t>runnable</a:t>
            </a:r>
            <a:r>
              <a:rPr lang="en-US" sz="2000" b="1" dirty="0">
                <a:solidFill>
                  <a:schemeClr val="bg1"/>
                </a:solidFill>
                <a:latin typeface="Courier New" panose="02070309020205020404" pitchFamily="49" charset="0"/>
                <a:cs typeface="Courier New" panose="02070309020205020404" pitchFamily="49" charset="0"/>
              </a:rPr>
              <a:t> = new Runnable()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@Override</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getName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System.out.println("Creating a Thread Instance");</a:t>
            </a:r>
          </a:p>
          <a:p>
            <a:r>
              <a:rPr lang="en-US" sz="2000" b="1" dirty="0">
                <a:solidFill>
                  <a:schemeClr val="bg1"/>
                </a:solidFill>
                <a:latin typeface="Courier New" panose="02070309020205020404" pitchFamily="49" charset="0"/>
                <a:cs typeface="Courier New" panose="02070309020205020404" pitchFamily="49" charset="0"/>
              </a:rPr>
              <a:t>        Thread </a:t>
            </a:r>
            <a:r>
              <a:rPr lang="en-US" sz="2000" b="1" dirty="0" err="1">
                <a:solidFill>
                  <a:schemeClr val="bg1"/>
                </a:solidFill>
                <a:latin typeface="Courier New" panose="02070309020205020404" pitchFamily="49" charset="0"/>
                <a:cs typeface="Courier New" panose="02070309020205020404" pitchFamily="49" charset="0"/>
              </a:rPr>
              <a:t>thread</a:t>
            </a:r>
            <a:r>
              <a:rPr lang="en-US" sz="2000" b="1" dirty="0">
                <a:solidFill>
                  <a:schemeClr val="bg1"/>
                </a:solidFill>
                <a:latin typeface="Courier New" panose="02070309020205020404" pitchFamily="49" charset="0"/>
                <a:cs typeface="Courier New" panose="02070309020205020404" pitchFamily="49" charset="0"/>
              </a:rPr>
              <a:t> = new Thread(runnable);</a:t>
            </a:r>
          </a:p>
          <a:p>
            <a:r>
              <a:rPr lang="en-US" sz="2000" b="1" dirty="0">
                <a:solidFill>
                  <a:schemeClr val="bg1"/>
                </a:solidFill>
                <a:latin typeface="Courier New" panose="02070309020205020404" pitchFamily="49" charset="0"/>
                <a:cs typeface="Courier New" panose="02070309020205020404" pitchFamily="49" charset="0"/>
              </a:rPr>
              <a:t>        System.out.println("Launching a Thread");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thread.start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1752600" y="2514600"/>
            <a:ext cx="6781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import java.lang.Runnable;</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System.out.println("Creating Runnable Instance");</a:t>
            </a:r>
          </a:p>
          <a:p>
            <a:r>
              <a:rPr lang="en-US" sz="2000" b="1" dirty="0">
                <a:solidFill>
                  <a:schemeClr val="bg1"/>
                </a:solidFill>
                <a:latin typeface="Courier New" panose="02070309020205020404" pitchFamily="49" charset="0"/>
                <a:cs typeface="Courier New" panose="02070309020205020404" pitchFamily="49" charset="0"/>
              </a:rPr>
              <a:t>        Runnable </a:t>
            </a:r>
            <a:r>
              <a:rPr lang="en-US" sz="2000" b="1" dirty="0" err="1">
                <a:solidFill>
                  <a:schemeClr val="bg1"/>
                </a:solidFill>
                <a:latin typeface="Courier New" panose="02070309020205020404" pitchFamily="49" charset="0"/>
                <a:cs typeface="Courier New" panose="02070309020205020404" pitchFamily="49" charset="0"/>
              </a:rPr>
              <a:t>runnable</a:t>
            </a:r>
            <a:r>
              <a:rPr lang="en-US" sz="2000" b="1" dirty="0">
                <a:solidFill>
                  <a:schemeClr val="bg1"/>
                </a:solidFill>
                <a:latin typeface="Courier New" panose="02070309020205020404" pitchFamily="49" charset="0"/>
                <a:cs typeface="Courier New" panose="02070309020205020404" pitchFamily="49" charset="0"/>
              </a:rPr>
              <a:t> = new Runnable()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@Override</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a:t>
            </a:r>
            <a:r>
              <a:rPr lang="en-US" sz="2000" b="1" dirty="0" err="1">
                <a:solidFill>
                  <a:schemeClr val="bg1"/>
                </a:solidFill>
                <a:latin typeface="Courier New" panose="02070309020205020404" pitchFamily="49" charset="0"/>
                <a:cs typeface="Courier New" panose="02070309020205020404" pitchFamily="49" charset="0"/>
              </a:rPr>
              <a:t>Thread.currentThread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getName</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System.out.println("Creating a Thread Instance");</a:t>
            </a:r>
          </a:p>
          <a:p>
            <a:r>
              <a:rPr lang="en-US" sz="2000" b="1" dirty="0">
                <a:solidFill>
                  <a:schemeClr val="bg1"/>
                </a:solidFill>
                <a:latin typeface="Courier New" panose="02070309020205020404" pitchFamily="49" charset="0"/>
                <a:cs typeface="Courier New" panose="02070309020205020404" pitchFamily="49" charset="0"/>
              </a:rPr>
              <a:t>        Thread </a:t>
            </a:r>
            <a:r>
              <a:rPr lang="en-US" sz="2000" b="1" dirty="0" err="1">
                <a:solidFill>
                  <a:schemeClr val="bg1"/>
                </a:solidFill>
                <a:latin typeface="Courier New" panose="02070309020205020404" pitchFamily="49" charset="0"/>
                <a:cs typeface="Courier New" panose="02070309020205020404" pitchFamily="49" charset="0"/>
              </a:rPr>
              <a:t>thread</a:t>
            </a:r>
            <a:r>
              <a:rPr lang="en-US" sz="2000" b="1" dirty="0">
                <a:solidFill>
                  <a:schemeClr val="bg1"/>
                </a:solidFill>
                <a:latin typeface="Courier New" panose="02070309020205020404" pitchFamily="49" charset="0"/>
                <a:cs typeface="Courier New" panose="02070309020205020404" pitchFamily="49" charset="0"/>
              </a:rPr>
              <a:t> = new Thread(runnable);</a:t>
            </a:r>
          </a:p>
          <a:p>
            <a:r>
              <a:rPr lang="en-US" sz="2000" b="1" dirty="0">
                <a:solidFill>
                  <a:schemeClr val="bg1"/>
                </a:solidFill>
                <a:latin typeface="Courier New" panose="02070309020205020404" pitchFamily="49" charset="0"/>
                <a:cs typeface="Courier New" panose="02070309020205020404" pitchFamily="49" charset="0"/>
              </a:rPr>
              <a:t>        System.out.println("Launching a Thread");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thread.start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8" name="Rectangle 7"/>
          <p:cNvSpPr/>
          <p:nvPr/>
        </p:nvSpPr>
        <p:spPr>
          <a:xfrm>
            <a:off x="1752600" y="2514600"/>
            <a:ext cx="67818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5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MCQ</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7400" y="6188401"/>
            <a:ext cx="1993392" cy="430628"/>
          </a:xfrm>
          <a:prstGeom prst="rect">
            <a:avLst/>
          </a:prstGeom>
        </p:spPr>
      </p:pic>
      <p:sp>
        <p:nvSpPr>
          <p:cNvPr id="11" name="Rectangle 10">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598714" y="769163"/>
            <a:ext cx="11821886" cy="646331"/>
          </a:xfrm>
          <a:prstGeom prst="rect">
            <a:avLst/>
          </a:prstGeom>
          <a:noFill/>
        </p:spPr>
        <p:txBody>
          <a:bodyPr wrap="square" rtlCol="0">
            <a:spAutoFit/>
          </a:bodyPr>
          <a:lstStyle/>
          <a:p>
            <a:r>
              <a:rPr lang="en-US" sz="3600" dirty="0">
                <a:latin typeface="Nunito Sans" panose="020B0604020202020204" charset="0"/>
              </a:rPr>
              <a:t>Comparison Chart – Multiprogramming Vs Multitasking </a:t>
            </a:r>
            <a:endParaRPr lang="en-IN" sz="3600" dirty="0">
              <a:latin typeface="Nunito Sans" panose="020B0604020202020204" charset="0"/>
            </a:endParaRPr>
          </a:p>
        </p:txBody>
      </p:sp>
      <p:graphicFrame>
        <p:nvGraphicFramePr>
          <p:cNvPr id="5" name="Table 4"/>
          <p:cNvGraphicFramePr>
            <a:graphicFrameLocks noGrp="1"/>
          </p:cNvGraphicFramePr>
          <p:nvPr/>
        </p:nvGraphicFramePr>
        <p:xfrm>
          <a:off x="593270" y="1467824"/>
          <a:ext cx="11370130" cy="4668247"/>
        </p:xfrm>
        <a:graphic>
          <a:graphicData uri="http://schemas.openxmlformats.org/drawingml/2006/table">
            <a:tbl>
              <a:tblPr/>
              <a:tblGrid>
                <a:gridCol w="2289818">
                  <a:extLst>
                    <a:ext uri="{9D8B030D-6E8A-4147-A177-3AD203B41FA5}">
                      <a16:colId xmlns:a16="http://schemas.microsoft.com/office/drawing/2014/main" val="408995517"/>
                    </a:ext>
                  </a:extLst>
                </a:gridCol>
                <a:gridCol w="4105880">
                  <a:extLst>
                    <a:ext uri="{9D8B030D-6E8A-4147-A177-3AD203B41FA5}">
                      <a16:colId xmlns:a16="http://schemas.microsoft.com/office/drawing/2014/main" val="2062773535"/>
                    </a:ext>
                  </a:extLst>
                </a:gridCol>
                <a:gridCol w="4974432">
                  <a:extLst>
                    <a:ext uri="{9D8B030D-6E8A-4147-A177-3AD203B41FA5}">
                      <a16:colId xmlns:a16="http://schemas.microsoft.com/office/drawing/2014/main" val="3787097521"/>
                    </a:ext>
                  </a:extLst>
                </a:gridCol>
              </a:tblGrid>
              <a:tr h="638320">
                <a:tc>
                  <a:txBody>
                    <a:bodyPr/>
                    <a:lstStyle/>
                    <a:p>
                      <a:pPr algn="ctr" fontAlgn="ctr"/>
                      <a:r>
                        <a:rPr lang="en-IN" sz="2400" b="1" cap="all" dirty="0">
                          <a:effectLst/>
                        </a:rPr>
                        <a:t>BASIS FOR COMPARISON</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2400" b="1" cap="all">
                          <a:effectLst/>
                        </a:rPr>
                        <a:t>MULTIPROGRAMMING</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2400" b="1" cap="all">
                          <a:effectLst/>
                        </a:rPr>
                        <a:t>MULTITASKING</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552298925"/>
                  </a:ext>
                </a:extLst>
              </a:tr>
              <a:tr h="1459018">
                <a:tc>
                  <a:txBody>
                    <a:bodyPr/>
                    <a:lstStyle/>
                    <a:p>
                      <a:pPr algn="l" fontAlgn="t"/>
                      <a:r>
                        <a:rPr lang="en-IN" sz="2400">
                          <a:effectLst/>
                        </a:rPr>
                        <a:t>Basic</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Enables multiple programs to utilize CPU simultaneously.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effectLst/>
                        </a:rPr>
                        <a:t>A supplementary form of the multiprogramming system also supports user interaction.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4604250"/>
                  </a:ext>
                </a:extLst>
              </a:tr>
              <a:tr h="638320">
                <a:tc>
                  <a:txBody>
                    <a:bodyPr/>
                    <a:lstStyle/>
                    <a:p>
                      <a:pPr algn="l" fontAlgn="t"/>
                      <a:r>
                        <a:rPr lang="en-IN" sz="2400">
                          <a:effectLst/>
                        </a:rPr>
                        <a:t>Objective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400">
                          <a:effectLst/>
                        </a:rPr>
                        <a:t>Improvement in CPU utilization.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400">
                          <a:effectLst/>
                        </a:rPr>
                        <a:t>Minimize the response time.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08127212"/>
                  </a:ext>
                </a:extLst>
              </a:tr>
              <a:tr h="1048669">
                <a:tc>
                  <a:txBody>
                    <a:bodyPr/>
                    <a:lstStyle/>
                    <a:p>
                      <a:pPr algn="l" fontAlgn="t"/>
                      <a:r>
                        <a:rPr lang="en-IN" sz="2400">
                          <a:effectLst/>
                        </a:rPr>
                        <a:t>Switching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2400">
                          <a:effectLst/>
                        </a:rPr>
                        <a:t>Occurs when the currently running process stops.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2400">
                          <a:effectLst/>
                        </a:rPr>
                        <a:t>Carried out each time after the time slice of process is finished.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2594121980"/>
                  </a:ext>
                </a:extLst>
              </a:tr>
              <a:tr h="638320">
                <a:tc>
                  <a:txBody>
                    <a:bodyPr/>
                    <a:lstStyle/>
                    <a:p>
                      <a:pPr algn="l" fontAlgn="t"/>
                      <a:r>
                        <a:rPr lang="en-IN" sz="2400">
                          <a:effectLst/>
                        </a:rPr>
                        <a:t>Complexity</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sz="2400">
                          <a:effectLst/>
                        </a:rPr>
                        <a:t>Simple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IN" sz="2400" dirty="0">
                          <a:effectLst/>
                        </a:rPr>
                        <a:t>Complex</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4144488051"/>
                  </a:ext>
                </a:extLst>
              </a:tr>
            </a:tbl>
          </a:graphicData>
        </a:graphic>
      </p:graphicFrame>
    </p:spTree>
    <p:extLst>
      <p:ext uri="{BB962C8B-B14F-4D97-AF65-F5344CB8AC3E}">
        <p14:creationId xmlns:p14="http://schemas.microsoft.com/office/powerpoint/2010/main" val="174492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Test implements Runnable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System.out.println("Method");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Thread create = new Thread();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create.start</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System.out.println("Main");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47634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Main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Method</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Main</a:t>
            </a:r>
          </a:p>
          <a:p>
            <a:r>
              <a:rPr lang="en-US" sz="2500" dirty="0">
                <a:latin typeface="Nunito Sans" panose="00000500000000000000" pitchFamily="2" charset="0"/>
              </a:rPr>
              <a:t>Method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Compilation error</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1981200" y="990600"/>
            <a:ext cx="685800" cy="638175"/>
          </a:xfrm>
          <a:prstGeom prst="rect">
            <a:avLst/>
          </a:prstGeom>
          <a:noFill/>
        </p:spPr>
      </p:pic>
    </p:spTree>
    <p:extLst>
      <p:ext uri="{BB962C8B-B14F-4D97-AF65-F5344CB8AC3E}">
        <p14:creationId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//How many threads will be created for the following code?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Test extends Thread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System.out.println("Run");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Test t = new Test(); </a:t>
            </a:r>
          </a:p>
          <a:p>
            <a:r>
              <a:rPr lang="en-US" sz="2000" b="1" dirty="0">
                <a:solidFill>
                  <a:schemeClr val="bg1"/>
                </a:solidFill>
                <a:latin typeface="Courier New" panose="02070309020205020404" pitchFamily="49" charset="0"/>
                <a:cs typeface="Courier New" panose="02070309020205020404" pitchFamily="49" charset="0"/>
              </a:rPr>
              <a:t>        t.run();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47634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charset="0"/>
              </a:rPr>
              <a:t>Depend upon system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charset="0"/>
              </a:rPr>
              <a:t>One thread created</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charset="0"/>
              </a:rPr>
              <a:t>Two thread created</a:t>
            </a:r>
            <a:r>
              <a:rPr lang="en-US" sz="2500" dirty="0">
                <a:latin typeface="Nunito Sans" panose="00000500000000000000" pitchFamily="2" charset="0"/>
              </a:rPr>
              <a:t>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Compilation error</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4191000" y="2209800"/>
            <a:ext cx="685800" cy="638175"/>
          </a:xfrm>
          <a:prstGeom prst="rect">
            <a:avLst/>
          </a:prstGeom>
          <a:noFill/>
        </p:spPr>
      </p:pic>
    </p:spTree>
    <p:extLst>
      <p:ext uri="{BB962C8B-B14F-4D97-AF65-F5344CB8AC3E}">
        <p14:creationId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One extends Thread</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void 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for(int i=0; i&lt;2; i++){</a:t>
            </a:r>
          </a:p>
          <a:p>
            <a:r>
              <a:rPr lang="en-US" sz="2000" b="1" dirty="0">
                <a:solidFill>
                  <a:schemeClr val="bg1"/>
                </a:solidFill>
                <a:latin typeface="Courier New" panose="02070309020205020404" pitchFamily="49" charset="0"/>
                <a:cs typeface="Courier New" panose="02070309020205020404" pitchFamily="49" charset="0"/>
              </a:rPr>
              <a:t>			System.out.print(i);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Test</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Test t = new Test();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t.call</a:t>
            </a:r>
            <a:r>
              <a:rPr lang="en-US" sz="2000" b="1" dirty="0">
                <a:solidFill>
                  <a:schemeClr val="bg1"/>
                </a:solidFill>
                <a:latin typeface="Courier New" panose="02070309020205020404" pitchFamily="49" charset="0"/>
                <a:cs typeface="Courier New" panose="02070309020205020404" pitchFamily="49" charset="0"/>
              </a:rPr>
              <a:t>(new One());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call(One o)</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o.start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47634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charset="0"/>
              </a:rPr>
              <a:t>0 0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charset="0"/>
              </a:rPr>
              <a:t>0 1 2</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01 </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Compilation error</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1676400" y="3352800"/>
            <a:ext cx="685800" cy="638175"/>
          </a:xfrm>
          <a:prstGeom prst="rect">
            <a:avLst/>
          </a:prstGeom>
          <a:noFill/>
        </p:spPr>
      </p:pic>
    </p:spTree>
    <p:extLst>
      <p:ext uri="{BB962C8B-B14F-4D97-AF65-F5344CB8AC3E}">
        <p14:creationId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Test implements Runnable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void 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System.out.print("go");</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Thread t = new Thread(new Test());</a:t>
            </a:r>
          </a:p>
          <a:p>
            <a:r>
              <a:rPr lang="en-US" sz="2000" b="1" dirty="0">
                <a:solidFill>
                  <a:schemeClr val="bg1"/>
                </a:solidFill>
                <a:latin typeface="Courier New" panose="02070309020205020404" pitchFamily="49" charset="0"/>
                <a:cs typeface="Courier New" panose="02070309020205020404" pitchFamily="49" charset="0"/>
              </a:rPr>
              <a:t>        t.run();</a:t>
            </a:r>
          </a:p>
          <a:p>
            <a:r>
              <a:rPr lang="en-US" sz="2000" b="1" dirty="0">
                <a:solidFill>
                  <a:schemeClr val="bg1"/>
                </a:solidFill>
                <a:latin typeface="Courier New" panose="02070309020205020404" pitchFamily="49" charset="0"/>
                <a:cs typeface="Courier New" panose="02070309020205020404" pitchFamily="49" charset="0"/>
              </a:rPr>
              <a:t>        t.run();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47634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err="1">
                <a:latin typeface="Nunito Sans" charset="0"/>
              </a:rPr>
              <a:t>gogogo</a:t>
            </a:r>
            <a:endParaRPr lang="en-US" sz="2500" dirty="0">
              <a:latin typeface="Nunito Sans"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err="1">
                <a:latin typeface="Nunito Sans" charset="0"/>
              </a:rPr>
              <a:t>gogo</a:t>
            </a:r>
            <a:endParaRPr lang="en-US" sz="2500" dirty="0">
              <a:latin typeface="Nunito Sans" charset="0"/>
            </a:endParaRP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go</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Compilation error</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1981200" y="2133600"/>
            <a:ext cx="685800" cy="638175"/>
          </a:xfrm>
          <a:prstGeom prst="rect">
            <a:avLst/>
          </a:prstGeom>
          <a:noFill/>
        </p:spPr>
      </p:pic>
    </p:spTree>
    <p:extLst>
      <p:ext uri="{BB962C8B-B14F-4D97-AF65-F5344CB8AC3E}">
        <p14:creationId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05136"/>
                </a:solidFill>
                <a:latin typeface="Courier New" panose="02070309020205020404" pitchFamily="49" charset="0"/>
                <a:cs typeface="Courier New" panose="02070309020205020404" pitchFamily="49" charset="0"/>
              </a:rPr>
              <a:t>//Predict the output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public class Test extends Thread</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t>
            </a:r>
            <a:r>
              <a:rPr lang="en-US" sz="2000" b="1" dirty="0" err="1">
                <a:solidFill>
                  <a:schemeClr val="bg1"/>
                </a:solidFill>
                <a:latin typeface="Courier New" panose="02070309020205020404" pitchFamily="49" charset="0"/>
                <a:cs typeface="Courier New" panose="02070309020205020404" pitchFamily="49" charset="0"/>
              </a:rPr>
              <a:t>argv</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Test t = new Test();</a:t>
            </a:r>
          </a:p>
          <a:p>
            <a:r>
              <a:rPr lang="en-US" sz="2000" b="1" dirty="0">
                <a:solidFill>
                  <a:schemeClr val="bg1"/>
                </a:solidFill>
                <a:latin typeface="Courier New" panose="02070309020205020404" pitchFamily="49" charset="0"/>
                <a:cs typeface="Courier New" panose="02070309020205020404" pitchFamily="49" charset="0"/>
              </a:rPr>
              <a:t>        t.run();</a:t>
            </a:r>
          </a:p>
          <a:p>
            <a:r>
              <a:rPr lang="en-US" sz="2000" b="1" dirty="0">
                <a:solidFill>
                  <a:schemeClr val="bg1"/>
                </a:solidFill>
                <a:latin typeface="Courier New" panose="02070309020205020404" pitchFamily="49" charset="0"/>
                <a:cs typeface="Courier New" panose="02070309020205020404" pitchFamily="49" charset="0"/>
              </a:rPr>
              <a:t>        t.start();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run()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System.out.println("run-test");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47634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16C2E0D-93FB-4ADC-BC2B-83DFED946B7A}"/>
              </a:ext>
            </a:extLst>
          </p:cNvPr>
          <p:cNvSpPr/>
          <p:nvPr/>
        </p:nvSpPr>
        <p:spPr>
          <a:xfrm>
            <a:off x="1167134" y="1161288"/>
            <a:ext cx="10495416" cy="477054"/>
          </a:xfrm>
          <a:prstGeom prst="rect">
            <a:avLst/>
          </a:prstGeom>
          <a:noFill/>
        </p:spPr>
        <p:txBody>
          <a:bodyPr wrap="square" lIns="91440" tIns="45720" rIns="91440" bIns="45720">
            <a:spAutoFit/>
          </a:bodyPr>
          <a:lstStyle/>
          <a:p>
            <a:r>
              <a:rPr lang="en-US" sz="2500" dirty="0">
                <a:latin typeface="Nunito Sans" charset="0"/>
              </a:rPr>
              <a:t>No output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p:cNvSpPr txBox="1"/>
          <p:nvPr/>
        </p:nvSpPr>
        <p:spPr>
          <a:xfrm>
            <a:off x="642479" y="1161288"/>
            <a:ext cx="533400" cy="477054"/>
          </a:xfrm>
          <a:prstGeom prst="rect">
            <a:avLst/>
          </a:prstGeom>
          <a:noFill/>
        </p:spPr>
        <p:txBody>
          <a:bodyPr wrap="square" rtlCol="0">
            <a:spAutoFit/>
          </a:bodyPr>
          <a:lstStyle/>
          <a:p>
            <a:r>
              <a:rPr lang="en-US" sz="2500" b="1" dirty="0">
                <a:latin typeface="Nunito Sans" panose="00000500000000000000" pitchFamily="2" charset="0"/>
              </a:rPr>
              <a:t>A)</a:t>
            </a:r>
          </a:p>
        </p:txBody>
      </p:sp>
      <p:sp>
        <p:nvSpPr>
          <p:cNvPr id="28" name="Rectangle 27">
            <a:extLst>
              <a:ext uri="{FF2B5EF4-FFF2-40B4-BE49-F238E27FC236}">
                <a16:creationId xmlns:a16="http://schemas.microsoft.com/office/drawing/2014/main" id="{116C2E0D-93FB-4ADC-BC2B-83DFED946B7A}"/>
              </a:ext>
            </a:extLst>
          </p:cNvPr>
          <p:cNvSpPr/>
          <p:nvPr/>
        </p:nvSpPr>
        <p:spPr>
          <a:xfrm>
            <a:off x="1175878" y="2390694"/>
            <a:ext cx="10495416" cy="477054"/>
          </a:xfrm>
          <a:prstGeom prst="rect">
            <a:avLst/>
          </a:prstGeom>
          <a:noFill/>
        </p:spPr>
        <p:txBody>
          <a:bodyPr wrap="square" lIns="91440" tIns="45720" rIns="91440" bIns="45720">
            <a:spAutoFit/>
          </a:bodyPr>
          <a:lstStyle/>
          <a:p>
            <a:r>
              <a:rPr lang="en-US" sz="2500" dirty="0">
                <a:latin typeface="Nunito Sans" charset="0"/>
              </a:rPr>
              <a:t>run-test</a:t>
            </a:r>
          </a:p>
        </p:txBody>
      </p:sp>
      <p:sp>
        <p:nvSpPr>
          <p:cNvPr id="29" name="TextBox 28"/>
          <p:cNvSpPr txBox="1"/>
          <p:nvPr/>
        </p:nvSpPr>
        <p:spPr>
          <a:xfrm>
            <a:off x="651223" y="2399792"/>
            <a:ext cx="533400" cy="477054"/>
          </a:xfrm>
          <a:prstGeom prst="rect">
            <a:avLst/>
          </a:prstGeom>
          <a:noFill/>
        </p:spPr>
        <p:txBody>
          <a:bodyPr wrap="square" rtlCol="0">
            <a:spAutoFit/>
          </a:bodyPr>
          <a:lstStyle/>
          <a:p>
            <a:r>
              <a:rPr lang="en-US" sz="2500" b="1" dirty="0">
                <a:latin typeface="Nunito Sans" panose="00000500000000000000" pitchFamily="2" charset="0"/>
              </a:rPr>
              <a:t>B)</a:t>
            </a:r>
          </a:p>
        </p:txBody>
      </p:sp>
      <p:sp>
        <p:nvSpPr>
          <p:cNvPr id="30" name="Rectangle 29">
            <a:extLst>
              <a:ext uri="{FF2B5EF4-FFF2-40B4-BE49-F238E27FC236}">
                <a16:creationId xmlns:a16="http://schemas.microsoft.com/office/drawing/2014/main" id="{116C2E0D-93FB-4ADC-BC2B-83DFED946B7A}"/>
              </a:ext>
            </a:extLst>
          </p:cNvPr>
          <p:cNvSpPr/>
          <p:nvPr/>
        </p:nvSpPr>
        <p:spPr>
          <a:xfrm>
            <a:off x="1167134" y="3620100"/>
            <a:ext cx="10495416" cy="861774"/>
          </a:xfrm>
          <a:prstGeom prst="rect">
            <a:avLst/>
          </a:prstGeom>
          <a:noFill/>
        </p:spPr>
        <p:txBody>
          <a:bodyPr wrap="square" lIns="91440" tIns="45720" rIns="91440" bIns="45720">
            <a:spAutoFit/>
          </a:bodyPr>
          <a:lstStyle/>
          <a:p>
            <a:r>
              <a:rPr lang="en-US" sz="2500" dirty="0">
                <a:latin typeface="Nunito Sans" panose="00000500000000000000" pitchFamily="2" charset="0"/>
              </a:rPr>
              <a:t>run-test</a:t>
            </a:r>
          </a:p>
          <a:p>
            <a:r>
              <a:rPr lang="en-US" sz="2500" dirty="0">
                <a:latin typeface="Nunito Sans" panose="00000500000000000000" pitchFamily="2" charset="0"/>
              </a:rPr>
              <a:t>run-test</a:t>
            </a:r>
          </a:p>
        </p:txBody>
      </p:sp>
      <p:sp>
        <p:nvSpPr>
          <p:cNvPr id="31" name="TextBox 30"/>
          <p:cNvSpPr txBox="1"/>
          <p:nvPr/>
        </p:nvSpPr>
        <p:spPr>
          <a:xfrm>
            <a:off x="642479" y="3638296"/>
            <a:ext cx="533400" cy="477054"/>
          </a:xfrm>
          <a:prstGeom prst="rect">
            <a:avLst/>
          </a:prstGeom>
          <a:noFill/>
        </p:spPr>
        <p:txBody>
          <a:bodyPr wrap="square" rtlCol="0">
            <a:spAutoFit/>
          </a:bodyPr>
          <a:lstStyle/>
          <a:p>
            <a:r>
              <a:rPr lang="en-US" sz="2500" b="1" dirty="0">
                <a:latin typeface="Nunito Sans" panose="00000500000000000000" pitchFamily="2" charset="0"/>
              </a:rPr>
              <a:t>C)</a:t>
            </a:r>
          </a:p>
        </p:txBody>
      </p:sp>
      <p:sp>
        <p:nvSpPr>
          <p:cNvPr id="32" name="Rectangle 31">
            <a:extLst>
              <a:ext uri="{FF2B5EF4-FFF2-40B4-BE49-F238E27FC236}">
                <a16:creationId xmlns:a16="http://schemas.microsoft.com/office/drawing/2014/main" id="{116C2E0D-93FB-4ADC-BC2B-83DFED946B7A}"/>
              </a:ext>
            </a:extLst>
          </p:cNvPr>
          <p:cNvSpPr/>
          <p:nvPr/>
        </p:nvSpPr>
        <p:spPr>
          <a:xfrm>
            <a:off x="1167134" y="4849505"/>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Compilation error</a:t>
            </a:r>
          </a:p>
        </p:txBody>
      </p:sp>
      <p:sp>
        <p:nvSpPr>
          <p:cNvPr id="33" name="TextBox 32"/>
          <p:cNvSpPr txBox="1"/>
          <p:nvPr/>
        </p:nvSpPr>
        <p:spPr>
          <a:xfrm>
            <a:off x="642479" y="4876800"/>
            <a:ext cx="542144" cy="477054"/>
          </a:xfrm>
          <a:prstGeom prst="rect">
            <a:avLst/>
          </a:prstGeom>
          <a:noFill/>
        </p:spPr>
        <p:txBody>
          <a:bodyPr wrap="square" rtlCol="0">
            <a:spAutoFit/>
          </a:bodyPr>
          <a:lstStyle/>
          <a:p>
            <a:r>
              <a:rPr lang="en-US" sz="2500" b="1" dirty="0">
                <a:latin typeface="Nunito Sans" panose="00000500000000000000" pitchFamily="2" charset="0"/>
              </a:rPr>
              <a:t>D)</a:t>
            </a:r>
          </a:p>
        </p:txBody>
      </p:sp>
      <p:pic>
        <p:nvPicPr>
          <p:cNvPr id="13" name="Picture 2" descr="E:\MCQ &amp;&amp; PPT templet\Right answer.png"/>
          <p:cNvPicPr>
            <a:picLocks noChangeAspect="1" noChangeArrowheads="1"/>
          </p:cNvPicPr>
          <p:nvPr/>
        </p:nvPicPr>
        <p:blipFill>
          <a:blip r:embed="rId4" cstate="print"/>
          <a:srcRect/>
          <a:stretch>
            <a:fillRect/>
          </a:stretch>
        </p:blipFill>
        <p:spPr bwMode="auto">
          <a:xfrm>
            <a:off x="2438400" y="3352800"/>
            <a:ext cx="685800" cy="638175"/>
          </a:xfrm>
          <a:prstGeom prst="rect">
            <a:avLst/>
          </a:prstGeom>
          <a:noFill/>
        </p:spPr>
      </p:pic>
    </p:spTree>
    <p:extLst>
      <p:ext uri="{BB962C8B-B14F-4D97-AF65-F5344CB8AC3E}">
        <p14:creationId xmlns:p14="http://schemas.microsoft.com/office/powerpoint/2010/main" val="21048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1" name="Rectangle 10">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996140" y="769163"/>
            <a:ext cx="10891060" cy="646331"/>
          </a:xfrm>
          <a:prstGeom prst="rect">
            <a:avLst/>
          </a:prstGeom>
          <a:noFill/>
        </p:spPr>
        <p:txBody>
          <a:bodyPr wrap="square" rtlCol="0">
            <a:spAutoFit/>
          </a:bodyPr>
          <a:lstStyle/>
          <a:p>
            <a:r>
              <a:rPr lang="en-US" sz="3600" dirty="0">
                <a:latin typeface="Nunito Sans" panose="020B0604020202020204" charset="0"/>
              </a:rPr>
              <a:t>Comparison Chart – Multitasking Vs Multithreading </a:t>
            </a:r>
            <a:endParaRPr lang="en-IN" sz="3600" dirty="0">
              <a:latin typeface="Nunito Sans" panose="020B0604020202020204" charset="0"/>
            </a:endParaRPr>
          </a:p>
        </p:txBody>
      </p:sp>
      <p:sp>
        <p:nvSpPr>
          <p:cNvPr id="3" name="TextBox 2"/>
          <p:cNvSpPr txBox="1"/>
          <p:nvPr/>
        </p:nvSpPr>
        <p:spPr>
          <a:xfrm>
            <a:off x="996140" y="1772112"/>
            <a:ext cx="10671604" cy="684803"/>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IN" sz="2800" dirty="0">
              <a:latin typeface="Nunito Sans" panose="020B060402020202020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72596158"/>
              </p:ext>
            </p:extLst>
          </p:nvPr>
        </p:nvGraphicFramePr>
        <p:xfrm>
          <a:off x="228601" y="1415494"/>
          <a:ext cx="11658599" cy="4604902"/>
        </p:xfrm>
        <a:graphic>
          <a:graphicData uri="http://schemas.openxmlformats.org/drawingml/2006/table">
            <a:tbl>
              <a:tblPr/>
              <a:tblGrid>
                <a:gridCol w="2491915">
                  <a:extLst>
                    <a:ext uri="{9D8B030D-6E8A-4147-A177-3AD203B41FA5}">
                      <a16:colId xmlns:a16="http://schemas.microsoft.com/office/drawing/2014/main" val="3517390168"/>
                    </a:ext>
                  </a:extLst>
                </a:gridCol>
                <a:gridCol w="4670884">
                  <a:extLst>
                    <a:ext uri="{9D8B030D-6E8A-4147-A177-3AD203B41FA5}">
                      <a16:colId xmlns:a16="http://schemas.microsoft.com/office/drawing/2014/main" val="2802592437"/>
                    </a:ext>
                  </a:extLst>
                </a:gridCol>
                <a:gridCol w="4495800">
                  <a:extLst>
                    <a:ext uri="{9D8B030D-6E8A-4147-A177-3AD203B41FA5}">
                      <a16:colId xmlns:a16="http://schemas.microsoft.com/office/drawing/2014/main" val="3405212269"/>
                    </a:ext>
                  </a:extLst>
                </a:gridCol>
              </a:tblGrid>
              <a:tr h="520486">
                <a:tc>
                  <a:txBody>
                    <a:bodyPr/>
                    <a:lstStyle/>
                    <a:p>
                      <a:pPr algn="ctr" fontAlgn="ctr"/>
                      <a:r>
                        <a:rPr lang="en-IN" sz="2400" b="1" cap="all" dirty="0">
                          <a:effectLst/>
                        </a:rPr>
                        <a:t>COMPARISON</a:t>
                      </a:r>
                    </a:p>
                  </a:txBody>
                  <a:tcPr marL="56575" marR="56575" marT="56575" marB="5657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2400" b="1" cap="all">
                          <a:effectLst/>
                        </a:rPr>
                        <a:t>MULTITASKING</a:t>
                      </a:r>
                    </a:p>
                  </a:txBody>
                  <a:tcPr marL="56575" marR="56575" marT="56575" marB="5657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IN" sz="2400" b="1" cap="all">
                          <a:effectLst/>
                        </a:rPr>
                        <a:t>MULTITHREADING</a:t>
                      </a:r>
                    </a:p>
                  </a:txBody>
                  <a:tcPr marL="56575" marR="56575" marT="56575" marB="5657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484307530"/>
                  </a:ext>
                </a:extLst>
              </a:tr>
              <a:tr h="1131491">
                <a:tc>
                  <a:txBody>
                    <a:bodyPr/>
                    <a:lstStyle/>
                    <a:p>
                      <a:pPr algn="l" fontAlgn="t"/>
                      <a:r>
                        <a:rPr lang="en-IN" sz="2400" dirty="0">
                          <a:effectLst/>
                        </a:rPr>
                        <a:t>Basic</a:t>
                      </a:r>
                    </a:p>
                  </a:txBody>
                  <a:tcPr marL="56575" marR="56575" marT="56575" marB="56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rPr>
                        <a:t>Multitasking: CPU execute multiple tasks at the same time.</a:t>
                      </a:r>
                    </a:p>
                  </a:txBody>
                  <a:tcPr marL="56575" marR="56575" marT="56575" marB="56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effectLst/>
                        </a:rPr>
                        <a:t>Multithreading: CPU execute multiple threads of a process simultaneously.</a:t>
                      </a:r>
                    </a:p>
                  </a:txBody>
                  <a:tcPr marL="56575" marR="56575" marT="56575" marB="56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8802088"/>
                  </a:ext>
                </a:extLst>
              </a:tr>
              <a:tr h="927822">
                <a:tc>
                  <a:txBody>
                    <a:bodyPr/>
                    <a:lstStyle/>
                    <a:p>
                      <a:pPr algn="l" fontAlgn="t"/>
                      <a:r>
                        <a:rPr lang="en-IN" sz="2400" dirty="0">
                          <a:effectLst/>
                        </a:rPr>
                        <a:t>Switching</a:t>
                      </a:r>
                    </a:p>
                  </a:txBody>
                  <a:tcPr marL="56575" marR="56575" marT="56575" marB="56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effectLst/>
                        </a:rPr>
                        <a:t>CPU switches between programs frequently.</a:t>
                      </a:r>
                    </a:p>
                  </a:txBody>
                  <a:tcPr marL="56575" marR="56575" marT="56575" marB="56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effectLst/>
                        </a:rPr>
                        <a:t>CPU switches between the threads frequently.</a:t>
                      </a:r>
                    </a:p>
                  </a:txBody>
                  <a:tcPr marL="56575" marR="56575" marT="56575" marB="5657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14128347"/>
                  </a:ext>
                </a:extLst>
              </a:tr>
              <a:tr h="1946164">
                <a:tc>
                  <a:txBody>
                    <a:bodyPr/>
                    <a:lstStyle/>
                    <a:p>
                      <a:pPr algn="l" fontAlgn="t"/>
                      <a:r>
                        <a:rPr lang="en-IN" sz="2400">
                          <a:effectLst/>
                        </a:rPr>
                        <a:t>Memory and Resource</a:t>
                      </a:r>
                    </a:p>
                  </a:txBody>
                  <a:tcPr marL="56575" marR="56575" marT="56575" marB="5657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400" dirty="0">
                          <a:effectLst/>
                        </a:rPr>
                        <a:t>System has to allocate separate memory and resources to each program that CPU is executing.</a:t>
                      </a:r>
                    </a:p>
                  </a:txBody>
                  <a:tcPr marL="56575" marR="56575" marT="56575" marB="5657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400" dirty="0">
                          <a:effectLst/>
                        </a:rPr>
                        <a:t>System has to allocate memory to a process, multiple threads of that process shares the same memory and resources allocated to the process.</a:t>
                      </a:r>
                    </a:p>
                  </a:txBody>
                  <a:tcPr marL="56575" marR="56575" marT="56575" marB="5657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145981033"/>
                  </a:ext>
                </a:extLst>
              </a:tr>
            </a:tbl>
          </a:graphicData>
        </a:graphic>
      </p:graphicFrame>
    </p:spTree>
    <p:extLst>
      <p:ext uri="{BB962C8B-B14F-4D97-AF65-F5344CB8AC3E}">
        <p14:creationId xmlns:p14="http://schemas.microsoft.com/office/powerpoint/2010/main" val="467035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0" name="TextBox 9"/>
          <p:cNvSpPr txBox="1"/>
          <p:nvPr/>
        </p:nvSpPr>
        <p:spPr>
          <a:xfrm>
            <a:off x="1219200" y="5334000"/>
            <a:ext cx="2971800" cy="477054"/>
          </a:xfrm>
          <a:prstGeom prst="rect">
            <a:avLst/>
          </a:prstGeom>
          <a:noFill/>
          <a:ln w="28575">
            <a:solidFill>
              <a:srgbClr val="F05136"/>
            </a:solidFill>
          </a:ln>
        </p:spPr>
        <p:txBody>
          <a:bodyPr wrap="square" rtlCol="0">
            <a:spAutoFit/>
          </a:bodyPr>
          <a:lstStyle/>
          <a:p>
            <a:endParaRPr lang="en-US" sz="2500" b="1" dirty="0">
              <a:solidFill>
                <a:srgbClr val="F05136"/>
              </a:solidFill>
              <a:latin typeface="Nunito Sans" charset="0"/>
            </a:endParaRPr>
          </a:p>
        </p:txBody>
      </p:sp>
      <p:sp>
        <p:nvSpPr>
          <p:cNvPr id="11" name="Rectangle 10">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jfasdklvkadl;sadLASS.PNG"/>
          <p:cNvPicPr>
            <a:picLocks noChangeAspect="1"/>
          </p:cNvPicPr>
          <p:nvPr/>
        </p:nvPicPr>
        <p:blipFill>
          <a:blip r:embed="rId4"/>
          <a:stretch>
            <a:fillRect/>
          </a:stretch>
        </p:blipFill>
        <p:spPr>
          <a:xfrm>
            <a:off x="838200" y="826944"/>
            <a:ext cx="8735677" cy="5393654"/>
          </a:xfrm>
          <a:prstGeom prst="rect">
            <a:avLst/>
          </a:prstGeom>
        </p:spPr>
      </p:pic>
      <p:sp>
        <p:nvSpPr>
          <p:cNvPr id="15" name="TextBox 14"/>
          <p:cNvSpPr txBox="1"/>
          <p:nvPr/>
        </p:nvSpPr>
        <p:spPr>
          <a:xfrm>
            <a:off x="1219200" y="5410200"/>
            <a:ext cx="2286000" cy="381000"/>
          </a:xfrm>
          <a:prstGeom prst="rect">
            <a:avLst/>
          </a:prstGeom>
          <a:noFill/>
          <a:ln w="28575">
            <a:solidFill>
              <a:srgbClr val="F05136"/>
            </a:solidFill>
          </a:ln>
        </p:spPr>
        <p:txBody>
          <a:bodyPr wrap="square" rtlCol="0">
            <a:spAutoFit/>
          </a:bodyPr>
          <a:lstStyle/>
          <a:p>
            <a:endParaRPr lang="en-US" dirty="0"/>
          </a:p>
        </p:txBody>
      </p:sp>
    </p:spTree>
    <p:extLst>
      <p:ext uri="{BB962C8B-B14F-4D97-AF65-F5344CB8AC3E}">
        <p14:creationId xmlns:p14="http://schemas.microsoft.com/office/powerpoint/2010/main" val="22014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TextBox 7"/>
          <p:cNvSpPr txBox="1"/>
          <p:nvPr/>
        </p:nvSpPr>
        <p:spPr>
          <a:xfrm>
            <a:off x="5410200" y="4953000"/>
            <a:ext cx="1219200" cy="369332"/>
          </a:xfrm>
          <a:prstGeom prst="rect">
            <a:avLst/>
          </a:prstGeom>
          <a:noFill/>
          <a:ln w="28575">
            <a:solidFill>
              <a:srgbClr val="F05136"/>
            </a:solidFill>
          </a:ln>
        </p:spPr>
        <p:txBody>
          <a:bodyPr wrap="square" rtlCol="0">
            <a:spAutoFit/>
          </a:bodyPr>
          <a:lstStyle/>
          <a:p>
            <a:endParaRPr lang="en-US" dirty="0"/>
          </a:p>
        </p:txBody>
      </p:sp>
      <p:sp>
        <p:nvSpPr>
          <p:cNvPr id="10" name="TextBox 9"/>
          <p:cNvSpPr txBox="1"/>
          <p:nvPr/>
        </p:nvSpPr>
        <p:spPr>
          <a:xfrm>
            <a:off x="990600" y="5410200"/>
            <a:ext cx="2971800" cy="477054"/>
          </a:xfrm>
          <a:prstGeom prst="rect">
            <a:avLst/>
          </a:prstGeom>
          <a:noFill/>
          <a:ln w="28575">
            <a:solidFill>
              <a:srgbClr val="F05136"/>
            </a:solidFill>
          </a:ln>
        </p:spPr>
        <p:txBody>
          <a:bodyPr wrap="square" rtlCol="0">
            <a:spAutoFit/>
          </a:bodyPr>
          <a:lstStyle/>
          <a:p>
            <a:endParaRPr lang="en-US" sz="2500" b="1" dirty="0">
              <a:solidFill>
                <a:srgbClr val="F05136"/>
              </a:solidFill>
              <a:latin typeface="Nunito Sans" charset="0"/>
            </a:endParaRPr>
          </a:p>
        </p:txBody>
      </p:sp>
      <p:sp>
        <p:nvSpPr>
          <p:cNvPr id="11" name="Rectangle 10">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sdffffgg.PNG"/>
          <p:cNvPicPr>
            <a:picLocks noChangeAspect="1"/>
          </p:cNvPicPr>
          <p:nvPr/>
        </p:nvPicPr>
        <p:blipFill>
          <a:blip r:embed="rId4"/>
          <a:stretch>
            <a:fillRect/>
          </a:stretch>
        </p:blipFill>
        <p:spPr>
          <a:xfrm>
            <a:off x="914400" y="852344"/>
            <a:ext cx="8458200" cy="5320570"/>
          </a:xfrm>
          <a:prstGeom prst="rect">
            <a:avLst/>
          </a:prstGeom>
        </p:spPr>
      </p:pic>
      <p:sp>
        <p:nvSpPr>
          <p:cNvPr id="13" name="TextBox 12"/>
          <p:cNvSpPr txBox="1"/>
          <p:nvPr/>
        </p:nvSpPr>
        <p:spPr>
          <a:xfrm>
            <a:off x="990600" y="5410200"/>
            <a:ext cx="3276600" cy="369332"/>
          </a:xfrm>
          <a:prstGeom prst="rect">
            <a:avLst/>
          </a:prstGeom>
          <a:noFill/>
          <a:ln w="28575">
            <a:solidFill>
              <a:srgbClr val="F05136"/>
            </a:solidFill>
          </a:ln>
        </p:spPr>
        <p:txBody>
          <a:bodyPr wrap="square" rtlCol="0">
            <a:spAutoFit/>
          </a:bodyPr>
          <a:lstStyle/>
          <a:p>
            <a:endParaRPr lang="en-US" dirty="0"/>
          </a:p>
        </p:txBody>
      </p:sp>
    </p:spTree>
    <p:extLst>
      <p:ext uri="{BB962C8B-B14F-4D97-AF65-F5344CB8AC3E}">
        <p14:creationId xmlns:p14="http://schemas.microsoft.com/office/powerpoint/2010/main" val="22014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6" name="Picture 5" descr="exceptiom.PNG"/>
          <p:cNvPicPr>
            <a:picLocks noChangeAspect="1"/>
          </p:cNvPicPr>
          <p:nvPr/>
        </p:nvPicPr>
        <p:blipFill>
          <a:blip r:embed="rId4"/>
          <a:stretch>
            <a:fillRect/>
          </a:stretch>
        </p:blipFill>
        <p:spPr>
          <a:xfrm>
            <a:off x="609600" y="1066800"/>
            <a:ext cx="7391400" cy="4876800"/>
          </a:xfrm>
          <a:prstGeom prst="rect">
            <a:avLst/>
          </a:prstGeom>
        </p:spPr>
      </p:pic>
      <p:sp>
        <p:nvSpPr>
          <p:cNvPr id="8" name="TextBox 7"/>
          <p:cNvSpPr txBox="1"/>
          <p:nvPr/>
        </p:nvSpPr>
        <p:spPr>
          <a:xfrm>
            <a:off x="1066800" y="4953000"/>
            <a:ext cx="1219200" cy="369332"/>
          </a:xfrm>
          <a:prstGeom prst="rect">
            <a:avLst/>
          </a:prstGeom>
          <a:noFill/>
          <a:ln w="28575">
            <a:solidFill>
              <a:srgbClr val="F05136"/>
            </a:solidFill>
          </a:ln>
        </p:spPr>
        <p:txBody>
          <a:bodyPr wrap="square" rtlCol="0">
            <a:spAutoFit/>
          </a:bodyPr>
          <a:lstStyle/>
          <a:p>
            <a:endParaRPr lang="en-US" dirty="0"/>
          </a:p>
        </p:txBody>
      </p:sp>
      <p:pic>
        <p:nvPicPr>
          <p:cNvPr id="9" name="Picture 8" descr="images (3).jpg"/>
          <p:cNvPicPr>
            <a:picLocks noChangeAspect="1"/>
          </p:cNvPicPr>
          <p:nvPr/>
        </p:nvPicPr>
        <p:blipFill>
          <a:blip r:embed="rId5"/>
          <a:stretch>
            <a:fillRect/>
          </a:stretch>
        </p:blipFill>
        <p:spPr>
          <a:xfrm>
            <a:off x="8305800" y="838200"/>
            <a:ext cx="3429000" cy="3429000"/>
          </a:xfrm>
          <a:prstGeom prst="rect">
            <a:avLst/>
          </a:prstGeom>
        </p:spPr>
      </p:pic>
      <p:sp>
        <p:nvSpPr>
          <p:cNvPr id="10" name="TextBox 9"/>
          <p:cNvSpPr txBox="1"/>
          <p:nvPr/>
        </p:nvSpPr>
        <p:spPr>
          <a:xfrm>
            <a:off x="8915400" y="1447800"/>
            <a:ext cx="1295400" cy="477054"/>
          </a:xfrm>
          <a:prstGeom prst="rect">
            <a:avLst/>
          </a:prstGeom>
          <a:noFill/>
        </p:spPr>
        <p:txBody>
          <a:bodyPr wrap="square" rtlCol="0">
            <a:spAutoFit/>
          </a:bodyPr>
          <a:lstStyle/>
          <a:p>
            <a:r>
              <a:rPr lang="en-US" sz="2500" b="1" dirty="0">
                <a:solidFill>
                  <a:srgbClr val="F05136"/>
                </a:solidFill>
                <a:latin typeface="Nunito Sans" charset="0"/>
              </a:rPr>
              <a:t>Thread</a:t>
            </a:r>
          </a:p>
        </p:txBody>
      </p:sp>
      <p:sp>
        <p:nvSpPr>
          <p:cNvPr id="11" name="Rectangle 10">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4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3" name="Picture 2" descr="imagesmulti.png"/>
          <p:cNvPicPr>
            <a:picLocks noChangeAspect="1"/>
          </p:cNvPicPr>
          <p:nvPr/>
        </p:nvPicPr>
        <p:blipFill>
          <a:blip r:embed="rId4"/>
          <a:stretch>
            <a:fillRect/>
          </a:stretch>
        </p:blipFill>
        <p:spPr>
          <a:xfrm>
            <a:off x="6248400" y="1424464"/>
            <a:ext cx="5791200" cy="4572000"/>
          </a:xfrm>
          <a:prstGeom prst="rect">
            <a:avLst/>
          </a:prstGeom>
        </p:spPr>
      </p:pic>
      <p:sp>
        <p:nvSpPr>
          <p:cNvPr id="7" name="Rectangle 6"/>
          <p:cNvSpPr/>
          <p:nvPr/>
        </p:nvSpPr>
        <p:spPr>
          <a:xfrm>
            <a:off x="8915400" y="5029200"/>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66800" y="685800"/>
            <a:ext cx="5562600" cy="1477328"/>
          </a:xfrm>
          <a:prstGeom prst="rect">
            <a:avLst/>
          </a:prstGeom>
          <a:noFill/>
        </p:spPr>
        <p:txBody>
          <a:bodyPr wrap="square" rtlCol="0">
            <a:spAutoFit/>
          </a:bodyPr>
          <a:lstStyle/>
          <a:p>
            <a:r>
              <a:rPr lang="en-US" sz="4500" b="1" dirty="0">
                <a:latin typeface="Nunito Sans" charset="0"/>
              </a:rPr>
              <a:t>Multithreading</a:t>
            </a:r>
          </a:p>
          <a:p>
            <a:r>
              <a:rPr lang="en-US" sz="4500" b="1" dirty="0">
                <a:latin typeface="Nunito Sans" charset="0"/>
              </a:rPr>
              <a:t>         </a:t>
            </a:r>
          </a:p>
        </p:txBody>
      </p:sp>
      <p:pic>
        <p:nvPicPr>
          <p:cNvPr id="6" name="Picture 8" descr="multithrea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1767458"/>
            <a:ext cx="4800600" cy="388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407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5931</TotalTime>
  <Words>4737</Words>
  <Application>Microsoft Office PowerPoint</Application>
  <PresentationFormat>Widescreen</PresentationFormat>
  <Paragraphs>1455</Paragraphs>
  <Slides>50</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Open Sans</vt:lpstr>
      <vt:lpstr>Roboto</vt:lpstr>
      <vt:lpstr>Arial</vt:lpstr>
      <vt:lpstr>inherit</vt:lpstr>
      <vt:lpstr>Calibri</vt:lpstr>
      <vt:lpstr>Nunito Sans</vt:lpstr>
      <vt:lpstr>-apple-system</vt:lpstr>
      <vt:lpstr>Wingdings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Nagarajan Raj</cp:lastModifiedBy>
  <cp:revision>257</cp:revision>
  <dcterms:created xsi:type="dcterms:W3CDTF">2006-08-16T00:00:00Z</dcterms:created>
  <dcterms:modified xsi:type="dcterms:W3CDTF">2019-11-26T17:35:22Z</dcterms:modified>
</cp:coreProperties>
</file>