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347" r:id="rId3"/>
    <p:sldId id="348" r:id="rId4"/>
    <p:sldId id="349" r:id="rId5"/>
    <p:sldId id="350" r:id="rId6"/>
    <p:sldId id="351" r:id="rId7"/>
    <p:sldId id="352" r:id="rId8"/>
    <p:sldId id="353" r:id="rId9"/>
    <p:sldId id="354" r:id="rId10"/>
    <p:sldId id="357" r:id="rId11"/>
    <p:sldId id="356" r:id="rId12"/>
    <p:sldId id="358" r:id="rId13"/>
    <p:sldId id="359" r:id="rId14"/>
    <p:sldId id="360" r:id="rId15"/>
    <p:sldId id="361" r:id="rId16"/>
    <p:sldId id="362" r:id="rId17"/>
    <p:sldId id="363" r:id="rId18"/>
    <p:sldId id="289" r:id="rId19"/>
  </p:sldIdLst>
  <p:sldSz cx="12192000" cy="6858000"/>
  <p:notesSz cx="6858000" cy="9144000"/>
  <p:embeddedFontLst>
    <p:embeddedFont>
      <p:font typeface="Calibri" pitchFamily="34" charset="0"/>
      <p:regular r:id="rId21"/>
      <p:bold r:id="rId22"/>
      <p:italic r:id="rId23"/>
      <p:boldItalic r:id="rId24"/>
    </p:embeddedFont>
    <p:embeddedFont>
      <p:font typeface="Nunito Sans"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00" autoAdjust="0"/>
    <p:restoredTop sz="89599" autoAdjust="0"/>
  </p:normalViewPr>
  <p:slideViewPr>
    <p:cSldViewPr>
      <p:cViewPr varScale="1">
        <p:scale>
          <a:sx n="61" d="100"/>
          <a:sy n="61" d="100"/>
        </p:scale>
        <p:origin x="-762" y="-90"/>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Question (</a:t>
            </a:r>
            <a:r>
              <a:rPr lang="en-US" b="1" dirty="0"/>
              <a:t>Programming</a:t>
            </a:r>
            <a:r>
              <a:rPr lang="en-US" b="1" dirty="0" smtClean="0"/>
              <a:t>) (Add slide 20)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420886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420886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129949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129949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1631216"/>
          </a:xfrm>
          <a:prstGeom prst="rect">
            <a:avLst/>
          </a:prstGeom>
          <a:noFill/>
        </p:spPr>
        <p:txBody>
          <a:bodyPr wrap="square" rtlCol="0">
            <a:spAutoFit/>
          </a:bodyPr>
          <a:lstStyle/>
          <a:p>
            <a:pPr algn="just"/>
            <a:r>
              <a:rPr lang="en-US" sz="2500" dirty="0" smtClean="0">
                <a:latin typeface="Nunito Sans" panose="00000500000000000000" pitchFamily="2" charset="0"/>
              </a:rPr>
              <a:t>a Java program to get the students name list in the required order.</a:t>
            </a:r>
          </a:p>
          <a:p>
            <a:pPr algn="just"/>
            <a:endParaRPr lang="en-US" sz="2500" dirty="0" smtClean="0">
              <a:latin typeface="Nunito Sans" panose="00000500000000000000" pitchFamily="2" charset="0"/>
            </a:endParaRPr>
          </a:p>
          <a:p>
            <a:pPr algn="just"/>
            <a:endParaRPr lang="en-US" sz="2500" dirty="0" smtClean="0">
              <a:latin typeface="Nunito Sans" panose="00000500000000000000" pitchFamily="2" charset="0"/>
            </a:endParaRPr>
          </a:p>
          <a:p>
            <a:pPr algn="just"/>
            <a:endParaRPr lang="en-US" sz="2500" dirty="0" smtClean="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TextBox 5">
            <a:extLst>
              <a:ext uri="{FF2B5EF4-FFF2-40B4-BE49-F238E27FC236}">
                <a16:creationId xmlns="" xmlns:a16="http://schemas.microsoft.com/office/drawing/2014/main" id="{4D3C6A22-10DC-4F3C-B084-234422ABF7AC}"/>
              </a:ext>
            </a:extLst>
          </p:cNvPr>
          <p:cNvSpPr txBox="1"/>
          <p:nvPr/>
        </p:nvSpPr>
        <p:spPr>
          <a:xfrm>
            <a:off x="598714" y="2971485"/>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6">
            <a:extLst>
              <a:ext uri="{FF2B5EF4-FFF2-40B4-BE49-F238E27FC236}">
                <a16:creationId xmlns="" xmlns:a16="http://schemas.microsoft.com/office/drawing/2014/main" id="{46523B0F-AEEE-4ACA-B4C4-0A56864A83DD}"/>
              </a:ext>
            </a:extLst>
          </p:cNvPr>
          <p:cNvSpPr txBox="1"/>
          <p:nvPr/>
        </p:nvSpPr>
        <p:spPr>
          <a:xfrm>
            <a:off x="6400800" y="2971485"/>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7">
            <a:extLst>
              <a:ext uri="{FF2B5EF4-FFF2-40B4-BE49-F238E27FC236}">
                <a16:creationId xmlns="" xmlns:a16="http://schemas.microsoft.com/office/drawing/2014/main" id="{7BA56857-6EED-4C75-B709-B35ECE345522}"/>
              </a:ext>
            </a:extLst>
          </p:cNvPr>
          <p:cNvSpPr txBox="1"/>
          <p:nvPr/>
        </p:nvSpPr>
        <p:spPr>
          <a:xfrm>
            <a:off x="6400800" y="3465261"/>
            <a:ext cx="6934200" cy="861774"/>
          </a:xfrm>
          <a:prstGeom prst="rect">
            <a:avLst/>
          </a:prstGeom>
          <a:noFill/>
        </p:spPr>
        <p:txBody>
          <a:bodyPr wrap="square" rtlCol="0">
            <a:spAutoFit/>
          </a:bodyPr>
          <a:lstStyle/>
          <a:p>
            <a:r>
              <a:rPr lang="en-US" sz="2500" dirty="0" smtClean="0">
                <a:latin typeface="Nunito Sans" charset="0"/>
              </a:rPr>
              <a:t>[Arun, </a:t>
            </a:r>
            <a:r>
              <a:rPr lang="en-US" sz="2500" dirty="0" err="1" smtClean="0">
                <a:latin typeface="Nunito Sans" charset="0"/>
              </a:rPr>
              <a:t>Karthi</a:t>
            </a:r>
            <a:r>
              <a:rPr lang="en-US" sz="2500" dirty="0" smtClean="0">
                <a:latin typeface="Nunito Sans" charset="0"/>
              </a:rPr>
              <a:t>, </a:t>
            </a:r>
            <a:r>
              <a:rPr lang="en-US" sz="2500" dirty="0" err="1" smtClean="0">
                <a:latin typeface="Nunito Sans" charset="0"/>
              </a:rPr>
              <a:t>Keerthi</a:t>
            </a:r>
            <a:r>
              <a:rPr lang="en-US" sz="2500" dirty="0" smtClean="0">
                <a:latin typeface="Nunito Sans" charset="0"/>
              </a:rPr>
              <a:t>, </a:t>
            </a:r>
            <a:r>
              <a:rPr lang="en-US" sz="2500" dirty="0" err="1" smtClean="0">
                <a:latin typeface="Nunito Sans" charset="0"/>
              </a:rPr>
              <a:t>Sangeetha</a:t>
            </a:r>
            <a:r>
              <a:rPr lang="en-US" sz="2500" dirty="0" smtClean="0">
                <a:latin typeface="Nunito Sans" charset="0"/>
              </a:rPr>
              <a:t>]</a:t>
            </a:r>
          </a:p>
          <a:p>
            <a:r>
              <a:rPr lang="en-US" sz="2500" dirty="0" smtClean="0">
                <a:latin typeface="Nunito Sans" charset="0"/>
              </a:rPr>
              <a:t>[</a:t>
            </a:r>
            <a:r>
              <a:rPr lang="en-US" sz="2500" dirty="0" err="1" smtClean="0">
                <a:latin typeface="Nunito Sans" charset="0"/>
              </a:rPr>
              <a:t>Sangeetha</a:t>
            </a:r>
            <a:r>
              <a:rPr lang="en-US" sz="2500" dirty="0" smtClean="0">
                <a:latin typeface="Nunito Sans" charset="0"/>
              </a:rPr>
              <a:t>, </a:t>
            </a:r>
            <a:r>
              <a:rPr lang="en-US" sz="2500" dirty="0" err="1" smtClean="0">
                <a:latin typeface="Nunito Sans" charset="0"/>
              </a:rPr>
              <a:t>Keerthi</a:t>
            </a:r>
            <a:r>
              <a:rPr lang="en-US" sz="2500" dirty="0" smtClean="0">
                <a:latin typeface="Nunito Sans" charset="0"/>
              </a:rPr>
              <a:t>, </a:t>
            </a:r>
            <a:r>
              <a:rPr lang="en-US" sz="2500" dirty="0" err="1" smtClean="0">
                <a:latin typeface="Nunito Sans" charset="0"/>
              </a:rPr>
              <a:t>Karthi</a:t>
            </a:r>
            <a:r>
              <a:rPr lang="en-US" sz="2500" dirty="0" smtClean="0">
                <a:latin typeface="Nunito Sans" charset="0"/>
              </a:rPr>
              <a:t>, Arun]</a:t>
            </a:r>
            <a:endParaRPr lang="en-US" sz="2500" dirty="0">
              <a:latin typeface="Nunito Sans" charset="0"/>
            </a:endParaRPr>
          </a:p>
        </p:txBody>
      </p:sp>
      <p:sp>
        <p:nvSpPr>
          <p:cNvPr id="9" name="TextBox 8">
            <a:extLst>
              <a:ext uri="{FF2B5EF4-FFF2-40B4-BE49-F238E27FC236}">
                <a16:creationId xmlns="" xmlns:a16="http://schemas.microsoft.com/office/drawing/2014/main" id="{7BA56857-6EED-4C75-B709-B35ECE345522}"/>
              </a:ext>
            </a:extLst>
          </p:cNvPr>
          <p:cNvSpPr txBox="1"/>
          <p:nvPr/>
        </p:nvSpPr>
        <p:spPr>
          <a:xfrm>
            <a:off x="598714" y="3466743"/>
            <a:ext cx="5040086" cy="2015936"/>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err="1" smtClean="0">
                <a:latin typeface="Nunito Sans" panose="00000500000000000000" pitchFamily="2" charset="0"/>
              </a:rPr>
              <a:t>Karthi</a:t>
            </a:r>
            <a:endParaRPr lang="en-US" sz="2500" dirty="0" smtClean="0">
              <a:latin typeface="Nunito Sans" panose="00000500000000000000" pitchFamily="2" charset="0"/>
            </a:endParaRPr>
          </a:p>
          <a:p>
            <a:r>
              <a:rPr lang="en-US" sz="2500" dirty="0" err="1" smtClean="0">
                <a:latin typeface="Nunito Sans" panose="00000500000000000000" pitchFamily="2" charset="0"/>
              </a:rPr>
              <a:t>Keerthi</a:t>
            </a:r>
            <a:endParaRPr lang="en-US" sz="2500" dirty="0" smtClean="0">
              <a:latin typeface="Nunito Sans" panose="00000500000000000000" pitchFamily="2" charset="0"/>
            </a:endParaRPr>
          </a:p>
          <a:p>
            <a:r>
              <a:rPr lang="en-US" sz="2500" dirty="0" smtClean="0">
                <a:latin typeface="Nunito Sans" panose="00000500000000000000" pitchFamily="2" charset="0"/>
              </a:rPr>
              <a:t>Arun</a:t>
            </a:r>
          </a:p>
          <a:p>
            <a:r>
              <a:rPr lang="en-US" sz="2500" dirty="0" err="1" smtClean="0">
                <a:latin typeface="Nunito Sans" panose="00000500000000000000" pitchFamily="2" charset="0"/>
              </a:rPr>
              <a:t>Sangeetha</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java.util.TreeSet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java.util.Comparator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 list=new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System.out.println(list);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newSet</a:t>
            </a:r>
            <a:r>
              <a:rPr lang="en-US" sz="2000" b="1" dirty="0" smtClean="0">
                <a:solidFill>
                  <a:schemeClr val="bg1"/>
                </a:solidFill>
                <a:latin typeface="Courier New" panose="02070309020205020404" pitchFamily="49" charset="0"/>
                <a:cs typeface="Courier New" panose="02070309020205020404" pitchFamily="49" charset="0"/>
              </a:rPr>
              <a:t> =new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 </a:t>
            </a:r>
            <a:r>
              <a:rPr lang="en-US" sz="2000" b="1" dirty="0" err="1" smtClean="0">
                <a:solidFill>
                  <a:schemeClr val="bg1"/>
                </a:solidFill>
                <a:latin typeface="Courier New" panose="02070309020205020404" pitchFamily="49" charset="0"/>
                <a:cs typeface="Courier New" panose="02070309020205020404" pitchFamily="49" charset="0"/>
              </a:rPr>
              <a:t>list.descendingSet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newSet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3939540"/>
          </a:xfrm>
          <a:prstGeom prst="rect">
            <a:avLst/>
          </a:prstGeom>
          <a:noFill/>
        </p:spPr>
        <p:txBody>
          <a:bodyPr wrap="square" rtlCol="0">
            <a:spAutoFit/>
          </a:bodyPr>
          <a:lstStyle/>
          <a:p>
            <a:pPr algn="just"/>
            <a:r>
              <a:rPr lang="en-US" sz="2500" dirty="0" smtClean="0">
                <a:latin typeface="Nunito Sans" panose="00000500000000000000" pitchFamily="2" charset="0"/>
              </a:rPr>
              <a:t>You are working as a professor in XYZ college. Your are instructed to select a set of students for your class as you are allocated as the class advisor for that class, But you colleague had picket a set of students in the attendance order starting from ‘A’ you have to select the students in the attendance order starting from the students who on after the last person of your colleagues class . [For example if your colleague stopped the attendance order with names of ‘R’ , then you have pick the students from names of ‘S’]. Your colleague gave you the list of students of his class but not in the attendance order. Write a program in Java to find out the rear name in  the attendance of your colleague’s class.</a:t>
            </a:r>
            <a:endParaRPr lang="en-US" sz="2500" dirty="0" smtClean="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TextBox 5">
            <a:extLst>
              <a:ext uri="{FF2B5EF4-FFF2-40B4-BE49-F238E27FC236}">
                <a16:creationId xmlns="" xmlns:a16="http://schemas.microsoft.com/office/drawing/2014/main" id="{4D3C6A22-10DC-4F3C-B084-234422ABF7AC}"/>
              </a:ext>
            </a:extLst>
          </p:cNvPr>
          <p:cNvSpPr txBox="1"/>
          <p:nvPr/>
        </p:nvSpPr>
        <p:spPr>
          <a:xfrm>
            <a:off x="598714" y="9906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6">
            <a:extLst>
              <a:ext uri="{FF2B5EF4-FFF2-40B4-BE49-F238E27FC236}">
                <a16:creationId xmlns="" xmlns:a16="http://schemas.microsoft.com/office/drawing/2014/main" id="{46523B0F-AEEE-4ACA-B4C4-0A56864A83DD}"/>
              </a:ext>
            </a:extLst>
          </p:cNvPr>
          <p:cNvSpPr txBox="1"/>
          <p:nvPr/>
        </p:nvSpPr>
        <p:spPr>
          <a:xfrm>
            <a:off x="6400800" y="9906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7">
            <a:extLst>
              <a:ext uri="{FF2B5EF4-FFF2-40B4-BE49-F238E27FC236}">
                <a16:creationId xmlns="" xmlns:a16="http://schemas.microsoft.com/office/drawing/2014/main" id="{7BA56857-6EED-4C75-B709-B35ECE345522}"/>
              </a:ext>
            </a:extLst>
          </p:cNvPr>
          <p:cNvSpPr txBox="1"/>
          <p:nvPr/>
        </p:nvSpPr>
        <p:spPr>
          <a:xfrm>
            <a:off x="6400800" y="1484376"/>
            <a:ext cx="6934200" cy="861774"/>
          </a:xfrm>
          <a:prstGeom prst="rect">
            <a:avLst/>
          </a:prstGeom>
          <a:noFill/>
        </p:spPr>
        <p:txBody>
          <a:bodyPr wrap="square" rtlCol="0">
            <a:spAutoFit/>
          </a:bodyPr>
          <a:lstStyle/>
          <a:p>
            <a:r>
              <a:rPr lang="fi-FI" sz="2500" dirty="0" smtClean="0">
                <a:latin typeface="Nunito Sans" charset="0"/>
              </a:rPr>
              <a:t>[Arun, Aruna, Kavin, Ramya, sangeetha</a:t>
            </a:r>
            <a:r>
              <a:rPr lang="fi-FI" sz="2500" dirty="0" smtClean="0">
                <a:latin typeface="Nunito Sans" charset="0"/>
              </a:rPr>
              <a:t>]</a:t>
            </a:r>
          </a:p>
          <a:p>
            <a:r>
              <a:rPr lang="fi-FI" sz="2500" dirty="0" smtClean="0">
                <a:latin typeface="Nunito Sans" charset="0"/>
              </a:rPr>
              <a:t>S</a:t>
            </a:r>
            <a:r>
              <a:rPr lang="fi-FI" sz="2500" dirty="0" smtClean="0">
                <a:latin typeface="Nunito Sans" charset="0"/>
              </a:rPr>
              <a:t>angeetha</a:t>
            </a:r>
            <a:endParaRPr lang="en-US" sz="2500" dirty="0">
              <a:latin typeface="Nunito Sans" charset="0"/>
            </a:endParaRPr>
          </a:p>
        </p:txBody>
      </p:sp>
      <p:sp>
        <p:nvSpPr>
          <p:cNvPr id="9" name="TextBox 8">
            <a:extLst>
              <a:ext uri="{FF2B5EF4-FFF2-40B4-BE49-F238E27FC236}">
                <a16:creationId xmlns="" xmlns:a16="http://schemas.microsoft.com/office/drawing/2014/main" id="{7BA56857-6EED-4C75-B709-B35ECE345522}"/>
              </a:ext>
            </a:extLst>
          </p:cNvPr>
          <p:cNvSpPr txBox="1"/>
          <p:nvPr/>
        </p:nvSpPr>
        <p:spPr>
          <a:xfrm>
            <a:off x="598714" y="1485858"/>
            <a:ext cx="5040086" cy="2400657"/>
          </a:xfrm>
          <a:prstGeom prst="rect">
            <a:avLst/>
          </a:prstGeom>
          <a:noFill/>
        </p:spPr>
        <p:txBody>
          <a:bodyPr wrap="square" rtlCol="0">
            <a:spAutoFit/>
          </a:bodyPr>
          <a:lstStyle/>
          <a:p>
            <a:r>
              <a:rPr lang="fi-FI" sz="2500" dirty="0" smtClean="0">
                <a:latin typeface="Nunito Sans" panose="00000500000000000000" pitchFamily="2" charset="0"/>
              </a:rPr>
              <a:t>5</a:t>
            </a:r>
          </a:p>
          <a:p>
            <a:r>
              <a:rPr lang="fi-FI" sz="2500" dirty="0" smtClean="0">
                <a:latin typeface="Nunito Sans" panose="00000500000000000000" pitchFamily="2" charset="0"/>
              </a:rPr>
              <a:t>Sangeetha </a:t>
            </a:r>
            <a:endParaRPr lang="fi-FI" sz="2500" dirty="0" smtClean="0">
              <a:latin typeface="Nunito Sans" panose="00000500000000000000" pitchFamily="2" charset="0"/>
            </a:endParaRPr>
          </a:p>
          <a:p>
            <a:r>
              <a:rPr lang="fi-FI" sz="2500" dirty="0" smtClean="0">
                <a:latin typeface="Nunito Sans" panose="00000500000000000000" pitchFamily="2" charset="0"/>
              </a:rPr>
              <a:t>Aruna</a:t>
            </a:r>
          </a:p>
          <a:p>
            <a:r>
              <a:rPr lang="fi-FI" sz="2500" dirty="0" smtClean="0">
                <a:latin typeface="Nunito Sans" panose="00000500000000000000" pitchFamily="2" charset="0"/>
              </a:rPr>
              <a:t>Arun</a:t>
            </a:r>
          </a:p>
          <a:p>
            <a:r>
              <a:rPr lang="fi-FI" sz="2500" dirty="0" smtClean="0">
                <a:latin typeface="Nunito Sans" panose="00000500000000000000" pitchFamily="2" charset="0"/>
              </a:rPr>
              <a:t>Kavin</a:t>
            </a:r>
          </a:p>
          <a:p>
            <a:r>
              <a:rPr lang="fi-FI" sz="2500" dirty="0" smtClean="0">
                <a:latin typeface="Nunito Sans" panose="00000500000000000000" pitchFamily="2" charset="0"/>
              </a:rPr>
              <a:t>Ramya</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java.util.TreeSet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java.util.Comparator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 list=new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&lt;String&gt;();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list.last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1246495"/>
          </a:xfrm>
          <a:prstGeom prst="rect">
            <a:avLst/>
          </a:prstGeom>
          <a:noFill/>
        </p:spPr>
        <p:txBody>
          <a:bodyPr wrap="square" rtlCol="0">
            <a:spAutoFit/>
          </a:bodyPr>
          <a:lstStyle/>
          <a:p>
            <a:pPr algn="just"/>
            <a:r>
              <a:rPr lang="en-US" sz="2500" dirty="0" smtClean="0">
                <a:latin typeface="Nunito Sans" panose="00000500000000000000" pitchFamily="2" charset="0"/>
              </a:rPr>
              <a:t>Write java program to </a:t>
            </a:r>
            <a:r>
              <a:rPr lang="en-US" sz="2500" dirty="0" smtClean="0">
                <a:latin typeface="Nunito Sans" charset="0"/>
              </a:rPr>
              <a:t>c</a:t>
            </a:r>
            <a:r>
              <a:rPr lang="en-US" sz="2500" dirty="0" smtClean="0">
                <a:latin typeface="Nunito Sans" charset="0"/>
              </a:rPr>
              <a:t>onstruct </a:t>
            </a:r>
            <a:r>
              <a:rPr lang="en-US" sz="2500" dirty="0" smtClean="0">
                <a:latin typeface="Nunito Sans" charset="0"/>
              </a:rPr>
              <a:t>a complete binary tree from given array in level order </a:t>
            </a:r>
            <a:r>
              <a:rPr lang="en-US" sz="2500" dirty="0" smtClean="0">
                <a:latin typeface="Nunito Sans" charset="0"/>
              </a:rPr>
              <a:t>fashion.</a:t>
            </a:r>
            <a:endParaRPr lang="en-US" sz="2500" dirty="0" smtClean="0">
              <a:latin typeface="Nunito Sans" charset="0"/>
            </a:endParaRPr>
          </a:p>
          <a:p>
            <a:pPr algn="just"/>
            <a:endParaRPr lang="en-US" sz="2500" dirty="0" smtClean="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6" name="TextBox 5">
            <a:extLst>
              <a:ext uri="{FF2B5EF4-FFF2-40B4-BE49-F238E27FC236}">
                <a16:creationId xmlns="" xmlns:a16="http://schemas.microsoft.com/office/drawing/2014/main" id="{4D3C6A22-10DC-4F3C-B084-234422ABF7AC}"/>
              </a:ext>
            </a:extLst>
          </p:cNvPr>
          <p:cNvSpPr txBox="1"/>
          <p:nvPr/>
        </p:nvSpPr>
        <p:spPr>
          <a:xfrm>
            <a:off x="598714" y="24384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7" name="TextBox 6">
            <a:extLst>
              <a:ext uri="{FF2B5EF4-FFF2-40B4-BE49-F238E27FC236}">
                <a16:creationId xmlns="" xmlns:a16="http://schemas.microsoft.com/office/drawing/2014/main" id="{46523B0F-AEEE-4ACA-B4C4-0A56864A83DD}"/>
              </a:ext>
            </a:extLst>
          </p:cNvPr>
          <p:cNvSpPr txBox="1"/>
          <p:nvPr/>
        </p:nvSpPr>
        <p:spPr>
          <a:xfrm>
            <a:off x="6400800" y="24384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8" name="TextBox 7">
            <a:extLst>
              <a:ext uri="{FF2B5EF4-FFF2-40B4-BE49-F238E27FC236}">
                <a16:creationId xmlns="" xmlns:a16="http://schemas.microsoft.com/office/drawing/2014/main" id="{7BA56857-6EED-4C75-B709-B35ECE345522}"/>
              </a:ext>
            </a:extLst>
          </p:cNvPr>
          <p:cNvSpPr txBox="1"/>
          <p:nvPr/>
        </p:nvSpPr>
        <p:spPr>
          <a:xfrm>
            <a:off x="6400800" y="2932176"/>
            <a:ext cx="6934200" cy="477054"/>
          </a:xfrm>
          <a:prstGeom prst="rect">
            <a:avLst/>
          </a:prstGeom>
          <a:noFill/>
        </p:spPr>
        <p:txBody>
          <a:bodyPr wrap="square" rtlCol="0">
            <a:spAutoFit/>
          </a:bodyPr>
          <a:lstStyle/>
          <a:p>
            <a:r>
              <a:rPr lang="en-US" sz="2500" dirty="0" smtClean="0">
                <a:latin typeface="Nunito Sans" charset="0"/>
              </a:rPr>
              <a:t>6 4 6 2 5 1 6 3 6 </a:t>
            </a:r>
            <a:endParaRPr lang="en-US" sz="2500" dirty="0">
              <a:latin typeface="Nunito Sans" charset="0"/>
            </a:endParaRPr>
          </a:p>
        </p:txBody>
      </p:sp>
      <p:sp>
        <p:nvSpPr>
          <p:cNvPr id="9" name="TextBox 8">
            <a:extLst>
              <a:ext uri="{FF2B5EF4-FFF2-40B4-BE49-F238E27FC236}">
                <a16:creationId xmlns="" xmlns:a16="http://schemas.microsoft.com/office/drawing/2014/main" id="{7BA56857-6EED-4C75-B709-B35ECE345522}"/>
              </a:ext>
            </a:extLst>
          </p:cNvPr>
          <p:cNvSpPr txBox="1"/>
          <p:nvPr/>
        </p:nvSpPr>
        <p:spPr>
          <a:xfrm>
            <a:off x="598714" y="2933658"/>
            <a:ext cx="5040086" cy="3939540"/>
          </a:xfrm>
          <a:prstGeom prst="rect">
            <a:avLst/>
          </a:prstGeom>
          <a:noFill/>
        </p:spPr>
        <p:txBody>
          <a:bodyPr wrap="square" rtlCol="0">
            <a:spAutoFit/>
          </a:bodyPr>
          <a:lstStyle/>
          <a:p>
            <a:r>
              <a:rPr lang="en-US" sz="2500" dirty="0" smtClean="0">
                <a:latin typeface="Nunito Sans" panose="00000500000000000000" pitchFamily="2" charset="0"/>
              </a:rPr>
              <a:t>9</a:t>
            </a:r>
          </a:p>
          <a:p>
            <a:r>
              <a:rPr lang="en-US" sz="2500" dirty="0" smtClean="0">
                <a:latin typeface="Nunito Sans" panose="00000500000000000000" pitchFamily="2" charset="0"/>
              </a:rPr>
              <a:t>1</a:t>
            </a:r>
          </a:p>
          <a:p>
            <a:r>
              <a:rPr lang="en-US" sz="2500" dirty="0" smtClean="0">
                <a:latin typeface="Nunito Sans" panose="00000500000000000000" pitchFamily="2" charset="0"/>
              </a:rPr>
              <a:t>2</a:t>
            </a:r>
          </a:p>
          <a:p>
            <a:r>
              <a:rPr lang="en-US" sz="2500" dirty="0" smtClean="0">
                <a:latin typeface="Nunito Sans" panose="00000500000000000000" pitchFamily="2" charset="0"/>
              </a:rPr>
              <a:t>3</a:t>
            </a:r>
          </a:p>
          <a:p>
            <a:r>
              <a:rPr lang="en-US" sz="2500" dirty="0" smtClean="0">
                <a:latin typeface="Nunito Sans" panose="00000500000000000000" pitchFamily="2" charset="0"/>
              </a:rPr>
              <a:t>4</a:t>
            </a:r>
          </a:p>
          <a:p>
            <a:r>
              <a:rPr lang="en-US" sz="2500" dirty="0" smtClean="0">
                <a:latin typeface="Nunito Sans" panose="00000500000000000000" pitchFamily="2" charset="0"/>
              </a:rPr>
              <a:t>5</a:t>
            </a:r>
          </a:p>
          <a:p>
            <a:r>
              <a:rPr lang="en-US" sz="2500" dirty="0" smtClean="0">
                <a:latin typeface="Nunito Sans" panose="00000500000000000000" pitchFamily="2" charset="0"/>
              </a:rPr>
              <a:t>6</a:t>
            </a:r>
          </a:p>
          <a:p>
            <a:r>
              <a:rPr lang="en-US" sz="2500" dirty="0" smtClean="0">
                <a:latin typeface="Nunito Sans" panose="00000500000000000000" pitchFamily="2" charset="0"/>
              </a:rPr>
              <a:t>6</a:t>
            </a:r>
          </a:p>
          <a:p>
            <a:r>
              <a:rPr lang="en-US" sz="2500" dirty="0" smtClean="0">
                <a:latin typeface="Nunito Sans" panose="00000500000000000000" pitchFamily="2" charset="0"/>
              </a:rPr>
              <a:t>6</a:t>
            </a:r>
          </a:p>
          <a:p>
            <a:r>
              <a:rPr lang="en-US" sz="2500" dirty="0" smtClean="0">
                <a:latin typeface="Nunito Sans" panose="00000500000000000000" pitchFamily="2" charset="0"/>
              </a:rPr>
              <a:t>6</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smtClean="0">
                <a:solidFill>
                  <a:schemeClr val="bg1"/>
                </a:solidFill>
                <a:latin typeface="Courier New" panose="02070309020205020404" pitchFamily="49" charset="0"/>
                <a:cs typeface="Courier New" panose="02070309020205020404" pitchFamily="49" charset="0"/>
              </a:rPr>
              <a:t>java.util.Scanner;</a:t>
            </a:r>
          </a:p>
          <a:p>
            <a:r>
              <a:rPr lang="en-US" sz="2000" b="1" dirty="0" smtClean="0">
                <a:solidFill>
                  <a:schemeClr val="bg1"/>
                </a:solidFill>
                <a:latin typeface="Courier New" panose="02070309020205020404" pitchFamily="49" charset="0"/>
                <a:cs typeface="Courier New" panose="02070309020205020404" pitchFamily="49" charset="0"/>
              </a:rPr>
              <a:t>public class Tree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Node root; </a:t>
            </a:r>
          </a:p>
          <a:p>
            <a:r>
              <a:rPr lang="en-US" sz="2000" b="1" dirty="0" smtClean="0">
                <a:solidFill>
                  <a:schemeClr val="bg1"/>
                </a:solidFill>
                <a:latin typeface="Courier New" panose="02070309020205020404" pitchFamily="49" charset="0"/>
                <a:cs typeface="Courier New" panose="02070309020205020404" pitchFamily="49" charset="0"/>
              </a:rPr>
              <a:t>    static class Node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int data; </a:t>
            </a:r>
          </a:p>
          <a:p>
            <a:r>
              <a:rPr lang="en-US" sz="2000" b="1" dirty="0" smtClean="0">
                <a:solidFill>
                  <a:schemeClr val="bg1"/>
                </a:solidFill>
                <a:latin typeface="Courier New" panose="02070309020205020404" pitchFamily="49" charset="0"/>
                <a:cs typeface="Courier New" panose="02070309020205020404" pitchFamily="49" charset="0"/>
              </a:rPr>
              <a:t>        Node left, right; </a:t>
            </a:r>
          </a:p>
          <a:p>
            <a:r>
              <a:rPr lang="en-US" sz="2000" b="1" dirty="0" smtClean="0">
                <a:solidFill>
                  <a:schemeClr val="bg1"/>
                </a:solidFill>
                <a:latin typeface="Courier New" panose="02070309020205020404" pitchFamily="49" charset="0"/>
                <a:cs typeface="Courier New" panose="02070309020205020404" pitchFamily="49" charset="0"/>
              </a:rPr>
              <a:t>        Node(int data)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this.data</a:t>
            </a:r>
            <a:r>
              <a:rPr lang="en-US" sz="2000" b="1" dirty="0" smtClean="0">
                <a:solidFill>
                  <a:schemeClr val="bg1"/>
                </a:solidFill>
                <a:latin typeface="Courier New" panose="02070309020205020404" pitchFamily="49" charset="0"/>
                <a:cs typeface="Courier New" panose="02070309020205020404" pitchFamily="49" charset="0"/>
              </a:rPr>
              <a:t> = data;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this.left</a:t>
            </a:r>
            <a:r>
              <a:rPr lang="en-US" sz="2000" b="1" dirty="0" smtClean="0">
                <a:solidFill>
                  <a:schemeClr val="bg1"/>
                </a:solidFill>
                <a:latin typeface="Courier New" panose="02070309020205020404" pitchFamily="49" charset="0"/>
                <a:cs typeface="Courier New" panose="02070309020205020404" pitchFamily="49" charset="0"/>
              </a:rPr>
              <a:t> = null;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this.right</a:t>
            </a:r>
            <a:r>
              <a:rPr lang="en-US" sz="2000" b="1" dirty="0" smtClean="0">
                <a:solidFill>
                  <a:schemeClr val="bg1"/>
                </a:solidFill>
                <a:latin typeface="Courier New" panose="02070309020205020404" pitchFamily="49" charset="0"/>
                <a:cs typeface="Courier New" panose="02070309020205020404" pitchFamily="49" charset="0"/>
              </a:rPr>
              <a:t> = null;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Node </a:t>
            </a:r>
            <a:r>
              <a:rPr lang="en-US" sz="2000" b="1" dirty="0" err="1" smtClean="0">
                <a:solidFill>
                  <a:schemeClr val="bg1"/>
                </a:solidFill>
                <a:latin typeface="Courier New" panose="02070309020205020404" pitchFamily="49" charset="0"/>
                <a:cs typeface="Courier New" panose="02070309020205020404" pitchFamily="49" charset="0"/>
              </a:rPr>
              <a:t>insertLevelOrder</a:t>
            </a:r>
            <a:r>
              <a:rPr lang="en-US" sz="2000" b="1" dirty="0" smtClean="0">
                <a:solidFill>
                  <a:schemeClr val="bg1"/>
                </a:solidFill>
                <a:latin typeface="Courier New" panose="02070309020205020404" pitchFamily="49" charset="0"/>
                <a:cs typeface="Courier New" panose="02070309020205020404" pitchFamily="49" charset="0"/>
              </a:rPr>
              <a:t>(int[]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Node root, int i)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if (i &lt; </a:t>
            </a:r>
            <a:r>
              <a:rPr lang="en-US" sz="2000" b="1" dirty="0" err="1" smtClean="0">
                <a:solidFill>
                  <a:schemeClr val="bg1"/>
                </a:solidFill>
                <a:latin typeface="Courier New" panose="02070309020205020404" pitchFamily="49" charset="0"/>
                <a:cs typeface="Courier New" panose="02070309020205020404" pitchFamily="49" charset="0"/>
              </a:rPr>
              <a:t>arr.length</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Node temp = new Node(</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[i]); </a:t>
            </a:r>
          </a:p>
          <a:p>
            <a:r>
              <a:rPr lang="en-US" sz="2000" b="1" dirty="0" smtClean="0">
                <a:solidFill>
                  <a:schemeClr val="bg1"/>
                </a:solidFill>
                <a:latin typeface="Courier New" panose="02070309020205020404" pitchFamily="49" charset="0"/>
                <a:cs typeface="Courier New" panose="02070309020205020404" pitchFamily="49" charset="0"/>
              </a:rPr>
              <a:t>            root = temp;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root.left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insertLevelOrder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root.left</a:t>
            </a:r>
            <a:r>
              <a:rPr lang="en-US" sz="2000" b="1" dirty="0" smtClean="0">
                <a:solidFill>
                  <a:schemeClr val="bg1"/>
                </a:solidFill>
                <a:latin typeface="Courier New" panose="02070309020205020404" pitchFamily="49" charset="0"/>
                <a:cs typeface="Courier New" panose="02070309020205020404" pitchFamily="49" charset="0"/>
              </a:rPr>
              <a:t>, 2 * i + 1);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root.right</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insertLevelOrder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root.right</a:t>
            </a:r>
            <a:r>
              <a:rPr lang="en-US" sz="2000" b="1" dirty="0" smtClean="0">
                <a:solidFill>
                  <a:schemeClr val="bg1"/>
                </a:solidFill>
                <a:latin typeface="Courier New" panose="02070309020205020404" pitchFamily="49" charset="0"/>
                <a:cs typeface="Courier New" panose="02070309020205020404" pitchFamily="49" charset="0"/>
              </a:rPr>
              <a:t>, 2 * i + 2);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return root;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public </a:t>
            </a:r>
            <a:r>
              <a:rPr lang="en-US" sz="2000" b="1" dirty="0" smtClean="0">
                <a:solidFill>
                  <a:schemeClr val="bg1"/>
                </a:solidFill>
                <a:latin typeface="Courier New" panose="02070309020205020404" pitchFamily="49" charset="0"/>
                <a:cs typeface="Courier New" panose="02070309020205020404" pitchFamily="49" charset="0"/>
              </a:rPr>
              <a:t>void </a:t>
            </a:r>
            <a:r>
              <a:rPr lang="en-US" sz="2000" b="1" dirty="0" err="1" smtClean="0">
                <a:solidFill>
                  <a:schemeClr val="bg1"/>
                </a:solidFill>
                <a:latin typeface="Courier New" panose="02070309020205020404" pitchFamily="49" charset="0"/>
                <a:cs typeface="Courier New" panose="02070309020205020404" pitchFamily="49" charset="0"/>
              </a:rPr>
              <a:t>inOrder</a:t>
            </a:r>
            <a:r>
              <a:rPr lang="en-US" sz="2000" b="1" dirty="0" smtClean="0">
                <a:solidFill>
                  <a:schemeClr val="bg1"/>
                </a:solidFill>
                <a:latin typeface="Courier New" panose="02070309020205020404" pitchFamily="49" charset="0"/>
                <a:cs typeface="Courier New" panose="02070309020205020404" pitchFamily="49" charset="0"/>
              </a:rPr>
              <a:t>(Node root) </a:t>
            </a:r>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if (root != null)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inOrder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root.left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a:t>
            </a:r>
            <a:r>
              <a:rPr lang="en-US" sz="2000" b="1" dirty="0" err="1" smtClean="0">
                <a:solidFill>
                  <a:schemeClr val="bg1"/>
                </a:solidFill>
                <a:latin typeface="Courier New" panose="02070309020205020404" pitchFamily="49" charset="0"/>
                <a:cs typeface="Courier New" panose="02070309020205020404" pitchFamily="49" charset="0"/>
              </a:rPr>
              <a:t>root.data</a:t>
            </a:r>
            <a:r>
              <a:rPr lang="en-US" sz="2000" b="1" dirty="0" smtClean="0">
                <a:solidFill>
                  <a:schemeClr val="bg1"/>
                </a:solidFill>
                <a:latin typeface="Courier New" panose="02070309020205020404" pitchFamily="49" charset="0"/>
                <a:cs typeface="Courier New" panose="02070309020205020404" pitchFamily="49" charset="0"/>
              </a:rPr>
              <a:t> + "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inOrder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root.right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Tree t2 = new Tree(); </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[]=new int[num];</a:t>
            </a:r>
          </a:p>
          <a:p>
            <a:r>
              <a:rPr lang="en-US" sz="2000" b="1" dirty="0" smtClean="0">
                <a:solidFill>
                  <a:schemeClr val="bg1"/>
                </a:solidFill>
                <a:latin typeface="Courier New" panose="02070309020205020404" pitchFamily="49" charset="0"/>
                <a:cs typeface="Courier New" panose="02070309020205020404" pitchFamily="49" charset="0"/>
              </a:rPr>
              <a:t>        for(int i=0;i&lt;num;i++)</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[i]=</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t2.root = t2.insertLevelOrder(</a:t>
            </a:r>
            <a:r>
              <a:rPr lang="en-US" sz="2000" b="1" dirty="0" err="1" smtClean="0">
                <a:solidFill>
                  <a:schemeClr val="bg1"/>
                </a:solidFill>
                <a:latin typeface="Courier New" panose="02070309020205020404" pitchFamily="49" charset="0"/>
                <a:cs typeface="Courier New" panose="02070309020205020404" pitchFamily="49" charset="0"/>
              </a:rPr>
              <a:t>arr</a:t>
            </a:r>
            <a:r>
              <a:rPr lang="en-US" sz="2000" b="1" dirty="0" smtClean="0">
                <a:solidFill>
                  <a:schemeClr val="bg1"/>
                </a:solidFill>
                <a:latin typeface="Courier New" panose="02070309020205020404" pitchFamily="49" charset="0"/>
                <a:cs typeface="Courier New" panose="02070309020205020404" pitchFamily="49" charset="0"/>
              </a:rPr>
              <a:t>, t2.root, 0); </a:t>
            </a:r>
          </a:p>
          <a:p>
            <a:r>
              <a:rPr lang="en-US" sz="2000" b="1" dirty="0" smtClean="0">
                <a:solidFill>
                  <a:schemeClr val="bg1"/>
                </a:solidFill>
                <a:latin typeface="Courier New" panose="02070309020205020404" pitchFamily="49" charset="0"/>
                <a:cs typeface="Courier New" panose="02070309020205020404" pitchFamily="49" charset="0"/>
              </a:rPr>
              <a:t>        t2.inOrder(t2.root);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3554819"/>
          </a:xfrm>
          <a:prstGeom prst="rect">
            <a:avLst/>
          </a:prstGeom>
          <a:noFill/>
        </p:spPr>
        <p:txBody>
          <a:bodyPr wrap="square" rtlCol="0">
            <a:spAutoFit/>
          </a:bodyPr>
          <a:lstStyle/>
          <a:p>
            <a:pPr algn="just"/>
            <a:r>
              <a:rPr lang="en-US" sz="2500" dirty="0" smtClean="0">
                <a:latin typeface="Nunito Sans" panose="00000500000000000000" pitchFamily="2" charset="0"/>
              </a:rPr>
              <a:t>Central  Board of secondary education had recently conducted a board exam for grade “</a:t>
            </a:r>
            <a:r>
              <a:rPr lang="en-US" sz="2500" dirty="0" err="1" smtClean="0">
                <a:latin typeface="Nunito Sans" panose="00000500000000000000" pitchFamily="2" charset="0"/>
              </a:rPr>
              <a:t>Xth</a:t>
            </a:r>
            <a:r>
              <a:rPr lang="en-US" sz="2500" dirty="0" smtClean="0">
                <a:latin typeface="Nunito Sans" panose="00000500000000000000" pitchFamily="2" charset="0"/>
              </a:rPr>
              <a:t>” students. They need to sort the “n” students based on rank. Write a java program  to help the CBSE to get the students name list on rank basis.</a:t>
            </a:r>
          </a:p>
          <a:p>
            <a:pPr algn="just"/>
            <a:r>
              <a:rPr lang="en-US" sz="2500" dirty="0" smtClean="0">
                <a:latin typeface="Nunito Sans" panose="00000500000000000000" pitchFamily="2" charset="0"/>
              </a:rPr>
              <a:t> </a:t>
            </a:r>
            <a:endParaRPr lang="en-US" sz="2500" b="1" dirty="0" smtClean="0">
              <a:latin typeface="Nunito Sans" panose="00000500000000000000" pitchFamily="2" charset="0"/>
            </a:endParaRPr>
          </a:p>
          <a:p>
            <a:pPr algn="just"/>
            <a:endParaRPr lang="en-US" sz="2500" b="1" dirty="0" smtClean="0">
              <a:latin typeface="Nunito Sans" panose="00000500000000000000" pitchFamily="2" charset="0"/>
            </a:endParaRPr>
          </a:p>
          <a:p>
            <a:pPr algn="just"/>
            <a:r>
              <a:rPr lang="en-US" sz="2500" b="1" dirty="0" smtClean="0">
                <a:latin typeface="Nunito Sans" panose="00000500000000000000" pitchFamily="2" charset="0"/>
              </a:rPr>
              <a:t>Note:</a:t>
            </a:r>
          </a:p>
          <a:p>
            <a:pPr algn="just"/>
            <a:r>
              <a:rPr lang="en-US" sz="2500" b="1" dirty="0" smtClean="0">
                <a:latin typeface="Nunito Sans" panose="00000500000000000000" pitchFamily="2" charset="0"/>
              </a:rPr>
              <a:t>         </a:t>
            </a:r>
            <a:r>
              <a:rPr lang="en-US" sz="2500" dirty="0" smtClean="0">
                <a:latin typeface="Nunito Sans" panose="00000500000000000000" pitchFamily="2" charset="0"/>
              </a:rPr>
              <a:t>Consider</a:t>
            </a:r>
            <a:r>
              <a:rPr lang="en-US" sz="2500" b="1" dirty="0" smtClean="0">
                <a:latin typeface="Nunito Sans" panose="00000500000000000000" pitchFamily="2" charset="0"/>
              </a:rPr>
              <a:t> </a:t>
            </a:r>
            <a:r>
              <a:rPr lang="en-US" sz="2500" dirty="0" smtClean="0">
                <a:latin typeface="Nunito Sans" panose="00000500000000000000" pitchFamily="2" charset="0"/>
              </a:rPr>
              <a:t>there are “n” no of students whose marks are calculated out of 600.</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11612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553200" y="11612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553200" y="1655064"/>
            <a:ext cx="5040086" cy="2015936"/>
          </a:xfrm>
          <a:prstGeom prst="rect">
            <a:avLst/>
          </a:prstGeom>
          <a:noFill/>
        </p:spPr>
        <p:txBody>
          <a:bodyPr wrap="square" rtlCol="0">
            <a:spAutoFit/>
          </a:bodyPr>
          <a:lstStyle/>
          <a:p>
            <a:r>
              <a:rPr lang="en-US" sz="2500" dirty="0" smtClean="0">
                <a:latin typeface="Nunito Sans" charset="0"/>
              </a:rPr>
              <a:t>The ranks based on their marks: Rank 1: Arun </a:t>
            </a:r>
          </a:p>
          <a:p>
            <a:r>
              <a:rPr lang="en-US" sz="2500" dirty="0" smtClean="0">
                <a:latin typeface="Nunito Sans" charset="0"/>
              </a:rPr>
              <a:t>Rank 2: Saran</a:t>
            </a:r>
          </a:p>
          <a:p>
            <a:r>
              <a:rPr lang="en-US" sz="2500" dirty="0" smtClean="0">
                <a:latin typeface="Nunito Sans" charset="0"/>
              </a:rPr>
              <a:t>Rank 3: Tamil </a:t>
            </a:r>
          </a:p>
          <a:p>
            <a:r>
              <a:rPr lang="en-US" sz="2500" dirty="0" smtClean="0">
                <a:latin typeface="Nunito Sans" charset="0"/>
              </a:rPr>
              <a:t>Rank 4: </a:t>
            </a:r>
            <a:r>
              <a:rPr lang="en-US" sz="2500" dirty="0" err="1" smtClean="0">
                <a:latin typeface="Nunito Sans" charset="0"/>
              </a:rPr>
              <a:t>Merin</a:t>
            </a:r>
            <a:endParaRPr lang="en-US" sz="2500" dirty="0">
              <a:latin typeface="Nunito Sans"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1656546"/>
            <a:ext cx="5040086" cy="3554819"/>
          </a:xfrm>
          <a:prstGeom prst="rect">
            <a:avLst/>
          </a:prstGeom>
          <a:noFill/>
        </p:spPr>
        <p:txBody>
          <a:bodyPr wrap="square" rtlCol="0">
            <a:spAutoFit/>
          </a:bodyPr>
          <a:lstStyle/>
          <a:p>
            <a:r>
              <a:rPr lang="fi-FI" sz="2500" dirty="0" smtClean="0">
                <a:latin typeface="Nunito Sans" panose="00000500000000000000" pitchFamily="2" charset="0"/>
              </a:rPr>
              <a:t>4</a:t>
            </a:r>
          </a:p>
          <a:p>
            <a:r>
              <a:rPr lang="fi-FI" sz="2500" dirty="0" smtClean="0">
                <a:latin typeface="Nunito Sans" panose="00000500000000000000" pitchFamily="2" charset="0"/>
              </a:rPr>
              <a:t>541</a:t>
            </a:r>
          </a:p>
          <a:p>
            <a:r>
              <a:rPr lang="fi-FI" sz="2500" dirty="0" smtClean="0">
                <a:latin typeface="Nunito Sans" panose="00000500000000000000" pitchFamily="2" charset="0"/>
              </a:rPr>
              <a:t>Arun</a:t>
            </a:r>
          </a:p>
          <a:p>
            <a:r>
              <a:rPr lang="fi-FI" sz="2500" dirty="0" smtClean="0">
                <a:latin typeface="Nunito Sans" panose="00000500000000000000" pitchFamily="2" charset="0"/>
              </a:rPr>
              <a:t>452</a:t>
            </a:r>
          </a:p>
          <a:p>
            <a:r>
              <a:rPr lang="fi-FI" sz="2500" dirty="0" smtClean="0">
                <a:latin typeface="Nunito Sans" panose="00000500000000000000" pitchFamily="2" charset="0"/>
              </a:rPr>
              <a:t>Tamil</a:t>
            </a:r>
          </a:p>
          <a:p>
            <a:r>
              <a:rPr lang="fi-FI" sz="2500" dirty="0" smtClean="0">
                <a:latin typeface="Nunito Sans" panose="00000500000000000000" pitchFamily="2" charset="0"/>
              </a:rPr>
              <a:t>367</a:t>
            </a:r>
          </a:p>
          <a:p>
            <a:r>
              <a:rPr lang="fi-FI" sz="2500" dirty="0" smtClean="0">
                <a:latin typeface="Nunito Sans" panose="00000500000000000000" pitchFamily="2" charset="0"/>
              </a:rPr>
              <a:t>Merin</a:t>
            </a:r>
          </a:p>
          <a:p>
            <a:r>
              <a:rPr lang="fi-FI" sz="2500" dirty="0" smtClean="0">
                <a:latin typeface="Nunito Sans" panose="00000500000000000000" pitchFamily="2" charset="0"/>
              </a:rPr>
              <a:t>456</a:t>
            </a:r>
          </a:p>
          <a:p>
            <a:r>
              <a:rPr lang="fi-FI" sz="2500" dirty="0" smtClean="0">
                <a:latin typeface="Nunito Sans" panose="00000500000000000000" pitchFamily="2" charset="0"/>
              </a:rPr>
              <a:t>Saran</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351873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java.util.TreeMap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java.util.NavigableMap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public class Main {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TreeMap</a:t>
            </a:r>
            <a:r>
              <a:rPr lang="en-US" sz="2000" b="1" dirty="0" smtClean="0">
                <a:solidFill>
                  <a:schemeClr val="bg1"/>
                </a:solidFill>
                <a:latin typeface="Courier New" panose="02070309020205020404" pitchFamily="49" charset="0"/>
                <a:cs typeface="Courier New" panose="02070309020205020404" pitchFamily="49" charset="0"/>
              </a:rPr>
              <a:t>&lt;Integer, String&gt; p1 = new </a:t>
            </a:r>
            <a:r>
              <a:rPr lang="en-US" sz="2000" b="1" dirty="0" err="1" smtClean="0">
                <a:solidFill>
                  <a:schemeClr val="bg1"/>
                </a:solidFill>
                <a:latin typeface="Courier New" panose="02070309020205020404" pitchFamily="49" charset="0"/>
                <a:cs typeface="Courier New" panose="02070309020205020404" pitchFamily="49" charset="0"/>
              </a:rPr>
              <a:t>TreeMap</a:t>
            </a:r>
            <a:r>
              <a:rPr lang="en-US" sz="2000" b="1" dirty="0" smtClean="0">
                <a:solidFill>
                  <a:schemeClr val="bg1"/>
                </a:solidFill>
                <a:latin typeface="Courier New" panose="02070309020205020404" pitchFamily="49" charset="0"/>
                <a:cs typeface="Courier New" panose="02070309020205020404" pitchFamily="49" charset="0"/>
              </a:rPr>
              <a:t>&lt;Integer, String&gt;(); </a:t>
            </a:r>
          </a:p>
          <a:p>
            <a:r>
              <a:rPr lang="en-US" sz="2000" b="1" dirty="0" smtClean="0">
                <a:solidFill>
                  <a:schemeClr val="bg1"/>
                </a:solidFill>
                <a:latin typeface="Courier New" panose="02070309020205020404" pitchFamily="49" charset="0"/>
                <a:cs typeface="Courier New" panose="02070309020205020404" pitchFamily="49" charset="0"/>
              </a:rPr>
              <a:t>		Scanner sc = 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 =</a:t>
            </a:r>
            <a:r>
              <a:rPr lang="en-US" sz="2000" b="1" dirty="0" err="1" smtClean="0">
                <a:solidFill>
                  <a:schemeClr val="bg1"/>
                </a:solidFill>
                <a:latin typeface="Courier New" panose="02070309020205020404" pitchFamily="49" charset="0"/>
                <a:cs typeface="Courier New" panose="02070309020205020404" pitchFamily="49" charset="0"/>
              </a:rPr>
              <a:t>sc.nextInt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String name;</a:t>
            </a:r>
          </a:p>
          <a:p>
            <a:r>
              <a:rPr lang="en-US" sz="2000" b="1" dirty="0" smtClean="0">
                <a:solidFill>
                  <a:schemeClr val="bg1"/>
                </a:solidFill>
                <a:latin typeface="Courier New" panose="02070309020205020404" pitchFamily="49" charset="0"/>
                <a:cs typeface="Courier New" panose="02070309020205020404" pitchFamily="49" charset="0"/>
              </a:rPr>
              <a:t>		int mark;</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mark=</a:t>
            </a:r>
            <a:r>
              <a:rPr lang="en-US" sz="2000" b="1" dirty="0" err="1" smtClean="0">
                <a:solidFill>
                  <a:schemeClr val="bg1"/>
                </a:solidFill>
                <a:latin typeface="Courier New" panose="02070309020205020404" pitchFamily="49" charset="0"/>
                <a:cs typeface="Courier New" panose="02070309020205020404" pitchFamily="49" charset="0"/>
              </a:rPr>
              <a:t>sc.nextInt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name=</a:t>
            </a:r>
            <a:r>
              <a:rPr lang="en-US" sz="2000" b="1" dirty="0" err="1" smtClean="0">
                <a:solidFill>
                  <a:schemeClr val="bg1"/>
                </a:solidFill>
                <a:latin typeface="Courier New" panose="02070309020205020404" pitchFamily="49" charset="0"/>
                <a:cs typeface="Courier New" panose="02070309020205020404" pitchFamily="49" charset="0"/>
              </a:rPr>
              <a:t>sc.next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p1.put(</a:t>
            </a:r>
            <a:r>
              <a:rPr lang="en-US" sz="2000" b="1" dirty="0" err="1" smtClean="0">
                <a:solidFill>
                  <a:schemeClr val="bg1"/>
                </a:solidFill>
                <a:latin typeface="Courier New" panose="02070309020205020404" pitchFamily="49" charset="0"/>
                <a:cs typeface="Courier New" panose="02070309020205020404" pitchFamily="49" charset="0"/>
              </a:rPr>
              <a:t>mark,name</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NavigableMap</a:t>
            </a:r>
            <a:r>
              <a:rPr lang="en-US" sz="2000" b="1" dirty="0" smtClean="0">
                <a:solidFill>
                  <a:schemeClr val="bg1"/>
                </a:solidFill>
                <a:latin typeface="Courier New" panose="02070309020205020404" pitchFamily="49" charset="0"/>
                <a:cs typeface="Courier New" panose="02070309020205020404" pitchFamily="49" charset="0"/>
              </a:rPr>
              <a:t>&lt;Integer, String&gt; Rank = p1.descendingMap();</a:t>
            </a:r>
          </a:p>
          <a:p>
            <a:r>
              <a:rPr lang="en-US" sz="2000" b="1" dirty="0" smtClean="0">
                <a:solidFill>
                  <a:schemeClr val="bg1"/>
                </a:solidFill>
                <a:latin typeface="Courier New" panose="02070309020205020404" pitchFamily="49" charset="0"/>
                <a:cs typeface="Courier New" panose="02070309020205020404" pitchFamily="49" charset="0"/>
              </a:rPr>
              <a:t>		System.out.println("The ranks based on their marks: "); </a:t>
            </a:r>
          </a:p>
          <a:p>
            <a:r>
              <a:rPr lang="en-US" sz="2000" b="1" dirty="0" smtClean="0">
                <a:solidFill>
                  <a:schemeClr val="bg1"/>
                </a:solidFill>
                <a:latin typeface="Courier New" panose="02070309020205020404" pitchFamily="49" charset="0"/>
                <a:cs typeface="Courier New" panose="02070309020205020404" pitchFamily="49" charset="0"/>
              </a:rPr>
              <a:t>		int count = 0; </a:t>
            </a: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for (</a:t>
            </a:r>
            <a:r>
              <a:rPr lang="en-US" sz="2000" b="1" dirty="0" err="1" smtClean="0">
                <a:solidFill>
                  <a:schemeClr val="bg1"/>
                </a:solidFill>
                <a:latin typeface="Courier New" panose="02070309020205020404" pitchFamily="49" charset="0"/>
                <a:cs typeface="Courier New" panose="02070309020205020404" pitchFamily="49" charset="0"/>
              </a:rPr>
              <a:t>NavigableMap.Entry</a:t>
            </a:r>
            <a:r>
              <a:rPr lang="en-US" sz="2000" b="1" dirty="0" smtClean="0">
                <a:solidFill>
                  <a:schemeClr val="bg1"/>
                </a:solidFill>
                <a:latin typeface="Courier New" panose="02070309020205020404" pitchFamily="49" charset="0"/>
                <a:cs typeface="Courier New" panose="02070309020205020404" pitchFamily="49" charset="0"/>
              </a:rPr>
              <a:t>&lt;Integer, String&gt; </a:t>
            </a:r>
            <a:r>
              <a:rPr lang="en-US" sz="2000" b="1" dirty="0" err="1" smtClean="0">
                <a:solidFill>
                  <a:schemeClr val="bg1"/>
                </a:solidFill>
                <a:latin typeface="Courier New" panose="02070309020205020404" pitchFamily="49" charset="0"/>
                <a:cs typeface="Courier New" panose="02070309020205020404" pitchFamily="49" charset="0"/>
              </a:rPr>
              <a:t>entry:Rank.entrySet</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count++; </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Integer.toString</a:t>
            </a:r>
            <a:r>
              <a:rPr lang="en-US" sz="2000" b="1" dirty="0" smtClean="0">
                <a:solidFill>
                  <a:schemeClr val="bg1"/>
                </a:solidFill>
                <a:latin typeface="Courier New" panose="02070309020205020404" pitchFamily="49" charset="0"/>
                <a:cs typeface="Courier New" panose="02070309020205020404" pitchFamily="49" charset="0"/>
              </a:rPr>
              <a:t>(count); </a:t>
            </a:r>
          </a:p>
          <a:p>
            <a:r>
              <a:rPr lang="en-US" sz="2000" b="1" dirty="0" smtClean="0">
                <a:solidFill>
                  <a:schemeClr val="bg1"/>
                </a:solidFill>
                <a:latin typeface="Courier New" panose="02070309020205020404" pitchFamily="49" charset="0"/>
                <a:cs typeface="Courier New" panose="02070309020205020404" pitchFamily="49" charset="0"/>
              </a:rPr>
              <a:t>			System.out.println("Rank " + </a:t>
            </a:r>
            <a:r>
              <a:rPr lang="en-US" sz="2000" b="1" dirty="0" err="1" smtClean="0">
                <a:solidFill>
                  <a:schemeClr val="bg1"/>
                </a:solidFill>
                <a:latin typeface="Courier New" panose="02070309020205020404" pitchFamily="49" charset="0"/>
                <a:cs typeface="Courier New" panose="02070309020205020404" pitchFamily="49" charset="0"/>
              </a:rPr>
              <a:t>str</a:t>
            </a:r>
            <a:r>
              <a:rPr lang="en-US" sz="2000" b="1" dirty="0" smtClean="0">
                <a:solidFill>
                  <a:schemeClr val="bg1"/>
                </a:solidFill>
                <a:latin typeface="Courier New" panose="02070309020205020404" pitchFamily="49" charset="0"/>
                <a:cs typeface="Courier New" panose="02070309020205020404" pitchFamily="49" charset="0"/>
              </a:rPr>
              <a:t> + ": " 												+</a:t>
            </a:r>
            <a:r>
              <a:rPr lang="en-US" sz="2000" b="1" dirty="0" err="1" smtClean="0">
                <a:solidFill>
                  <a:schemeClr val="bg1"/>
                </a:solidFill>
                <a:latin typeface="Courier New" panose="02070309020205020404" pitchFamily="49" charset="0"/>
                <a:cs typeface="Courier New" panose="02070309020205020404" pitchFamily="49" charset="0"/>
              </a:rPr>
              <a:t>entry.getValue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smtClean="0">
              <a:solidFill>
                <a:schemeClr val="bg1"/>
              </a:solidFill>
              <a:latin typeface="Courier New" panose="02070309020205020404" pitchFamily="49" charset="0"/>
              <a:cs typeface="Courier New" panose="02070309020205020404" pitchFamily="49" charset="0"/>
            </a:endParaRPr>
          </a:p>
          <a:p>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3939540"/>
          </a:xfrm>
          <a:prstGeom prst="rect">
            <a:avLst/>
          </a:prstGeom>
          <a:noFill/>
        </p:spPr>
        <p:txBody>
          <a:bodyPr wrap="square" rtlCol="0">
            <a:spAutoFit/>
          </a:bodyPr>
          <a:lstStyle/>
          <a:p>
            <a:pPr algn="just"/>
            <a:r>
              <a:rPr lang="en-US" sz="2500" dirty="0" smtClean="0">
                <a:latin typeface="Nunito Sans" panose="00000500000000000000" pitchFamily="2" charset="0"/>
              </a:rPr>
              <a:t>India is a country which is famous for its culture. One such culture is having father’s name as the surname of all the members of the family. You are aware of all the names of your family, But you don’t know their surname, so you are seeking help from your grandfather , your grandfather told you that he can tell only the father’s name.  Preparing the name list of your friends family with their surname is the duty of your work, so write a java program to preparing such list.</a:t>
            </a:r>
          </a:p>
          <a:p>
            <a:pPr algn="just"/>
            <a:endParaRPr lang="en-US" sz="2500" b="1" dirty="0" smtClean="0">
              <a:latin typeface="Nunito Sans" panose="00000500000000000000" pitchFamily="2" charset="0"/>
            </a:endParaRPr>
          </a:p>
          <a:p>
            <a:pPr algn="just"/>
            <a:r>
              <a:rPr lang="en-US" sz="2500" b="1" dirty="0" smtClean="0">
                <a:latin typeface="Nunito Sans" panose="00000500000000000000" pitchFamily="2" charset="0"/>
              </a:rPr>
              <a:t>Note :</a:t>
            </a:r>
          </a:p>
          <a:p>
            <a:pPr algn="just"/>
            <a:r>
              <a:rPr lang="en-US" sz="2500" dirty="0" smtClean="0">
                <a:latin typeface="Nunito Sans" panose="00000500000000000000" pitchFamily="2" charset="0"/>
              </a:rPr>
              <a:t>          Each individual is having unique first name.</a:t>
            </a: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4D3C6A22-10DC-4F3C-B084-234422ABF7AC}"/>
              </a:ext>
            </a:extLst>
          </p:cNvPr>
          <p:cNvSpPr txBox="1"/>
          <p:nvPr/>
        </p:nvSpPr>
        <p:spPr>
          <a:xfrm>
            <a:off x="598714" y="11612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 xmlns:a16="http://schemas.microsoft.com/office/drawing/2014/main" id="{46523B0F-AEEE-4ACA-B4C4-0A56864A83DD}"/>
              </a:ext>
            </a:extLst>
          </p:cNvPr>
          <p:cNvSpPr txBox="1"/>
          <p:nvPr/>
        </p:nvSpPr>
        <p:spPr>
          <a:xfrm>
            <a:off x="6400800" y="11612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 xmlns:a16="http://schemas.microsoft.com/office/drawing/2014/main" id="{7BA56857-6EED-4C75-B709-B35ECE345522}"/>
              </a:ext>
            </a:extLst>
          </p:cNvPr>
          <p:cNvSpPr txBox="1"/>
          <p:nvPr/>
        </p:nvSpPr>
        <p:spPr>
          <a:xfrm>
            <a:off x="6400800" y="1655064"/>
            <a:ext cx="6934200" cy="1246495"/>
          </a:xfrm>
          <a:prstGeom prst="rect">
            <a:avLst/>
          </a:prstGeom>
          <a:noFill/>
        </p:spPr>
        <p:txBody>
          <a:bodyPr wrap="square" rtlCol="0">
            <a:spAutoFit/>
          </a:bodyPr>
          <a:lstStyle/>
          <a:p>
            <a:r>
              <a:rPr lang="en-US" sz="2500" dirty="0" err="1" smtClean="0">
                <a:latin typeface="Nunito Sans" charset="0"/>
              </a:rPr>
              <a:t>SurName</a:t>
            </a:r>
            <a:r>
              <a:rPr lang="en-US" sz="2500" dirty="0" smtClean="0">
                <a:latin typeface="Nunito Sans" charset="0"/>
              </a:rPr>
              <a:t> : Arun</a:t>
            </a:r>
          </a:p>
          <a:p>
            <a:r>
              <a:rPr lang="en-US" sz="2500" dirty="0" smtClean="0">
                <a:latin typeface="Nunito Sans" charset="0"/>
              </a:rPr>
              <a:t>[</a:t>
            </a:r>
            <a:r>
              <a:rPr lang="en-US" sz="2500" dirty="0" err="1" smtClean="0">
                <a:latin typeface="Nunito Sans" charset="0"/>
              </a:rPr>
              <a:t>Aruna</a:t>
            </a:r>
            <a:r>
              <a:rPr lang="en-US" sz="2500" dirty="0" smtClean="0">
                <a:latin typeface="Nunito Sans" charset="0"/>
              </a:rPr>
              <a:t> Arun, </a:t>
            </a:r>
            <a:r>
              <a:rPr lang="en-US" sz="2500" dirty="0" err="1" smtClean="0">
                <a:latin typeface="Nunito Sans" charset="0"/>
              </a:rPr>
              <a:t>Karthi</a:t>
            </a:r>
            <a:r>
              <a:rPr lang="en-US" sz="2500" dirty="0" smtClean="0">
                <a:latin typeface="Nunito Sans" charset="0"/>
              </a:rPr>
              <a:t> Arun, </a:t>
            </a:r>
            <a:r>
              <a:rPr lang="en-US" sz="2500" dirty="0" err="1" smtClean="0">
                <a:latin typeface="Nunito Sans" charset="0"/>
              </a:rPr>
              <a:t>Keerthi</a:t>
            </a:r>
            <a:r>
              <a:rPr lang="en-US" sz="2500" dirty="0" smtClean="0">
                <a:latin typeface="Nunito Sans" charset="0"/>
              </a:rPr>
              <a:t> Arun, </a:t>
            </a:r>
          </a:p>
          <a:p>
            <a:r>
              <a:rPr lang="en-US" sz="2500" dirty="0" err="1" smtClean="0">
                <a:latin typeface="Nunito Sans" charset="0"/>
              </a:rPr>
              <a:t>Swathi</a:t>
            </a:r>
            <a:r>
              <a:rPr lang="en-US" sz="2500" dirty="0" smtClean="0">
                <a:latin typeface="Nunito Sans" charset="0"/>
              </a:rPr>
              <a:t> Arun]</a:t>
            </a:r>
            <a:endParaRPr lang="en-US" sz="2500" dirty="0">
              <a:latin typeface="Nunito Sans" charset="0"/>
            </a:endParaRPr>
          </a:p>
        </p:txBody>
      </p:sp>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2" name="TextBox 11">
            <a:extLst>
              <a:ext uri="{FF2B5EF4-FFF2-40B4-BE49-F238E27FC236}">
                <a16:creationId xmlns="" xmlns:a16="http://schemas.microsoft.com/office/drawing/2014/main" id="{7BA56857-6EED-4C75-B709-B35ECE345522}"/>
              </a:ext>
            </a:extLst>
          </p:cNvPr>
          <p:cNvSpPr txBox="1"/>
          <p:nvPr/>
        </p:nvSpPr>
        <p:spPr>
          <a:xfrm>
            <a:off x="598714" y="1656546"/>
            <a:ext cx="5040086" cy="2400657"/>
          </a:xfrm>
          <a:prstGeom prst="rect">
            <a:avLst/>
          </a:prstGeom>
          <a:noFill/>
        </p:spPr>
        <p:txBody>
          <a:bodyPr wrap="square" rtlCol="0">
            <a:spAutoFit/>
          </a:bodyPr>
          <a:lstStyle/>
          <a:p>
            <a:r>
              <a:rPr lang="fi-FI" sz="2500" dirty="0" smtClean="0">
                <a:latin typeface="Nunito Sans" panose="00000500000000000000" pitchFamily="2" charset="0"/>
              </a:rPr>
              <a:t>4</a:t>
            </a:r>
          </a:p>
          <a:p>
            <a:r>
              <a:rPr lang="fi-FI" sz="2500" dirty="0" smtClean="0">
                <a:latin typeface="Nunito Sans" panose="00000500000000000000" pitchFamily="2" charset="0"/>
              </a:rPr>
              <a:t>Aruna </a:t>
            </a:r>
          </a:p>
          <a:p>
            <a:r>
              <a:rPr lang="fi-FI" sz="2500" dirty="0" smtClean="0">
                <a:latin typeface="Nunito Sans" panose="00000500000000000000" pitchFamily="2" charset="0"/>
              </a:rPr>
              <a:t>Karthi</a:t>
            </a:r>
          </a:p>
          <a:p>
            <a:r>
              <a:rPr lang="fi-FI" sz="2500" dirty="0" smtClean="0">
                <a:latin typeface="Nunito Sans" panose="00000500000000000000" pitchFamily="2" charset="0"/>
              </a:rPr>
              <a:t>Keerthi</a:t>
            </a:r>
          </a:p>
          <a:p>
            <a:r>
              <a:rPr lang="fi-FI" sz="2500" dirty="0" smtClean="0">
                <a:latin typeface="Nunito Sans" panose="00000500000000000000" pitchFamily="2" charset="0"/>
              </a:rPr>
              <a:t>Swathi</a:t>
            </a:r>
          </a:p>
          <a:p>
            <a:r>
              <a:rPr lang="fi-FI" sz="2500" dirty="0" smtClean="0">
                <a:latin typeface="Nunito Sans" panose="00000500000000000000" pitchFamily="2" charset="0"/>
              </a:rPr>
              <a:t>Arun</a:t>
            </a:r>
            <a:endParaRPr lang="en-US" sz="2500" dirty="0">
              <a:latin typeface="Nunito Sans" panose="00000500000000000000" pitchFamily="2" charset="0"/>
            </a:endParaRPr>
          </a:p>
        </p:txBody>
      </p:sp>
    </p:spTree>
    <p:extLst>
      <p:ext uri="{BB962C8B-B14F-4D97-AF65-F5344CB8AC3E}">
        <p14:creationId xmlns="" xmlns:p14="http://schemas.microsoft.com/office/powerpoint/2010/main" val="3518734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import java.util.Scanner;</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java.util.TreeSet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Main{</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&gt; list=new </a:t>
            </a:r>
            <a:r>
              <a:rPr lang="en-US" sz="2000" b="1" dirty="0" err="1" smtClean="0">
                <a:solidFill>
                  <a:schemeClr val="bg1"/>
                </a:solidFill>
                <a:latin typeface="Courier New" panose="02070309020205020404" pitchFamily="49" charset="0"/>
                <a:cs typeface="Courier New" panose="02070309020205020404" pitchFamily="49" charset="0"/>
              </a:rPr>
              <a:t>TreeSet</a:t>
            </a:r>
            <a:r>
              <a:rPr lang="en-US" sz="2000" b="1" dirty="0" smtClean="0">
                <a:solidFill>
                  <a:schemeClr val="bg1"/>
                </a:solidFill>
                <a:latin typeface="Courier New" panose="02070309020205020404" pitchFamily="49" charset="0"/>
                <a:cs typeface="Courier New" panose="02070309020205020404" pitchFamily="49" charset="0"/>
              </a:rPr>
              <a:t>&lt;</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&gt;();</a:t>
            </a:r>
          </a:p>
          <a:p>
            <a:r>
              <a:rPr lang="en-US" sz="2000" b="1" dirty="0" smtClean="0">
                <a:solidFill>
                  <a:schemeClr val="bg1"/>
                </a:solidFill>
                <a:latin typeface="Courier New" panose="02070309020205020404" pitchFamily="49" charset="0"/>
                <a:cs typeface="Courier New" panose="02070309020205020404" pitchFamily="49" charset="0"/>
              </a:rPr>
              <a:t>        Scanner s=new Scanner(</a:t>
            </a:r>
            <a:r>
              <a:rPr lang="en-US" sz="2000" b="1" dirty="0" err="1" smtClean="0">
                <a:solidFill>
                  <a:schemeClr val="bg1"/>
                </a:solidFill>
                <a:latin typeface="Courier New" panose="02070309020205020404" pitchFamily="49" charset="0"/>
                <a:cs typeface="Courier New" panose="02070309020205020404" pitchFamily="49" charset="0"/>
              </a:rPr>
              <a:t>System.in</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int num=</a:t>
            </a:r>
            <a:r>
              <a:rPr lang="en-US" sz="2000" b="1" dirty="0" err="1" smtClean="0">
                <a:solidFill>
                  <a:schemeClr val="bg1"/>
                </a:solidFill>
                <a:latin typeface="Courier New" panose="02070309020205020404" pitchFamily="49" charset="0"/>
                <a:cs typeface="Courier New" panose="02070309020205020404" pitchFamily="49" charset="0"/>
              </a:rPr>
              <a:t>s.nextInt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while(num!=0){</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sb</a:t>
            </a:r>
            <a:r>
              <a:rPr lang="en-US" sz="2000" b="1" dirty="0" smtClean="0">
                <a:solidFill>
                  <a:schemeClr val="bg1"/>
                </a:solidFill>
                <a:latin typeface="Courier New" panose="02070309020205020404" pitchFamily="49" charset="0"/>
                <a:cs typeface="Courier New" panose="02070309020205020404" pitchFamily="49" charset="0"/>
              </a:rPr>
              <a:t>=new </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list.add</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sb</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num--;</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String </a:t>
            </a:r>
            <a:r>
              <a:rPr lang="en-US" sz="2000" b="1" dirty="0" err="1" smtClean="0">
                <a:solidFill>
                  <a:schemeClr val="bg1"/>
                </a:solidFill>
                <a:latin typeface="Courier New" panose="02070309020205020404" pitchFamily="49" charset="0"/>
                <a:cs typeface="Courier New" panose="02070309020205020404" pitchFamily="49" charset="0"/>
              </a:rPr>
              <a:t>st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s.next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 str1=new </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st</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for(</a:t>
            </a:r>
            <a:r>
              <a:rPr lang="en-US" sz="2000" b="1" dirty="0" err="1" smtClean="0">
                <a:solidFill>
                  <a:schemeClr val="bg1"/>
                </a:solidFill>
                <a:latin typeface="Courier New" panose="02070309020205020404" pitchFamily="49" charset="0"/>
                <a:cs typeface="Courier New" panose="02070309020205020404" pitchFamily="49" charset="0"/>
              </a:rPr>
              <a:t>StringBuilder</a:t>
            </a:r>
            <a:r>
              <a:rPr lang="en-US" sz="2000" b="1" dirty="0" smtClean="0">
                <a:solidFill>
                  <a:schemeClr val="bg1"/>
                </a:solidFill>
                <a:latin typeface="Courier New" panose="02070309020205020404" pitchFamily="49" charset="0"/>
                <a:cs typeface="Courier New" panose="02070309020205020404" pitchFamily="49" charset="0"/>
              </a:rPr>
              <a:t> i :list)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i.append</a:t>
            </a:r>
            <a:r>
              <a:rPr lang="en-US" sz="2000" b="1" dirty="0" smtClean="0">
                <a:solidFill>
                  <a:schemeClr val="bg1"/>
                </a:solidFill>
                <a:latin typeface="Courier New" panose="02070309020205020404" pitchFamily="49" charset="0"/>
                <a:cs typeface="Courier New" panose="02070309020205020404" pitchFamily="49" charset="0"/>
              </a:rPr>
              <a:t>(" " +str1);</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SurName</a:t>
            </a:r>
            <a:r>
              <a:rPr lang="en-US" sz="2000" b="1" dirty="0" smtClean="0">
                <a:solidFill>
                  <a:schemeClr val="bg1"/>
                </a:solidFill>
                <a:latin typeface="Courier New" panose="02070309020205020404" pitchFamily="49" charset="0"/>
                <a:cs typeface="Courier New" panose="02070309020205020404" pitchFamily="49" charset="0"/>
              </a:rPr>
              <a:t> : " + str1);</a:t>
            </a:r>
          </a:p>
          <a:p>
            <a:r>
              <a:rPr lang="en-US" sz="2000" b="1" dirty="0" smtClean="0">
                <a:solidFill>
                  <a:schemeClr val="bg1"/>
                </a:solidFill>
                <a:latin typeface="Courier New" panose="02070309020205020404" pitchFamily="49" charset="0"/>
                <a:cs typeface="Courier New" panose="02070309020205020404" pitchFamily="49" charset="0"/>
              </a:rPr>
              <a:t>        System.out.println(list);</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17526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 xmlns:a16="http://schemas.microsoft.com/office/drawing/2014/main" id="{7F02049E-F6D0-4DF5-A010-80B82B89324E}"/>
              </a:ext>
            </a:extLst>
          </p:cNvPr>
          <p:cNvSpPr txBox="1"/>
          <p:nvPr/>
        </p:nvSpPr>
        <p:spPr>
          <a:xfrm>
            <a:off x="598715" y="1156906"/>
            <a:ext cx="10950806" cy="5093702"/>
          </a:xfrm>
          <a:prstGeom prst="rect">
            <a:avLst/>
          </a:prstGeom>
          <a:noFill/>
        </p:spPr>
        <p:txBody>
          <a:bodyPr wrap="square" rtlCol="0">
            <a:spAutoFit/>
          </a:bodyPr>
          <a:lstStyle/>
          <a:p>
            <a:pPr algn="just"/>
            <a:r>
              <a:rPr lang="en-US" sz="2500" dirty="0" smtClean="0">
                <a:latin typeface="Nunito Sans" panose="00000500000000000000" pitchFamily="2" charset="0"/>
              </a:rPr>
              <a:t>Imagine you are working as a professor in “XYZ” college. You are in charge of conducting the lab exams for a set of students for ‘n’ number of students . You  have prepared ‘n’ number of questions and they are ordered as per the attendance . [ Experiment ‘1’ will be assigned to the students ‘1’ in he attendence ], But your plan was leaked somehow to the students, so  you need to handle the situation by not giving the same question which was assigned earlier, so you have decided to reverse the experiment list so that last student will receive the experiment “1”, Now it is time for conduct the lab exams . Students are entering the laboratory not necessarily, in the same order as in the attendence, but your principal instructed you to give the students names alone in  the order of experiments assigned [ Starting form the students having experiment 1, but in your idea is last student is a first student and he/his will receive the experiment] , so , Write </a:t>
            </a: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717607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4059</TotalTime>
  <Words>1351</Words>
  <Application>Microsoft Office PowerPoint</Application>
  <PresentationFormat>Custom</PresentationFormat>
  <Paragraphs>389</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Nunito Sans</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223</cp:revision>
  <dcterms:created xsi:type="dcterms:W3CDTF">2006-08-16T00:00:00Z</dcterms:created>
  <dcterms:modified xsi:type="dcterms:W3CDTF">2019-12-07T09:48:17Z</dcterms:modified>
</cp:coreProperties>
</file>