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8"/>
  </p:notesMasterIdLst>
  <p:sldIdLst>
    <p:sldId id="272" r:id="rId2"/>
    <p:sldId id="347" r:id="rId3"/>
    <p:sldId id="360" r:id="rId4"/>
    <p:sldId id="351" r:id="rId5"/>
    <p:sldId id="353" r:id="rId6"/>
    <p:sldId id="348" r:id="rId7"/>
    <p:sldId id="350" r:id="rId8"/>
    <p:sldId id="355" r:id="rId9"/>
    <p:sldId id="356" r:id="rId10"/>
    <p:sldId id="358" r:id="rId11"/>
    <p:sldId id="359" r:id="rId12"/>
    <p:sldId id="362" r:id="rId13"/>
    <p:sldId id="363" r:id="rId14"/>
    <p:sldId id="291" r:id="rId15"/>
    <p:sldId id="364" r:id="rId16"/>
    <p:sldId id="366" r:id="rId17"/>
    <p:sldId id="368" r:id="rId18"/>
    <p:sldId id="367" r:id="rId19"/>
    <p:sldId id="365" r:id="rId20"/>
    <p:sldId id="369" r:id="rId21"/>
    <p:sldId id="370"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6" r:id="rId35"/>
    <p:sldId id="385" r:id="rId36"/>
    <p:sldId id="387" r:id="rId37"/>
    <p:sldId id="388" r:id="rId38"/>
    <p:sldId id="390" r:id="rId39"/>
    <p:sldId id="389" r:id="rId40"/>
    <p:sldId id="392" r:id="rId41"/>
    <p:sldId id="391" r:id="rId42"/>
    <p:sldId id="394" r:id="rId43"/>
    <p:sldId id="393" r:id="rId44"/>
    <p:sldId id="395" r:id="rId45"/>
    <p:sldId id="396" r:id="rId46"/>
    <p:sldId id="289" r:id="rId47"/>
  </p:sldIdLst>
  <p:sldSz cx="12192000" cy="6858000"/>
  <p:notesSz cx="6858000" cy="9144000"/>
  <p:embeddedFontLst>
    <p:embeddedFont>
      <p:font typeface="Nunito Sans" charset="0"/>
      <p:regular r:id="rId49"/>
      <p:bold r:id="rId50"/>
      <p:italic r:id="rId51"/>
      <p:boldItalic r:id="rId52"/>
    </p:embeddedFont>
    <p:embeddedFont>
      <p:font typeface="Calibri"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5136"/>
    <a:srgbClr val="000000"/>
    <a:srgbClr val="FF3300"/>
    <a:srgbClr val="E5E5E5"/>
    <a:srgbClr val="FE5138"/>
    <a:srgbClr val="57B782"/>
    <a:srgbClr val="525252"/>
    <a:srgbClr val="1A1A1A"/>
    <a:srgbClr val="4A4A4A"/>
    <a:srgbClr val="13131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000" autoAdjust="0"/>
    <p:restoredTop sz="87993" autoAdjust="0"/>
  </p:normalViewPr>
  <p:slideViewPr>
    <p:cSldViewPr>
      <p:cViewPr>
        <p:scale>
          <a:sx n="62" d="100"/>
          <a:sy n="62" d="100"/>
        </p:scale>
        <p:origin x="-702" y="0"/>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xmlns=""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dirty="0"/>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Description:</a:t>
            </a:r>
          </a:p>
          <a:p>
            <a:r>
              <a:rPr lang="en-US" sz="1200" b="0" i="0" kern="1200" dirty="0" smtClean="0">
                <a:solidFill>
                  <a:schemeClr val="tx1"/>
                </a:solidFill>
                <a:latin typeface="+mn-lt"/>
                <a:ea typeface="+mn-ea"/>
                <a:cs typeface="+mn-cs"/>
              </a:rPr>
              <a:t>Main program is also run as a thread. And, program has created one child thread. Hence, total 2 threads are there in the program.</a:t>
            </a:r>
            <a:endParaRPr lang="en-IN"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b="1" dirty="0" smtClean="0"/>
          </a:p>
          <a:p>
            <a:r>
              <a:rPr lang="en-US" b="1" dirty="0" smtClean="0"/>
              <a:t>Thread</a:t>
            </a:r>
            <a:r>
              <a:rPr lang="en-US" b="1" baseline="0" dirty="0" smtClean="0"/>
              <a:t> Scheduling:</a:t>
            </a:r>
          </a:p>
          <a:p>
            <a:endParaRPr lang="en-US" b="1" baseline="0" dirty="0" smtClean="0"/>
          </a:p>
          <a:p>
            <a:r>
              <a:rPr lang="en-US" b="1" baseline="0" dirty="0" smtClean="0"/>
              <a:t>Scheduler:</a:t>
            </a:r>
          </a:p>
          <a:p>
            <a:endParaRPr lang="en-US" b="1" baseline="0" dirty="0" smtClean="0"/>
          </a:p>
          <a:p>
            <a:r>
              <a:rPr lang="en-US" sz="1200" b="1" i="0" kern="1200" dirty="0" smtClean="0">
                <a:solidFill>
                  <a:schemeClr val="tx1"/>
                </a:solidFill>
                <a:latin typeface="+mn-lt"/>
                <a:ea typeface="+mn-ea"/>
                <a:cs typeface="+mn-cs"/>
              </a:rPr>
              <a:t>Thread scheduler</a:t>
            </a:r>
            <a:r>
              <a:rPr lang="en-US" sz="1200" b="0" i="0" kern="1200" dirty="0" smtClean="0">
                <a:solidFill>
                  <a:schemeClr val="tx1"/>
                </a:solidFill>
                <a:latin typeface="+mn-lt"/>
                <a:ea typeface="+mn-ea"/>
                <a:cs typeface="+mn-cs"/>
              </a:rPr>
              <a:t> in java is the part of the JVM that decides which thread should run.</a:t>
            </a:r>
          </a:p>
          <a:p>
            <a:endParaRPr lang="en-US" sz="1200" b="0" i="0" kern="1200" baseline="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There is no guarantee that which runnable thread will be chosen to run by the thread scheduler.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Only one thread at a time can run in a single process.</a:t>
            </a:r>
          </a:p>
          <a:p>
            <a:endParaRPr lang="en-US" sz="1200" b="0" i="0" kern="1200" baseline="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thread scheduler mainly uses preemptive or time slicing scheduling to schedule the threads.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Thread scheduler</a:t>
            </a:r>
            <a:r>
              <a:rPr lang="en-US" sz="1200" b="0" i="0" kern="1200" baseline="0" dirty="0" smtClean="0">
                <a:solidFill>
                  <a:schemeClr val="tx1"/>
                </a:solidFill>
                <a:latin typeface="+mn-lt"/>
                <a:ea typeface="+mn-ea"/>
                <a:cs typeface="+mn-cs"/>
              </a:rPr>
              <a:t> can be based on thread priority.</a:t>
            </a:r>
            <a:endParaRPr lang="en-US" sz="1200" b="0" i="0" kern="1200" dirty="0" smtClean="0">
              <a:solidFill>
                <a:schemeClr val="tx1"/>
              </a:solidFill>
              <a:latin typeface="+mn-lt"/>
              <a:ea typeface="+mn-ea"/>
              <a:cs typeface="+mn-cs"/>
            </a:endParaRPr>
          </a:p>
          <a:p>
            <a:endParaRPr lang="en-US" b="1" baseline="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b="1" dirty="0" smtClean="0"/>
          </a:p>
          <a:p>
            <a:r>
              <a:rPr lang="en-US" b="1" dirty="0" smtClean="0"/>
              <a:t>Preemptive</a:t>
            </a:r>
            <a:r>
              <a:rPr lang="en-US" b="1" baseline="0" dirty="0" smtClean="0"/>
              <a:t> scheduling :</a:t>
            </a:r>
          </a:p>
          <a:p>
            <a:r>
              <a:rPr lang="en-US" b="1" baseline="0" dirty="0" smtClean="0"/>
              <a:t> </a:t>
            </a:r>
          </a:p>
          <a:p>
            <a:r>
              <a:rPr lang="en-US" b="0" baseline="0" dirty="0" smtClean="0"/>
              <a:t>Under preemptive scheduling the highest priority task executes until it. Enters  the waiting or dead  states or a higher priority task  comes into existence.</a:t>
            </a:r>
          </a:p>
          <a:p>
            <a:endParaRPr lang="en-US" b="0" baseline="0" dirty="0" smtClean="0"/>
          </a:p>
          <a:p>
            <a:r>
              <a:rPr lang="en-US" b="1" baseline="0" dirty="0" smtClean="0"/>
              <a:t>Time slicing:</a:t>
            </a:r>
          </a:p>
          <a:p>
            <a:r>
              <a:rPr lang="en-US" b="1" baseline="0" dirty="0" smtClean="0"/>
              <a:t> </a:t>
            </a:r>
          </a:p>
          <a:p>
            <a:r>
              <a:rPr lang="en-US" b="0" baseline="0" dirty="0" smtClean="0"/>
              <a:t>Under time slicing, a task executes for a predefined slice of time and then reenters the pool of ready tasks. The scheduler then determines which task should execute next, based on priority and other factors.</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Description:</a:t>
            </a:r>
          </a:p>
          <a:p>
            <a:r>
              <a:rPr lang="en-US" sz="1200" b="0" i="0" kern="1200" dirty="0" smtClean="0">
                <a:solidFill>
                  <a:schemeClr val="tx1"/>
                </a:solidFill>
                <a:latin typeface="+mn-lt"/>
                <a:ea typeface="+mn-ea"/>
                <a:cs typeface="+mn-cs"/>
              </a:rPr>
              <a:t>All Java threads have a priority and the thread with he highest priority is scheduled to run by the JVM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case two threads have the same priority a FIFO ordering is followed.</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Thread Priorities: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JVM selects to run a Runnable thread with the highest priority.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All Java threads have a priority in the range 1-10.</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Top priority is 10, lowest priority is 1.Normal</a:t>
            </a:r>
            <a:r>
              <a:rPr lang="en-US" sz="1200" b="0"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priority by default is 5.</a:t>
            </a:r>
          </a:p>
          <a:p>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Thread.MIN_PRIORITY - minimum thread priority.</a:t>
            </a:r>
          </a:p>
          <a:p>
            <a:r>
              <a:rPr lang="en-US" sz="1200" b="0" i="0" kern="1200" dirty="0" smtClean="0">
                <a:solidFill>
                  <a:schemeClr val="tx1"/>
                </a:solidFill>
                <a:latin typeface="+mn-lt"/>
                <a:ea typeface="+mn-ea"/>
                <a:cs typeface="+mn-cs"/>
              </a:rPr>
              <a:t>Thread.MAX_PRIORITY - maximum thread priority.</a:t>
            </a:r>
          </a:p>
          <a:p>
            <a:r>
              <a:rPr lang="en-US" sz="1200" b="0" i="0" kern="1200" dirty="0" smtClean="0">
                <a:solidFill>
                  <a:schemeClr val="tx1"/>
                </a:solidFill>
                <a:latin typeface="+mn-lt"/>
                <a:ea typeface="+mn-ea"/>
                <a:cs typeface="+mn-cs"/>
              </a:rPr>
              <a:t>Thread.NORM_PRIORITY - maximum thread priority.</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Description:</a:t>
            </a:r>
          </a:p>
          <a:p>
            <a:r>
              <a:rPr lang="en-US" sz="1200" b="0" i="0" kern="1200" dirty="0" smtClean="0">
                <a:solidFill>
                  <a:schemeClr val="tx1"/>
                </a:solidFill>
                <a:latin typeface="+mn-lt"/>
                <a:ea typeface="+mn-ea"/>
                <a:cs typeface="+mn-cs"/>
              </a:rPr>
              <a:t>Thread scheduler</a:t>
            </a:r>
            <a:r>
              <a:rPr lang="en-US" sz="1200" b="0" i="0" kern="1200" baseline="0" dirty="0" smtClean="0">
                <a:solidFill>
                  <a:schemeClr val="tx1"/>
                </a:solidFill>
                <a:latin typeface="+mn-lt"/>
                <a:ea typeface="+mn-ea"/>
                <a:cs typeface="+mn-cs"/>
              </a:rPr>
              <a:t> can be based on thread priority.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Each thread is assigned a scheduling priority. The priority levels range from zero (lowest priority) to 31 (highest priority). Only the zero-page thread can have a priority of zero. (The zero-page thread is a system thread responsible for zeroing any free pages when there are no other threads that need to run.)</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system treats all threads with the same priority as equal.</a:t>
            </a:r>
          </a:p>
          <a:p>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Whenever a new Java thread is created it has the same priority as the thread which created it.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Thread priority can be changed by the setpriority() method.</a:t>
            </a:r>
          </a:p>
          <a:p>
            <a:endParaRPr lang="en-US" b="1" i="0" baseline="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t1 thread priority : 5</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a:t>
            </a:r>
            <a:r>
              <a:rPr lang="en-US" sz="1200" b="0" i="0" kern="1200" baseline="0" dirty="0" smtClean="0">
                <a:solidFill>
                  <a:schemeClr val="tx1"/>
                </a:solidFill>
                <a:effectLst/>
                <a:latin typeface="+mn-lt"/>
                <a:ea typeface="+mn-ea"/>
                <a:cs typeface="+mn-cs"/>
              </a:rPr>
              <a:t> priority value is 5, so here no set priority value , so it will print default priority  5</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t1 thread priority : 5</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a:t>
            </a:r>
            <a:r>
              <a:rPr lang="en-US" sz="1200" b="0" i="0" kern="1200" baseline="0" dirty="0" smtClean="0">
                <a:solidFill>
                  <a:schemeClr val="tx1"/>
                </a:solidFill>
                <a:effectLst/>
                <a:latin typeface="+mn-lt"/>
                <a:ea typeface="+mn-ea"/>
                <a:cs typeface="+mn-cs"/>
              </a:rPr>
              <a:t> priority value is 5, so here no set priority value , so it will print default priority  5</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Description:</a:t>
            </a:r>
          </a:p>
          <a:p>
            <a:r>
              <a:rPr lang="en-US" sz="1200" b="1" i="0" kern="1200" dirty="0" smtClean="0">
                <a:solidFill>
                  <a:schemeClr val="tx1"/>
                </a:solidFill>
                <a:latin typeface="+mn-lt"/>
                <a:ea typeface="+mn-ea"/>
                <a:cs typeface="+mn-cs"/>
              </a:rPr>
              <a:t>setPriority</a:t>
            </a:r>
            <a:r>
              <a:rPr lang="en-US" sz="1200" b="0" i="0" kern="1200" dirty="0" smtClean="0">
                <a:solidFill>
                  <a:schemeClr val="tx1"/>
                </a:solidFill>
                <a:latin typeface="+mn-lt"/>
                <a:ea typeface="+mn-ea"/>
                <a:cs typeface="+mn-cs"/>
              </a:rPr>
              <a:t>() method changes the </a:t>
            </a:r>
            <a:r>
              <a:rPr lang="en-US" sz="1200" b="1" i="0" kern="1200" dirty="0" smtClean="0">
                <a:solidFill>
                  <a:schemeClr val="tx1"/>
                </a:solidFill>
                <a:latin typeface="+mn-lt"/>
                <a:ea typeface="+mn-ea"/>
                <a:cs typeface="+mn-cs"/>
              </a:rPr>
              <a:t>priority</a:t>
            </a:r>
            <a:r>
              <a:rPr lang="en-US" sz="1200" b="0" i="0" kern="1200" dirty="0" smtClean="0">
                <a:solidFill>
                  <a:schemeClr val="tx1"/>
                </a:solidFill>
                <a:latin typeface="+mn-lt"/>
                <a:ea typeface="+mn-ea"/>
                <a:cs typeface="+mn-cs"/>
              </a:rPr>
              <a:t> of thread to the </a:t>
            </a:r>
            <a:r>
              <a:rPr lang="en-US" sz="1200" b="1" i="0" kern="1200" dirty="0" smtClean="0">
                <a:solidFill>
                  <a:schemeClr val="tx1"/>
                </a:solidFill>
                <a:latin typeface="+mn-lt"/>
                <a:ea typeface="+mn-ea"/>
                <a:cs typeface="+mn-cs"/>
              </a:rPr>
              <a:t>value newPriority</a:t>
            </a:r>
            <a:r>
              <a:rPr lang="en-US" sz="1200" b="0" i="0" kern="1200" dirty="0" smtClean="0">
                <a:solidFill>
                  <a:schemeClr val="tx1"/>
                </a:solidFill>
                <a:latin typeface="+mn-lt"/>
                <a:ea typeface="+mn-ea"/>
                <a:cs typeface="+mn-cs"/>
              </a:rPr>
              <a: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t1 thread priority : 2</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Description: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setPriority()</a:t>
            </a:r>
            <a:r>
              <a:rPr lang="en-US" sz="1200" b="0" i="0" kern="1200" dirty="0" smtClean="0">
                <a:solidFill>
                  <a:schemeClr val="tx1"/>
                </a:solidFill>
                <a:latin typeface="+mn-lt"/>
                <a:ea typeface="+mn-ea"/>
                <a:cs typeface="+mn-cs"/>
              </a:rPr>
              <a:t> method of thread class is used to change the thread's priority.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getPriority</a:t>
            </a:r>
            <a:r>
              <a:rPr lang="en-US" sz="1200" b="0" i="0" kern="1200" dirty="0" smtClean="0">
                <a:solidFill>
                  <a:schemeClr val="tx1"/>
                </a:solidFill>
                <a:latin typeface="+mn-lt"/>
                <a:ea typeface="+mn-ea"/>
                <a:cs typeface="+mn-cs"/>
              </a:rPr>
              <a:t>() method of thread class is used to check the priority of the thread.</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311767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dirty="0"/>
          </a:p>
        </p:txBody>
      </p:sp>
    </p:spTree>
    <p:extLst>
      <p:ext uri="{BB962C8B-B14F-4D97-AF65-F5344CB8AC3E}">
        <p14:creationId xmlns="" xmlns:p14="http://schemas.microsoft.com/office/powerpoint/2010/main" val="336828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Exception in thread "main" </a:t>
            </a:r>
            <a:r>
              <a:rPr lang="en-US" sz="1200" b="0" i="0" kern="1200" dirty="0" err="1" smtClean="0">
                <a:solidFill>
                  <a:schemeClr val="tx1"/>
                </a:solidFill>
                <a:effectLst/>
                <a:latin typeface="+mn-lt"/>
                <a:ea typeface="+mn-ea"/>
                <a:cs typeface="+mn-cs"/>
              </a:rPr>
              <a:t>java.lang.IllegalArgumentException</a:t>
            </a:r>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java.base/</a:t>
            </a:r>
            <a:r>
              <a:rPr lang="en-US" sz="1200" b="0" i="0" kern="1200" dirty="0" err="1" smtClean="0">
                <a:solidFill>
                  <a:schemeClr val="tx1"/>
                </a:solidFill>
                <a:effectLst/>
                <a:latin typeface="+mn-lt"/>
                <a:ea typeface="+mn-ea"/>
                <a:cs typeface="+mn-cs"/>
              </a:rPr>
              <a:t>java.lang.Thread.setPriority</a:t>
            </a:r>
            <a:r>
              <a:rPr lang="en-US" sz="1200" b="0" i="0" kern="1200" dirty="0" smtClean="0">
                <a:solidFill>
                  <a:schemeClr val="tx1"/>
                </a:solidFill>
                <a:effectLst/>
                <a:latin typeface="+mn-lt"/>
                <a:ea typeface="+mn-ea"/>
                <a:cs typeface="+mn-cs"/>
              </a:rPr>
              <a:t>(Thread.java:1141)</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Valueof.main(Valueof.java:7)</a:t>
            </a: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latin typeface="+mn-lt"/>
                <a:ea typeface="+mn-ea"/>
                <a:cs typeface="+mn-cs"/>
              </a:rPr>
              <a:t>The value of MIN_PRIORITY is 1.</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20</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Exception in thread "main" </a:t>
            </a:r>
            <a:r>
              <a:rPr lang="en-US" sz="1200" b="0" i="0" kern="1200" dirty="0" err="1" smtClean="0">
                <a:solidFill>
                  <a:schemeClr val="tx1"/>
                </a:solidFill>
                <a:effectLst/>
                <a:latin typeface="+mn-lt"/>
                <a:ea typeface="+mn-ea"/>
                <a:cs typeface="+mn-cs"/>
              </a:rPr>
              <a:t>java.lang.IllegalArgumentException</a:t>
            </a:r>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java.base/</a:t>
            </a:r>
            <a:r>
              <a:rPr lang="en-US" sz="1200" b="0" i="0" kern="1200" dirty="0" err="1" smtClean="0">
                <a:solidFill>
                  <a:schemeClr val="tx1"/>
                </a:solidFill>
                <a:effectLst/>
                <a:latin typeface="+mn-lt"/>
                <a:ea typeface="+mn-ea"/>
                <a:cs typeface="+mn-cs"/>
              </a:rPr>
              <a:t>java.lang.Thread.setPriority</a:t>
            </a:r>
            <a:r>
              <a:rPr lang="en-US" sz="1200" b="0" i="0" kern="1200" dirty="0" smtClean="0">
                <a:solidFill>
                  <a:schemeClr val="tx1"/>
                </a:solidFill>
                <a:effectLst/>
                <a:latin typeface="+mn-lt"/>
                <a:ea typeface="+mn-ea"/>
                <a:cs typeface="+mn-cs"/>
              </a:rPr>
              <a:t>(Thread.java:1141)</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Valueof.main(Valueof.java:7)</a:t>
            </a: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latin typeface="+mn-lt"/>
                <a:ea typeface="+mn-ea"/>
                <a:cs typeface="+mn-cs"/>
              </a:rPr>
              <a:t>The value of MAX_PRIORITY is 10.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endParaRPr lang="en-US" b="0" dirty="0" smtClean="0"/>
          </a:p>
          <a:p>
            <a:r>
              <a:rPr lang="en-US" b="0" dirty="0" smtClean="0"/>
              <a:t>Technical </a:t>
            </a:r>
          </a:p>
          <a:p>
            <a:r>
              <a:rPr lang="en-US" b="0" dirty="0" smtClean="0"/>
              <a:t>1</a:t>
            </a:r>
          </a:p>
          <a:p>
            <a:r>
              <a:rPr lang="en-US" b="0" dirty="0" smtClean="0"/>
              <a:t>2</a:t>
            </a:r>
          </a:p>
          <a:p>
            <a:r>
              <a:rPr lang="en-US" b="0" dirty="0" smtClean="0"/>
              <a:t>3</a:t>
            </a:r>
          </a:p>
          <a:p>
            <a:r>
              <a:rPr lang="en-US" b="0" dirty="0" smtClean="0"/>
              <a:t>4</a:t>
            </a:r>
          </a:p>
          <a:p>
            <a:r>
              <a:rPr lang="en-US" b="0" dirty="0" smtClean="0"/>
              <a:t>5</a:t>
            </a:r>
            <a:endParaRPr lang="en-US"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xmlns="" val="356696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b="0" dirty="0" smtClean="0"/>
              <a:t>1</a:t>
            </a:r>
          </a:p>
          <a:p>
            <a:r>
              <a:rPr lang="en-US" b="0" dirty="0" smtClean="0"/>
              <a:t>2</a:t>
            </a:r>
          </a:p>
          <a:p>
            <a:r>
              <a:rPr lang="en-US" b="0" dirty="0" smtClean="0"/>
              <a:t>3</a:t>
            </a:r>
          </a:p>
          <a:p>
            <a:r>
              <a:rPr lang="en-US" b="0" dirty="0" smtClean="0"/>
              <a:t>4</a:t>
            </a:r>
          </a:p>
          <a:p>
            <a:r>
              <a:rPr lang="en-US" b="0" dirty="0" smtClean="0"/>
              <a:t>5</a:t>
            </a:r>
          </a:p>
          <a:p>
            <a:r>
              <a:rPr lang="en-US" b="0" dirty="0" smtClean="0"/>
              <a:t>Technical</a:t>
            </a:r>
          </a:p>
          <a:p>
            <a:endParaRPr lang="en-US" b="1" dirty="0" smtClean="0"/>
          </a:p>
          <a:p>
            <a:r>
              <a:rPr lang="en-US" b="1" dirty="0" smtClean="0"/>
              <a:t>Description:</a:t>
            </a:r>
          </a:p>
          <a:p>
            <a:r>
              <a:rPr lang="en-US" sz="1200" b="0" i="0" kern="1200" dirty="0" smtClean="0">
                <a:solidFill>
                  <a:schemeClr val="tx1"/>
                </a:solidFill>
                <a:latin typeface="+mn-lt"/>
                <a:ea typeface="+mn-ea"/>
                <a:cs typeface="+mn-cs"/>
              </a:rPr>
              <a:t>The join() method waits for a thread to die. In other words, it causes the currently running threads to stop executing until the thread it joins with completes its task.</a:t>
            </a:r>
          </a:p>
          <a:p>
            <a:endParaRPr lang="en-US" sz="1200" b="0" i="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public void join()throws InterruptedException</a:t>
            </a:r>
          </a:p>
          <a:p>
            <a:r>
              <a:rPr lang="en-US" sz="1200" kern="1200" dirty="0" smtClean="0">
                <a:solidFill>
                  <a:schemeClr val="tx1"/>
                </a:solidFill>
                <a:latin typeface="+mn-lt"/>
                <a:ea typeface="+mn-ea"/>
                <a:cs typeface="+mn-cs"/>
              </a:rPr>
              <a:t>public void join(long milliseconds)throws InterruptedException</a:t>
            </a:r>
          </a:p>
          <a:p>
            <a:endParaRPr lang="en-US" sz="1200" b="1" kern="1200" dirty="0" smtClean="0">
              <a:solidFill>
                <a:schemeClr val="tx1"/>
              </a:solidFill>
              <a:latin typeface="+mn-lt"/>
              <a:ea typeface="+mn-ea"/>
              <a:cs typeface="+mn-cs"/>
            </a:endParaRPr>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xmlns="" val="3566962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b="0" dirty="0" smtClean="0"/>
              <a:t>1</a:t>
            </a:r>
          </a:p>
          <a:p>
            <a:r>
              <a:rPr lang="en-US" b="0" dirty="0" smtClean="0"/>
              <a:t>2</a:t>
            </a:r>
          </a:p>
          <a:p>
            <a:r>
              <a:rPr lang="en-US" b="0" dirty="0" smtClean="0"/>
              <a:t>Technical</a:t>
            </a:r>
          </a:p>
          <a:p>
            <a:r>
              <a:rPr lang="en-US" b="0" dirty="0" smtClean="0"/>
              <a:t>3</a:t>
            </a:r>
          </a:p>
          <a:p>
            <a:r>
              <a:rPr lang="en-US" b="0" dirty="0" smtClean="0"/>
              <a:t>4</a:t>
            </a:r>
          </a:p>
          <a:p>
            <a:r>
              <a:rPr lang="en-US" b="0" dirty="0" smtClean="0"/>
              <a:t>5</a:t>
            </a:r>
          </a:p>
          <a:p>
            <a:endParaRPr lang="en-US" b="1" dirty="0" smtClean="0"/>
          </a:p>
          <a:p>
            <a:r>
              <a:rPr lang="en-US" b="1" dirty="0" smtClean="0"/>
              <a:t>Description: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public void join(long milliseconds)throws InterruptedException</a:t>
            </a:r>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xmlns="" val="3566962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Sample Output:</a:t>
            </a:r>
          </a:p>
          <a:p>
            <a:r>
              <a:rPr lang="en-US" b="0" dirty="0" smtClean="0"/>
              <a:t>Thread-0</a:t>
            </a:r>
          </a:p>
          <a:p>
            <a:endParaRPr lang="en-US" b="1" dirty="0" smtClean="0"/>
          </a:p>
          <a:p>
            <a:r>
              <a:rPr lang="en-US" b="1" dirty="0" smtClean="0"/>
              <a:t>Sample Output:</a:t>
            </a:r>
            <a:endParaRPr lang="en-US" b="0" dirty="0" smtClean="0"/>
          </a:p>
          <a:p>
            <a:r>
              <a:rPr lang="en-US" b="0" dirty="0" smtClean="0"/>
              <a:t>Main</a:t>
            </a:r>
          </a:p>
          <a:p>
            <a:r>
              <a:rPr lang="en-US" b="0" dirty="0" smtClean="0"/>
              <a:t>Technical way</a:t>
            </a:r>
          </a:p>
          <a:p>
            <a:endParaRPr lang="en-US" b="1" dirty="0" smtClean="0"/>
          </a:p>
          <a:p>
            <a:r>
              <a:rPr lang="en-US" b="1" dirty="0" smtClean="0"/>
              <a:t>Description:</a:t>
            </a:r>
          </a:p>
          <a:p>
            <a:r>
              <a:rPr lang="en-US" sz="1200" b="0" i="0" kern="1200" dirty="0" smtClean="0">
                <a:solidFill>
                  <a:schemeClr val="tx1"/>
                </a:solidFill>
                <a:latin typeface="+mn-lt"/>
                <a:ea typeface="+mn-ea"/>
                <a:cs typeface="+mn-cs"/>
              </a:rPr>
              <a:t>The Thread class provides methods to change and get the name of a thread. By default, each thread has a name i.e. thread-0, thread-1 and so on. By we can change the name of the thread by using setName() method. The syntax of setName() and getName() methods are,</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public String getName():</a:t>
            </a:r>
            <a:r>
              <a:rPr lang="en-US" sz="1200" b="0" i="0" kern="1200" dirty="0" smtClean="0">
                <a:solidFill>
                  <a:schemeClr val="tx1"/>
                </a:solidFill>
                <a:latin typeface="+mn-lt"/>
                <a:ea typeface="+mn-ea"/>
                <a:cs typeface="+mn-cs"/>
              </a:rPr>
              <a:t> is used to return the name of a thread.</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public void setName(String name):</a:t>
            </a:r>
            <a:r>
              <a:rPr lang="en-US" sz="1200" b="0" i="0" kern="1200" dirty="0" smtClean="0">
                <a:solidFill>
                  <a:schemeClr val="tx1"/>
                </a:solidFill>
                <a:latin typeface="+mn-lt"/>
                <a:ea typeface="+mn-ea"/>
                <a:cs typeface="+mn-cs"/>
              </a:rPr>
              <a:t> is used to change the name of a thread.</a:t>
            </a:r>
          </a:p>
          <a:p>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25</a:t>
            </a:fld>
            <a:endParaRPr lang="en-US"/>
          </a:p>
        </p:txBody>
      </p:sp>
    </p:spTree>
    <p:extLst>
      <p:ext uri="{BB962C8B-B14F-4D97-AF65-F5344CB8AC3E}">
        <p14:creationId xmlns:p14="http://schemas.microsoft.com/office/powerpoint/2010/main" xmlns="" val="3566962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Java Thread pool</a:t>
            </a:r>
            <a:r>
              <a:rPr lang="en-US" sz="1200" b="0" i="0" kern="1200" dirty="0" smtClean="0">
                <a:solidFill>
                  <a:schemeClr val="tx1"/>
                </a:solidFill>
                <a:latin typeface="+mn-lt"/>
                <a:ea typeface="+mn-ea"/>
                <a:cs typeface="+mn-cs"/>
              </a:rPr>
              <a:t> represents a group of worker threads that are waiting for the job and reuse many times.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case of thread pool, a group of fixed size threads are created. A thread from the thread pool is pulled out and assigned a job by the service provider. After completion of the job, thread is contained in the thread pool again.</a:t>
            </a:r>
          </a:p>
          <a:p>
            <a:r>
              <a:rPr lang="en-US" dirty="0" smtClean="0"/>
              <a:t/>
            </a:r>
            <a:br>
              <a:rPr lang="en-US" dirty="0" smtClean="0"/>
            </a:br>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a:t>
            </a:r>
          </a:p>
          <a:p>
            <a:endParaRPr lang="en-US" b="1" dirty="0" smtClean="0"/>
          </a:p>
          <a:p>
            <a:r>
              <a:rPr lang="en-US" sz="1200" b="0" i="0" kern="1200" dirty="0" smtClean="0">
                <a:solidFill>
                  <a:schemeClr val="tx1"/>
                </a:solidFill>
                <a:latin typeface="+mn-lt"/>
                <a:ea typeface="+mn-ea"/>
                <a:cs typeface="+mn-cs"/>
              </a:rPr>
              <a:t>Java provides a convenient way to group multiple threads in a single object. In such way, we can suspend, resume or interrupt group of threads by a single method call.</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thread group creates a tree in which every thread group except the initial thread group has a parent.</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27</a:t>
            </a:fld>
            <a:endParaRPr lang="en-US" dirty="0"/>
          </a:p>
        </p:txBody>
      </p:sp>
    </p:spTree>
    <p:extLst>
      <p:ext uri="{BB962C8B-B14F-4D97-AF65-F5344CB8AC3E}">
        <p14:creationId xmlns:p14="http://schemas.microsoft.com/office/powerpoint/2010/main" xmlns="" val="312244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One</a:t>
            </a:r>
          </a:p>
          <a:p>
            <a:r>
              <a:rPr lang="en-US" sz="1200" b="0" i="0" kern="1200" dirty="0" smtClean="0">
                <a:solidFill>
                  <a:schemeClr val="tx1"/>
                </a:solidFill>
                <a:effectLst/>
                <a:latin typeface="+mn-lt"/>
                <a:ea typeface="+mn-ea"/>
                <a:cs typeface="+mn-cs"/>
              </a:rPr>
              <a:t>Two</a:t>
            </a:r>
          </a:p>
          <a:p>
            <a:r>
              <a:rPr lang="en-US" sz="1200" b="0" i="0" kern="1200" dirty="0" smtClean="0">
                <a:solidFill>
                  <a:schemeClr val="tx1"/>
                </a:solidFill>
                <a:effectLst/>
                <a:latin typeface="+mn-lt"/>
                <a:ea typeface="+mn-ea"/>
                <a:cs typeface="+mn-cs"/>
              </a:rPr>
              <a:t>Three</a:t>
            </a:r>
          </a:p>
          <a:p>
            <a:r>
              <a:rPr lang="en-US" sz="1200" b="0" i="0" kern="1200" dirty="0" smtClean="0">
                <a:solidFill>
                  <a:schemeClr val="tx1"/>
                </a:solidFill>
                <a:effectLst/>
                <a:latin typeface="+mn-lt"/>
                <a:ea typeface="+mn-ea"/>
                <a:cs typeface="+mn-cs"/>
              </a:rPr>
              <a:t>Thread Group Name: Parent ThreadGroup</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28</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29</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latin typeface="+mn-lt"/>
                <a:ea typeface="+mn-ea"/>
                <a:cs typeface="+mn-cs"/>
              </a:rPr>
              <a:t>When we extend thread class or implement runnable interface, we override or implement run() method. When a thread is created and start the run() method get called.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dirty="0"/>
          </a:p>
        </p:txBody>
      </p:sp>
    </p:spTree>
    <p:extLst>
      <p:ext uri="{BB962C8B-B14F-4D97-AF65-F5344CB8AC3E}">
        <p14:creationId xmlns:p14="http://schemas.microsoft.com/office/powerpoint/2010/main" xmlns="" val="3452017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Starting one</a:t>
            </a:r>
          </a:p>
          <a:p>
            <a:r>
              <a:rPr lang="en-US" sz="1200" b="0" i="0" kern="1200" dirty="0" smtClean="0">
                <a:solidFill>
                  <a:schemeClr val="tx1"/>
                </a:solidFill>
                <a:effectLst/>
                <a:latin typeface="+mn-lt"/>
                <a:ea typeface="+mn-ea"/>
                <a:cs typeface="+mn-cs"/>
              </a:rPr>
              <a:t>Starting two</a:t>
            </a:r>
          </a:p>
          <a:p>
            <a:r>
              <a:rPr lang="en-US" sz="1200" b="0" i="0" kern="1200" dirty="0" smtClean="0">
                <a:solidFill>
                  <a:schemeClr val="tx1"/>
                </a:solidFill>
                <a:effectLst/>
                <a:latin typeface="+mn-lt"/>
                <a:ea typeface="+mn-ea"/>
                <a:cs typeface="+mn-cs"/>
              </a:rPr>
              <a:t>number of active thread: 2</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activeCount()</a:t>
            </a:r>
            <a:r>
              <a:rPr lang="en-US" sz="1200" b="0" i="0" kern="1200" dirty="0" smtClean="0">
                <a:solidFill>
                  <a:schemeClr val="tx1"/>
                </a:solidFill>
                <a:latin typeface="+mn-lt"/>
                <a:ea typeface="+mn-ea"/>
                <a:cs typeface="+mn-cs"/>
              </a:rPr>
              <a:t> method of ThreadGroup class is used to return the number of active threads in the current thread's thread group. The returned value is only an estimate because the number of threads may change dynamically while this method traverses internal data structures.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31</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Starting Thread-1</a:t>
            </a:r>
          </a:p>
          <a:p>
            <a:r>
              <a:rPr lang="en-US" sz="1200" b="0" i="0" kern="1200" dirty="0" smtClean="0">
                <a:solidFill>
                  <a:schemeClr val="tx1"/>
                </a:solidFill>
                <a:effectLst/>
                <a:latin typeface="+mn-lt"/>
                <a:ea typeface="+mn-ea"/>
                <a:cs typeface="+mn-cs"/>
              </a:rPr>
              <a:t>Starting Thread-2</a:t>
            </a:r>
          </a:p>
          <a:p>
            <a:r>
              <a:rPr lang="en-US" sz="1200" b="0" i="0" kern="1200" dirty="0" smtClean="0">
                <a:solidFill>
                  <a:schemeClr val="tx1"/>
                </a:solidFill>
                <a:effectLst/>
                <a:latin typeface="+mn-lt"/>
                <a:ea typeface="+mn-ea"/>
                <a:cs typeface="+mn-cs"/>
              </a:rPr>
              <a:t>Thread-1 completed executing</a:t>
            </a:r>
          </a:p>
          <a:p>
            <a:r>
              <a:rPr lang="en-US" sz="1200" b="0" i="0" kern="1200" dirty="0" smtClean="0">
                <a:solidFill>
                  <a:schemeClr val="tx1"/>
                </a:solidFill>
                <a:effectLst/>
                <a:latin typeface="+mn-lt"/>
                <a:ea typeface="+mn-ea"/>
                <a:cs typeface="+mn-cs"/>
              </a:rPr>
              <a:t>Thread-2 completed executing</a:t>
            </a:r>
          </a:p>
          <a:p>
            <a:r>
              <a:rPr lang="en-US" sz="1200" b="0" i="0" kern="1200" dirty="0" smtClean="0">
                <a:solidFill>
                  <a:schemeClr val="tx1"/>
                </a:solidFill>
                <a:effectLst/>
                <a:latin typeface="+mn-lt"/>
                <a:ea typeface="+mn-ea"/>
                <a:cs typeface="+mn-cs"/>
              </a:rPr>
              <a:t>ParentThreadGroup for Parent thread is main</a:t>
            </a:r>
          </a:p>
          <a:p>
            <a:r>
              <a:rPr lang="en-US" sz="1200" b="0" i="0" kern="1200" dirty="0" smtClean="0">
                <a:solidFill>
                  <a:schemeClr val="tx1"/>
                </a:solidFill>
                <a:effectLst/>
                <a:latin typeface="+mn-lt"/>
                <a:ea typeface="+mn-ea"/>
                <a:cs typeface="+mn-cs"/>
              </a:rPr>
              <a:t>ParentThreadGroup for Child thread is Parent thread</a:t>
            </a:r>
          </a:p>
        </p:txBody>
      </p:sp>
      <p:sp>
        <p:nvSpPr>
          <p:cNvPr id="4" name="Slide Number Placeholder 3"/>
          <p:cNvSpPr>
            <a:spLocks noGrp="1"/>
          </p:cNvSpPr>
          <p:nvPr>
            <p:ph type="sldNum" sz="quarter" idx="10"/>
          </p:nvPr>
        </p:nvSpPr>
        <p:spPr/>
        <p:txBody>
          <a:bodyPr/>
          <a:lstStyle/>
          <a:p>
            <a:fld id="{0AAB6876-1BF1-4B88-890A-0B4E46201506}" type="slidenum">
              <a:rPr lang="en-US" smtClean="0"/>
              <a:pPr/>
              <a:t>32</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before starting thread isAlive: false</a:t>
            </a:r>
          </a:p>
          <a:p>
            <a:r>
              <a:rPr lang="en-US" sz="1200" b="0" i="0" kern="1200" dirty="0" smtClean="0">
                <a:solidFill>
                  <a:schemeClr val="tx1"/>
                </a:solidFill>
                <a:effectLst/>
                <a:latin typeface="+mn-lt"/>
                <a:ea typeface="+mn-ea"/>
                <a:cs typeface="+mn-cs"/>
              </a:rPr>
              <a:t>after starting thread isAlive: true</a:t>
            </a:r>
          </a:p>
          <a:p>
            <a:r>
              <a:rPr lang="en-US" sz="1200" b="0" i="0" kern="1200" dirty="0" smtClean="0">
                <a:solidFill>
                  <a:schemeClr val="tx1"/>
                </a:solidFill>
                <a:effectLst/>
                <a:latin typeface="+mn-lt"/>
                <a:ea typeface="+mn-ea"/>
                <a:cs typeface="+mn-cs"/>
              </a:rPr>
              <a:t>is run() method isAlive true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b="1" dirty="0" smtClean="0"/>
              <a:t>isAlive()</a:t>
            </a:r>
            <a:r>
              <a:rPr lang="en-US" sz="1200" dirty="0" smtClean="0"/>
              <a:t> method of thread class tests if the thread is alive. A thread is considered alive when the start() method of thread class has been called and the thread is not yet dead. This method returns true if the thread is still running and not finished</a:t>
            </a:r>
            <a:endParaRPr lang="en-US" sz="1200" b="1" dirty="0" smtClean="0">
              <a:solidFill>
                <a:schemeClr val="bg1"/>
              </a:solidFill>
              <a:latin typeface="Courier New" panose="02070309020205020404" pitchFamily="49" charset="0"/>
              <a:cs typeface="Courier New" panose="02070309020205020404" pitchFamily="49" charset="0"/>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33</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Main</a:t>
            </a:r>
          </a:p>
          <a:p>
            <a:r>
              <a:rPr lang="en-US" sz="1200" b="0" i="0" kern="1200" dirty="0" smtClean="0">
                <a:solidFill>
                  <a:schemeClr val="tx1"/>
                </a:solidFill>
                <a:effectLst/>
                <a:latin typeface="+mn-lt"/>
                <a:ea typeface="+mn-ea"/>
                <a:cs typeface="+mn-cs"/>
              </a:rPr>
              <a:t>Main</a:t>
            </a:r>
          </a:p>
          <a:p>
            <a:r>
              <a:rPr lang="en-US" sz="1200" b="0" i="0" kern="1200" dirty="0" smtClean="0">
                <a:solidFill>
                  <a:schemeClr val="tx1"/>
                </a:solidFill>
                <a:effectLst/>
                <a:latin typeface="+mn-lt"/>
                <a:ea typeface="+mn-ea"/>
                <a:cs typeface="+mn-cs"/>
              </a:rPr>
              <a:t>main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yield()</a:t>
            </a:r>
            <a:r>
              <a:rPr lang="en-US" sz="1200" b="0" i="0" kern="1200" dirty="0" smtClean="0">
                <a:solidFill>
                  <a:schemeClr val="tx1"/>
                </a:solidFill>
                <a:latin typeface="+mn-lt"/>
                <a:ea typeface="+mn-ea"/>
                <a:cs typeface="+mn-cs"/>
              </a:rPr>
              <a:t> method of thread class causes the currently executing thread object to temporarily pause and allow other threads to execute.</a:t>
            </a:r>
            <a:endParaRPr lang="en-US" sz="120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34</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35</a:t>
            </a:fld>
            <a:endParaRPr lang="en-US" dirty="0"/>
          </a:p>
        </p:txBody>
      </p:sp>
    </p:spTree>
    <p:extLst>
      <p:ext uri="{BB962C8B-B14F-4D97-AF65-F5344CB8AC3E}">
        <p14:creationId xmlns="" xmlns:p14="http://schemas.microsoft.com/office/powerpoint/2010/main" val="336828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36</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37</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38</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39</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40</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41</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42</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43</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44</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45</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46</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Description:</a:t>
            </a:r>
            <a:endParaRPr lang="en-IN" b="0" dirty="0" smtClean="0"/>
          </a:p>
          <a:p>
            <a:r>
              <a:rPr lang="en-US" sz="1200" b="0" dirty="0" smtClean="0">
                <a:solidFill>
                  <a:schemeClr val="bg1"/>
                </a:solidFill>
                <a:latin typeface="Courier New" panose="02070309020205020404" pitchFamily="49" charset="0"/>
                <a:cs typeface="Courier New" panose="02070309020205020404" pitchFamily="49" charset="0"/>
              </a:rPr>
              <a:t>(new ThreadTest()).start(); </a:t>
            </a:r>
          </a:p>
          <a:p>
            <a:r>
              <a:rPr lang="en-IN" b="0" dirty="0" smtClean="0"/>
              <a:t>This another way to creating thread.</a:t>
            </a:r>
            <a:endParaRPr lang="en-IN"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2560173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xmlns=""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//Number of threads in below java program is</a:t>
            </a:r>
          </a:p>
          <a:p>
            <a:r>
              <a:rPr lang="en-US" sz="2000" b="1" dirty="0" smtClean="0">
                <a:solidFill>
                  <a:schemeClr val="bg1"/>
                </a:solidFill>
                <a:latin typeface="Courier New" pitchFamily="49" charset="0"/>
                <a:cs typeface="Courier New"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ThreadExtended</a:t>
            </a:r>
            <a:r>
              <a:rPr lang="en-US" sz="2000" b="1" dirty="0" smtClean="0">
                <a:solidFill>
                  <a:schemeClr val="bg1"/>
                </a:solidFill>
                <a:latin typeface="Courier New" panose="02070309020205020404" pitchFamily="49" charset="0"/>
                <a:cs typeface="Courier New" panose="02070309020205020404" pitchFamily="49" charset="0"/>
              </a:rPr>
              <a:t> extends Thread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System.out.print("Thread is running now");</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ThreadExtended</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threadE</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ThreadExtended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threadE.start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0</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5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1</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2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E:\MCQ &amp;&amp; PPT templet\Right answer.png"/>
          <p:cNvPicPr>
            <a:picLocks noChangeAspect="1" noChangeArrowheads="1"/>
          </p:cNvPicPr>
          <p:nvPr/>
        </p:nvPicPr>
        <p:blipFill>
          <a:blip r:embed="rId4" cstate="print"/>
          <a:srcRect/>
          <a:stretch>
            <a:fillRect/>
          </a:stretch>
        </p:blipFill>
        <p:spPr bwMode="auto">
          <a:xfrm>
            <a:off x="1524000" y="33528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609600"/>
            <a:ext cx="11052517" cy="477054"/>
          </a:xfrm>
          <a:prstGeom prst="rect">
            <a:avLst/>
          </a:prstGeom>
          <a:noFill/>
        </p:spPr>
        <p:txBody>
          <a:bodyPr wrap="square" rtlCol="0">
            <a:spAutoFit/>
          </a:bodyPr>
          <a:lstStyle/>
          <a:p>
            <a:r>
              <a:rPr lang="en-US" sz="2500" b="1" dirty="0" smtClean="0">
                <a:latin typeface="Nunito Sans" panose="00000500000000000000" pitchFamily="2" charset="0"/>
              </a:rPr>
              <a:t>Thread Scheduler</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Oval 4"/>
          <p:cNvSpPr/>
          <p:nvPr/>
        </p:nvSpPr>
        <p:spPr>
          <a:xfrm>
            <a:off x="4800600" y="1143000"/>
            <a:ext cx="25908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3048000"/>
            <a:ext cx="2590800" cy="457200"/>
          </a:xfrm>
          <a:prstGeom prst="rect">
            <a:avLst/>
          </a:prstGeom>
          <a:solidFill>
            <a:srgbClr val="57B782"/>
          </a:solidFill>
          <a:ln>
            <a:solidFill>
              <a:srgbClr val="57B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bg1"/>
                </a:solidFill>
                <a:latin typeface="Nunito Sans" charset="0"/>
              </a:rPr>
              <a:t>Lowest priority</a:t>
            </a:r>
            <a:endParaRPr lang="en-US" sz="2500" dirty="0">
              <a:solidFill>
                <a:schemeClr val="bg1"/>
              </a:solidFill>
              <a:latin typeface="Nunito Sans" charset="0"/>
            </a:endParaRPr>
          </a:p>
        </p:txBody>
      </p:sp>
      <p:sp>
        <p:nvSpPr>
          <p:cNvPr id="9" name="Rectangle 8"/>
          <p:cNvSpPr/>
          <p:nvPr/>
        </p:nvSpPr>
        <p:spPr>
          <a:xfrm>
            <a:off x="1295400" y="2133600"/>
            <a:ext cx="2590800" cy="457200"/>
          </a:xfrm>
          <a:prstGeom prst="rect">
            <a:avLst/>
          </a:prstGeom>
          <a:solidFill>
            <a:srgbClr val="57B782"/>
          </a:solidFill>
          <a:ln>
            <a:solidFill>
              <a:srgbClr val="57B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bg1"/>
                </a:solidFill>
                <a:latin typeface="Nunito Sans" charset="0"/>
              </a:rPr>
              <a:t>Medium priority</a:t>
            </a:r>
            <a:endParaRPr lang="en-US" sz="2500" dirty="0">
              <a:solidFill>
                <a:schemeClr val="bg1"/>
              </a:solidFill>
              <a:latin typeface="Nunito Sans" charset="0"/>
            </a:endParaRPr>
          </a:p>
        </p:txBody>
      </p:sp>
      <p:sp>
        <p:nvSpPr>
          <p:cNvPr id="10" name="Rectangle 9"/>
          <p:cNvSpPr/>
          <p:nvPr/>
        </p:nvSpPr>
        <p:spPr>
          <a:xfrm>
            <a:off x="990600" y="2590800"/>
            <a:ext cx="2514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atin typeface="Nunito Sans" charset="0"/>
              </a:rPr>
              <a:t>Low priority</a:t>
            </a:r>
            <a:endParaRPr lang="en-US" sz="2500" dirty="0">
              <a:latin typeface="Nunito Sans" charset="0"/>
            </a:endParaRPr>
          </a:p>
        </p:txBody>
      </p:sp>
      <p:sp>
        <p:nvSpPr>
          <p:cNvPr id="11" name="Rectangle 10"/>
          <p:cNvSpPr/>
          <p:nvPr/>
        </p:nvSpPr>
        <p:spPr>
          <a:xfrm>
            <a:off x="8610600" y="1676400"/>
            <a:ext cx="1295400" cy="1219200"/>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n>
                  <a:solidFill>
                    <a:srgbClr val="F05136"/>
                  </a:solidFill>
                </a:ln>
                <a:solidFill>
                  <a:schemeClr val="tx1"/>
                </a:solidFill>
                <a:latin typeface="Nunito Sans" charset="0"/>
              </a:rPr>
              <a:t>CPU</a:t>
            </a:r>
            <a:endParaRPr lang="en-US" sz="2500" dirty="0">
              <a:ln>
                <a:solidFill>
                  <a:srgbClr val="F05136"/>
                </a:solidFill>
              </a:ln>
              <a:solidFill>
                <a:schemeClr val="tx1"/>
              </a:solidFill>
              <a:latin typeface="Nunito Sans" charset="0"/>
            </a:endParaRPr>
          </a:p>
        </p:txBody>
      </p:sp>
      <p:sp>
        <p:nvSpPr>
          <p:cNvPr id="12" name="Rectangle 11"/>
          <p:cNvSpPr/>
          <p:nvPr/>
        </p:nvSpPr>
        <p:spPr>
          <a:xfrm>
            <a:off x="1905000" y="16764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atin typeface="Nunito Sans" charset="0"/>
              </a:rPr>
              <a:t>High priority</a:t>
            </a:r>
            <a:endParaRPr lang="en-US" sz="2500" dirty="0">
              <a:latin typeface="Nunito Sans" charset="0"/>
            </a:endParaRPr>
          </a:p>
        </p:txBody>
      </p:sp>
      <p:cxnSp>
        <p:nvCxnSpPr>
          <p:cNvPr id="14" name="Straight Arrow Connector 13"/>
          <p:cNvCxnSpPr>
            <a:stCxn id="9" idx="3"/>
          </p:cNvCxnSpPr>
          <p:nvPr/>
        </p:nvCxnSpPr>
        <p:spPr>
          <a:xfrm>
            <a:off x="3886200" y="2362200"/>
            <a:ext cx="914400" cy="1588"/>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105400" y="2286000"/>
            <a:ext cx="1981200" cy="1143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334000" y="2438400"/>
            <a:ext cx="2133600" cy="861774"/>
          </a:xfrm>
          <a:prstGeom prst="rect">
            <a:avLst/>
          </a:prstGeom>
          <a:noFill/>
        </p:spPr>
        <p:txBody>
          <a:bodyPr wrap="square" rtlCol="0">
            <a:spAutoFit/>
          </a:bodyPr>
          <a:lstStyle/>
          <a:p>
            <a:r>
              <a:rPr lang="en-US" sz="2500" dirty="0" smtClean="0">
                <a:latin typeface="Nunito Sans" charset="0"/>
              </a:rPr>
              <a:t>Scheduling </a:t>
            </a:r>
          </a:p>
          <a:p>
            <a:r>
              <a:rPr lang="en-US" sz="2500" dirty="0" smtClean="0">
                <a:latin typeface="Nunito Sans" charset="0"/>
              </a:rPr>
              <a:t>Algorithm</a:t>
            </a:r>
            <a:endParaRPr lang="en-US" sz="2500" dirty="0">
              <a:latin typeface="Nunito Sans" charset="0"/>
            </a:endParaRPr>
          </a:p>
        </p:txBody>
      </p:sp>
      <p:sp>
        <p:nvSpPr>
          <p:cNvPr id="18" name="TextBox 17"/>
          <p:cNvSpPr txBox="1"/>
          <p:nvPr/>
        </p:nvSpPr>
        <p:spPr>
          <a:xfrm>
            <a:off x="5257800" y="1371600"/>
            <a:ext cx="2895600" cy="861774"/>
          </a:xfrm>
          <a:prstGeom prst="rect">
            <a:avLst/>
          </a:prstGeom>
          <a:noFill/>
        </p:spPr>
        <p:txBody>
          <a:bodyPr wrap="square" rtlCol="0">
            <a:spAutoFit/>
          </a:bodyPr>
          <a:lstStyle/>
          <a:p>
            <a:r>
              <a:rPr lang="en-US" sz="2500" dirty="0" smtClean="0">
                <a:latin typeface="Nunito Sans" charset="0"/>
              </a:rPr>
              <a:t>Thread </a:t>
            </a:r>
          </a:p>
          <a:p>
            <a:r>
              <a:rPr lang="en-US" sz="2500" dirty="0" smtClean="0">
                <a:latin typeface="Nunito Sans" charset="0"/>
              </a:rPr>
              <a:t>Scheduler</a:t>
            </a:r>
            <a:endParaRPr lang="en-US" sz="2500" dirty="0">
              <a:latin typeface="Nunito Sans" charset="0"/>
            </a:endParaRPr>
          </a:p>
        </p:txBody>
      </p:sp>
      <p:cxnSp>
        <p:nvCxnSpPr>
          <p:cNvPr id="22" name="Straight Arrow Connector 21"/>
          <p:cNvCxnSpPr>
            <a:endCxn id="11" idx="1"/>
          </p:cNvCxnSpPr>
          <p:nvPr/>
        </p:nvCxnSpPr>
        <p:spPr>
          <a:xfrm>
            <a:off x="7391400" y="2286000"/>
            <a:ext cx="1219200" cy="1588"/>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609600"/>
            <a:ext cx="11052517" cy="477054"/>
          </a:xfrm>
          <a:prstGeom prst="rect">
            <a:avLst/>
          </a:prstGeom>
          <a:noFill/>
        </p:spPr>
        <p:txBody>
          <a:bodyPr wrap="square" rtlCol="0">
            <a:spAutoFit/>
          </a:bodyPr>
          <a:lstStyle/>
          <a:p>
            <a:r>
              <a:rPr lang="en-US" sz="2500" b="1" dirty="0" smtClean="0">
                <a:latin typeface="Nunito Sans" panose="00000500000000000000" pitchFamily="2" charset="0"/>
              </a:rPr>
              <a:t>Difference between preemptive and time slicing  scheduling :</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graphicFrame>
        <p:nvGraphicFramePr>
          <p:cNvPr id="6" name="Table 5"/>
          <p:cNvGraphicFramePr>
            <a:graphicFrameLocks noGrp="1"/>
          </p:cNvGraphicFramePr>
          <p:nvPr/>
        </p:nvGraphicFramePr>
        <p:xfrm>
          <a:off x="1600200" y="1828800"/>
          <a:ext cx="8128002" cy="4724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152400">
                <a:tc>
                  <a:txBody>
                    <a:bodyPr/>
                    <a:lstStyle/>
                    <a:p>
                      <a:r>
                        <a:rPr lang="en-US" sz="2500" dirty="0" smtClean="0">
                          <a:latin typeface="Nunito Sans" charset="0"/>
                        </a:rPr>
                        <a:t>Task</a:t>
                      </a:r>
                      <a:r>
                        <a:rPr lang="en-US" sz="2500" baseline="0" dirty="0" smtClean="0">
                          <a:latin typeface="Nunito Sans" charset="0"/>
                        </a:rPr>
                        <a:t> 1</a:t>
                      </a:r>
                      <a:endParaRPr lang="en-US" sz="2500" dirty="0">
                        <a:latin typeface="Nunito Sans" charset="0"/>
                      </a:endParaRPr>
                    </a:p>
                  </a:txBody>
                  <a:tcPr/>
                </a:tc>
                <a:tc>
                  <a:txBody>
                    <a:bodyPr/>
                    <a:lstStyle/>
                    <a:p>
                      <a:r>
                        <a:rPr lang="en-US" sz="2500" dirty="0" smtClean="0">
                          <a:latin typeface="Nunito Sans" charset="0"/>
                        </a:rPr>
                        <a:t>Task 2</a:t>
                      </a:r>
                      <a:endParaRPr lang="en-US" sz="2500" dirty="0">
                        <a:latin typeface="Nunito Sans" charset="0"/>
                      </a:endParaRPr>
                    </a:p>
                  </a:txBody>
                  <a:tcPr/>
                </a:tc>
                <a:tc>
                  <a:txBody>
                    <a:bodyPr/>
                    <a:lstStyle/>
                    <a:p>
                      <a:r>
                        <a:rPr lang="en-US" sz="2500" dirty="0" smtClean="0">
                          <a:latin typeface="Nunito Sans" charset="0"/>
                        </a:rPr>
                        <a:t>Task 3</a:t>
                      </a:r>
                      <a:endParaRPr lang="en-US" sz="2500" dirty="0">
                        <a:latin typeface="Nunito Sans" charset="0"/>
                      </a:endParaRPr>
                    </a:p>
                  </a:txBody>
                  <a:tcPr/>
                </a:tc>
                <a:tc>
                  <a:txBody>
                    <a:bodyPr/>
                    <a:lstStyle/>
                    <a:p>
                      <a:r>
                        <a:rPr lang="en-US" sz="2500" dirty="0" smtClean="0">
                          <a:latin typeface="Nunito Sans" charset="0"/>
                        </a:rPr>
                        <a:t>Task 4</a:t>
                      </a:r>
                      <a:r>
                        <a:rPr lang="en-US" sz="2500" baseline="0" dirty="0" smtClean="0">
                          <a:latin typeface="Nunito Sans" charset="0"/>
                        </a:rPr>
                        <a:t> </a:t>
                      </a:r>
                      <a:endParaRPr lang="en-US" sz="2500" dirty="0">
                        <a:latin typeface="Nunito Sans" charset="0"/>
                      </a:endParaRPr>
                    </a:p>
                  </a:txBody>
                  <a:tcPr/>
                </a:tc>
                <a:tc>
                  <a:txBody>
                    <a:bodyPr/>
                    <a:lstStyle/>
                    <a:p>
                      <a:r>
                        <a:rPr lang="en-US" sz="2500" dirty="0" smtClean="0">
                          <a:latin typeface="Nunito Sans" charset="0"/>
                        </a:rPr>
                        <a:t>Task  5</a:t>
                      </a:r>
                      <a:endParaRPr lang="en-US" sz="2500" dirty="0">
                        <a:latin typeface="Nunito Sans" charset="0"/>
                      </a:endParaRPr>
                    </a:p>
                  </a:txBody>
                  <a:tcPr/>
                </a:tc>
                <a:tc>
                  <a:txBody>
                    <a:bodyPr/>
                    <a:lstStyle/>
                    <a:p>
                      <a:r>
                        <a:rPr lang="en-US" sz="2500" dirty="0" smtClean="0">
                          <a:latin typeface="Nunito Sans" charset="0"/>
                        </a:rPr>
                        <a:t>Task 6</a:t>
                      </a:r>
                      <a:endParaRPr lang="en-US" sz="2500" dirty="0">
                        <a:latin typeface="Nunito Sans" charset="0"/>
                      </a:endParaRPr>
                    </a:p>
                  </a:txBody>
                  <a:tcPr/>
                </a:tc>
              </a:tr>
            </a:tbl>
          </a:graphicData>
        </a:graphic>
      </p:graphicFrame>
      <p:sp>
        <p:nvSpPr>
          <p:cNvPr id="8" name="TextBox 7"/>
          <p:cNvSpPr txBox="1"/>
          <p:nvPr/>
        </p:nvSpPr>
        <p:spPr>
          <a:xfrm>
            <a:off x="2209800" y="2514600"/>
            <a:ext cx="1447800" cy="477054"/>
          </a:xfrm>
          <a:prstGeom prst="rect">
            <a:avLst/>
          </a:prstGeom>
          <a:noFill/>
        </p:spPr>
        <p:txBody>
          <a:bodyPr wrap="square" rtlCol="0">
            <a:spAutoFit/>
          </a:bodyPr>
          <a:lstStyle/>
          <a:p>
            <a:r>
              <a:rPr lang="en-US" sz="2500" dirty="0" smtClean="0">
                <a:latin typeface="Nunito Sans" charset="0"/>
              </a:rPr>
              <a:t>Task</a:t>
            </a:r>
            <a:endParaRPr lang="en-US" sz="2500" dirty="0">
              <a:latin typeface="Nunito Sans" charset="0"/>
            </a:endParaRPr>
          </a:p>
        </p:txBody>
      </p:sp>
      <p:cxnSp>
        <p:nvCxnSpPr>
          <p:cNvPr id="10" name="Straight Arrow Connector 9"/>
          <p:cNvCxnSpPr/>
          <p:nvPr/>
        </p:nvCxnSpPr>
        <p:spPr>
          <a:xfrm>
            <a:off x="3200400" y="2743200"/>
            <a:ext cx="70104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aphicFrame>
        <p:nvGraphicFramePr>
          <p:cNvPr id="13" name="Table 12"/>
          <p:cNvGraphicFramePr>
            <a:graphicFrameLocks noGrp="1"/>
          </p:cNvGraphicFramePr>
          <p:nvPr/>
        </p:nvGraphicFramePr>
        <p:xfrm>
          <a:off x="1600200" y="3962400"/>
          <a:ext cx="8128002" cy="4724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457200">
                <a:tc>
                  <a:txBody>
                    <a:bodyPr/>
                    <a:lstStyle/>
                    <a:p>
                      <a:r>
                        <a:rPr lang="en-US" sz="2500" dirty="0" smtClean="0">
                          <a:latin typeface="Nunito Sans" charset="0"/>
                        </a:rPr>
                        <a:t>Time</a:t>
                      </a:r>
                      <a:endParaRPr lang="en-US" sz="2500" dirty="0">
                        <a:latin typeface="Nunito Sans" charset="0"/>
                      </a:endParaRPr>
                    </a:p>
                  </a:txBody>
                  <a:tcPr/>
                </a:tc>
                <a:tc>
                  <a:txBody>
                    <a:bodyPr/>
                    <a:lstStyle/>
                    <a:p>
                      <a:r>
                        <a:rPr lang="en-US" sz="2500" dirty="0" smtClean="0">
                          <a:latin typeface="Nunito Sans" charset="0"/>
                        </a:rPr>
                        <a:t>Time</a:t>
                      </a:r>
                      <a:endParaRPr lang="en-US" sz="2500" dirty="0">
                        <a:latin typeface="Nunito Sans" charset="0"/>
                      </a:endParaRPr>
                    </a:p>
                  </a:txBody>
                  <a:tcPr/>
                </a:tc>
                <a:tc>
                  <a:txBody>
                    <a:bodyPr/>
                    <a:lstStyle/>
                    <a:p>
                      <a:r>
                        <a:rPr lang="en-US" sz="2500" dirty="0" smtClean="0">
                          <a:latin typeface="Nunito Sans" charset="0"/>
                        </a:rPr>
                        <a:t>Time </a:t>
                      </a:r>
                      <a:endParaRPr lang="en-US" sz="2500" dirty="0">
                        <a:latin typeface="Nunito Sans" charset="0"/>
                      </a:endParaRPr>
                    </a:p>
                  </a:txBody>
                  <a:tcPr/>
                </a:tc>
                <a:tc>
                  <a:txBody>
                    <a:bodyPr/>
                    <a:lstStyle/>
                    <a:p>
                      <a:r>
                        <a:rPr lang="en-US" sz="2500" dirty="0" smtClean="0">
                          <a:latin typeface="Nunito Sans" charset="0"/>
                        </a:rPr>
                        <a:t>Time</a:t>
                      </a:r>
                      <a:endParaRPr lang="en-US" sz="2500" dirty="0">
                        <a:latin typeface="Nunito Sans" charset="0"/>
                      </a:endParaRPr>
                    </a:p>
                  </a:txBody>
                  <a:tcPr/>
                </a:tc>
                <a:tc>
                  <a:txBody>
                    <a:bodyPr/>
                    <a:lstStyle/>
                    <a:p>
                      <a:r>
                        <a:rPr lang="en-US" sz="2500" dirty="0" smtClean="0">
                          <a:latin typeface="Nunito Sans" charset="0"/>
                        </a:rPr>
                        <a:t>Time</a:t>
                      </a:r>
                      <a:endParaRPr lang="en-US" sz="2500" dirty="0">
                        <a:latin typeface="Nunito Sans" charset="0"/>
                      </a:endParaRPr>
                    </a:p>
                  </a:txBody>
                  <a:tcPr/>
                </a:tc>
                <a:tc>
                  <a:txBody>
                    <a:bodyPr/>
                    <a:lstStyle/>
                    <a:p>
                      <a:r>
                        <a:rPr lang="en-US" sz="2500" dirty="0" smtClean="0">
                          <a:latin typeface="Nunito Sans" charset="0"/>
                        </a:rPr>
                        <a:t>Time</a:t>
                      </a:r>
                      <a:endParaRPr lang="en-US" sz="2500" dirty="0">
                        <a:latin typeface="Nunito Sans" charset="0"/>
                      </a:endParaRPr>
                    </a:p>
                  </a:txBody>
                  <a:tcPr/>
                </a:tc>
              </a:tr>
            </a:tbl>
          </a:graphicData>
        </a:graphic>
      </p:graphicFrame>
      <p:sp>
        <p:nvSpPr>
          <p:cNvPr id="14" name="TextBox 13"/>
          <p:cNvSpPr txBox="1"/>
          <p:nvPr/>
        </p:nvSpPr>
        <p:spPr>
          <a:xfrm>
            <a:off x="1600200" y="3276600"/>
            <a:ext cx="5715000" cy="477054"/>
          </a:xfrm>
          <a:prstGeom prst="rect">
            <a:avLst/>
          </a:prstGeom>
          <a:noFill/>
        </p:spPr>
        <p:txBody>
          <a:bodyPr wrap="square" rtlCol="0">
            <a:spAutoFit/>
          </a:bodyPr>
          <a:lstStyle/>
          <a:p>
            <a:r>
              <a:rPr lang="en-US" sz="2500" dirty="0" smtClean="0">
                <a:solidFill>
                  <a:srgbClr val="F05136"/>
                </a:solidFill>
                <a:latin typeface="Nunito Sans" charset="0"/>
              </a:rPr>
              <a:t>Time slicing</a:t>
            </a:r>
            <a:endParaRPr lang="en-US" sz="2500" dirty="0">
              <a:solidFill>
                <a:srgbClr val="F05136"/>
              </a:solidFill>
              <a:latin typeface="Nunito Sans" charset="0"/>
            </a:endParaRPr>
          </a:p>
        </p:txBody>
      </p:sp>
      <p:sp>
        <p:nvSpPr>
          <p:cNvPr id="15" name="TextBox 14"/>
          <p:cNvSpPr txBox="1"/>
          <p:nvPr/>
        </p:nvSpPr>
        <p:spPr>
          <a:xfrm>
            <a:off x="1676400" y="1219200"/>
            <a:ext cx="5791200" cy="477054"/>
          </a:xfrm>
          <a:prstGeom prst="rect">
            <a:avLst/>
          </a:prstGeom>
          <a:noFill/>
        </p:spPr>
        <p:txBody>
          <a:bodyPr wrap="square" rtlCol="0">
            <a:spAutoFit/>
          </a:bodyPr>
          <a:lstStyle/>
          <a:p>
            <a:r>
              <a:rPr lang="en-US" sz="2500" dirty="0" smtClean="0">
                <a:solidFill>
                  <a:srgbClr val="F05136"/>
                </a:solidFill>
                <a:latin typeface="Nunito Sans" charset="0"/>
              </a:rPr>
              <a:t>Preemptive scheduling</a:t>
            </a:r>
            <a:endParaRPr lang="en-US" sz="2500" dirty="0">
              <a:solidFill>
                <a:srgbClr val="F05136"/>
              </a:solidFill>
              <a:latin typeface="Nunito Sans" charset="0"/>
            </a:endParaRPr>
          </a:p>
        </p:txBody>
      </p:sp>
      <p:sp>
        <p:nvSpPr>
          <p:cNvPr id="16" name="Oval 15"/>
          <p:cNvSpPr/>
          <p:nvPr/>
        </p:nvSpPr>
        <p:spPr>
          <a:xfrm>
            <a:off x="1371600" y="5486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atin typeface="Nunito Sans" charset="0"/>
              </a:rPr>
              <a:t>t1</a:t>
            </a:r>
            <a:endParaRPr lang="en-US" sz="2500" dirty="0">
              <a:latin typeface="Nunito Sans" charset="0"/>
            </a:endParaRPr>
          </a:p>
        </p:txBody>
      </p:sp>
      <p:sp>
        <p:nvSpPr>
          <p:cNvPr id="17" name="Oval 16"/>
          <p:cNvSpPr/>
          <p:nvPr/>
        </p:nvSpPr>
        <p:spPr>
          <a:xfrm>
            <a:off x="2743200" y="5486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atin typeface="Nunito Sans" charset="0"/>
              </a:rPr>
              <a:t>t2</a:t>
            </a:r>
            <a:endParaRPr lang="en-US" sz="2500" dirty="0">
              <a:latin typeface="Nunito Sans" charset="0"/>
            </a:endParaRPr>
          </a:p>
        </p:txBody>
      </p:sp>
      <p:sp>
        <p:nvSpPr>
          <p:cNvPr id="18" name="Oval 17"/>
          <p:cNvSpPr/>
          <p:nvPr/>
        </p:nvSpPr>
        <p:spPr>
          <a:xfrm>
            <a:off x="3962400" y="5486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atin typeface="Nunito Sans" charset="0"/>
              </a:rPr>
              <a:t>t3</a:t>
            </a:r>
            <a:endParaRPr lang="en-US" sz="2500" dirty="0">
              <a:latin typeface="Nunito Sans" charset="0"/>
            </a:endParaRPr>
          </a:p>
        </p:txBody>
      </p:sp>
      <p:cxnSp>
        <p:nvCxnSpPr>
          <p:cNvPr id="19" name="Straight Arrow Connector 18"/>
          <p:cNvCxnSpPr/>
          <p:nvPr/>
        </p:nvCxnSpPr>
        <p:spPr>
          <a:xfrm>
            <a:off x="4267200" y="4800600"/>
            <a:ext cx="60960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6" idx="0"/>
          </p:cNvCxnSpPr>
          <p:nvPr/>
        </p:nvCxnSpPr>
        <p:spPr>
          <a:xfrm rot="5400000" flipH="1" flipV="1">
            <a:off x="1981200" y="47244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0"/>
          </p:cNvCxnSpPr>
          <p:nvPr/>
        </p:nvCxnSpPr>
        <p:spPr>
          <a:xfrm rot="5400000" flipH="1" flipV="1">
            <a:off x="3314700" y="4762500"/>
            <a:ext cx="533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0"/>
          </p:cNvCxnSpPr>
          <p:nvPr/>
        </p:nvCxnSpPr>
        <p:spPr>
          <a:xfrm rot="5400000" flipH="1" flipV="1">
            <a:off x="4495800" y="4876800"/>
            <a:ext cx="457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71600" y="4572000"/>
            <a:ext cx="3200400" cy="477054"/>
          </a:xfrm>
          <a:prstGeom prst="rect">
            <a:avLst/>
          </a:prstGeom>
          <a:noFill/>
        </p:spPr>
        <p:txBody>
          <a:bodyPr wrap="square" rtlCol="0">
            <a:spAutoFit/>
          </a:bodyPr>
          <a:lstStyle/>
          <a:p>
            <a:r>
              <a:rPr lang="en-US" sz="2500" dirty="0" smtClean="0">
                <a:latin typeface="Nunito Sans" charset="0"/>
              </a:rPr>
              <a:t>[5 sec ] sliced Time</a:t>
            </a:r>
            <a:endParaRPr lang="en-US" sz="2500" dirty="0">
              <a:latin typeface="Nunito Sans" charset="0"/>
            </a:endParaRPr>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609600"/>
            <a:ext cx="11052517" cy="477054"/>
          </a:xfrm>
          <a:prstGeom prst="rect">
            <a:avLst/>
          </a:prstGeom>
          <a:noFill/>
        </p:spPr>
        <p:txBody>
          <a:bodyPr wrap="square" rtlCol="0">
            <a:spAutoFit/>
          </a:bodyPr>
          <a:lstStyle/>
          <a:p>
            <a:r>
              <a:rPr lang="en-US" sz="2500" dirty="0" smtClean="0">
                <a:latin typeface="Nunito Sans" panose="00000500000000000000" pitchFamily="2" charset="0"/>
              </a:rPr>
              <a:t>Priority thread scheduler</a:t>
            </a:r>
            <a:endParaRPr lang="en-US" sz="2500"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5" name="Picture 4" descr="imagesmu.jpg"/>
          <p:cNvPicPr>
            <a:picLocks noChangeAspect="1"/>
          </p:cNvPicPr>
          <p:nvPr/>
        </p:nvPicPr>
        <p:blipFill>
          <a:blip r:embed="rId4"/>
          <a:stretch>
            <a:fillRect/>
          </a:stretch>
        </p:blipFill>
        <p:spPr>
          <a:xfrm>
            <a:off x="1371600" y="1295400"/>
            <a:ext cx="9296400" cy="4641103"/>
          </a:xfrm>
          <a:prstGeom prst="rect">
            <a:avLst/>
          </a:prstGeom>
        </p:spPr>
      </p:pic>
      <p:sp>
        <p:nvSpPr>
          <p:cNvPr id="8" name="Rectangle 7"/>
          <p:cNvSpPr/>
          <p:nvPr/>
        </p:nvSpPr>
        <p:spPr>
          <a:xfrm>
            <a:off x="3657600" y="990600"/>
            <a:ext cx="19050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81400" y="1676400"/>
            <a:ext cx="914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p:nvSpPr>
        <p:spPr>
          <a:xfrm>
            <a:off x="2286000" y="1524000"/>
            <a:ext cx="2133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5232893">
            <a:off x="8915268" y="794365"/>
            <a:ext cx="1349705" cy="1283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5232893">
            <a:off x="8587189" y="946767"/>
            <a:ext cx="1349705" cy="1283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5232893">
            <a:off x="8742194" y="1214957"/>
            <a:ext cx="365969" cy="134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5232893">
            <a:off x="9135103" y="1129606"/>
            <a:ext cx="287732" cy="14745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15232893">
            <a:off x="9399705" y="1916506"/>
            <a:ext cx="387195" cy="664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Callout 15"/>
          <p:cNvSpPr/>
          <p:nvPr/>
        </p:nvSpPr>
        <p:spPr>
          <a:xfrm>
            <a:off x="1981200" y="1143000"/>
            <a:ext cx="3276600" cy="1295400"/>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Nunito Sans" charset="0"/>
              </a:rPr>
              <a:t>Thread with highest priority  should excute first</a:t>
            </a:r>
            <a:endParaRPr lang="en-US" sz="2000" dirty="0">
              <a:solidFill>
                <a:schemeClr val="tx1"/>
              </a:solidFill>
              <a:latin typeface="Nunito Sans" charset="0"/>
            </a:endParaRPr>
          </a:p>
        </p:txBody>
      </p:sp>
      <p:sp>
        <p:nvSpPr>
          <p:cNvPr id="18" name="Rectangle 17"/>
          <p:cNvSpPr/>
          <p:nvPr/>
        </p:nvSpPr>
        <p:spPr>
          <a:xfrm>
            <a:off x="2514600" y="5334000"/>
            <a:ext cx="4800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15232893">
            <a:off x="8583539" y="1653274"/>
            <a:ext cx="431235" cy="426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9092879">
            <a:off x="8554265" y="1720850"/>
            <a:ext cx="387195" cy="664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Callout 21"/>
          <p:cNvSpPr/>
          <p:nvPr/>
        </p:nvSpPr>
        <p:spPr>
          <a:xfrm>
            <a:off x="8382000" y="1447800"/>
            <a:ext cx="1219200" cy="762000"/>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3300"/>
                </a:solidFill>
                <a:latin typeface="Nunito Sans" charset="0"/>
              </a:rPr>
              <a:t>Ok </a:t>
            </a:r>
            <a:r>
              <a:rPr lang="en-US" sz="2000" dirty="0" smtClean="0">
                <a:solidFill>
                  <a:srgbClr val="FF3300"/>
                </a:solidFill>
                <a:latin typeface="Nunito Sans" charset="0"/>
              </a:rPr>
              <a:t>Boss</a:t>
            </a:r>
            <a:endParaRPr lang="en-US" sz="2000" dirty="0">
              <a:solidFill>
                <a:srgbClr val="FF3300"/>
              </a:solidFill>
            </a:endParaRPr>
          </a:p>
        </p:txBody>
      </p:sp>
      <p:sp>
        <p:nvSpPr>
          <p:cNvPr id="23" name="TextBox 22"/>
          <p:cNvSpPr txBox="1"/>
          <p:nvPr/>
        </p:nvSpPr>
        <p:spPr>
          <a:xfrm>
            <a:off x="2362200" y="5181600"/>
            <a:ext cx="2667000" cy="400110"/>
          </a:xfrm>
          <a:prstGeom prst="rect">
            <a:avLst/>
          </a:prstGeom>
          <a:noFill/>
        </p:spPr>
        <p:txBody>
          <a:bodyPr wrap="square" rtlCol="0">
            <a:spAutoFit/>
          </a:bodyPr>
          <a:lstStyle/>
          <a:p>
            <a:r>
              <a:rPr lang="en-US" sz="2000" dirty="0" smtClean="0">
                <a:solidFill>
                  <a:srgbClr val="FF3300"/>
                </a:solidFill>
                <a:latin typeface="Nunito Sans" charset="0"/>
              </a:rPr>
              <a:t>Thread scheduler</a:t>
            </a:r>
            <a:endParaRPr lang="en-US" sz="2000" dirty="0">
              <a:solidFill>
                <a:srgbClr val="FF3300"/>
              </a:solidFill>
              <a:latin typeface="Nunito Sans" charset="0"/>
            </a:endParaRPr>
          </a:p>
        </p:txBody>
      </p:sp>
      <p:sp>
        <p:nvSpPr>
          <p:cNvPr id="24" name="TextBox 23"/>
          <p:cNvSpPr txBox="1"/>
          <p:nvPr/>
        </p:nvSpPr>
        <p:spPr>
          <a:xfrm>
            <a:off x="5181600" y="5257800"/>
            <a:ext cx="2667000" cy="400110"/>
          </a:xfrm>
          <a:prstGeom prst="rect">
            <a:avLst/>
          </a:prstGeom>
          <a:noFill/>
        </p:spPr>
        <p:txBody>
          <a:bodyPr wrap="square" rtlCol="0">
            <a:spAutoFit/>
          </a:bodyPr>
          <a:lstStyle/>
          <a:p>
            <a:r>
              <a:rPr lang="en-US" sz="2000" dirty="0" smtClean="0">
                <a:solidFill>
                  <a:srgbClr val="FF3300"/>
                </a:solidFill>
                <a:latin typeface="Nunito Sans" charset="0"/>
              </a:rPr>
              <a:t>Waiting threads</a:t>
            </a:r>
            <a:endParaRPr lang="en-US" sz="2000" dirty="0">
              <a:solidFill>
                <a:srgbClr val="FF3300"/>
              </a:solidFill>
              <a:latin typeface="Nunito Sans" charset="0"/>
            </a:endParaRPr>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609600"/>
            <a:ext cx="11052517" cy="477054"/>
          </a:xfrm>
          <a:prstGeom prst="rect">
            <a:avLst/>
          </a:prstGeom>
          <a:noFill/>
        </p:spPr>
        <p:txBody>
          <a:bodyPr wrap="square" rtlCol="0">
            <a:spAutoFit/>
          </a:bodyPr>
          <a:lstStyle/>
          <a:p>
            <a:r>
              <a:rPr lang="en-US" sz="2500" b="1" dirty="0" smtClean="0">
                <a:latin typeface="Nunito Sans" panose="00000500000000000000" pitchFamily="2" charset="0"/>
              </a:rPr>
              <a:t>Scheduling</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 name="Flowchart: Alternate Process 15"/>
          <p:cNvSpPr/>
          <p:nvPr/>
        </p:nvSpPr>
        <p:spPr>
          <a:xfrm>
            <a:off x="1600200" y="1828800"/>
            <a:ext cx="1676400" cy="838200"/>
          </a:xfrm>
          <a:prstGeom prst="flowChartAlternateProcess">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Alternate Process 18"/>
          <p:cNvSpPr/>
          <p:nvPr/>
        </p:nvSpPr>
        <p:spPr>
          <a:xfrm>
            <a:off x="1600200" y="3429000"/>
            <a:ext cx="1676400" cy="838200"/>
          </a:xfrm>
          <a:prstGeom prst="flowChartAlternateProcess">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Alternate Process 19"/>
          <p:cNvSpPr/>
          <p:nvPr/>
        </p:nvSpPr>
        <p:spPr>
          <a:xfrm>
            <a:off x="1600200" y="4953000"/>
            <a:ext cx="1676400" cy="838200"/>
          </a:xfrm>
          <a:prstGeom prst="flowChartAlternateProcess">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676400" y="1828800"/>
            <a:ext cx="1447800" cy="400110"/>
          </a:xfrm>
          <a:prstGeom prst="rect">
            <a:avLst/>
          </a:prstGeom>
          <a:noFill/>
        </p:spPr>
        <p:txBody>
          <a:bodyPr wrap="square" rtlCol="0">
            <a:spAutoFit/>
          </a:bodyPr>
          <a:lstStyle/>
          <a:p>
            <a:r>
              <a:rPr lang="en-US" sz="2000" dirty="0" smtClean="0">
                <a:latin typeface="Nunito Sans" charset="0"/>
              </a:rPr>
              <a:t>Process 1</a:t>
            </a:r>
            <a:endParaRPr lang="en-US" sz="2000" dirty="0">
              <a:latin typeface="Nunito Sans" charset="0"/>
            </a:endParaRPr>
          </a:p>
        </p:txBody>
      </p:sp>
      <p:sp>
        <p:nvSpPr>
          <p:cNvPr id="23" name="Rectangle 22"/>
          <p:cNvSpPr/>
          <p:nvPr/>
        </p:nvSpPr>
        <p:spPr>
          <a:xfrm>
            <a:off x="1752600" y="2286000"/>
            <a:ext cx="3810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4" name="Rectangle 23"/>
          <p:cNvSpPr/>
          <p:nvPr/>
        </p:nvSpPr>
        <p:spPr>
          <a:xfrm>
            <a:off x="2286000" y="22860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25" name="Rectangle 24"/>
          <p:cNvSpPr/>
          <p:nvPr/>
        </p:nvSpPr>
        <p:spPr>
          <a:xfrm>
            <a:off x="2819400" y="2286000"/>
            <a:ext cx="3810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6" name="TextBox 25"/>
          <p:cNvSpPr txBox="1"/>
          <p:nvPr/>
        </p:nvSpPr>
        <p:spPr>
          <a:xfrm>
            <a:off x="1676400" y="3429000"/>
            <a:ext cx="1447800" cy="400110"/>
          </a:xfrm>
          <a:prstGeom prst="rect">
            <a:avLst/>
          </a:prstGeom>
          <a:noFill/>
        </p:spPr>
        <p:txBody>
          <a:bodyPr wrap="square" rtlCol="0">
            <a:spAutoFit/>
          </a:bodyPr>
          <a:lstStyle/>
          <a:p>
            <a:r>
              <a:rPr lang="en-US" sz="2000" dirty="0" smtClean="0">
                <a:latin typeface="Nunito Sans" charset="0"/>
              </a:rPr>
              <a:t>Process 2</a:t>
            </a:r>
            <a:endParaRPr lang="en-US" sz="2000" dirty="0">
              <a:latin typeface="Nunito Sans" charset="0"/>
            </a:endParaRPr>
          </a:p>
        </p:txBody>
      </p:sp>
      <p:sp>
        <p:nvSpPr>
          <p:cNvPr id="27" name="Rectangle 26"/>
          <p:cNvSpPr/>
          <p:nvPr/>
        </p:nvSpPr>
        <p:spPr>
          <a:xfrm>
            <a:off x="1752600" y="3886200"/>
            <a:ext cx="3810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2362200" y="3886200"/>
            <a:ext cx="3810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TextBox 28"/>
          <p:cNvSpPr txBox="1"/>
          <p:nvPr/>
        </p:nvSpPr>
        <p:spPr>
          <a:xfrm>
            <a:off x="1752600" y="4953000"/>
            <a:ext cx="1447800" cy="400110"/>
          </a:xfrm>
          <a:prstGeom prst="rect">
            <a:avLst/>
          </a:prstGeom>
          <a:noFill/>
        </p:spPr>
        <p:txBody>
          <a:bodyPr wrap="square" rtlCol="0">
            <a:spAutoFit/>
          </a:bodyPr>
          <a:lstStyle/>
          <a:p>
            <a:r>
              <a:rPr lang="en-US" sz="2000" dirty="0" smtClean="0">
                <a:latin typeface="Nunito Sans" charset="0"/>
              </a:rPr>
              <a:t>Process 3</a:t>
            </a:r>
            <a:endParaRPr lang="en-US" sz="2000" dirty="0">
              <a:latin typeface="Nunito Sans" charset="0"/>
            </a:endParaRPr>
          </a:p>
        </p:txBody>
      </p:sp>
      <p:sp>
        <p:nvSpPr>
          <p:cNvPr id="30" name="Rectangle 29"/>
          <p:cNvSpPr/>
          <p:nvPr/>
        </p:nvSpPr>
        <p:spPr>
          <a:xfrm>
            <a:off x="1828800" y="533400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4267200" y="1219200"/>
            <a:ext cx="2819400" cy="4724400"/>
          </a:xfrm>
          <a:prstGeom prst="rect">
            <a:avLst/>
          </a:prstGeom>
          <a:solidFill>
            <a:schemeClr val="bg1"/>
          </a:solid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1219200"/>
            <a:ext cx="2819400" cy="4724400"/>
          </a:xfrm>
          <a:prstGeom prst="rect">
            <a:avLst/>
          </a:prstGeom>
          <a:solidFill>
            <a:schemeClr val="bg1"/>
          </a:solidFill>
          <a:ln w="19050">
            <a:solidFill>
              <a:srgbClr val="F0513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36" name="TextBox 35"/>
          <p:cNvSpPr txBox="1"/>
          <p:nvPr/>
        </p:nvSpPr>
        <p:spPr>
          <a:xfrm>
            <a:off x="4343400" y="1295400"/>
            <a:ext cx="3429000" cy="707886"/>
          </a:xfrm>
          <a:prstGeom prst="rect">
            <a:avLst/>
          </a:prstGeom>
          <a:noFill/>
          <a:ln>
            <a:solidFill>
              <a:schemeClr val="bg1"/>
            </a:solidFill>
          </a:ln>
        </p:spPr>
        <p:txBody>
          <a:bodyPr wrap="square" rtlCol="0">
            <a:spAutoFit/>
          </a:bodyPr>
          <a:lstStyle/>
          <a:p>
            <a:r>
              <a:rPr lang="en-US" sz="2000" dirty="0" smtClean="0">
                <a:latin typeface="Nunito Sans" charset="0"/>
              </a:rPr>
              <a:t>Process-level- </a:t>
            </a:r>
          </a:p>
          <a:p>
            <a:r>
              <a:rPr lang="en-US" sz="2000" dirty="0" smtClean="0">
                <a:latin typeface="Nunito Sans" charset="0"/>
              </a:rPr>
              <a:t>                     scheduling </a:t>
            </a:r>
            <a:endParaRPr lang="en-US" sz="2000" dirty="0">
              <a:latin typeface="Nunito Sans" charset="0"/>
            </a:endParaRPr>
          </a:p>
        </p:txBody>
      </p:sp>
      <p:sp>
        <p:nvSpPr>
          <p:cNvPr id="37" name="TextBox 36"/>
          <p:cNvSpPr txBox="1"/>
          <p:nvPr/>
        </p:nvSpPr>
        <p:spPr>
          <a:xfrm>
            <a:off x="7239000" y="1371600"/>
            <a:ext cx="2590800" cy="400110"/>
          </a:xfrm>
          <a:prstGeom prst="rect">
            <a:avLst/>
          </a:prstGeom>
          <a:noFill/>
        </p:spPr>
        <p:txBody>
          <a:bodyPr wrap="square" rtlCol="0">
            <a:spAutoFit/>
          </a:bodyPr>
          <a:lstStyle/>
          <a:p>
            <a:r>
              <a:rPr lang="en-US" sz="2000" dirty="0" smtClean="0">
                <a:latin typeface="Nunito Sans" charset="0"/>
              </a:rPr>
              <a:t>Os level scheduling </a:t>
            </a:r>
            <a:endParaRPr lang="en-US" sz="2000" dirty="0">
              <a:latin typeface="Nunito Sans" charset="0"/>
            </a:endParaRPr>
          </a:p>
        </p:txBody>
      </p:sp>
      <p:sp>
        <p:nvSpPr>
          <p:cNvPr id="38" name="Flowchart: Alternate Process 37"/>
          <p:cNvSpPr/>
          <p:nvPr/>
        </p:nvSpPr>
        <p:spPr>
          <a:xfrm>
            <a:off x="5257800" y="1905000"/>
            <a:ext cx="609600" cy="1295400"/>
          </a:xfrm>
          <a:prstGeom prst="flowChartAlternateProcess">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334000" y="19812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40" name="Rectangle 39"/>
          <p:cNvSpPr/>
          <p:nvPr/>
        </p:nvSpPr>
        <p:spPr>
          <a:xfrm>
            <a:off x="5334000" y="23622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1" name="Rectangle 40"/>
          <p:cNvSpPr/>
          <p:nvPr/>
        </p:nvSpPr>
        <p:spPr>
          <a:xfrm>
            <a:off x="5334000" y="28194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Flowchart: Alternate Process 51"/>
          <p:cNvSpPr/>
          <p:nvPr/>
        </p:nvSpPr>
        <p:spPr>
          <a:xfrm>
            <a:off x="5257800" y="3429000"/>
            <a:ext cx="609600" cy="1066800"/>
          </a:xfrm>
          <a:prstGeom prst="flowChartAlternateProcess">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334000" y="35052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5334000" y="40386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Flowchart: Alternate Process 59"/>
          <p:cNvSpPr/>
          <p:nvPr/>
        </p:nvSpPr>
        <p:spPr>
          <a:xfrm>
            <a:off x="5257800" y="4724400"/>
            <a:ext cx="609600" cy="990600"/>
          </a:xfrm>
          <a:prstGeom prst="flowChartAlternateProcess">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334000" y="50292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3" name="Straight Connector 62"/>
          <p:cNvCxnSpPr/>
          <p:nvPr/>
        </p:nvCxnSpPr>
        <p:spPr>
          <a:xfrm>
            <a:off x="3276600" y="2362200"/>
            <a:ext cx="19812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276600" y="3810000"/>
            <a:ext cx="19812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276600" y="5257800"/>
            <a:ext cx="19812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7" name="Flowchart: Alternate Process 96"/>
          <p:cNvSpPr/>
          <p:nvPr/>
        </p:nvSpPr>
        <p:spPr>
          <a:xfrm>
            <a:off x="8001000" y="2895600"/>
            <a:ext cx="838200" cy="1600200"/>
          </a:xfrm>
          <a:prstGeom prst="flowChartAlternateProcess">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153400" y="30480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99" name="Rectangle 98"/>
          <p:cNvSpPr/>
          <p:nvPr/>
        </p:nvSpPr>
        <p:spPr>
          <a:xfrm>
            <a:off x="8153400" y="35814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00" name="Rectangle 99"/>
          <p:cNvSpPr/>
          <p:nvPr/>
        </p:nvSpPr>
        <p:spPr>
          <a:xfrm>
            <a:off x="8153400" y="40386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102" name="Elbow Connector 101"/>
          <p:cNvCxnSpPr>
            <a:stCxn id="40" idx="3"/>
          </p:cNvCxnSpPr>
          <p:nvPr/>
        </p:nvCxnSpPr>
        <p:spPr>
          <a:xfrm>
            <a:off x="5791200" y="2514600"/>
            <a:ext cx="2209800" cy="876300"/>
          </a:xfrm>
          <a:prstGeom prst="bentConnector3">
            <a:avLst>
              <a:gd name="adj1" fmla="val 55172"/>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endCxn id="60" idx="3"/>
          </p:cNvCxnSpPr>
          <p:nvPr/>
        </p:nvCxnSpPr>
        <p:spPr>
          <a:xfrm rot="10800000" flipV="1">
            <a:off x="5867400" y="4267200"/>
            <a:ext cx="2133600" cy="952500"/>
          </a:xfrm>
          <a:prstGeom prst="bentConnector3">
            <a:avLst>
              <a:gd name="adj1" fmla="val 46429"/>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2" idx="3"/>
          </p:cNvCxnSpPr>
          <p:nvPr/>
        </p:nvCxnSpPr>
        <p:spPr>
          <a:xfrm>
            <a:off x="5867400" y="3962400"/>
            <a:ext cx="21336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10820400" y="2743200"/>
            <a:ext cx="1143000" cy="9144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0515600" y="2819400"/>
            <a:ext cx="1066800" cy="9144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lowchart: Document 114"/>
          <p:cNvSpPr/>
          <p:nvPr/>
        </p:nvSpPr>
        <p:spPr>
          <a:xfrm>
            <a:off x="10363200" y="3276600"/>
            <a:ext cx="990600" cy="1066800"/>
          </a:xfrm>
          <a:prstGeom prst="flowChartDocumen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Nunito Sans" charset="0"/>
              </a:rPr>
              <a:t>CPU</a:t>
            </a:r>
            <a:endParaRPr lang="en-US" sz="2500" dirty="0">
              <a:solidFill>
                <a:schemeClr val="tx1"/>
              </a:solidFill>
              <a:latin typeface="Nunito Sans" charset="0"/>
            </a:endParaRPr>
          </a:p>
        </p:txBody>
      </p:sp>
      <p:sp>
        <p:nvSpPr>
          <p:cNvPr id="121" name="Right Arrow 120"/>
          <p:cNvSpPr/>
          <p:nvPr/>
        </p:nvSpPr>
        <p:spPr>
          <a:xfrm>
            <a:off x="8839200" y="3581400"/>
            <a:ext cx="1524000"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Nunito Sans" charset="0"/>
            </a:endParaRPr>
          </a:p>
        </p:txBody>
      </p:sp>
      <p:sp>
        <p:nvSpPr>
          <p:cNvPr id="122" name="TextBox 121"/>
          <p:cNvSpPr txBox="1"/>
          <p:nvPr/>
        </p:nvSpPr>
        <p:spPr>
          <a:xfrm>
            <a:off x="8991600" y="2819400"/>
            <a:ext cx="1295400" cy="707886"/>
          </a:xfrm>
          <a:prstGeom prst="rect">
            <a:avLst/>
          </a:prstGeom>
          <a:noFill/>
        </p:spPr>
        <p:txBody>
          <a:bodyPr wrap="square" rtlCol="0">
            <a:spAutoFit/>
          </a:bodyPr>
          <a:lstStyle/>
          <a:p>
            <a:r>
              <a:rPr lang="en-US" sz="2000" dirty="0" smtClean="0">
                <a:latin typeface="Nunito Sans" charset="0"/>
              </a:rPr>
              <a:t>Selected Threads</a:t>
            </a:r>
            <a:endParaRPr lang="en-US" sz="2000" dirty="0">
              <a:latin typeface="Nunito Sans" charset="0"/>
            </a:endParaRPr>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t1 = new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System.out.println("t1 thread priority : " +t1.getPriority());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5257800" y="4953000"/>
            <a:ext cx="3810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t1 = new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System.out.println("t1 thread priority : " +t1.getPriority());</a:t>
            </a:r>
          </a:p>
          <a:p>
            <a:r>
              <a:rPr lang="en-US" sz="2000" b="1" dirty="0" smtClean="0">
                <a:solidFill>
                  <a:schemeClr val="bg1"/>
                </a:solidFill>
                <a:latin typeface="Courier New" panose="02070309020205020404" pitchFamily="49" charset="0"/>
                <a:cs typeface="Courier New" panose="02070309020205020404" pitchFamily="49" charset="0"/>
              </a:rPr>
              <a:t>        t1.setPriority(9);</a:t>
            </a:r>
          </a:p>
          <a:p>
            <a:r>
              <a:rPr lang="en-US" sz="2000" b="1" dirty="0" smtClean="0">
                <a:solidFill>
                  <a:schemeClr val="bg1"/>
                </a:solidFill>
                <a:latin typeface="Courier New" panose="02070309020205020404" pitchFamily="49" charset="0"/>
                <a:cs typeface="Courier New" panose="02070309020205020404" pitchFamily="49" charset="0"/>
              </a:rPr>
              <a:t>        System.out.println("change priority " +t1.getPriority());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5257800" y="4953000"/>
            <a:ext cx="3810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class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System.out.println("Inside run method");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t1 = new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t1.setPriority(8); </a:t>
            </a:r>
          </a:p>
          <a:p>
            <a:r>
              <a:rPr lang="en-US" sz="2000" b="1" dirty="0" smtClean="0">
                <a:solidFill>
                  <a:schemeClr val="bg1"/>
                </a:solidFill>
                <a:latin typeface="Courier New" panose="02070309020205020404" pitchFamily="49" charset="0"/>
                <a:cs typeface="Courier New" panose="02070309020205020404" pitchFamily="49" charset="0"/>
              </a:rPr>
              <a:t>        t1.setPriority(5); </a:t>
            </a:r>
          </a:p>
          <a:p>
            <a:r>
              <a:rPr lang="en-US" sz="2000" b="1" dirty="0" smtClean="0">
                <a:solidFill>
                  <a:schemeClr val="bg1"/>
                </a:solidFill>
                <a:latin typeface="Courier New" panose="02070309020205020404" pitchFamily="49" charset="0"/>
                <a:cs typeface="Courier New" panose="02070309020205020404" pitchFamily="49" charset="0"/>
              </a:rPr>
              <a:t>        t1.setPriority(2);      //value of newPriority</a:t>
            </a:r>
          </a:p>
          <a:p>
            <a:r>
              <a:rPr lang="en-US" sz="2000" b="1" dirty="0" smtClean="0">
                <a:solidFill>
                  <a:schemeClr val="bg1"/>
                </a:solidFill>
                <a:latin typeface="Courier New" panose="02070309020205020404" pitchFamily="49" charset="0"/>
                <a:cs typeface="Courier New" panose="02070309020205020404" pitchFamily="49" charset="0"/>
              </a:rPr>
              <a:t>        System.out.println("t1 thread priority : " + t1.getPriority());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4953000"/>
            <a:ext cx="32766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57800" y="4953000"/>
            <a:ext cx="3810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class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System.out.println("run method");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setPriority</a:t>
            </a:r>
            <a:r>
              <a:rPr lang="en-US" sz="2000" b="1" dirty="0" smtClean="0">
                <a:solidFill>
                  <a:schemeClr val="bg1"/>
                </a:solidFill>
                <a:latin typeface="Courier New" panose="02070309020205020404" pitchFamily="49" charset="0"/>
                <a:cs typeface="Courier New" panose="02070309020205020404" pitchFamily="49" charset="0"/>
              </a:rPr>
              <a:t>(5); </a:t>
            </a:r>
          </a:p>
          <a:p>
            <a:r>
              <a:rPr lang="en-US" sz="2000" b="1" dirty="0" smtClean="0">
                <a:solidFill>
                  <a:schemeClr val="bg1"/>
                </a:solidFill>
                <a:latin typeface="Courier New" panose="02070309020205020404" pitchFamily="49" charset="0"/>
                <a:cs typeface="Courier New" panose="02070309020205020404" pitchFamily="49" charset="0"/>
              </a:rPr>
              <a:t>        System.out.println("thread priority : " +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().getPriority());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thread1 = new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thread1.setPriority(8);</a:t>
            </a:r>
          </a:p>
          <a:p>
            <a:r>
              <a:rPr lang="en-US" sz="2000" b="1" dirty="0" smtClean="0">
                <a:solidFill>
                  <a:schemeClr val="bg1"/>
                </a:solidFill>
                <a:latin typeface="Courier New" panose="02070309020205020404" pitchFamily="49" charset="0"/>
                <a:cs typeface="Courier New" panose="02070309020205020404" pitchFamily="49" charset="0"/>
              </a:rPr>
              <a:t>        System.out.println("t1 thread priority : "+ thread1.getPriority());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MCQ</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4065581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t1 = new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t1.setPriority(0);</a:t>
            </a:r>
          </a:p>
          <a:p>
            <a:r>
              <a:rPr lang="en-US" sz="2000" b="1" dirty="0" smtClean="0">
                <a:solidFill>
                  <a:schemeClr val="bg1"/>
                </a:solidFill>
                <a:latin typeface="Courier New" panose="02070309020205020404" pitchFamily="49" charset="0"/>
                <a:cs typeface="Courier New" panose="02070309020205020404" pitchFamily="49" charset="0"/>
              </a:rPr>
              <a:t>        System.out.println(t1.getPriority());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 t1 = new </a:t>
            </a:r>
            <a:r>
              <a:rPr lang="en-US" sz="2000" b="1" dirty="0" err="1" smtClean="0">
                <a:solidFill>
                  <a:schemeClr val="bg1"/>
                </a:solidFill>
                <a:latin typeface="Courier New" panose="02070309020205020404" pitchFamily="49" charset="0"/>
                <a:cs typeface="Courier New" panose="02070309020205020404" pitchFamily="49" charset="0"/>
              </a:rPr>
              <a:t>Valueof</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t1.setPriority(11);</a:t>
            </a:r>
          </a:p>
          <a:p>
            <a:r>
              <a:rPr lang="en-US" sz="2000" b="1" dirty="0" smtClean="0">
                <a:solidFill>
                  <a:schemeClr val="bg1"/>
                </a:solidFill>
                <a:latin typeface="Courier New" panose="02070309020205020404" pitchFamily="49" charset="0"/>
                <a:cs typeface="Courier New" panose="02070309020205020404" pitchFamily="49" charset="0"/>
              </a:rPr>
              <a:t>        System.out.println(t1.getPriority());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2"/>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Test extends Thread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for(int i=1;i&lt;=5;i++)</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Thread.sleep</a:t>
            </a:r>
            <a:r>
              <a:rPr lang="en-US" sz="2000" b="1" dirty="0" smtClean="0">
                <a:solidFill>
                  <a:schemeClr val="bg1"/>
                </a:solidFill>
                <a:latin typeface="Courier New" panose="02070309020205020404" pitchFamily="49" charset="0"/>
                <a:cs typeface="Courier New" panose="02070309020205020404" pitchFamily="49" charset="0"/>
              </a:rPr>
              <a:t>(500);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catch(Exception 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System.out.println(e);</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Test t1=new Test(); </a:t>
            </a:r>
          </a:p>
          <a:p>
            <a:r>
              <a:rPr lang="en-US" sz="2000" b="1" dirty="0" smtClean="0">
                <a:solidFill>
                  <a:schemeClr val="bg1"/>
                </a:solidFill>
                <a:latin typeface="Courier New" panose="02070309020205020404" pitchFamily="49" charset="0"/>
                <a:cs typeface="Courier New" panose="02070309020205020404" pitchFamily="49" charset="0"/>
              </a:rPr>
              <a:t>        t1.start();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a:t>
            </a:r>
          </a:p>
          <a:p>
            <a:r>
              <a:rPr lang="en-US" sz="2000" b="1" dirty="0" smtClean="0">
                <a:solidFill>
                  <a:schemeClr val="bg1"/>
                </a:solidFill>
                <a:latin typeface="Courier New" panose="02070309020205020404" pitchFamily="49" charset="0"/>
                <a:cs typeface="Courier New" panose="02070309020205020404" pitchFamily="49" charset="0"/>
              </a:rPr>
              <a:t>                     ("Technical");</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catch(Exception 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System.out.println(e);</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23</a:t>
            </a:r>
          </a:p>
          <a:p>
            <a:r>
              <a:rPr lang="en-US" sz="2000" b="1" dirty="0" smtClean="0">
                <a:solidFill>
                  <a:srgbClr val="FFFF00"/>
                </a:solidFill>
                <a:latin typeface="Courier New" panose="02070309020205020404" pitchFamily="49" charset="0"/>
                <a:cs typeface="Courier New" panose="02070309020205020404" pitchFamily="49" charset="0"/>
              </a:rPr>
              <a:t>24</a:t>
            </a:r>
          </a:p>
          <a:p>
            <a:r>
              <a:rPr lang="en-US" sz="2000" b="1" dirty="0" smtClean="0">
                <a:solidFill>
                  <a:srgbClr val="FFFF00"/>
                </a:solidFill>
                <a:latin typeface="Courier New" panose="02070309020205020404" pitchFamily="49" charset="0"/>
                <a:cs typeface="Courier New" panose="02070309020205020404" pitchFamily="49" charset="0"/>
              </a:rPr>
              <a:t>25</a:t>
            </a:r>
          </a:p>
          <a:p>
            <a:r>
              <a:rPr lang="en-US" sz="2000" b="1" dirty="0" smtClean="0">
                <a:solidFill>
                  <a:srgbClr val="FFFF00"/>
                </a:solidFill>
                <a:latin typeface="Courier New" panose="02070309020205020404" pitchFamily="49" charset="0"/>
                <a:cs typeface="Courier New" panose="02070309020205020404" pitchFamily="49" charset="0"/>
              </a:rPr>
              <a:t>26</a:t>
            </a:r>
          </a:p>
          <a:p>
            <a:r>
              <a:rPr lang="en-US" sz="2000" b="1" dirty="0" smtClean="0">
                <a:solidFill>
                  <a:srgbClr val="FFFF00"/>
                </a:solidFill>
                <a:latin typeface="Courier New" panose="02070309020205020404" pitchFamily="49" charset="0"/>
                <a:cs typeface="Courier New" panose="02070309020205020404" pitchFamily="49" charset="0"/>
              </a:rPr>
              <a:t>27</a:t>
            </a:r>
          </a:p>
          <a:p>
            <a:r>
              <a:rPr lang="en-US" sz="2000" b="1" dirty="0" smtClean="0">
                <a:solidFill>
                  <a:srgbClr val="FFFF00"/>
                </a:solidFill>
                <a:latin typeface="Courier New" panose="02070309020205020404" pitchFamily="49" charset="0"/>
                <a:cs typeface="Courier New" panose="02070309020205020404" pitchFamily="49" charset="0"/>
              </a:rPr>
              <a:t>28</a:t>
            </a:r>
          </a:p>
          <a:p>
            <a:r>
              <a:rPr lang="en-US" sz="2000" b="1" dirty="0" smtClean="0">
                <a:solidFill>
                  <a:srgbClr val="FFFF00"/>
                </a:solidFill>
                <a:latin typeface="Courier New" panose="02070309020205020404" pitchFamily="49" charset="0"/>
                <a:cs typeface="Courier New" panose="02070309020205020404" pitchFamily="49" charset="0"/>
              </a:rPr>
              <a:t>29</a:t>
            </a:r>
          </a:p>
          <a:p>
            <a:r>
              <a:rPr lang="en-US" sz="2000" b="1" dirty="0" smtClean="0">
                <a:solidFill>
                  <a:srgbClr val="FFFF00"/>
                </a:solidFill>
                <a:latin typeface="Courier New" panose="02070309020205020404" pitchFamily="49" charset="0"/>
                <a:cs typeface="Courier New" panose="02070309020205020404" pitchFamily="49" charset="0"/>
              </a:rPr>
              <a:t>30</a:t>
            </a:r>
          </a:p>
          <a:p>
            <a:r>
              <a:rPr lang="en-US" sz="2000" b="1" dirty="0" smtClean="0">
                <a:solidFill>
                  <a:srgbClr val="FFFF00"/>
                </a:solidFill>
                <a:latin typeface="Courier New" panose="02070309020205020404" pitchFamily="49" charset="0"/>
                <a:cs typeface="Courier New" panose="02070309020205020404" pitchFamily="49" charset="0"/>
              </a:rPr>
              <a:t>31</a:t>
            </a:r>
          </a:p>
          <a:p>
            <a:r>
              <a:rPr lang="en-US" sz="2000" b="1" dirty="0" smtClean="0">
                <a:solidFill>
                  <a:srgbClr val="FFFF00"/>
                </a:solidFill>
                <a:latin typeface="Courier New" panose="02070309020205020404" pitchFamily="49" charset="0"/>
                <a:cs typeface="Courier New" panose="02070309020205020404" pitchFamily="49" charset="0"/>
              </a:rPr>
              <a:t>32</a:t>
            </a:r>
          </a:p>
          <a:p>
            <a:r>
              <a:rPr lang="en-US" sz="2000" b="1" dirty="0" smtClean="0">
                <a:solidFill>
                  <a:srgbClr val="FFFF00"/>
                </a:solidFill>
                <a:latin typeface="Courier New" panose="02070309020205020404" pitchFamily="49" charset="0"/>
                <a:cs typeface="Courier New" panose="02070309020205020404" pitchFamily="49" charset="0"/>
              </a:rPr>
              <a:t>33</a:t>
            </a:r>
          </a:p>
          <a:p>
            <a:r>
              <a:rPr lang="en-US" sz="2000" b="1" dirty="0" smtClean="0">
                <a:solidFill>
                  <a:srgbClr val="FFFF00"/>
                </a:solidFill>
                <a:latin typeface="Courier New" panose="02070309020205020404" pitchFamily="49" charset="0"/>
                <a:cs typeface="Courier New" panose="02070309020205020404" pitchFamily="49" charset="0"/>
              </a:rPr>
              <a:t>34</a:t>
            </a:r>
          </a:p>
          <a:p>
            <a:r>
              <a:rPr lang="en-US" sz="2000" b="1" dirty="0" smtClean="0">
                <a:solidFill>
                  <a:srgbClr val="FFFF00"/>
                </a:solidFill>
                <a:latin typeface="Courier New" panose="02070309020205020404" pitchFamily="49" charset="0"/>
                <a:cs typeface="Courier New" panose="02070309020205020404" pitchFamily="49" charset="0"/>
              </a:rPr>
              <a:t>35</a:t>
            </a:r>
          </a:p>
          <a:p>
            <a:r>
              <a:rPr lang="en-US" sz="2000" b="1" dirty="0" smtClean="0">
                <a:solidFill>
                  <a:srgbClr val="FFFF00"/>
                </a:solidFill>
                <a:latin typeface="Courier New" panose="02070309020205020404" pitchFamily="49" charset="0"/>
                <a:cs typeface="Courier New" panose="02070309020205020404" pitchFamily="49" charset="0"/>
              </a:rPr>
              <a:t>36</a:t>
            </a:r>
          </a:p>
          <a:p>
            <a:r>
              <a:rPr lang="en-US" sz="2000" b="1" dirty="0" smtClean="0">
                <a:solidFill>
                  <a:srgbClr val="FFFF00"/>
                </a:solidFill>
                <a:latin typeface="Courier New" panose="02070309020205020404" pitchFamily="49" charset="0"/>
                <a:cs typeface="Courier New" panose="02070309020205020404" pitchFamily="49" charset="0"/>
              </a:rPr>
              <a:t>37</a:t>
            </a:r>
          </a:p>
          <a:p>
            <a:r>
              <a:rPr lang="en-US" sz="2000" b="1" dirty="0" smtClean="0">
                <a:solidFill>
                  <a:srgbClr val="FFFF00"/>
                </a:solidFill>
                <a:latin typeface="Courier New" panose="02070309020205020404" pitchFamily="49" charset="0"/>
                <a:cs typeface="Courier New" panose="02070309020205020404" pitchFamily="49" charset="0"/>
              </a:rPr>
              <a:t>38</a:t>
            </a:r>
          </a:p>
          <a:p>
            <a:r>
              <a:rPr lang="en-US" sz="2000" b="1" dirty="0" smtClean="0">
                <a:solidFill>
                  <a:srgbClr val="FFFF00"/>
                </a:solidFill>
                <a:latin typeface="Courier New" panose="02070309020205020404" pitchFamily="49" charset="0"/>
                <a:cs typeface="Courier New" panose="02070309020205020404" pitchFamily="49" charset="0"/>
              </a:rPr>
              <a:t>39</a:t>
            </a:r>
          </a:p>
          <a:p>
            <a:r>
              <a:rPr lang="en-US" sz="2000" b="1" dirty="0" smtClean="0">
                <a:solidFill>
                  <a:srgbClr val="FFFF00"/>
                </a:solidFill>
                <a:latin typeface="Courier New" panose="02070309020205020404" pitchFamily="49" charset="0"/>
                <a:cs typeface="Courier New" panose="02070309020205020404" pitchFamily="49" charset="0"/>
              </a:rPr>
              <a:t>40</a:t>
            </a:r>
          </a:p>
          <a:p>
            <a:r>
              <a:rPr lang="en-US" sz="2000" b="1" dirty="0" smtClean="0">
                <a:solidFill>
                  <a:srgbClr val="FFFF00"/>
                </a:solidFill>
                <a:latin typeface="Courier New" panose="02070309020205020404" pitchFamily="49" charset="0"/>
                <a:cs typeface="Courier New" panose="02070309020205020404" pitchFamily="49" charset="0"/>
              </a:rPr>
              <a:t>41</a:t>
            </a:r>
          </a:p>
          <a:p>
            <a:r>
              <a:rPr lang="en-US" sz="2000" b="1" dirty="0" smtClean="0">
                <a:solidFill>
                  <a:srgbClr val="FFFF00"/>
                </a:solidFill>
                <a:latin typeface="Courier New" panose="02070309020205020404" pitchFamily="49" charset="0"/>
                <a:cs typeface="Courier New" panose="02070309020205020404" pitchFamily="49" charset="0"/>
              </a:rPr>
              <a:t>42</a:t>
            </a:r>
          </a:p>
          <a:p>
            <a:r>
              <a:rPr lang="en-US" sz="2000" b="1" dirty="0" smtClean="0">
                <a:solidFill>
                  <a:srgbClr val="FFFF00"/>
                </a:solidFill>
                <a:latin typeface="Courier New" panose="02070309020205020404" pitchFamily="49" charset="0"/>
                <a:cs typeface="Courier New" panose="02070309020205020404" pitchFamily="49" charset="0"/>
              </a:rPr>
              <a:t>43</a:t>
            </a:r>
          </a:p>
          <a:p>
            <a:r>
              <a:rPr lang="en-US" sz="2000" b="1" dirty="0" smtClean="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xmlns="" val="1768622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Test extends Thread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for(int i=1;i&lt;=5;i++)</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Thread.sleep</a:t>
            </a:r>
            <a:r>
              <a:rPr lang="en-US" sz="2000" b="1" dirty="0" smtClean="0">
                <a:solidFill>
                  <a:schemeClr val="bg1"/>
                </a:solidFill>
                <a:latin typeface="Courier New" panose="02070309020205020404" pitchFamily="49" charset="0"/>
                <a:cs typeface="Courier New" panose="02070309020205020404" pitchFamily="49" charset="0"/>
              </a:rPr>
              <a:t>(500);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catch(Exception 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System.out.println(e);</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Test t1=new Test(); </a:t>
            </a:r>
          </a:p>
          <a:p>
            <a:r>
              <a:rPr lang="en-US" sz="2000" b="1" dirty="0" smtClean="0">
                <a:solidFill>
                  <a:schemeClr val="bg1"/>
                </a:solidFill>
                <a:latin typeface="Courier New" panose="02070309020205020404" pitchFamily="49" charset="0"/>
                <a:cs typeface="Courier New" panose="02070309020205020404" pitchFamily="49" charset="0"/>
              </a:rPr>
              <a:t>        t1.start();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t1.join();        	  </a:t>
            </a:r>
          </a:p>
          <a:p>
            <a:r>
              <a:rPr lang="en-US" sz="2000" b="1" dirty="0" smtClean="0">
                <a:solidFill>
                  <a:schemeClr val="bg1"/>
                </a:solidFill>
                <a:latin typeface="Courier New" panose="02070309020205020404" pitchFamily="49" charset="0"/>
                <a:cs typeface="Courier New" panose="02070309020205020404" pitchFamily="49" charset="0"/>
              </a:rPr>
              <a:t>           System.out.println</a:t>
            </a:r>
          </a:p>
          <a:p>
            <a:r>
              <a:rPr lang="en-US" sz="2000" b="1" dirty="0" smtClean="0">
                <a:solidFill>
                  <a:schemeClr val="bg1"/>
                </a:solidFill>
                <a:latin typeface="Courier New" panose="02070309020205020404" pitchFamily="49" charset="0"/>
                <a:cs typeface="Courier New" panose="02070309020205020404" pitchFamily="49" charset="0"/>
              </a:rPr>
              <a:t>                     ("Technical");</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catch(Exception 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System.out.println(e);</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23</a:t>
            </a:r>
          </a:p>
          <a:p>
            <a:r>
              <a:rPr lang="en-US" sz="2000" b="1" dirty="0" smtClean="0">
                <a:solidFill>
                  <a:srgbClr val="FFFF00"/>
                </a:solidFill>
                <a:latin typeface="Courier New" panose="02070309020205020404" pitchFamily="49" charset="0"/>
                <a:cs typeface="Courier New" panose="02070309020205020404" pitchFamily="49" charset="0"/>
              </a:rPr>
              <a:t>24</a:t>
            </a:r>
          </a:p>
          <a:p>
            <a:r>
              <a:rPr lang="en-US" sz="2000" b="1" dirty="0" smtClean="0">
                <a:solidFill>
                  <a:srgbClr val="FFFF00"/>
                </a:solidFill>
                <a:latin typeface="Courier New" panose="02070309020205020404" pitchFamily="49" charset="0"/>
                <a:cs typeface="Courier New" panose="02070309020205020404" pitchFamily="49" charset="0"/>
              </a:rPr>
              <a:t>25</a:t>
            </a:r>
          </a:p>
          <a:p>
            <a:r>
              <a:rPr lang="en-US" sz="2000" b="1" dirty="0" smtClean="0">
                <a:solidFill>
                  <a:srgbClr val="FFFF00"/>
                </a:solidFill>
                <a:latin typeface="Courier New" panose="02070309020205020404" pitchFamily="49" charset="0"/>
                <a:cs typeface="Courier New" panose="02070309020205020404" pitchFamily="49" charset="0"/>
              </a:rPr>
              <a:t>26</a:t>
            </a:r>
          </a:p>
          <a:p>
            <a:r>
              <a:rPr lang="en-US" sz="2000" b="1" dirty="0" smtClean="0">
                <a:solidFill>
                  <a:srgbClr val="FFFF00"/>
                </a:solidFill>
                <a:latin typeface="Courier New" panose="02070309020205020404" pitchFamily="49" charset="0"/>
                <a:cs typeface="Courier New" panose="02070309020205020404" pitchFamily="49" charset="0"/>
              </a:rPr>
              <a:t>27</a:t>
            </a:r>
          </a:p>
          <a:p>
            <a:r>
              <a:rPr lang="en-US" sz="2000" b="1" dirty="0" smtClean="0">
                <a:solidFill>
                  <a:srgbClr val="FFFF00"/>
                </a:solidFill>
                <a:latin typeface="Courier New" panose="02070309020205020404" pitchFamily="49" charset="0"/>
                <a:cs typeface="Courier New" panose="02070309020205020404" pitchFamily="49" charset="0"/>
              </a:rPr>
              <a:t>28</a:t>
            </a:r>
          </a:p>
          <a:p>
            <a:r>
              <a:rPr lang="en-US" sz="2000" b="1" dirty="0" smtClean="0">
                <a:solidFill>
                  <a:srgbClr val="FFFF00"/>
                </a:solidFill>
                <a:latin typeface="Courier New" panose="02070309020205020404" pitchFamily="49" charset="0"/>
                <a:cs typeface="Courier New" panose="02070309020205020404" pitchFamily="49" charset="0"/>
              </a:rPr>
              <a:t>29</a:t>
            </a:r>
          </a:p>
          <a:p>
            <a:r>
              <a:rPr lang="en-US" sz="2000" b="1" dirty="0" smtClean="0">
                <a:solidFill>
                  <a:srgbClr val="FFFF00"/>
                </a:solidFill>
                <a:latin typeface="Courier New" panose="02070309020205020404" pitchFamily="49" charset="0"/>
                <a:cs typeface="Courier New" panose="02070309020205020404" pitchFamily="49" charset="0"/>
              </a:rPr>
              <a:t>30</a:t>
            </a:r>
          </a:p>
          <a:p>
            <a:r>
              <a:rPr lang="en-US" sz="2000" b="1" dirty="0" smtClean="0">
                <a:solidFill>
                  <a:srgbClr val="FFFF00"/>
                </a:solidFill>
                <a:latin typeface="Courier New" panose="02070309020205020404" pitchFamily="49" charset="0"/>
                <a:cs typeface="Courier New" panose="02070309020205020404" pitchFamily="49" charset="0"/>
              </a:rPr>
              <a:t>31</a:t>
            </a:r>
          </a:p>
          <a:p>
            <a:r>
              <a:rPr lang="en-US" sz="2000" b="1" dirty="0" smtClean="0">
                <a:solidFill>
                  <a:srgbClr val="FFFF00"/>
                </a:solidFill>
                <a:latin typeface="Courier New" panose="02070309020205020404" pitchFamily="49" charset="0"/>
                <a:cs typeface="Courier New" panose="02070309020205020404" pitchFamily="49" charset="0"/>
              </a:rPr>
              <a:t>32</a:t>
            </a:r>
          </a:p>
          <a:p>
            <a:r>
              <a:rPr lang="en-US" sz="2000" b="1" dirty="0" smtClean="0">
                <a:solidFill>
                  <a:srgbClr val="FFFF00"/>
                </a:solidFill>
                <a:latin typeface="Courier New" panose="02070309020205020404" pitchFamily="49" charset="0"/>
                <a:cs typeface="Courier New" panose="02070309020205020404" pitchFamily="49" charset="0"/>
              </a:rPr>
              <a:t>33</a:t>
            </a:r>
          </a:p>
          <a:p>
            <a:r>
              <a:rPr lang="en-US" sz="2000" b="1" dirty="0" smtClean="0">
                <a:solidFill>
                  <a:srgbClr val="FFFF00"/>
                </a:solidFill>
                <a:latin typeface="Courier New" panose="02070309020205020404" pitchFamily="49" charset="0"/>
                <a:cs typeface="Courier New" panose="02070309020205020404" pitchFamily="49" charset="0"/>
              </a:rPr>
              <a:t>34</a:t>
            </a:r>
          </a:p>
          <a:p>
            <a:r>
              <a:rPr lang="en-US" sz="2000" b="1" dirty="0" smtClean="0">
                <a:solidFill>
                  <a:srgbClr val="FFFF00"/>
                </a:solidFill>
                <a:latin typeface="Courier New" panose="02070309020205020404" pitchFamily="49" charset="0"/>
                <a:cs typeface="Courier New" panose="02070309020205020404" pitchFamily="49" charset="0"/>
              </a:rPr>
              <a:t>35</a:t>
            </a:r>
          </a:p>
          <a:p>
            <a:r>
              <a:rPr lang="en-US" sz="2000" b="1" dirty="0" smtClean="0">
                <a:solidFill>
                  <a:srgbClr val="FFFF00"/>
                </a:solidFill>
                <a:latin typeface="Courier New" panose="02070309020205020404" pitchFamily="49" charset="0"/>
                <a:cs typeface="Courier New" panose="02070309020205020404" pitchFamily="49" charset="0"/>
              </a:rPr>
              <a:t>36</a:t>
            </a:r>
          </a:p>
          <a:p>
            <a:r>
              <a:rPr lang="en-US" sz="2000" b="1" dirty="0" smtClean="0">
                <a:solidFill>
                  <a:srgbClr val="FFFF00"/>
                </a:solidFill>
                <a:latin typeface="Courier New" panose="02070309020205020404" pitchFamily="49" charset="0"/>
                <a:cs typeface="Courier New" panose="02070309020205020404" pitchFamily="49" charset="0"/>
              </a:rPr>
              <a:t>37</a:t>
            </a:r>
          </a:p>
          <a:p>
            <a:r>
              <a:rPr lang="en-US" sz="2000" b="1" dirty="0" smtClean="0">
                <a:solidFill>
                  <a:srgbClr val="FFFF00"/>
                </a:solidFill>
                <a:latin typeface="Courier New" panose="02070309020205020404" pitchFamily="49" charset="0"/>
                <a:cs typeface="Courier New" panose="02070309020205020404" pitchFamily="49" charset="0"/>
              </a:rPr>
              <a:t>38</a:t>
            </a:r>
          </a:p>
          <a:p>
            <a:r>
              <a:rPr lang="en-US" sz="2000" b="1" dirty="0" smtClean="0">
                <a:solidFill>
                  <a:srgbClr val="FFFF00"/>
                </a:solidFill>
                <a:latin typeface="Courier New" panose="02070309020205020404" pitchFamily="49" charset="0"/>
                <a:cs typeface="Courier New" panose="02070309020205020404" pitchFamily="49" charset="0"/>
              </a:rPr>
              <a:t>39</a:t>
            </a:r>
          </a:p>
          <a:p>
            <a:r>
              <a:rPr lang="en-US" sz="2000" b="1" dirty="0" smtClean="0">
                <a:solidFill>
                  <a:srgbClr val="FFFF00"/>
                </a:solidFill>
                <a:latin typeface="Courier New" panose="02070309020205020404" pitchFamily="49" charset="0"/>
                <a:cs typeface="Courier New" panose="02070309020205020404" pitchFamily="49" charset="0"/>
              </a:rPr>
              <a:t>40</a:t>
            </a:r>
          </a:p>
          <a:p>
            <a:r>
              <a:rPr lang="en-US" sz="2000" b="1" dirty="0" smtClean="0">
                <a:solidFill>
                  <a:srgbClr val="FFFF00"/>
                </a:solidFill>
                <a:latin typeface="Courier New" panose="02070309020205020404" pitchFamily="49" charset="0"/>
                <a:cs typeface="Courier New" panose="02070309020205020404" pitchFamily="49" charset="0"/>
              </a:rPr>
              <a:t>41</a:t>
            </a:r>
          </a:p>
          <a:p>
            <a:r>
              <a:rPr lang="en-US" sz="2000" b="1" dirty="0" smtClean="0">
                <a:solidFill>
                  <a:srgbClr val="FFFF00"/>
                </a:solidFill>
                <a:latin typeface="Courier New" panose="02070309020205020404" pitchFamily="49" charset="0"/>
                <a:cs typeface="Courier New" panose="02070309020205020404" pitchFamily="49" charset="0"/>
              </a:rPr>
              <a:t>42</a:t>
            </a:r>
          </a:p>
          <a:p>
            <a:r>
              <a:rPr lang="en-US" sz="2000" b="1" dirty="0" smtClean="0">
                <a:solidFill>
                  <a:srgbClr val="FFFF00"/>
                </a:solidFill>
                <a:latin typeface="Courier New" panose="02070309020205020404" pitchFamily="49" charset="0"/>
                <a:cs typeface="Courier New" panose="02070309020205020404" pitchFamily="49" charset="0"/>
              </a:rPr>
              <a:t>43</a:t>
            </a:r>
          </a:p>
          <a:p>
            <a:r>
              <a:rPr lang="en-US" sz="2000" b="1" dirty="0" smtClean="0">
                <a:solidFill>
                  <a:srgbClr val="FFFF00"/>
                </a:solidFill>
                <a:latin typeface="Courier New" panose="02070309020205020404" pitchFamily="49" charset="0"/>
                <a:cs typeface="Courier New" panose="02070309020205020404" pitchFamily="49" charset="0"/>
              </a:rPr>
              <a:t>44</a:t>
            </a:r>
          </a:p>
        </p:txBody>
      </p:sp>
      <p:sp>
        <p:nvSpPr>
          <p:cNvPr id="10" name="TextBox 9"/>
          <p:cNvSpPr txBox="1"/>
          <p:nvPr/>
        </p:nvSpPr>
        <p:spPr>
          <a:xfrm>
            <a:off x="8305800" y="2209800"/>
            <a:ext cx="1981200" cy="369332"/>
          </a:xfrm>
          <a:prstGeom prst="rect">
            <a:avLst/>
          </a:prstGeom>
          <a:noFill/>
          <a:ln w="28575">
            <a:solidFill>
              <a:srgbClr val="F05136"/>
            </a:solidFill>
          </a:ln>
        </p:spPr>
        <p:txBody>
          <a:bodyPr wrap="square" rtlCol="0">
            <a:spAutoFit/>
          </a:bodyPr>
          <a:lstStyle/>
          <a:p>
            <a:endParaRPr lang="en-US" dirty="0"/>
          </a:p>
        </p:txBody>
      </p:sp>
    </p:spTree>
    <p:extLst>
      <p:ext uri="{BB962C8B-B14F-4D97-AF65-F5344CB8AC3E}">
        <p14:creationId xmlns:p14="http://schemas.microsoft.com/office/powerpoint/2010/main" xmlns="" val="17686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Test extends Thread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for(int i=1;i&lt;=5;i++)</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Thread.sleep</a:t>
            </a:r>
            <a:r>
              <a:rPr lang="en-US" sz="2000" b="1" dirty="0" smtClean="0">
                <a:solidFill>
                  <a:schemeClr val="bg1"/>
                </a:solidFill>
                <a:latin typeface="Courier New" panose="02070309020205020404" pitchFamily="49" charset="0"/>
                <a:cs typeface="Courier New" panose="02070309020205020404" pitchFamily="49" charset="0"/>
              </a:rPr>
              <a:t>(500);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catch(Exception 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System.out.println(e);</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Test t1=new Test(); </a:t>
            </a:r>
          </a:p>
          <a:p>
            <a:r>
              <a:rPr lang="en-US" sz="2000" b="1" dirty="0" smtClean="0">
                <a:solidFill>
                  <a:schemeClr val="bg1"/>
                </a:solidFill>
                <a:latin typeface="Courier New" panose="02070309020205020404" pitchFamily="49" charset="0"/>
                <a:cs typeface="Courier New" panose="02070309020205020404" pitchFamily="49" charset="0"/>
              </a:rPr>
              <a:t>        t1.start();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t1.join(1500);</a:t>
            </a:r>
          </a:p>
          <a:p>
            <a:r>
              <a:rPr lang="en-US" sz="2000" b="1" dirty="0" smtClean="0">
                <a:solidFill>
                  <a:schemeClr val="bg1"/>
                </a:solidFill>
                <a:latin typeface="Courier New" panose="02070309020205020404" pitchFamily="49" charset="0"/>
                <a:cs typeface="Courier New" panose="02070309020205020404" pitchFamily="49" charset="0"/>
              </a:rPr>
              <a:t>           System.out.println</a:t>
            </a:r>
          </a:p>
          <a:p>
            <a:r>
              <a:rPr lang="en-US" sz="2000" b="1" dirty="0" smtClean="0">
                <a:solidFill>
                  <a:schemeClr val="bg1"/>
                </a:solidFill>
                <a:latin typeface="Courier New" panose="02070309020205020404" pitchFamily="49" charset="0"/>
                <a:cs typeface="Courier New" panose="02070309020205020404" pitchFamily="49" charset="0"/>
              </a:rPr>
              <a:t>                     ("Technical");</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catch(Exception 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System.out.println(e);</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23</a:t>
            </a:r>
          </a:p>
          <a:p>
            <a:r>
              <a:rPr lang="en-US" sz="2000" b="1" dirty="0" smtClean="0">
                <a:solidFill>
                  <a:srgbClr val="FFFF00"/>
                </a:solidFill>
                <a:latin typeface="Courier New" panose="02070309020205020404" pitchFamily="49" charset="0"/>
                <a:cs typeface="Courier New" panose="02070309020205020404" pitchFamily="49" charset="0"/>
              </a:rPr>
              <a:t>24</a:t>
            </a:r>
          </a:p>
          <a:p>
            <a:r>
              <a:rPr lang="en-US" sz="2000" b="1" dirty="0" smtClean="0">
                <a:solidFill>
                  <a:srgbClr val="FFFF00"/>
                </a:solidFill>
                <a:latin typeface="Courier New" panose="02070309020205020404" pitchFamily="49" charset="0"/>
                <a:cs typeface="Courier New" panose="02070309020205020404" pitchFamily="49" charset="0"/>
              </a:rPr>
              <a:t>25</a:t>
            </a:r>
          </a:p>
          <a:p>
            <a:r>
              <a:rPr lang="en-US" sz="2000" b="1" dirty="0" smtClean="0">
                <a:solidFill>
                  <a:srgbClr val="FFFF00"/>
                </a:solidFill>
                <a:latin typeface="Courier New" panose="02070309020205020404" pitchFamily="49" charset="0"/>
                <a:cs typeface="Courier New" panose="02070309020205020404" pitchFamily="49" charset="0"/>
              </a:rPr>
              <a:t>26</a:t>
            </a:r>
          </a:p>
          <a:p>
            <a:r>
              <a:rPr lang="en-US" sz="2000" b="1" dirty="0" smtClean="0">
                <a:solidFill>
                  <a:srgbClr val="FFFF00"/>
                </a:solidFill>
                <a:latin typeface="Courier New" panose="02070309020205020404" pitchFamily="49" charset="0"/>
                <a:cs typeface="Courier New" panose="02070309020205020404" pitchFamily="49" charset="0"/>
              </a:rPr>
              <a:t>27</a:t>
            </a:r>
          </a:p>
          <a:p>
            <a:r>
              <a:rPr lang="en-US" sz="2000" b="1" dirty="0" smtClean="0">
                <a:solidFill>
                  <a:srgbClr val="FFFF00"/>
                </a:solidFill>
                <a:latin typeface="Courier New" panose="02070309020205020404" pitchFamily="49" charset="0"/>
                <a:cs typeface="Courier New" panose="02070309020205020404" pitchFamily="49" charset="0"/>
              </a:rPr>
              <a:t>28</a:t>
            </a:r>
          </a:p>
          <a:p>
            <a:r>
              <a:rPr lang="en-US" sz="2000" b="1" dirty="0" smtClean="0">
                <a:solidFill>
                  <a:srgbClr val="FFFF00"/>
                </a:solidFill>
                <a:latin typeface="Courier New" panose="02070309020205020404" pitchFamily="49" charset="0"/>
                <a:cs typeface="Courier New" panose="02070309020205020404" pitchFamily="49" charset="0"/>
              </a:rPr>
              <a:t>29</a:t>
            </a:r>
          </a:p>
          <a:p>
            <a:r>
              <a:rPr lang="en-US" sz="2000" b="1" dirty="0" smtClean="0">
                <a:solidFill>
                  <a:srgbClr val="FFFF00"/>
                </a:solidFill>
                <a:latin typeface="Courier New" panose="02070309020205020404" pitchFamily="49" charset="0"/>
                <a:cs typeface="Courier New" panose="02070309020205020404" pitchFamily="49" charset="0"/>
              </a:rPr>
              <a:t>30</a:t>
            </a:r>
          </a:p>
          <a:p>
            <a:r>
              <a:rPr lang="en-US" sz="2000" b="1" dirty="0" smtClean="0">
                <a:solidFill>
                  <a:srgbClr val="FFFF00"/>
                </a:solidFill>
                <a:latin typeface="Courier New" panose="02070309020205020404" pitchFamily="49" charset="0"/>
                <a:cs typeface="Courier New" panose="02070309020205020404" pitchFamily="49" charset="0"/>
              </a:rPr>
              <a:t>31</a:t>
            </a:r>
          </a:p>
          <a:p>
            <a:r>
              <a:rPr lang="en-US" sz="2000" b="1" dirty="0" smtClean="0">
                <a:solidFill>
                  <a:srgbClr val="FFFF00"/>
                </a:solidFill>
                <a:latin typeface="Courier New" panose="02070309020205020404" pitchFamily="49" charset="0"/>
                <a:cs typeface="Courier New" panose="02070309020205020404" pitchFamily="49" charset="0"/>
              </a:rPr>
              <a:t>32</a:t>
            </a:r>
          </a:p>
          <a:p>
            <a:r>
              <a:rPr lang="en-US" sz="2000" b="1" dirty="0" smtClean="0">
                <a:solidFill>
                  <a:srgbClr val="FFFF00"/>
                </a:solidFill>
                <a:latin typeface="Courier New" panose="02070309020205020404" pitchFamily="49" charset="0"/>
                <a:cs typeface="Courier New" panose="02070309020205020404" pitchFamily="49" charset="0"/>
              </a:rPr>
              <a:t>33</a:t>
            </a:r>
          </a:p>
          <a:p>
            <a:r>
              <a:rPr lang="en-US" sz="2000" b="1" dirty="0" smtClean="0">
                <a:solidFill>
                  <a:srgbClr val="FFFF00"/>
                </a:solidFill>
                <a:latin typeface="Courier New" panose="02070309020205020404" pitchFamily="49" charset="0"/>
                <a:cs typeface="Courier New" panose="02070309020205020404" pitchFamily="49" charset="0"/>
              </a:rPr>
              <a:t>34</a:t>
            </a:r>
          </a:p>
          <a:p>
            <a:r>
              <a:rPr lang="en-US" sz="2000" b="1" dirty="0" smtClean="0">
                <a:solidFill>
                  <a:srgbClr val="FFFF00"/>
                </a:solidFill>
                <a:latin typeface="Courier New" panose="02070309020205020404" pitchFamily="49" charset="0"/>
                <a:cs typeface="Courier New" panose="02070309020205020404" pitchFamily="49" charset="0"/>
              </a:rPr>
              <a:t>35</a:t>
            </a:r>
          </a:p>
          <a:p>
            <a:r>
              <a:rPr lang="en-US" sz="2000" b="1" dirty="0" smtClean="0">
                <a:solidFill>
                  <a:srgbClr val="FFFF00"/>
                </a:solidFill>
                <a:latin typeface="Courier New" panose="02070309020205020404" pitchFamily="49" charset="0"/>
                <a:cs typeface="Courier New" panose="02070309020205020404" pitchFamily="49" charset="0"/>
              </a:rPr>
              <a:t>36</a:t>
            </a:r>
          </a:p>
          <a:p>
            <a:r>
              <a:rPr lang="en-US" sz="2000" b="1" dirty="0" smtClean="0">
                <a:solidFill>
                  <a:srgbClr val="FFFF00"/>
                </a:solidFill>
                <a:latin typeface="Courier New" panose="02070309020205020404" pitchFamily="49" charset="0"/>
                <a:cs typeface="Courier New" panose="02070309020205020404" pitchFamily="49" charset="0"/>
              </a:rPr>
              <a:t>37</a:t>
            </a:r>
          </a:p>
          <a:p>
            <a:r>
              <a:rPr lang="en-US" sz="2000" b="1" dirty="0" smtClean="0">
                <a:solidFill>
                  <a:srgbClr val="FFFF00"/>
                </a:solidFill>
                <a:latin typeface="Courier New" panose="02070309020205020404" pitchFamily="49" charset="0"/>
                <a:cs typeface="Courier New" panose="02070309020205020404" pitchFamily="49" charset="0"/>
              </a:rPr>
              <a:t>38</a:t>
            </a:r>
          </a:p>
          <a:p>
            <a:r>
              <a:rPr lang="en-US" sz="2000" b="1" dirty="0" smtClean="0">
                <a:solidFill>
                  <a:srgbClr val="FFFF00"/>
                </a:solidFill>
                <a:latin typeface="Courier New" panose="02070309020205020404" pitchFamily="49" charset="0"/>
                <a:cs typeface="Courier New" panose="02070309020205020404" pitchFamily="49" charset="0"/>
              </a:rPr>
              <a:t>39</a:t>
            </a:r>
          </a:p>
          <a:p>
            <a:r>
              <a:rPr lang="en-US" sz="2000" b="1" dirty="0" smtClean="0">
                <a:solidFill>
                  <a:srgbClr val="FFFF00"/>
                </a:solidFill>
                <a:latin typeface="Courier New" panose="02070309020205020404" pitchFamily="49" charset="0"/>
                <a:cs typeface="Courier New" panose="02070309020205020404" pitchFamily="49" charset="0"/>
              </a:rPr>
              <a:t>40</a:t>
            </a:r>
          </a:p>
          <a:p>
            <a:r>
              <a:rPr lang="en-US" sz="2000" b="1" dirty="0" smtClean="0">
                <a:solidFill>
                  <a:srgbClr val="FFFF00"/>
                </a:solidFill>
                <a:latin typeface="Courier New" panose="02070309020205020404" pitchFamily="49" charset="0"/>
                <a:cs typeface="Courier New" panose="02070309020205020404" pitchFamily="49" charset="0"/>
              </a:rPr>
              <a:t>41</a:t>
            </a:r>
          </a:p>
          <a:p>
            <a:r>
              <a:rPr lang="en-US" sz="2000" b="1" dirty="0" smtClean="0">
                <a:solidFill>
                  <a:srgbClr val="FFFF00"/>
                </a:solidFill>
                <a:latin typeface="Courier New" panose="02070309020205020404" pitchFamily="49" charset="0"/>
                <a:cs typeface="Courier New" panose="02070309020205020404" pitchFamily="49" charset="0"/>
              </a:rPr>
              <a:t>42</a:t>
            </a:r>
          </a:p>
          <a:p>
            <a:r>
              <a:rPr lang="en-US" sz="2000" b="1" dirty="0" smtClean="0">
                <a:solidFill>
                  <a:srgbClr val="FFFF00"/>
                </a:solidFill>
                <a:latin typeface="Courier New" panose="02070309020205020404" pitchFamily="49" charset="0"/>
                <a:cs typeface="Courier New" panose="02070309020205020404" pitchFamily="49" charset="0"/>
              </a:rPr>
              <a:t>43</a:t>
            </a:r>
          </a:p>
          <a:p>
            <a:r>
              <a:rPr lang="en-US" sz="2000" b="1" dirty="0" smtClean="0">
                <a:solidFill>
                  <a:srgbClr val="FFFF00"/>
                </a:solidFill>
                <a:latin typeface="Courier New" panose="02070309020205020404" pitchFamily="49" charset="0"/>
                <a:cs typeface="Courier New" panose="02070309020205020404" pitchFamily="49" charset="0"/>
              </a:rPr>
              <a:t>44</a:t>
            </a:r>
          </a:p>
        </p:txBody>
      </p:sp>
      <p:sp>
        <p:nvSpPr>
          <p:cNvPr id="10" name="TextBox 9"/>
          <p:cNvSpPr txBox="1"/>
          <p:nvPr/>
        </p:nvSpPr>
        <p:spPr>
          <a:xfrm>
            <a:off x="8305800" y="2209800"/>
            <a:ext cx="2286000" cy="381000"/>
          </a:xfrm>
          <a:prstGeom prst="rect">
            <a:avLst/>
          </a:prstGeom>
          <a:noFill/>
          <a:ln w="28575">
            <a:solidFill>
              <a:srgbClr val="F05136"/>
            </a:solidFill>
          </a:ln>
        </p:spPr>
        <p:txBody>
          <a:bodyPr wrap="square" rtlCol="0">
            <a:spAutoFit/>
          </a:bodyPr>
          <a:lstStyle/>
          <a:p>
            <a:endParaRPr lang="en-US" dirty="0"/>
          </a:p>
        </p:txBody>
      </p:sp>
    </p:spTree>
    <p:extLst>
      <p:ext uri="{BB962C8B-B14F-4D97-AF65-F5344CB8AC3E}">
        <p14:creationId xmlns:p14="http://schemas.microsoft.com/office/powerpoint/2010/main" xmlns="" val="17686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java.lang.Runnable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Test extends Thread implements Runnable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System.out.println(Thread.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currentThread</a:t>
            </a:r>
            <a:r>
              <a:rPr lang="en-US" sz="2000" b="1" dirty="0" smtClean="0">
                <a:solidFill>
                  <a:schemeClr val="bg1"/>
                </a:solidFill>
                <a:latin typeface="Courier New" panose="02070309020205020404" pitchFamily="49" charset="0"/>
                <a:cs typeface="Courier New" panose="02070309020205020404" pitchFamily="49" charset="0"/>
              </a:rPr>
              <a:t>().getName());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Test thread = new Test();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thread.start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thread implements Runnable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System.out.println(Thread.cur   	</a:t>
            </a:r>
            <a:r>
              <a:rPr lang="en-US" sz="2000" b="1" dirty="0" err="1" smtClean="0">
                <a:solidFill>
                  <a:schemeClr val="bg1"/>
                </a:solidFill>
                <a:latin typeface="Courier New" panose="02070309020205020404" pitchFamily="49" charset="0"/>
                <a:cs typeface="Courier New" panose="02070309020205020404" pitchFamily="49" charset="0"/>
              </a:rPr>
              <a:t>rentThread</a:t>
            </a:r>
            <a:r>
              <a:rPr lang="en-US" sz="2000" b="1" dirty="0" smtClean="0">
                <a:solidFill>
                  <a:schemeClr val="bg1"/>
                </a:solidFill>
                <a:latin typeface="Courier New" panose="02070309020205020404" pitchFamily="49" charset="0"/>
                <a:cs typeface="Courier New" panose="02070309020205020404" pitchFamily="49" charset="0"/>
              </a:rPr>
              <a:t>().getName());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thread </a:t>
            </a:r>
            <a:r>
              <a:rPr lang="en-US" sz="2000" b="1" dirty="0" err="1" smtClean="0">
                <a:solidFill>
                  <a:schemeClr val="bg1"/>
                </a:solidFill>
                <a:latin typeface="Courier New" panose="02070309020205020404" pitchFamily="49" charset="0"/>
                <a:cs typeface="Courier New" panose="02070309020205020404" pitchFamily="49" charset="0"/>
              </a:rPr>
              <a:t>obj</a:t>
            </a:r>
            <a:r>
              <a:rPr lang="en-US" sz="2000" b="1" dirty="0" smtClean="0">
                <a:solidFill>
                  <a:schemeClr val="bg1"/>
                </a:solidFill>
                <a:latin typeface="Courier New" panose="02070309020205020404" pitchFamily="49" charset="0"/>
                <a:cs typeface="Courier New" panose="02070309020205020404" pitchFamily="49" charset="0"/>
              </a:rPr>
              <a:t> = new thread();</a:t>
            </a:r>
          </a:p>
          <a:p>
            <a:r>
              <a:rPr lang="en-US" sz="2000" b="1" dirty="0" smtClean="0">
                <a:solidFill>
                  <a:schemeClr val="bg1"/>
                </a:solidFill>
                <a:latin typeface="Courier New" panose="02070309020205020404" pitchFamily="49" charset="0"/>
                <a:cs typeface="Courier New" panose="02070309020205020404" pitchFamily="49" charset="0"/>
              </a:rPr>
              <a:t>	Thread t1 = new Thread(</a:t>
            </a:r>
            <a:r>
              <a:rPr lang="en-US" sz="2000" b="1" dirty="0" err="1" smtClean="0">
                <a:solidFill>
                  <a:schemeClr val="bg1"/>
                </a:solidFill>
                <a:latin typeface="Courier New" panose="02070309020205020404" pitchFamily="49" charset="0"/>
                <a:cs typeface="Courier New" panose="02070309020205020404" pitchFamily="49" charset="0"/>
              </a:rPr>
              <a:t>obj</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System.out.println(Thread.cur  	    </a:t>
            </a:r>
            <a:r>
              <a:rPr lang="en-US" sz="2000" b="1" dirty="0" err="1" smtClean="0">
                <a:solidFill>
                  <a:schemeClr val="bg1"/>
                </a:solidFill>
                <a:latin typeface="Courier New" panose="02070309020205020404" pitchFamily="49" charset="0"/>
                <a:cs typeface="Courier New" panose="02070309020205020404" pitchFamily="49" charset="0"/>
              </a:rPr>
              <a:t>rentThread</a:t>
            </a:r>
            <a:r>
              <a:rPr lang="en-US" sz="2000" b="1" dirty="0" smtClean="0">
                <a:solidFill>
                  <a:schemeClr val="bg1"/>
                </a:solidFill>
                <a:latin typeface="Courier New" panose="02070309020205020404" pitchFamily="49" charset="0"/>
                <a:cs typeface="Courier New" panose="02070309020205020404" pitchFamily="49" charset="0"/>
              </a:rPr>
              <a:t>().getName());</a:t>
            </a:r>
          </a:p>
          <a:p>
            <a:r>
              <a:rPr lang="en-US" sz="2000" b="1" dirty="0" smtClean="0">
                <a:solidFill>
                  <a:schemeClr val="bg1"/>
                </a:solidFill>
                <a:latin typeface="Courier New" panose="02070309020205020404" pitchFamily="49" charset="0"/>
                <a:cs typeface="Courier New" panose="02070309020205020404" pitchFamily="49" charset="0"/>
              </a:rPr>
              <a:t>	t1.setName("Technical way");</a:t>
            </a:r>
          </a:p>
          <a:p>
            <a:r>
              <a:rPr lang="en-US" sz="2000" b="1" dirty="0" smtClean="0">
                <a:solidFill>
                  <a:schemeClr val="bg1"/>
                </a:solidFill>
                <a:latin typeface="Courier New" panose="02070309020205020404" pitchFamily="49" charset="0"/>
                <a:cs typeface="Courier New" panose="02070309020205020404" pitchFamily="49" charset="0"/>
              </a:rPr>
              <a:t>	t1.start();</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23</a:t>
            </a:r>
          </a:p>
          <a:p>
            <a:r>
              <a:rPr lang="en-US" sz="2000" b="1" dirty="0" smtClean="0">
                <a:solidFill>
                  <a:srgbClr val="FFFF00"/>
                </a:solidFill>
                <a:latin typeface="Courier New" panose="02070309020205020404" pitchFamily="49" charset="0"/>
                <a:cs typeface="Courier New" panose="02070309020205020404" pitchFamily="49" charset="0"/>
              </a:rPr>
              <a:t>24</a:t>
            </a:r>
          </a:p>
          <a:p>
            <a:r>
              <a:rPr lang="en-US" sz="2000" b="1" dirty="0" smtClean="0">
                <a:solidFill>
                  <a:srgbClr val="FFFF00"/>
                </a:solidFill>
                <a:latin typeface="Courier New" panose="02070309020205020404" pitchFamily="49" charset="0"/>
                <a:cs typeface="Courier New" panose="02070309020205020404" pitchFamily="49" charset="0"/>
              </a:rPr>
              <a:t>25</a:t>
            </a:r>
          </a:p>
          <a:p>
            <a:r>
              <a:rPr lang="en-US" sz="2000" b="1" dirty="0" smtClean="0">
                <a:solidFill>
                  <a:srgbClr val="FFFF00"/>
                </a:solidFill>
                <a:latin typeface="Courier New" panose="02070309020205020404" pitchFamily="49" charset="0"/>
                <a:cs typeface="Courier New" panose="02070309020205020404" pitchFamily="49" charset="0"/>
              </a:rPr>
              <a:t>26</a:t>
            </a:r>
          </a:p>
          <a:p>
            <a:r>
              <a:rPr lang="en-US" sz="2000" b="1" dirty="0" smtClean="0">
                <a:solidFill>
                  <a:srgbClr val="FFFF00"/>
                </a:solidFill>
                <a:latin typeface="Courier New" panose="02070309020205020404" pitchFamily="49" charset="0"/>
                <a:cs typeface="Courier New" panose="02070309020205020404" pitchFamily="49" charset="0"/>
              </a:rPr>
              <a:t>27</a:t>
            </a:r>
          </a:p>
          <a:p>
            <a:r>
              <a:rPr lang="en-US" sz="2000" b="1" dirty="0" smtClean="0">
                <a:solidFill>
                  <a:srgbClr val="FFFF00"/>
                </a:solidFill>
                <a:latin typeface="Courier New" panose="02070309020205020404" pitchFamily="49" charset="0"/>
                <a:cs typeface="Courier New" panose="02070309020205020404" pitchFamily="49" charset="0"/>
              </a:rPr>
              <a:t>28</a:t>
            </a:r>
          </a:p>
          <a:p>
            <a:r>
              <a:rPr lang="en-US" sz="2000" b="1" dirty="0" smtClean="0">
                <a:solidFill>
                  <a:srgbClr val="FFFF00"/>
                </a:solidFill>
                <a:latin typeface="Courier New" panose="02070309020205020404" pitchFamily="49" charset="0"/>
                <a:cs typeface="Courier New" panose="02070309020205020404" pitchFamily="49" charset="0"/>
              </a:rPr>
              <a:t>29</a:t>
            </a:r>
          </a:p>
          <a:p>
            <a:r>
              <a:rPr lang="en-US" sz="2000" b="1" dirty="0" smtClean="0">
                <a:solidFill>
                  <a:srgbClr val="FFFF00"/>
                </a:solidFill>
                <a:latin typeface="Courier New" panose="02070309020205020404" pitchFamily="49" charset="0"/>
                <a:cs typeface="Courier New" panose="02070309020205020404" pitchFamily="49" charset="0"/>
              </a:rPr>
              <a:t>30</a:t>
            </a:r>
          </a:p>
          <a:p>
            <a:r>
              <a:rPr lang="en-US" sz="2000" b="1" dirty="0" smtClean="0">
                <a:solidFill>
                  <a:srgbClr val="FFFF00"/>
                </a:solidFill>
                <a:latin typeface="Courier New" panose="02070309020205020404" pitchFamily="49" charset="0"/>
                <a:cs typeface="Courier New" panose="02070309020205020404" pitchFamily="49" charset="0"/>
              </a:rPr>
              <a:t>31</a:t>
            </a:r>
          </a:p>
          <a:p>
            <a:r>
              <a:rPr lang="en-US" sz="2000" b="1" dirty="0" smtClean="0">
                <a:solidFill>
                  <a:srgbClr val="FFFF00"/>
                </a:solidFill>
                <a:latin typeface="Courier New" panose="02070309020205020404" pitchFamily="49" charset="0"/>
                <a:cs typeface="Courier New" panose="02070309020205020404" pitchFamily="49" charset="0"/>
              </a:rPr>
              <a:t>32</a:t>
            </a:r>
          </a:p>
          <a:p>
            <a:r>
              <a:rPr lang="en-US" sz="2000" b="1" dirty="0" smtClean="0">
                <a:solidFill>
                  <a:srgbClr val="FFFF00"/>
                </a:solidFill>
                <a:latin typeface="Courier New" panose="02070309020205020404" pitchFamily="49" charset="0"/>
                <a:cs typeface="Courier New" panose="02070309020205020404" pitchFamily="49" charset="0"/>
              </a:rPr>
              <a:t>33</a:t>
            </a:r>
          </a:p>
          <a:p>
            <a:r>
              <a:rPr lang="en-US" sz="2000" b="1" dirty="0" smtClean="0">
                <a:solidFill>
                  <a:srgbClr val="FFFF00"/>
                </a:solidFill>
                <a:latin typeface="Courier New" panose="02070309020205020404" pitchFamily="49" charset="0"/>
                <a:cs typeface="Courier New" panose="02070309020205020404" pitchFamily="49" charset="0"/>
              </a:rPr>
              <a:t>34</a:t>
            </a:r>
          </a:p>
          <a:p>
            <a:r>
              <a:rPr lang="en-US" sz="2000" b="1" dirty="0" smtClean="0">
                <a:solidFill>
                  <a:srgbClr val="FFFF00"/>
                </a:solidFill>
                <a:latin typeface="Courier New" panose="02070309020205020404" pitchFamily="49" charset="0"/>
                <a:cs typeface="Courier New" panose="02070309020205020404" pitchFamily="49" charset="0"/>
              </a:rPr>
              <a:t>35</a:t>
            </a:r>
          </a:p>
          <a:p>
            <a:r>
              <a:rPr lang="en-US" sz="2000" b="1" dirty="0" smtClean="0">
                <a:solidFill>
                  <a:srgbClr val="FFFF00"/>
                </a:solidFill>
                <a:latin typeface="Courier New" panose="02070309020205020404" pitchFamily="49" charset="0"/>
                <a:cs typeface="Courier New" panose="02070309020205020404" pitchFamily="49" charset="0"/>
              </a:rPr>
              <a:t>36</a:t>
            </a:r>
          </a:p>
          <a:p>
            <a:r>
              <a:rPr lang="en-US" sz="2000" b="1" dirty="0" smtClean="0">
                <a:solidFill>
                  <a:srgbClr val="FFFF00"/>
                </a:solidFill>
                <a:latin typeface="Courier New" panose="02070309020205020404" pitchFamily="49" charset="0"/>
                <a:cs typeface="Courier New" panose="02070309020205020404" pitchFamily="49" charset="0"/>
              </a:rPr>
              <a:t>37</a:t>
            </a:r>
          </a:p>
          <a:p>
            <a:r>
              <a:rPr lang="en-US" sz="2000" b="1" dirty="0" smtClean="0">
                <a:solidFill>
                  <a:srgbClr val="FFFF00"/>
                </a:solidFill>
                <a:latin typeface="Courier New" panose="02070309020205020404" pitchFamily="49" charset="0"/>
                <a:cs typeface="Courier New" panose="02070309020205020404" pitchFamily="49" charset="0"/>
              </a:rPr>
              <a:t>38</a:t>
            </a:r>
          </a:p>
          <a:p>
            <a:r>
              <a:rPr lang="en-US" sz="2000" b="1" dirty="0" smtClean="0">
                <a:solidFill>
                  <a:srgbClr val="FFFF00"/>
                </a:solidFill>
                <a:latin typeface="Courier New" panose="02070309020205020404" pitchFamily="49" charset="0"/>
                <a:cs typeface="Courier New" panose="02070309020205020404" pitchFamily="49" charset="0"/>
              </a:rPr>
              <a:t>39</a:t>
            </a:r>
          </a:p>
          <a:p>
            <a:r>
              <a:rPr lang="en-US" sz="2000" b="1" dirty="0" smtClean="0">
                <a:solidFill>
                  <a:srgbClr val="FFFF00"/>
                </a:solidFill>
                <a:latin typeface="Courier New" panose="02070309020205020404" pitchFamily="49" charset="0"/>
                <a:cs typeface="Courier New" panose="02070309020205020404" pitchFamily="49" charset="0"/>
              </a:rPr>
              <a:t>40</a:t>
            </a:r>
          </a:p>
          <a:p>
            <a:r>
              <a:rPr lang="en-US" sz="2000" b="1" dirty="0" smtClean="0">
                <a:solidFill>
                  <a:srgbClr val="FFFF00"/>
                </a:solidFill>
                <a:latin typeface="Courier New" panose="02070309020205020404" pitchFamily="49" charset="0"/>
                <a:cs typeface="Courier New" panose="02070309020205020404" pitchFamily="49" charset="0"/>
              </a:rPr>
              <a:t>41</a:t>
            </a:r>
          </a:p>
          <a:p>
            <a:r>
              <a:rPr lang="en-US" sz="2000" b="1" dirty="0" smtClean="0">
                <a:solidFill>
                  <a:srgbClr val="FFFF00"/>
                </a:solidFill>
                <a:latin typeface="Courier New" panose="02070309020205020404" pitchFamily="49" charset="0"/>
                <a:cs typeface="Courier New" panose="02070309020205020404" pitchFamily="49" charset="0"/>
              </a:rPr>
              <a:t>42</a:t>
            </a:r>
          </a:p>
          <a:p>
            <a:r>
              <a:rPr lang="en-US" sz="2000" b="1" dirty="0" smtClean="0">
                <a:solidFill>
                  <a:srgbClr val="FFFF00"/>
                </a:solidFill>
                <a:latin typeface="Courier New" panose="02070309020205020404" pitchFamily="49" charset="0"/>
                <a:cs typeface="Courier New" panose="02070309020205020404" pitchFamily="49" charset="0"/>
              </a:rPr>
              <a:t>43</a:t>
            </a:r>
          </a:p>
          <a:p>
            <a:r>
              <a:rPr lang="en-US" sz="2000" b="1" dirty="0" smtClean="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xmlns="" val="1768622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609600"/>
            <a:ext cx="11052517" cy="477054"/>
          </a:xfrm>
          <a:prstGeom prst="rect">
            <a:avLst/>
          </a:prstGeom>
          <a:noFill/>
        </p:spPr>
        <p:txBody>
          <a:bodyPr wrap="square" rtlCol="0">
            <a:spAutoFit/>
          </a:bodyPr>
          <a:lstStyle/>
          <a:p>
            <a:r>
              <a:rPr lang="en-US" sz="2500" b="1" dirty="0" smtClean="0">
                <a:latin typeface="Nunito Sans" panose="00000500000000000000" pitchFamily="2" charset="0"/>
              </a:rPr>
              <a:t>Thread pool</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1" name="Rectangle 20"/>
          <p:cNvSpPr/>
          <p:nvPr/>
        </p:nvSpPr>
        <p:spPr>
          <a:xfrm>
            <a:off x="1219200" y="2209800"/>
            <a:ext cx="1905000" cy="2667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295400" y="3124200"/>
            <a:ext cx="1676400" cy="477054"/>
          </a:xfrm>
          <a:prstGeom prst="rect">
            <a:avLst/>
          </a:prstGeom>
          <a:solidFill>
            <a:schemeClr val="accent1"/>
          </a:solidFill>
        </p:spPr>
        <p:txBody>
          <a:bodyPr wrap="square" rtlCol="0">
            <a:spAutoFit/>
          </a:bodyPr>
          <a:lstStyle/>
          <a:p>
            <a:r>
              <a:rPr lang="en-US" sz="2500" dirty="0" smtClean="0">
                <a:latin typeface="Nunito Sans" charset="0"/>
              </a:rPr>
              <a:t>Submitter</a:t>
            </a:r>
            <a:endParaRPr lang="en-US" sz="2500" dirty="0">
              <a:latin typeface="Nunito Sans" charset="0"/>
            </a:endParaRPr>
          </a:p>
        </p:txBody>
      </p:sp>
      <p:sp>
        <p:nvSpPr>
          <p:cNvPr id="26" name="TextBox 25"/>
          <p:cNvSpPr txBox="1"/>
          <p:nvPr/>
        </p:nvSpPr>
        <p:spPr>
          <a:xfrm>
            <a:off x="1295400" y="4114800"/>
            <a:ext cx="1676400" cy="477054"/>
          </a:xfrm>
          <a:prstGeom prst="rect">
            <a:avLst/>
          </a:prstGeom>
          <a:solidFill>
            <a:schemeClr val="accent1"/>
          </a:solidFill>
        </p:spPr>
        <p:txBody>
          <a:bodyPr wrap="square" rtlCol="0">
            <a:spAutoFit/>
          </a:bodyPr>
          <a:lstStyle/>
          <a:p>
            <a:r>
              <a:rPr lang="en-US" sz="2500" dirty="0" smtClean="0">
                <a:latin typeface="Nunito Sans" charset="0"/>
              </a:rPr>
              <a:t>Submitter</a:t>
            </a:r>
            <a:endParaRPr lang="en-US" sz="2500" dirty="0">
              <a:latin typeface="Nunito Sans" charset="0"/>
            </a:endParaRPr>
          </a:p>
        </p:txBody>
      </p:sp>
      <p:sp>
        <p:nvSpPr>
          <p:cNvPr id="28" name="TextBox 27"/>
          <p:cNvSpPr txBox="1"/>
          <p:nvPr/>
        </p:nvSpPr>
        <p:spPr>
          <a:xfrm>
            <a:off x="1295400" y="2286000"/>
            <a:ext cx="1676400" cy="477054"/>
          </a:xfrm>
          <a:prstGeom prst="rect">
            <a:avLst/>
          </a:prstGeom>
          <a:solidFill>
            <a:schemeClr val="accent1"/>
          </a:solidFill>
        </p:spPr>
        <p:txBody>
          <a:bodyPr wrap="square" rtlCol="0">
            <a:spAutoFit/>
          </a:bodyPr>
          <a:lstStyle/>
          <a:p>
            <a:r>
              <a:rPr lang="en-US" sz="2500" dirty="0" smtClean="0">
                <a:latin typeface="Nunito Sans" charset="0"/>
              </a:rPr>
              <a:t>Submitter</a:t>
            </a:r>
            <a:endParaRPr lang="en-US" sz="2500" dirty="0">
              <a:latin typeface="Nunito Sans" charset="0"/>
            </a:endParaRPr>
          </a:p>
        </p:txBody>
      </p:sp>
      <p:sp>
        <p:nvSpPr>
          <p:cNvPr id="29" name="Rectangle 28"/>
          <p:cNvSpPr/>
          <p:nvPr/>
        </p:nvSpPr>
        <p:spPr>
          <a:xfrm>
            <a:off x="4191000" y="1295400"/>
            <a:ext cx="7315200" cy="449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nvGraphicFramePr>
        <p:xfrm>
          <a:off x="4343400" y="3276600"/>
          <a:ext cx="4419600" cy="457200"/>
        </p:xfrm>
        <a:graphic>
          <a:graphicData uri="http://schemas.openxmlformats.org/drawingml/2006/table">
            <a:tbl>
              <a:tblPr firstRow="1" bandRow="1">
                <a:tableStyleId>{5C22544A-7EE6-4342-B048-85BDC9FD1C3A}</a:tableStyleId>
              </a:tblPr>
              <a:tblGrid>
                <a:gridCol w="883920"/>
                <a:gridCol w="883920"/>
                <a:gridCol w="883920"/>
                <a:gridCol w="883920"/>
                <a:gridCol w="883920"/>
              </a:tblGrid>
              <a:tr h="457200">
                <a:tc>
                  <a:txBody>
                    <a:bodyPr/>
                    <a:lstStyle/>
                    <a:p>
                      <a:r>
                        <a:rPr lang="en-US" sz="2000" dirty="0" smtClean="0">
                          <a:latin typeface="Nunito Sans" charset="0"/>
                        </a:rPr>
                        <a:t>Task</a:t>
                      </a:r>
                      <a:endParaRPr lang="en-US" sz="2000" dirty="0">
                        <a:latin typeface="Nunito Sans" charset="0"/>
                      </a:endParaRPr>
                    </a:p>
                  </a:txBody>
                  <a:tcPr/>
                </a:tc>
                <a:tc>
                  <a:txBody>
                    <a:bodyPr/>
                    <a:lstStyle/>
                    <a:p>
                      <a:r>
                        <a:rPr lang="en-US" sz="2000" dirty="0" smtClean="0">
                          <a:latin typeface="Nunito Sans" charset="0"/>
                        </a:rPr>
                        <a:t>Task </a:t>
                      </a:r>
                      <a:endParaRPr lang="en-US" sz="2000" dirty="0">
                        <a:latin typeface="Nunito Sans" charset="0"/>
                      </a:endParaRPr>
                    </a:p>
                  </a:txBody>
                  <a:tcPr/>
                </a:tc>
                <a:tc>
                  <a:txBody>
                    <a:bodyPr/>
                    <a:lstStyle/>
                    <a:p>
                      <a:r>
                        <a:rPr lang="en-US" sz="2000" dirty="0" smtClean="0">
                          <a:latin typeface="Nunito Sans" charset="0"/>
                        </a:rPr>
                        <a:t>Task</a:t>
                      </a:r>
                      <a:endParaRPr lang="en-US" sz="2000" dirty="0">
                        <a:latin typeface="Nunito Sans" charset="0"/>
                      </a:endParaRPr>
                    </a:p>
                  </a:txBody>
                  <a:tcPr/>
                </a:tc>
                <a:tc>
                  <a:txBody>
                    <a:bodyPr/>
                    <a:lstStyle/>
                    <a:p>
                      <a:r>
                        <a:rPr lang="en-US" sz="2000" dirty="0" smtClean="0">
                          <a:latin typeface="Nunito Sans" charset="0"/>
                        </a:rPr>
                        <a:t>Task</a:t>
                      </a:r>
                      <a:endParaRPr lang="en-US" sz="2000" dirty="0">
                        <a:latin typeface="Nunito Sans" charset="0"/>
                      </a:endParaRPr>
                    </a:p>
                  </a:txBody>
                  <a:tcPr/>
                </a:tc>
                <a:tc>
                  <a:txBody>
                    <a:bodyPr/>
                    <a:lstStyle/>
                    <a:p>
                      <a:r>
                        <a:rPr lang="en-US" sz="2000" dirty="0" smtClean="0">
                          <a:latin typeface="Nunito Sans" charset="0"/>
                        </a:rPr>
                        <a:t>Task</a:t>
                      </a:r>
                      <a:endParaRPr lang="en-US" sz="2000" dirty="0">
                        <a:latin typeface="Nunito Sans" charset="0"/>
                      </a:endParaRPr>
                    </a:p>
                  </a:txBody>
                  <a:tcPr/>
                </a:tc>
              </a:tr>
            </a:tbl>
          </a:graphicData>
        </a:graphic>
      </p:graphicFrame>
      <p:cxnSp>
        <p:nvCxnSpPr>
          <p:cNvPr id="35" name="Straight Arrow Connector 34"/>
          <p:cNvCxnSpPr>
            <a:stCxn id="28" idx="3"/>
          </p:cNvCxnSpPr>
          <p:nvPr/>
        </p:nvCxnSpPr>
        <p:spPr>
          <a:xfrm>
            <a:off x="2971800" y="2524527"/>
            <a:ext cx="1219200" cy="752073"/>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p:cNvCxnSpPr>
          <p:nvPr/>
        </p:nvCxnSpPr>
        <p:spPr>
          <a:xfrm>
            <a:off x="2971800" y="3362727"/>
            <a:ext cx="1219200" cy="66273"/>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6" idx="3"/>
          </p:cNvCxnSpPr>
          <p:nvPr/>
        </p:nvCxnSpPr>
        <p:spPr>
          <a:xfrm flipV="1">
            <a:off x="2971800" y="3581400"/>
            <a:ext cx="1219200" cy="771927"/>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800600" y="1371600"/>
            <a:ext cx="3657600" cy="477054"/>
          </a:xfrm>
          <a:prstGeom prst="rect">
            <a:avLst/>
          </a:prstGeom>
          <a:noFill/>
        </p:spPr>
        <p:txBody>
          <a:bodyPr wrap="square" rtlCol="0">
            <a:spAutoFit/>
          </a:bodyPr>
          <a:lstStyle/>
          <a:p>
            <a:r>
              <a:rPr lang="en-US" sz="2500" b="1" dirty="0" smtClean="0">
                <a:latin typeface="Nunito Sans" charset="0"/>
              </a:rPr>
              <a:t>Executor Service</a:t>
            </a:r>
            <a:endParaRPr lang="en-US" sz="2500" b="1" dirty="0">
              <a:latin typeface="Nunito Sans" charset="0"/>
            </a:endParaRPr>
          </a:p>
        </p:txBody>
      </p:sp>
      <p:sp>
        <p:nvSpPr>
          <p:cNvPr id="46" name="TextBox 45"/>
          <p:cNvSpPr txBox="1"/>
          <p:nvPr/>
        </p:nvSpPr>
        <p:spPr>
          <a:xfrm>
            <a:off x="4876800" y="2819400"/>
            <a:ext cx="2590800" cy="477054"/>
          </a:xfrm>
          <a:prstGeom prst="rect">
            <a:avLst/>
          </a:prstGeom>
          <a:noFill/>
        </p:spPr>
        <p:txBody>
          <a:bodyPr wrap="square" rtlCol="0">
            <a:spAutoFit/>
          </a:bodyPr>
          <a:lstStyle/>
          <a:p>
            <a:r>
              <a:rPr lang="en-US" sz="2500" dirty="0" smtClean="0">
                <a:latin typeface="Nunito Sans" charset="0"/>
              </a:rPr>
              <a:t>Task Queue</a:t>
            </a:r>
            <a:endParaRPr lang="en-US" sz="2500" dirty="0">
              <a:latin typeface="Nunito Sans" charset="0"/>
            </a:endParaRPr>
          </a:p>
        </p:txBody>
      </p:sp>
      <p:sp>
        <p:nvSpPr>
          <p:cNvPr id="47" name="Rectangle 46"/>
          <p:cNvSpPr/>
          <p:nvPr/>
        </p:nvSpPr>
        <p:spPr>
          <a:xfrm>
            <a:off x="9601200" y="1981200"/>
            <a:ext cx="1676400" cy="32004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9753600" y="2286000"/>
            <a:ext cx="1371600" cy="477054"/>
          </a:xfrm>
          <a:prstGeom prst="rect">
            <a:avLst/>
          </a:prstGeom>
          <a:solidFill>
            <a:schemeClr val="accent1"/>
          </a:solidFill>
        </p:spPr>
        <p:txBody>
          <a:bodyPr wrap="square" rtlCol="0">
            <a:spAutoFit/>
          </a:bodyPr>
          <a:lstStyle/>
          <a:p>
            <a:r>
              <a:rPr lang="en-US" sz="2500" dirty="0" smtClean="0">
                <a:latin typeface="Nunito Sans" charset="0"/>
              </a:rPr>
              <a:t>Thread</a:t>
            </a:r>
            <a:endParaRPr lang="en-US" sz="2500" dirty="0">
              <a:latin typeface="Nunito Sans" charset="0"/>
            </a:endParaRPr>
          </a:p>
        </p:txBody>
      </p:sp>
      <p:sp>
        <p:nvSpPr>
          <p:cNvPr id="51" name="TextBox 50"/>
          <p:cNvSpPr txBox="1"/>
          <p:nvPr/>
        </p:nvSpPr>
        <p:spPr>
          <a:xfrm>
            <a:off x="9753600" y="3048000"/>
            <a:ext cx="1371600" cy="477054"/>
          </a:xfrm>
          <a:prstGeom prst="rect">
            <a:avLst/>
          </a:prstGeom>
          <a:solidFill>
            <a:schemeClr val="accent1"/>
          </a:solidFill>
        </p:spPr>
        <p:txBody>
          <a:bodyPr wrap="square" rtlCol="0">
            <a:spAutoFit/>
          </a:bodyPr>
          <a:lstStyle/>
          <a:p>
            <a:r>
              <a:rPr lang="en-US" sz="2500" dirty="0" smtClean="0">
                <a:latin typeface="Nunito Sans" charset="0"/>
              </a:rPr>
              <a:t>Thread</a:t>
            </a:r>
            <a:endParaRPr lang="en-US" sz="2500" dirty="0">
              <a:latin typeface="Nunito Sans" charset="0"/>
            </a:endParaRPr>
          </a:p>
        </p:txBody>
      </p:sp>
      <p:sp>
        <p:nvSpPr>
          <p:cNvPr id="52" name="TextBox 51"/>
          <p:cNvSpPr txBox="1"/>
          <p:nvPr/>
        </p:nvSpPr>
        <p:spPr>
          <a:xfrm>
            <a:off x="9753600" y="3733800"/>
            <a:ext cx="1371600" cy="477054"/>
          </a:xfrm>
          <a:prstGeom prst="rect">
            <a:avLst/>
          </a:prstGeom>
          <a:solidFill>
            <a:schemeClr val="accent1"/>
          </a:solidFill>
        </p:spPr>
        <p:txBody>
          <a:bodyPr wrap="square" rtlCol="0">
            <a:spAutoFit/>
          </a:bodyPr>
          <a:lstStyle/>
          <a:p>
            <a:r>
              <a:rPr lang="en-US" sz="2500" dirty="0" smtClean="0">
                <a:latin typeface="Nunito Sans" charset="0"/>
              </a:rPr>
              <a:t>Thread</a:t>
            </a:r>
            <a:endParaRPr lang="en-US" sz="2500" dirty="0">
              <a:latin typeface="Nunito Sans" charset="0"/>
            </a:endParaRPr>
          </a:p>
        </p:txBody>
      </p:sp>
      <p:sp>
        <p:nvSpPr>
          <p:cNvPr id="53" name="TextBox 52"/>
          <p:cNvSpPr txBox="1"/>
          <p:nvPr/>
        </p:nvSpPr>
        <p:spPr>
          <a:xfrm>
            <a:off x="9753600" y="4419600"/>
            <a:ext cx="1371600" cy="477054"/>
          </a:xfrm>
          <a:prstGeom prst="rect">
            <a:avLst/>
          </a:prstGeom>
          <a:solidFill>
            <a:schemeClr val="accent1"/>
          </a:solidFill>
        </p:spPr>
        <p:txBody>
          <a:bodyPr wrap="square" rtlCol="0">
            <a:spAutoFit/>
          </a:bodyPr>
          <a:lstStyle/>
          <a:p>
            <a:r>
              <a:rPr lang="en-US" sz="2500" dirty="0" smtClean="0">
                <a:latin typeface="Nunito Sans" charset="0"/>
              </a:rPr>
              <a:t>Thread</a:t>
            </a:r>
            <a:endParaRPr lang="en-US" sz="2500" dirty="0">
              <a:latin typeface="Nunito Sans" charset="0"/>
            </a:endParaRPr>
          </a:p>
        </p:txBody>
      </p:sp>
      <p:sp>
        <p:nvSpPr>
          <p:cNvPr id="54" name="TextBox 53"/>
          <p:cNvSpPr txBox="1"/>
          <p:nvPr/>
        </p:nvSpPr>
        <p:spPr>
          <a:xfrm>
            <a:off x="9067800" y="1447800"/>
            <a:ext cx="2438400" cy="477054"/>
          </a:xfrm>
          <a:prstGeom prst="rect">
            <a:avLst/>
          </a:prstGeom>
          <a:noFill/>
        </p:spPr>
        <p:txBody>
          <a:bodyPr wrap="square" rtlCol="0">
            <a:spAutoFit/>
          </a:bodyPr>
          <a:lstStyle/>
          <a:p>
            <a:r>
              <a:rPr lang="en-US" sz="2500" dirty="0" smtClean="0">
                <a:latin typeface="Nunito Sans" charset="0"/>
              </a:rPr>
              <a:t>Thread Pool</a:t>
            </a:r>
            <a:endParaRPr lang="en-US" sz="2500" dirty="0">
              <a:latin typeface="Nunito Sans" charset="0"/>
            </a:endParaRPr>
          </a:p>
        </p:txBody>
      </p:sp>
      <p:cxnSp>
        <p:nvCxnSpPr>
          <p:cNvPr id="56" name="Straight Arrow Connector 55"/>
          <p:cNvCxnSpPr/>
          <p:nvPr/>
        </p:nvCxnSpPr>
        <p:spPr>
          <a:xfrm flipV="1">
            <a:off x="8763000" y="2667000"/>
            <a:ext cx="8382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8763000" y="3124200"/>
            <a:ext cx="838200" cy="30480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763000" y="3429000"/>
            <a:ext cx="838200" cy="30480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763000" y="3429000"/>
            <a:ext cx="8382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ThreadGroup</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xmlns="" id="{6373F422-781C-4385-84E3-34EDBC7AB3E7}"/>
              </a:ext>
            </a:extLst>
          </p:cNvPr>
          <p:cNvSpPr txBox="1"/>
          <p:nvPr/>
        </p:nvSpPr>
        <p:spPr>
          <a:xfrm>
            <a:off x="558069" y="1611766"/>
            <a:ext cx="11104481" cy="1292662"/>
          </a:xfrm>
          <a:prstGeom prst="rect">
            <a:avLst/>
          </a:prstGeom>
          <a:noFill/>
        </p:spPr>
        <p:txBody>
          <a:bodyPr wrap="square" rtlCol="0">
            <a:spAutoFit/>
          </a:bodyPr>
          <a:lstStyle/>
          <a:p>
            <a:r>
              <a:rPr lang="en-US" sz="2500" dirty="0" smtClean="0">
                <a:latin typeface="Nunito Sans" charset="0"/>
              </a:rPr>
              <a:t>A ThreadGroup represents a set of threads</a:t>
            </a:r>
          </a:p>
          <a:p>
            <a:endParaRPr lang="en-US" sz="2500" dirty="0" smtClean="0">
              <a:latin typeface="Nunito Sans" charset="0"/>
            </a:endParaRPr>
          </a:p>
          <a:p>
            <a:r>
              <a:rPr lang="en-US" sz="2500" dirty="0" smtClean="0">
                <a:latin typeface="Nunito Sans" charset="0"/>
              </a:rPr>
              <a:t>It offers a convenient way to manage groups of threads as a unit. </a:t>
            </a:r>
            <a:endParaRPr lang="en-US" sz="2500"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2312932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Test implements Runnable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().getName());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Test runnable = new Test();  </a:t>
            </a:r>
          </a:p>
          <a:p>
            <a:r>
              <a:rPr lang="en-US" sz="2000" b="1" dirty="0" smtClean="0">
                <a:solidFill>
                  <a:schemeClr val="bg1"/>
                </a:solidFill>
                <a:latin typeface="Courier New" panose="02070309020205020404" pitchFamily="49" charset="0"/>
                <a:cs typeface="Courier New" panose="02070309020205020404" pitchFamily="49" charset="0"/>
              </a:rPr>
              <a:t>        ThreadGroup </a:t>
            </a:r>
            <a:r>
              <a:rPr lang="en-US" sz="2000" b="1" dirty="0" err="1" smtClean="0">
                <a:solidFill>
                  <a:schemeClr val="bg1"/>
                </a:solidFill>
                <a:latin typeface="Courier New" panose="02070309020205020404" pitchFamily="49" charset="0"/>
                <a:cs typeface="Courier New" panose="02070309020205020404" pitchFamily="49" charset="0"/>
              </a:rPr>
              <a:t>tg</a:t>
            </a:r>
            <a:r>
              <a:rPr lang="en-US" sz="2000" b="1" dirty="0" smtClean="0">
                <a:solidFill>
                  <a:schemeClr val="bg1"/>
                </a:solidFill>
                <a:latin typeface="Courier New" panose="02070309020205020404" pitchFamily="49" charset="0"/>
                <a:cs typeface="Courier New" panose="02070309020205020404" pitchFamily="49" charset="0"/>
              </a:rPr>
              <a:t> = new ThreadGroup("Parent ThreadGroup");  </a:t>
            </a:r>
          </a:p>
          <a:p>
            <a:r>
              <a:rPr lang="en-US" sz="2000" b="1" dirty="0" smtClean="0">
                <a:solidFill>
                  <a:schemeClr val="bg1"/>
                </a:solidFill>
                <a:latin typeface="Courier New" panose="02070309020205020404" pitchFamily="49" charset="0"/>
                <a:cs typeface="Courier New" panose="02070309020205020404" pitchFamily="49" charset="0"/>
              </a:rPr>
              <a:t>        Thread t1 = new Thread(</a:t>
            </a:r>
            <a:r>
              <a:rPr lang="en-US" sz="2000" b="1" dirty="0" err="1" smtClean="0">
                <a:solidFill>
                  <a:schemeClr val="bg1"/>
                </a:solidFill>
                <a:latin typeface="Courier New" panose="02070309020205020404" pitchFamily="49" charset="0"/>
                <a:cs typeface="Courier New" panose="02070309020205020404" pitchFamily="49" charset="0"/>
              </a:rPr>
              <a:t>tg</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runnable,"one</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t1.start();  </a:t>
            </a:r>
          </a:p>
          <a:p>
            <a:r>
              <a:rPr lang="en-US" sz="2000" b="1" dirty="0" smtClean="0">
                <a:solidFill>
                  <a:schemeClr val="bg1"/>
                </a:solidFill>
                <a:latin typeface="Courier New" panose="02070309020205020404" pitchFamily="49" charset="0"/>
                <a:cs typeface="Courier New" panose="02070309020205020404" pitchFamily="49" charset="0"/>
              </a:rPr>
              <a:t>        Thread t2 = new Thread(</a:t>
            </a:r>
            <a:r>
              <a:rPr lang="en-US" sz="2000" b="1" dirty="0" err="1" smtClean="0">
                <a:solidFill>
                  <a:schemeClr val="bg1"/>
                </a:solidFill>
                <a:latin typeface="Courier New" panose="02070309020205020404" pitchFamily="49" charset="0"/>
                <a:cs typeface="Courier New" panose="02070309020205020404" pitchFamily="49" charset="0"/>
              </a:rPr>
              <a:t>tg</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runnable,"two</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t2.start();  </a:t>
            </a:r>
          </a:p>
          <a:p>
            <a:r>
              <a:rPr lang="en-US" sz="2000" b="1" dirty="0" smtClean="0">
                <a:solidFill>
                  <a:schemeClr val="bg1"/>
                </a:solidFill>
                <a:latin typeface="Courier New" panose="02070309020205020404" pitchFamily="49" charset="0"/>
                <a:cs typeface="Courier New" panose="02070309020205020404" pitchFamily="49" charset="0"/>
              </a:rPr>
              <a:t>        Thread t3 = new Thread(</a:t>
            </a:r>
            <a:r>
              <a:rPr lang="en-US" sz="2000" b="1" dirty="0" err="1" smtClean="0">
                <a:solidFill>
                  <a:schemeClr val="bg1"/>
                </a:solidFill>
                <a:latin typeface="Courier New" panose="02070309020205020404" pitchFamily="49" charset="0"/>
                <a:cs typeface="Courier New" panose="02070309020205020404" pitchFamily="49" charset="0"/>
              </a:rPr>
              <a:t>tg</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runnable,"three</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t3.start();  </a:t>
            </a:r>
          </a:p>
          <a:p>
            <a:r>
              <a:rPr lang="en-US" sz="2000" b="1" dirty="0" smtClean="0">
                <a:solidFill>
                  <a:schemeClr val="bg1"/>
                </a:solidFill>
                <a:latin typeface="Courier New" panose="02070309020205020404" pitchFamily="49" charset="0"/>
                <a:cs typeface="Courier New" panose="02070309020205020404" pitchFamily="49" charset="0"/>
              </a:rPr>
              <a:t>        System.out.println("Thread Group Name: "+</a:t>
            </a:r>
            <a:r>
              <a:rPr lang="en-US" sz="2000" b="1" dirty="0" err="1" smtClean="0">
                <a:solidFill>
                  <a:schemeClr val="bg1"/>
                </a:solidFill>
                <a:latin typeface="Courier New" panose="02070309020205020404" pitchFamily="49" charset="0"/>
                <a:cs typeface="Courier New" panose="02070309020205020404" pitchFamily="49" charset="0"/>
              </a:rPr>
              <a:t>tg.getName</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class Test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Test(String name, ThreadGroup job)</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super(job, name); </a:t>
            </a:r>
          </a:p>
          <a:p>
            <a:r>
              <a:rPr lang="en-US" sz="2000" b="1" dirty="0" smtClean="0">
                <a:solidFill>
                  <a:schemeClr val="bg1"/>
                </a:solidFill>
                <a:latin typeface="Courier New" panose="02070309020205020404" pitchFamily="49" charset="0"/>
                <a:cs typeface="Courier New" panose="02070309020205020404" pitchFamily="49" charset="0"/>
              </a:rPr>
              <a:t>        start();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void run() { </a:t>
            </a:r>
          </a:p>
          <a:p>
            <a:r>
              <a:rPr lang="en-US" sz="2000" b="1" dirty="0" smtClean="0">
                <a:solidFill>
                  <a:schemeClr val="bg1"/>
                </a:solidFill>
                <a:latin typeface="Courier New" panose="02070309020205020404" pitchFamily="49" charset="0"/>
                <a:cs typeface="Courier New" panose="02070309020205020404" pitchFamily="49" charset="0"/>
              </a:rPr>
              <a:t>        for (int i = 0; i &lt; 1000; i++)  { </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Thread.sleep</a:t>
            </a:r>
            <a:r>
              <a:rPr lang="en-US" sz="2000" b="1" dirty="0" smtClean="0">
                <a:solidFill>
                  <a:schemeClr val="bg1"/>
                </a:solidFill>
                <a:latin typeface="Courier New" panose="02070309020205020404" pitchFamily="49" charset="0"/>
                <a:cs typeface="Courier New" panose="02070309020205020404" pitchFamily="49" charset="0"/>
              </a:rPr>
              <a:t>(10);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catch (InterruptedException ex)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System.out.println("Exception </a:t>
            </a:r>
            <a:r>
              <a:rPr lang="en-US" sz="2000" b="1" dirty="0" err="1" smtClean="0">
                <a:solidFill>
                  <a:schemeClr val="bg1"/>
                </a:solidFill>
                <a:latin typeface="Courier New" panose="02070309020205020404" pitchFamily="49" charset="0"/>
                <a:cs typeface="Courier New" panose="02070309020205020404" pitchFamily="49" charset="0"/>
              </a:rPr>
              <a:t>encounterted</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smtClean="0">
                <a:latin typeface="Nunito Sans" charset="0"/>
              </a:rPr>
              <a:t>Which will contain the body of the thread in Java?</a:t>
            </a:r>
          </a:p>
          <a:p>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30" name="Rectangle 29">
            <a:extLst>
              <a:ext uri="{FF2B5EF4-FFF2-40B4-BE49-F238E27FC236}">
                <a16:creationId xmlns:a16="http://schemas.microsoft.com/office/drawing/2014/main" xmlns="" id="{BEF40363-1296-4F6B-8656-D47D96B64330}"/>
              </a:ext>
            </a:extLst>
          </p:cNvPr>
          <p:cNvSpPr/>
          <p:nvPr/>
        </p:nvSpPr>
        <p:spPr>
          <a:xfrm>
            <a:off x="6400800" y="4724400"/>
            <a:ext cx="5222055" cy="66941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B)</a:t>
            </a:r>
            <a:r>
              <a:rPr lang="en-US" sz="2500" dirty="0" smtClean="0">
                <a:latin typeface="Nunito Sans" panose="00000500000000000000" pitchFamily="2" charset="0"/>
              </a:rPr>
              <a:t> Main()</a:t>
            </a:r>
            <a:endParaRPr lang="en-US" sz="2500" dirty="0">
              <a:latin typeface="Nunito Sans" panose="00000500000000000000" pitchFamily="2" charset="0"/>
            </a:endParaRPr>
          </a:p>
        </p:txBody>
      </p:sp>
      <p:sp>
        <p:nvSpPr>
          <p:cNvPr id="31" name="Rectangle 30">
            <a:extLst>
              <a:ext uri="{FF2B5EF4-FFF2-40B4-BE49-F238E27FC236}">
                <a16:creationId xmlns:a16="http://schemas.microsoft.com/office/drawing/2014/main" xmlns="" id="{BEF40363-1296-4F6B-8656-D47D96B64330}"/>
              </a:ext>
            </a:extLst>
          </p:cNvPr>
          <p:cNvSpPr/>
          <p:nvPr/>
        </p:nvSpPr>
        <p:spPr>
          <a:xfrm>
            <a:off x="623429" y="5393814"/>
            <a:ext cx="5243971"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b="1" dirty="0" smtClean="0">
                <a:latin typeface="Nunito Sans" panose="00000500000000000000" pitchFamily="2" charset="0"/>
              </a:rPr>
              <a:t>)</a:t>
            </a:r>
            <a:r>
              <a:rPr lang="en-US" sz="2500" dirty="0" smtClean="0">
                <a:latin typeface="Nunito Sans" panose="00000500000000000000" pitchFamily="2" charset="0"/>
              </a:rPr>
              <a:t> Run </a:t>
            </a:r>
            <a:endParaRPr lang="en-US" sz="2500" dirty="0">
              <a:latin typeface="Nunito Sans" panose="00000500000000000000" pitchFamily="2" charset="0"/>
            </a:endParaRPr>
          </a:p>
        </p:txBody>
      </p:sp>
      <p:sp>
        <p:nvSpPr>
          <p:cNvPr id="32" name="Rectangle 31">
            <a:extLst>
              <a:ext uri="{FF2B5EF4-FFF2-40B4-BE49-F238E27FC236}">
                <a16:creationId xmlns:a16="http://schemas.microsoft.com/office/drawing/2014/main" xmlns="" id="{BEF40363-1296-4F6B-8656-D47D96B64330}"/>
              </a:ext>
            </a:extLst>
          </p:cNvPr>
          <p:cNvSpPr/>
          <p:nvPr/>
        </p:nvSpPr>
        <p:spPr>
          <a:xfrm>
            <a:off x="623429" y="4724400"/>
            <a:ext cx="5243971" cy="66941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A)</a:t>
            </a:r>
            <a:r>
              <a:rPr lang="en-US" sz="2500" dirty="0" smtClean="0">
                <a:latin typeface="Nunito Sans" panose="00000500000000000000" pitchFamily="2" charset="0"/>
              </a:rPr>
              <a:t> Start() </a:t>
            </a:r>
            <a:endParaRPr lang="en-US" sz="2500" dirty="0">
              <a:latin typeface="Nunito Sans" panose="00000500000000000000" pitchFamily="2" charset="0"/>
            </a:endParaRPr>
          </a:p>
        </p:txBody>
      </p:sp>
      <p:sp>
        <p:nvSpPr>
          <p:cNvPr id="33" name="Rectangle 32">
            <a:extLst>
              <a:ext uri="{FF2B5EF4-FFF2-40B4-BE49-F238E27FC236}">
                <a16:creationId xmlns:a16="http://schemas.microsoft.com/office/drawing/2014/main" xmlns="" id="{BEF40363-1296-4F6B-8656-D47D96B64330}"/>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D)</a:t>
            </a:r>
            <a:r>
              <a:rPr lang="en-US" sz="2500" dirty="0" smtClean="0">
                <a:latin typeface="Nunito Sans" panose="00000500000000000000" pitchFamily="2" charset="0"/>
              </a:rPr>
              <a:t> Sleep()</a:t>
            </a:r>
            <a:endParaRPr lang="en-US" sz="2500" dirty="0">
              <a:latin typeface="Nunito Sans" panose="00000500000000000000" pitchFamily="2" charset="0"/>
            </a:endParaRPr>
          </a:p>
        </p:txBody>
      </p:sp>
      <p:pic>
        <p:nvPicPr>
          <p:cNvPr id="10" name="Picture 2" descr="E:\MCQ &amp;&amp; PPT templet\Right answer.png"/>
          <p:cNvPicPr>
            <a:picLocks noChangeAspect="1" noChangeArrowheads="1"/>
          </p:cNvPicPr>
          <p:nvPr/>
        </p:nvPicPr>
        <p:blipFill>
          <a:blip r:embed="rId4" cstate="print"/>
          <a:srcRect/>
          <a:stretch>
            <a:fillRect/>
          </a:stretch>
        </p:blipFill>
        <p:spPr bwMode="auto">
          <a:xfrm>
            <a:off x="1828800" y="5305425"/>
            <a:ext cx="685800" cy="638175"/>
          </a:xfrm>
          <a:prstGeom prst="rect">
            <a:avLst/>
          </a:prstGeom>
          <a:noFill/>
        </p:spPr>
      </p:pic>
    </p:spTree>
    <p:extLst>
      <p:ext uri="{BB962C8B-B14F-4D97-AF65-F5344CB8AC3E}">
        <p14:creationId xmlns:p14="http://schemas.microsoft.com/office/powerpoint/2010/main" xmlns="" val="136356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ThreadGroup </a:t>
            </a:r>
            <a:r>
              <a:rPr lang="en-US" sz="2000" b="1" dirty="0" err="1" smtClean="0">
                <a:solidFill>
                  <a:schemeClr val="bg1"/>
                </a:solidFill>
                <a:latin typeface="Courier New" panose="02070309020205020404" pitchFamily="49" charset="0"/>
                <a:cs typeface="Courier New" panose="02070309020205020404" pitchFamily="49" charset="0"/>
              </a:rPr>
              <a:t>obj</a:t>
            </a:r>
            <a:r>
              <a:rPr lang="en-US" sz="2000" b="1" dirty="0" smtClean="0">
                <a:solidFill>
                  <a:schemeClr val="bg1"/>
                </a:solidFill>
                <a:latin typeface="Courier New" panose="02070309020205020404" pitchFamily="49" charset="0"/>
                <a:cs typeface="Courier New" panose="02070309020205020404" pitchFamily="49" charset="0"/>
              </a:rPr>
              <a:t> = new ThreadGroup("parent thread group"); </a:t>
            </a:r>
          </a:p>
          <a:p>
            <a:r>
              <a:rPr lang="en-US" sz="2000" b="1" dirty="0" smtClean="0">
                <a:solidFill>
                  <a:schemeClr val="bg1"/>
                </a:solidFill>
                <a:latin typeface="Courier New" panose="02070309020205020404" pitchFamily="49" charset="0"/>
                <a:cs typeface="Courier New" panose="02070309020205020404" pitchFamily="49" charset="0"/>
              </a:rPr>
              <a:t>        Test t1 = new Test("</a:t>
            </a:r>
            <a:r>
              <a:rPr lang="en-US" sz="2000" b="1" dirty="0" err="1" smtClean="0">
                <a:solidFill>
                  <a:schemeClr val="bg1"/>
                </a:solidFill>
                <a:latin typeface="Courier New" panose="02070309020205020404" pitchFamily="49" charset="0"/>
                <a:cs typeface="Courier New" panose="02070309020205020404" pitchFamily="49" charset="0"/>
              </a:rPr>
              <a:t>One",obj</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System.out.println("Starting one"); </a:t>
            </a:r>
          </a:p>
          <a:p>
            <a:r>
              <a:rPr lang="en-US" sz="2000" b="1" dirty="0" smtClean="0">
                <a:solidFill>
                  <a:schemeClr val="bg1"/>
                </a:solidFill>
                <a:latin typeface="Courier New" panose="02070309020205020404" pitchFamily="49" charset="0"/>
                <a:cs typeface="Courier New" panose="02070309020205020404" pitchFamily="49" charset="0"/>
              </a:rPr>
              <a:t>        Test t2 = new Test("</a:t>
            </a:r>
            <a:r>
              <a:rPr lang="en-US" sz="2000" b="1" dirty="0" err="1" smtClean="0">
                <a:solidFill>
                  <a:schemeClr val="bg1"/>
                </a:solidFill>
                <a:latin typeface="Courier New" panose="02070309020205020404" pitchFamily="49" charset="0"/>
                <a:cs typeface="Courier New" panose="02070309020205020404" pitchFamily="49" charset="0"/>
              </a:rPr>
              <a:t>Two",obj</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System.out.println("Starting two"); </a:t>
            </a:r>
          </a:p>
          <a:p>
            <a:r>
              <a:rPr lang="en-US" sz="2000" b="1" dirty="0" smtClean="0">
                <a:solidFill>
                  <a:schemeClr val="bg1"/>
                </a:solidFill>
                <a:latin typeface="Courier New" panose="02070309020205020404" pitchFamily="49" charset="0"/>
                <a:cs typeface="Courier New" panose="02070309020205020404" pitchFamily="49" charset="0"/>
              </a:rPr>
              <a:t>        System.out.println("number of active thread: "+ </a:t>
            </a:r>
            <a:r>
              <a:rPr lang="en-US" sz="2000" b="1" dirty="0" err="1" smtClean="0">
                <a:solidFill>
                  <a:schemeClr val="bg1"/>
                </a:solidFill>
                <a:latin typeface="Courier New" panose="02070309020205020404" pitchFamily="49" charset="0"/>
                <a:cs typeface="Courier New" panose="02070309020205020404" pitchFamily="49" charset="0"/>
              </a:rPr>
              <a:t>obj.activeCount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2819400"/>
            <a:ext cx="10210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class Test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Test(String </a:t>
            </a:r>
            <a:r>
              <a:rPr lang="en-US" sz="2000" b="1" dirty="0" err="1" smtClean="0">
                <a:solidFill>
                  <a:schemeClr val="bg1"/>
                </a:solidFill>
                <a:latin typeface="Courier New" panose="02070309020205020404" pitchFamily="49" charset="0"/>
                <a:cs typeface="Courier New" panose="02070309020205020404" pitchFamily="49" charset="0"/>
              </a:rPr>
              <a:t>threadname</a:t>
            </a:r>
            <a:r>
              <a:rPr lang="en-US" sz="2000" b="1" dirty="0" smtClean="0">
                <a:solidFill>
                  <a:schemeClr val="bg1"/>
                </a:solidFill>
                <a:latin typeface="Courier New" panose="02070309020205020404" pitchFamily="49" charset="0"/>
                <a:cs typeface="Courier New" panose="02070309020205020404" pitchFamily="49" charset="0"/>
              </a:rPr>
              <a:t>, ThreadGroup job)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super(job, </a:t>
            </a:r>
            <a:r>
              <a:rPr lang="en-US" sz="2000" b="1" dirty="0" err="1" smtClean="0">
                <a:solidFill>
                  <a:schemeClr val="bg1"/>
                </a:solidFill>
                <a:latin typeface="Courier New" panose="02070309020205020404" pitchFamily="49" charset="0"/>
                <a:cs typeface="Courier New" panose="02070309020205020404" pitchFamily="49" charset="0"/>
              </a:rPr>
              <a:t>threadname</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for(int i = 0;i &lt; 10;i++)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().getName() + " completed executing");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 throws InterruptedException,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SecurityException</a:t>
            </a:r>
            <a:r>
              <a:rPr lang="en-US" sz="2000" b="1" dirty="0" smtClean="0">
                <a:solidFill>
                  <a:schemeClr val="bg1"/>
                </a:solidFill>
                <a:latin typeface="Courier New" panose="02070309020205020404" pitchFamily="49" charset="0"/>
                <a:cs typeface="Courier New" panose="02070309020205020404" pitchFamily="49" charset="0"/>
              </a:rPr>
              <a:t>, Exception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ThreadGroup t1 = new ThreadGroup("Parent thread");  </a:t>
            </a:r>
          </a:p>
          <a:p>
            <a:r>
              <a:rPr lang="en-US" sz="2000" b="1" dirty="0" smtClean="0">
                <a:solidFill>
                  <a:schemeClr val="bg1"/>
                </a:solidFill>
                <a:latin typeface="Courier New" panose="02070309020205020404" pitchFamily="49" charset="0"/>
                <a:cs typeface="Courier New" panose="02070309020205020404" pitchFamily="49" charset="0"/>
              </a:rPr>
              <a:t>        ThreadGroup t2 = new ThreadGroup(t1, "Child thread"); </a:t>
            </a:r>
          </a:p>
          <a:p>
            <a:r>
              <a:rPr lang="en-US" sz="2000" b="1" dirty="0" smtClean="0">
                <a:solidFill>
                  <a:schemeClr val="bg1"/>
                </a:solidFill>
                <a:latin typeface="Courier New" panose="02070309020205020404" pitchFamily="49" charset="0"/>
                <a:cs typeface="Courier New" panose="02070309020205020404" pitchFamily="49" charset="0"/>
              </a:rPr>
              <a:t>        Test </a:t>
            </a:r>
            <a:r>
              <a:rPr lang="en-US" sz="2000" b="1" dirty="0" err="1" smtClean="0">
                <a:solidFill>
                  <a:schemeClr val="bg1"/>
                </a:solidFill>
                <a:latin typeface="Courier New" panose="02070309020205020404" pitchFamily="49" charset="0"/>
                <a:cs typeface="Courier New" panose="02070309020205020404" pitchFamily="49" charset="0"/>
              </a:rPr>
              <a:t>obj</a:t>
            </a:r>
            <a:r>
              <a:rPr lang="en-US" sz="2000" b="1" dirty="0" smtClean="0">
                <a:solidFill>
                  <a:schemeClr val="bg1"/>
                </a:solidFill>
                <a:latin typeface="Courier New" panose="02070309020205020404" pitchFamily="49" charset="0"/>
                <a:cs typeface="Courier New" panose="02070309020205020404" pitchFamily="49" charset="0"/>
              </a:rPr>
              <a:t> = new Test("Thread-1", t1);  </a:t>
            </a:r>
          </a:p>
          <a:p>
            <a:r>
              <a:rPr lang="en-US" sz="2000" b="1" dirty="0" smtClean="0">
                <a:solidFill>
                  <a:schemeClr val="bg1"/>
                </a:solidFill>
                <a:latin typeface="Courier New" panose="02070309020205020404" pitchFamily="49" charset="0"/>
                <a:cs typeface="Courier New" panose="02070309020205020404" pitchFamily="49" charset="0"/>
              </a:rPr>
              <a:t>        System.out.println("Starting Thread-1");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obj.start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Test obj1 = new Test("Thread-2", t2);  </a:t>
            </a:r>
          </a:p>
          <a:p>
            <a:r>
              <a:rPr lang="en-US" sz="2000" b="1" dirty="0" smtClean="0">
                <a:solidFill>
                  <a:schemeClr val="bg1"/>
                </a:solidFill>
                <a:latin typeface="Courier New" panose="02070309020205020404" pitchFamily="49" charset="0"/>
                <a:cs typeface="Courier New" panose="02070309020205020404" pitchFamily="49" charset="0"/>
              </a:rPr>
              <a:t>        System.out.println("Starting Thread-2");  </a:t>
            </a:r>
          </a:p>
          <a:p>
            <a:r>
              <a:rPr lang="en-US" sz="2000" b="1" dirty="0" smtClean="0">
                <a:solidFill>
                  <a:schemeClr val="bg1"/>
                </a:solidFill>
                <a:latin typeface="Courier New" panose="02070309020205020404" pitchFamily="49" charset="0"/>
                <a:cs typeface="Courier New" panose="02070309020205020404" pitchFamily="49" charset="0"/>
              </a:rPr>
              <a:t>        obj1.start();  </a:t>
            </a:r>
          </a:p>
          <a:p>
            <a:r>
              <a:rPr lang="en-US" sz="2000" b="1" dirty="0" smtClean="0">
                <a:solidFill>
                  <a:schemeClr val="bg1"/>
                </a:solidFill>
                <a:latin typeface="Courier New" panose="02070309020205020404" pitchFamily="49" charset="0"/>
                <a:cs typeface="Courier New" panose="02070309020205020404" pitchFamily="49" charset="0"/>
              </a:rPr>
              <a:t>        System.out.println("ParentThreadGroup for " +  t1.getName() + " is 							" + t1.getParent().getName());  </a:t>
            </a:r>
          </a:p>
          <a:p>
            <a:r>
              <a:rPr lang="en-US" sz="2000" b="1" dirty="0" smtClean="0">
                <a:solidFill>
                  <a:schemeClr val="bg1"/>
                </a:solidFill>
                <a:latin typeface="Courier New" panose="02070309020205020404" pitchFamily="49" charset="0"/>
                <a:cs typeface="Courier New" panose="02070309020205020404" pitchFamily="49" charset="0"/>
              </a:rPr>
              <a:t>        System.out.println("ParentThreadGroup for " +  t2.getName() + " is 							" + t2.getParent().getName());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Test extends Thread {  </a:t>
            </a:r>
          </a:p>
          <a:p>
            <a:r>
              <a:rPr lang="en-US" sz="2000" b="1" dirty="0" smtClean="0">
                <a:solidFill>
                  <a:schemeClr val="bg1"/>
                </a:solidFill>
                <a:latin typeface="Courier New" panose="02070309020205020404" pitchFamily="49" charset="0"/>
                <a:cs typeface="Courier New" panose="02070309020205020404" pitchFamily="49" charset="0"/>
              </a:rPr>
              <a:t>    public void run()  {  </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Thread.sleep</a:t>
            </a:r>
            <a:r>
              <a:rPr lang="en-US" sz="2000" b="1" dirty="0" smtClean="0">
                <a:solidFill>
                  <a:schemeClr val="bg1"/>
                </a:solidFill>
                <a:latin typeface="Courier New" panose="02070309020205020404" pitchFamily="49" charset="0"/>
                <a:cs typeface="Courier New" panose="02070309020205020404" pitchFamily="49" charset="0"/>
              </a:rPr>
              <a:t>(300);  </a:t>
            </a:r>
          </a:p>
          <a:p>
            <a:r>
              <a:rPr lang="en-US" sz="2000" b="1" dirty="0" smtClean="0">
                <a:solidFill>
                  <a:schemeClr val="bg1"/>
                </a:solidFill>
                <a:latin typeface="Courier New" panose="02070309020205020404" pitchFamily="49" charset="0"/>
                <a:cs typeface="Courier New" panose="02070309020205020404" pitchFamily="49" charset="0"/>
              </a:rPr>
              <a:t>            System.out.println("is run() method isAlive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().isAlive());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catch (InterruptedException </a:t>
            </a:r>
            <a:r>
              <a:rPr lang="en-US" sz="2000" b="1" dirty="0" err="1" smtClean="0">
                <a:solidFill>
                  <a:schemeClr val="bg1"/>
                </a:solidFill>
                <a:latin typeface="Courier New" panose="02070309020205020404" pitchFamily="49" charset="0"/>
                <a:cs typeface="Courier New" panose="02070309020205020404" pitchFamily="49" charset="0"/>
              </a:rPr>
              <a:t>ie</a:t>
            </a:r>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Test t1 = new Test();  </a:t>
            </a:r>
          </a:p>
          <a:p>
            <a:r>
              <a:rPr lang="en-US" sz="2000" b="1" dirty="0" smtClean="0">
                <a:solidFill>
                  <a:schemeClr val="bg1"/>
                </a:solidFill>
                <a:latin typeface="Courier New" panose="02070309020205020404" pitchFamily="49" charset="0"/>
                <a:cs typeface="Courier New" panose="02070309020205020404" pitchFamily="49" charset="0"/>
              </a:rPr>
              <a:t>        System.out.println("before starting thread isAlive:"+t1.isAlive());  </a:t>
            </a:r>
          </a:p>
          <a:p>
            <a:r>
              <a:rPr lang="en-US" sz="2000" b="1" dirty="0" smtClean="0">
                <a:solidFill>
                  <a:schemeClr val="bg1"/>
                </a:solidFill>
                <a:latin typeface="Courier New" panose="02070309020205020404" pitchFamily="49" charset="0"/>
                <a:cs typeface="Courier New" panose="02070309020205020404" pitchFamily="49" charset="0"/>
              </a:rPr>
              <a:t>        t1.start();  </a:t>
            </a:r>
          </a:p>
          <a:p>
            <a:r>
              <a:rPr lang="en-US" sz="2000" b="1" dirty="0" smtClean="0">
                <a:solidFill>
                  <a:schemeClr val="bg1"/>
                </a:solidFill>
                <a:latin typeface="Courier New" panose="02070309020205020404" pitchFamily="49" charset="0"/>
                <a:cs typeface="Courier New" panose="02070309020205020404" pitchFamily="49" charset="0"/>
              </a:rPr>
              <a:t>        System.out.println("after starting thread isAlive: "+t1.isAlive());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4953000"/>
            <a:ext cx="10439400" cy="1066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Test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().getName());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Test t1 = new Test();  </a:t>
            </a:r>
          </a:p>
          <a:p>
            <a:r>
              <a:rPr lang="en-US" sz="2000" b="1" dirty="0" smtClean="0">
                <a:solidFill>
                  <a:schemeClr val="bg1"/>
                </a:solidFill>
                <a:latin typeface="Courier New" panose="02070309020205020404" pitchFamily="49" charset="0"/>
                <a:cs typeface="Courier New" panose="02070309020205020404" pitchFamily="49" charset="0"/>
              </a:rPr>
              <a:t>        t1.yield(); </a:t>
            </a:r>
          </a:p>
          <a:p>
            <a:r>
              <a:rPr lang="en-US" sz="2000" b="1" dirty="0" smtClean="0">
                <a:solidFill>
                  <a:schemeClr val="bg1"/>
                </a:solidFill>
                <a:latin typeface="Courier New" panose="02070309020205020404" pitchFamily="49" charset="0"/>
                <a:cs typeface="Courier New" panose="02070309020205020404" pitchFamily="49" charset="0"/>
              </a:rPr>
              <a:t>        for (int i=0; i&lt;3; 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().getName());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1752600" y="3429000"/>
            <a:ext cx="45720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MCQ</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40655814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NewName</a:t>
            </a:r>
            <a:r>
              <a:rPr lang="en-US" sz="2000" b="1" dirty="0" smtClean="0">
                <a:solidFill>
                  <a:schemeClr val="bg1"/>
                </a:solidFill>
                <a:latin typeface="Courier New" panose="02070309020205020404" pitchFamily="49" charset="0"/>
                <a:cs typeface="Courier New" panose="02070309020205020404" pitchFamily="49" charset="0"/>
              </a:rPr>
              <a:t>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System.out.print("Tech");</a:t>
            </a:r>
          </a:p>
          <a:p>
            <a:r>
              <a:rPr lang="en-US" sz="2000" b="1" dirty="0" smtClean="0">
                <a:solidFill>
                  <a:schemeClr val="bg1"/>
                </a:solidFill>
                <a:latin typeface="Courier New" panose="02070309020205020404" pitchFamily="49" charset="0"/>
                <a:cs typeface="Courier New" panose="02070309020205020404" pitchFamily="49" charset="0"/>
              </a:rPr>
              <a:t>        yield();</a:t>
            </a:r>
          </a:p>
          <a:p>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err="1" smtClean="0">
                <a:solidFill>
                  <a:schemeClr val="bg1"/>
                </a:solidFill>
                <a:latin typeface="Courier New" panose="02070309020205020404" pitchFamily="49" charset="0"/>
                <a:cs typeface="Courier New" panose="02070309020205020404" pitchFamily="49" charset="0"/>
              </a:rPr>
              <a:t>nology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argv</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(new </a:t>
            </a:r>
            <a:r>
              <a:rPr lang="en-US" sz="2000" b="1" dirty="0" err="1" smtClean="0">
                <a:solidFill>
                  <a:schemeClr val="bg1"/>
                </a:solidFill>
                <a:latin typeface="Courier New" panose="02070309020205020404" pitchFamily="49" charset="0"/>
                <a:cs typeface="Courier New" panose="02070309020205020404" pitchFamily="49" charset="0"/>
              </a:rPr>
              <a:t>NewName</a:t>
            </a:r>
            <a:r>
              <a:rPr lang="en-US" sz="2000" b="1" dirty="0" smtClean="0">
                <a:solidFill>
                  <a:schemeClr val="bg1"/>
                </a:solidFill>
                <a:latin typeface="Courier New" panose="02070309020205020404" pitchFamily="49" charset="0"/>
                <a:cs typeface="Courier New" panose="02070309020205020404" pitchFamily="49" charset="0"/>
              </a:rPr>
              <a:t>()).start();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Tech</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Technology</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Run time error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E:\MCQ &amp;&amp; PPT templet\Right answer.png"/>
          <p:cNvPicPr>
            <a:picLocks noChangeAspect="1" noChangeArrowheads="1"/>
          </p:cNvPicPr>
          <p:nvPr/>
        </p:nvPicPr>
        <p:blipFill>
          <a:blip r:embed="rId4" cstate="print"/>
          <a:srcRect/>
          <a:stretch>
            <a:fillRect/>
          </a:stretch>
        </p:blipFill>
        <p:spPr bwMode="auto">
          <a:xfrm>
            <a:off x="3048000" y="21336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Locks implements Runnable</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int i = 0;</a:t>
            </a:r>
          </a:p>
          <a:p>
            <a:r>
              <a:rPr lang="en-US" sz="2000" b="1" dirty="0" smtClean="0">
                <a:solidFill>
                  <a:schemeClr val="bg1"/>
                </a:solidFill>
                <a:latin typeface="Courier New" panose="02070309020205020404" pitchFamily="49" charset="0"/>
                <a:cs typeface="Courier New" panose="02070309020205020404" pitchFamily="49" charset="0"/>
              </a:rPr>
              <a:t>        while (i &lt; 2)</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System.out.print("Hai");</a:t>
            </a:r>
          </a:p>
          <a:p>
            <a:r>
              <a:rPr lang="en-US" sz="2000" b="1" dirty="0" smtClean="0">
                <a:solidFill>
                  <a:schemeClr val="bg1"/>
                </a:solidFill>
                <a:latin typeface="Courier New" panose="02070309020205020404" pitchFamily="49" charset="0"/>
                <a:cs typeface="Courier New" panose="02070309020205020404" pitchFamily="49" charset="0"/>
              </a:rPr>
              <a:t>            i++;</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h)</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Locks </a:t>
            </a:r>
            <a:r>
              <a:rPr lang="en-US" sz="2000" b="1" dirty="0" err="1" smtClean="0">
                <a:solidFill>
                  <a:schemeClr val="bg1"/>
                </a:solidFill>
                <a:latin typeface="Courier New" panose="02070309020205020404" pitchFamily="49" charset="0"/>
                <a:cs typeface="Courier New" panose="02070309020205020404" pitchFamily="49" charset="0"/>
              </a:rPr>
              <a:t>locks</a:t>
            </a:r>
            <a:r>
              <a:rPr lang="en-US" sz="2000" b="1" dirty="0" smtClean="0">
                <a:solidFill>
                  <a:schemeClr val="bg1"/>
                </a:solidFill>
                <a:latin typeface="Courier New" panose="02070309020205020404" pitchFamily="49" charset="0"/>
                <a:cs typeface="Courier New" panose="02070309020205020404" pitchFamily="49" charset="0"/>
              </a:rPr>
              <a:t> = new Locks();</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locks.start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Hai</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2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Hai</a:t>
            </a:r>
          </a:p>
          <a:p>
            <a:r>
              <a:rPr lang="en-US" sz="2500" dirty="0" smtClean="0">
                <a:latin typeface="Nunito Sans" panose="00000500000000000000" pitchFamily="2" charset="0"/>
              </a:rPr>
              <a:t>Hai</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Run time error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E:\MCQ &amp;&amp; PPT templet\Right answer.png"/>
          <p:cNvPicPr>
            <a:picLocks noChangeAspect="1" noChangeArrowheads="1"/>
          </p:cNvPicPr>
          <p:nvPr/>
        </p:nvPicPr>
        <p:blipFill>
          <a:blip r:embed="rId4" cstate="print"/>
          <a:srcRect/>
          <a:stretch>
            <a:fillRect/>
          </a:stretch>
        </p:blipFill>
        <p:spPr bwMode="auto">
          <a:xfrm>
            <a:off x="3733800" y="46482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java.lang.Runnable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Test implements Runnable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System.out.println("Method Override");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Thread </a:t>
            </a:r>
            <a:r>
              <a:rPr lang="en-US" sz="2000" b="1" dirty="0" err="1" smtClean="0">
                <a:solidFill>
                  <a:schemeClr val="bg1"/>
                </a:solidFill>
                <a:latin typeface="Courier New" panose="02070309020205020404" pitchFamily="49" charset="0"/>
                <a:cs typeface="Courier New" panose="02070309020205020404" pitchFamily="49" charset="0"/>
              </a:rPr>
              <a:t>obj</a:t>
            </a:r>
            <a:r>
              <a:rPr lang="en-US" sz="2000" b="1" dirty="0" smtClean="0">
                <a:solidFill>
                  <a:schemeClr val="bg1"/>
                </a:solidFill>
                <a:latin typeface="Courier New" panose="02070309020205020404" pitchFamily="49" charset="0"/>
                <a:cs typeface="Courier New" panose="02070309020205020404" pitchFamily="49" charset="0"/>
              </a:rPr>
              <a:t> = new Thread();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obj.start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ThreadTest</a:t>
            </a:r>
            <a:r>
              <a:rPr lang="en-US" sz="2000" b="1" dirty="0" smtClean="0">
                <a:solidFill>
                  <a:schemeClr val="bg1"/>
                </a:solidFill>
                <a:latin typeface="Courier New" panose="02070309020205020404" pitchFamily="49" charset="0"/>
                <a:cs typeface="Courier New" panose="02070309020205020404" pitchFamily="49" charset="0"/>
              </a:rPr>
              <a:t> implements Runnable{</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Thread </a:t>
            </a:r>
            <a:r>
              <a:rPr lang="en-US" sz="2000" b="1" dirty="0" err="1" smtClean="0">
                <a:solidFill>
                  <a:schemeClr val="bg1"/>
                </a:solidFill>
                <a:latin typeface="Courier New" panose="02070309020205020404" pitchFamily="49" charset="0"/>
                <a:cs typeface="Courier New" panose="02070309020205020404" pitchFamily="49" charset="0"/>
              </a:rPr>
              <a:t>thread</a:t>
            </a:r>
            <a:r>
              <a:rPr lang="en-US" sz="2000" b="1" dirty="0" smtClean="0">
                <a:solidFill>
                  <a:schemeClr val="bg1"/>
                </a:solidFill>
                <a:latin typeface="Courier New" panose="02070309020205020404" pitchFamily="49" charset="0"/>
                <a:cs typeface="Courier New" panose="02070309020205020404" pitchFamily="49" charset="0"/>
              </a:rPr>
              <a:t> = new Thread(new </a:t>
            </a:r>
            <a:r>
              <a:rPr lang="en-US" sz="2000" b="1" dirty="0" err="1" smtClean="0">
                <a:solidFill>
                  <a:schemeClr val="bg1"/>
                </a:solidFill>
                <a:latin typeface="Courier New" panose="02070309020205020404" pitchFamily="49" charset="0"/>
                <a:cs typeface="Courier New" panose="02070309020205020404" pitchFamily="49" charset="0"/>
              </a:rPr>
              <a:t>ThreadTest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thread.run</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thread.join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 (Exception e)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for (int i = 2; i &lt;= 10; i = i + 2)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System.out.print(i+"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2</a:t>
            </a:r>
            <a:r>
              <a:rPr lang="en-US" sz="2500" dirty="0">
                <a:latin typeface="Nunito Sans" panose="00000500000000000000" pitchFamily="2" charset="0"/>
              </a:rPr>
              <a:t> </a:t>
            </a:r>
            <a:r>
              <a:rPr lang="en-US" sz="2500" dirty="0" smtClean="0">
                <a:latin typeface="Nunito Sans" panose="00000500000000000000" pitchFamily="2" charset="0"/>
              </a:rPr>
              <a:t>2 2 2 2</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3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2 4 6 8 10 </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2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E:\MCQ &amp;&amp; PPT templet\Right answer.png"/>
          <p:cNvPicPr>
            <a:picLocks noChangeAspect="1" noChangeArrowheads="1"/>
          </p:cNvPicPr>
          <p:nvPr/>
        </p:nvPicPr>
        <p:blipFill>
          <a:blip r:embed="rId4" cstate="print"/>
          <a:srcRect/>
          <a:stretch>
            <a:fillRect/>
          </a:stretch>
        </p:blipFill>
        <p:spPr bwMode="auto">
          <a:xfrm>
            <a:off x="2819400" y="21336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Thread t =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Thread[5,main]</a:t>
            </a:r>
          </a:p>
          <a:p>
            <a:endParaRPr lang="en-US" sz="2500" dirty="0" smtClean="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4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Thread[t,5,main]</a:t>
            </a:r>
          </a:p>
          <a:p>
            <a:r>
              <a:rPr lang="en-US" sz="2500" dirty="0" smtClean="0">
                <a:latin typeface="Nunito Sans" panose="00000500000000000000" pitchFamily="2" charset="0"/>
              </a:rPr>
              <a:t> </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Thread[main,5,main]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E:\MCQ &amp;&amp; PPT templet\Right answer.png"/>
          <p:cNvPicPr>
            <a:picLocks noChangeAspect="1" noChangeArrowheads="1"/>
          </p:cNvPicPr>
          <p:nvPr/>
        </p:nvPicPr>
        <p:blipFill>
          <a:blip r:embed="rId4" cstate="print"/>
          <a:srcRect/>
          <a:stretch>
            <a:fillRect/>
          </a:stretch>
        </p:blipFill>
        <p:spPr bwMode="auto">
          <a:xfrm>
            <a:off x="4267200" y="33528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itchFamily="49" charset="0"/>
                <a:cs typeface="Courier New" pitchFamily="49" charset="0"/>
              </a:rPr>
              <a:t>//What is the priority of the thread in the following Java Program?</a:t>
            </a:r>
            <a:endParaRPr lang="en-US" sz="2000" dirty="0" smtClean="0"/>
          </a:p>
          <a:p>
            <a:pPr fontAlgn="t"/>
            <a:r>
              <a:rPr lang="en-US" sz="2000" b="1" dirty="0" smtClean="0">
                <a:latin typeface="Courier New" pitchFamily="49" charset="0"/>
                <a:cs typeface="Courier New" pitchFamily="49" charset="0"/>
              </a:rPr>
              <a:t>import </a:t>
            </a:r>
            <a:r>
              <a:rPr lang="en-US" sz="2000" b="1" dirty="0" err="1" smtClean="0">
                <a:latin typeface="Courier New" pitchFamily="49" charset="0"/>
                <a:cs typeface="Courier New" pitchFamily="49" charset="0"/>
              </a:rPr>
              <a:t>java.lang</a:t>
            </a:r>
            <a:r>
              <a:rPr lang="en-US" sz="2000" b="1" dirty="0" smtClean="0">
                <a:latin typeface="Courier New" pitchFamily="49" charset="0"/>
                <a:cs typeface="Courier New" pitchFamily="49" charset="0"/>
              </a:rPr>
              <a:t>.*;</a:t>
            </a:r>
          </a:p>
          <a:p>
            <a:pPr fontAlgn="t"/>
            <a:r>
              <a:rPr lang="en-US" sz="2000" b="1" dirty="0" smtClean="0">
                <a:latin typeface="Courier New" pitchFamily="49" charset="0"/>
                <a:cs typeface="Courier New" pitchFamily="49" charset="0"/>
              </a:rPr>
              <a:t>public class Main</a:t>
            </a:r>
          </a:p>
          <a:p>
            <a:pPr fontAlgn="t"/>
            <a:r>
              <a:rPr lang="en-US" sz="2000" b="1" dirty="0" smtClean="0">
                <a:latin typeface="Courier New" pitchFamily="49" charset="0"/>
                <a:cs typeface="Courier New" pitchFamily="49" charset="0"/>
              </a:rPr>
              <a:t>{</a:t>
            </a:r>
          </a:p>
          <a:p>
            <a:pPr fontAlgn="t"/>
            <a:r>
              <a:rPr lang="en-US" sz="2000" b="1" dirty="0" smtClean="0">
                <a:latin typeface="Courier New" pitchFamily="49" charset="0"/>
                <a:cs typeface="Courier New" pitchFamily="49" charset="0"/>
              </a:rPr>
              <a:t>    public static void main(String args[])</a:t>
            </a:r>
          </a:p>
          <a:p>
            <a:pPr fontAlgn="t"/>
            <a:r>
              <a:rPr lang="en-US" sz="2000" b="1" dirty="0" smtClean="0">
                <a:latin typeface="Courier New" pitchFamily="49" charset="0"/>
                <a:cs typeface="Courier New" pitchFamily="49" charset="0"/>
              </a:rPr>
              <a:t>    {</a:t>
            </a:r>
          </a:p>
          <a:p>
            <a:pPr fontAlgn="t"/>
            <a:r>
              <a:rPr lang="en-US" sz="2000" b="1" dirty="0" smtClean="0">
                <a:latin typeface="Courier New" pitchFamily="49" charset="0"/>
                <a:cs typeface="Courier New" pitchFamily="49" charset="0"/>
              </a:rPr>
              <a:t>        Thread t = </a:t>
            </a:r>
            <a:r>
              <a:rPr lang="en-US" sz="2000" b="1" dirty="0" err="1" smtClean="0">
                <a:latin typeface="Courier New" pitchFamily="49" charset="0"/>
                <a:cs typeface="Courier New" pitchFamily="49" charset="0"/>
              </a:rPr>
              <a:t>Thread.currentThread</a:t>
            </a:r>
            <a:r>
              <a:rPr lang="en-US" sz="2000" b="1" dirty="0" smtClean="0">
                <a:latin typeface="Courier New" pitchFamily="49" charset="0"/>
                <a:cs typeface="Courier New" pitchFamily="49" charset="0"/>
              </a:rPr>
              <a:t>();</a:t>
            </a:r>
          </a:p>
          <a:p>
            <a:pPr fontAlgn="t"/>
            <a:r>
              <a:rPr lang="en-US" sz="2000" b="1" dirty="0" smtClean="0">
                <a:latin typeface="Courier New" pitchFamily="49" charset="0"/>
                <a:cs typeface="Courier New" pitchFamily="49" charset="0"/>
              </a:rPr>
              <a:t>        System.out.println(t);        </a:t>
            </a:r>
          </a:p>
          <a:p>
            <a:pPr fontAlgn="t"/>
            <a:r>
              <a:rPr lang="en-US" sz="2000" b="1" dirty="0" smtClean="0">
                <a:latin typeface="Courier New" pitchFamily="49" charset="0"/>
                <a:cs typeface="Courier New" pitchFamily="49" charset="0"/>
              </a:rPr>
              <a:t>    }</a:t>
            </a:r>
          </a:p>
          <a:p>
            <a:pPr fontAlgn="t"/>
            <a:r>
              <a:rPr lang="en-US" sz="2000" b="1" dirty="0" smtClean="0">
                <a:latin typeface="Courier New" pitchFamily="49" charset="0"/>
                <a:cs typeface="Courier New"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10</a:t>
            </a:r>
          </a:p>
          <a:p>
            <a:endParaRPr lang="en-US" sz="2500" dirty="0" smtClean="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5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0</a:t>
            </a:r>
          </a:p>
          <a:p>
            <a:r>
              <a:rPr lang="en-US" sz="2500" dirty="0" smtClean="0">
                <a:latin typeface="Nunito Sans" panose="00000500000000000000" pitchFamily="2" charset="0"/>
              </a:rPr>
              <a:t> </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5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Based On JVM</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E:\MCQ &amp;&amp; PPT templet\Right answer.png"/>
          <p:cNvPicPr>
            <a:picLocks noChangeAspect="1" noChangeArrowheads="1"/>
          </p:cNvPicPr>
          <p:nvPr/>
        </p:nvPicPr>
        <p:blipFill>
          <a:blip r:embed="rId4" cstate="print"/>
          <a:srcRect/>
          <a:stretch>
            <a:fillRect/>
          </a:stretch>
        </p:blipFill>
        <p:spPr bwMode="auto">
          <a:xfrm>
            <a:off x="1524000" y="33528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xmlns=""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312413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Run time error</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2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Method Override</a:t>
            </a:r>
            <a:endParaRPr lang="en-US" sz="2500" dirty="0">
              <a:latin typeface="Nunito Sans" panose="00000500000000000000" pitchFamily="2"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Throws an Exception</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E:\MCQ &amp;&amp; PPT templet\Right answer.png"/>
          <p:cNvPicPr>
            <a:picLocks noChangeAspect="1" noChangeArrowheads="1"/>
          </p:cNvPicPr>
          <p:nvPr/>
        </p:nvPicPr>
        <p:blipFill>
          <a:blip r:embed="rId4" cstate="print"/>
          <a:srcRect/>
          <a:stretch>
            <a:fillRect/>
          </a:stretch>
        </p:blipFill>
        <p:spPr bwMode="auto">
          <a:xfrm>
            <a:off x="3352800" y="9144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java.lang.Runnable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Method implements Runnable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System.out.println("Thread is running");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Method </a:t>
            </a:r>
            <a:r>
              <a:rPr lang="en-US" sz="2000" b="1" dirty="0" err="1" smtClean="0">
                <a:solidFill>
                  <a:schemeClr val="bg1"/>
                </a:solidFill>
                <a:latin typeface="Courier New" panose="02070309020205020404" pitchFamily="49" charset="0"/>
                <a:cs typeface="Courier New" panose="02070309020205020404" pitchFamily="49" charset="0"/>
              </a:rPr>
              <a:t>obj</a:t>
            </a:r>
            <a:r>
              <a:rPr lang="en-US" sz="2000" b="1" dirty="0" smtClean="0">
                <a:solidFill>
                  <a:schemeClr val="bg1"/>
                </a:solidFill>
                <a:latin typeface="Courier New" panose="02070309020205020404" pitchFamily="49" charset="0"/>
                <a:cs typeface="Courier New" panose="02070309020205020404" pitchFamily="49" charset="0"/>
              </a:rPr>
              <a:t>=new Method();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obj.run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Thread </a:t>
            </a:r>
            <a:r>
              <a:rPr lang="en-US" sz="2000" b="1" dirty="0" err="1" smtClean="0">
                <a:solidFill>
                  <a:schemeClr val="bg1"/>
                </a:solidFill>
                <a:latin typeface="Courier New" panose="02070309020205020404" pitchFamily="49" charset="0"/>
                <a:cs typeface="Courier New" panose="02070309020205020404" pitchFamily="49" charset="0"/>
              </a:rPr>
              <a:t>threadobj</a:t>
            </a:r>
            <a:r>
              <a:rPr lang="en-US" sz="2000" b="1" dirty="0" smtClean="0">
                <a:solidFill>
                  <a:schemeClr val="bg1"/>
                </a:solidFill>
                <a:latin typeface="Courier New" panose="02070309020205020404" pitchFamily="49" charset="0"/>
                <a:cs typeface="Courier New" panose="02070309020205020404" pitchFamily="49" charset="0"/>
              </a:rPr>
              <a:t> = new Thread(</a:t>
            </a:r>
            <a:r>
              <a:rPr lang="en-US" sz="2000" b="1" dirty="0" err="1" smtClean="0">
                <a:solidFill>
                  <a:schemeClr val="bg1"/>
                </a:solidFill>
                <a:latin typeface="Courier New" panose="02070309020205020404" pitchFamily="49" charset="0"/>
                <a:cs typeface="Courier New" panose="02070309020205020404" pitchFamily="49" charset="0"/>
              </a:rPr>
              <a:t>obj</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threadobj.start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Run time error</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3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Thread is running</a:t>
            </a:r>
            <a:endParaRPr lang="en-US" sz="2500" dirty="0">
              <a:latin typeface="Nunito Sans" panose="00000500000000000000" pitchFamily="2"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Thread is running</a:t>
            </a:r>
          </a:p>
          <a:p>
            <a:r>
              <a:rPr lang="en-US" sz="2500" dirty="0" smtClean="0">
                <a:latin typeface="Nunito Sans" panose="00000500000000000000" pitchFamily="2" charset="0"/>
              </a:rPr>
              <a:t>Thread is running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3810000" y="33528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java.lang.Runnable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ThreadTest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System.out.println("In run");</a:t>
            </a:r>
          </a:p>
          <a:p>
            <a:r>
              <a:rPr lang="en-US" sz="2000" b="1" dirty="0" smtClean="0">
                <a:solidFill>
                  <a:schemeClr val="bg1"/>
                </a:solidFill>
                <a:latin typeface="Courier New" panose="02070309020205020404" pitchFamily="49" charset="0"/>
                <a:cs typeface="Courier New" panose="02070309020205020404" pitchFamily="49" charset="0"/>
              </a:rPr>
              <a:t>        System.out.println("Leaving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argv</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(new ThreadTest()).start();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Run time error</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4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In run</a:t>
            </a:r>
          </a:p>
          <a:p>
            <a:r>
              <a:rPr lang="en-US" sz="2500" dirty="0" smtClean="0">
                <a:latin typeface="Nunito Sans" panose="00000500000000000000" pitchFamily="2" charset="0"/>
              </a:rPr>
              <a:t>Leaving run</a:t>
            </a:r>
            <a:endParaRPr lang="en-US" sz="2500" dirty="0">
              <a:latin typeface="Nunito Sans" panose="00000500000000000000" pitchFamily="2"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In run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4" name="Picture 2" descr="E:\MCQ &amp;&amp; PPT templet\Right answer.png"/>
          <p:cNvPicPr>
            <a:picLocks noChangeAspect="1" noChangeArrowheads="1"/>
          </p:cNvPicPr>
          <p:nvPr/>
        </p:nvPicPr>
        <p:blipFill>
          <a:blip r:embed="rId4" cstate="print"/>
          <a:srcRect/>
          <a:stretch>
            <a:fillRect/>
          </a:stretch>
        </p:blipFill>
        <p:spPr bwMode="auto">
          <a:xfrm>
            <a:off x="2209800" y="21336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5251</TotalTime>
  <Words>3398</Words>
  <Application>Microsoft Office PowerPoint</Application>
  <PresentationFormat>Custom</PresentationFormat>
  <Paragraphs>1558</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Nunito Sans</vt:lpstr>
      <vt:lpstr>Calibri</vt:lpstr>
      <vt:lpstr>Courier New</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233</cp:revision>
  <dcterms:created xsi:type="dcterms:W3CDTF">2006-08-16T00:00:00Z</dcterms:created>
  <dcterms:modified xsi:type="dcterms:W3CDTF">2019-11-17T06:31:19Z</dcterms:modified>
</cp:coreProperties>
</file>