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0"/>
  </p:notesMasterIdLst>
  <p:sldIdLst>
    <p:sldId id="272" r:id="rId2"/>
    <p:sldId id="347" r:id="rId3"/>
    <p:sldId id="348" r:id="rId4"/>
    <p:sldId id="349" r:id="rId5"/>
    <p:sldId id="350" r:id="rId6"/>
    <p:sldId id="353" r:id="rId7"/>
    <p:sldId id="352" r:id="rId8"/>
    <p:sldId id="365" r:id="rId9"/>
    <p:sldId id="351" r:id="rId10"/>
    <p:sldId id="354" r:id="rId11"/>
    <p:sldId id="359" r:id="rId12"/>
    <p:sldId id="360" r:id="rId13"/>
    <p:sldId id="355" r:id="rId14"/>
    <p:sldId id="356" r:id="rId15"/>
    <p:sldId id="357" r:id="rId16"/>
    <p:sldId id="358" r:id="rId17"/>
    <p:sldId id="361" r:id="rId18"/>
    <p:sldId id="362" r:id="rId19"/>
    <p:sldId id="363" r:id="rId20"/>
    <p:sldId id="364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289" r:id="rId29"/>
  </p:sldIdLst>
  <p:sldSz cx="12192000" cy="6858000"/>
  <p:notesSz cx="6858000" cy="9144000"/>
  <p:embeddedFontLst>
    <p:embeddedFont>
      <p:font typeface="Nunito Sans" charset="0"/>
      <p:regular r:id="rId31"/>
      <p:bold r:id="rId32"/>
      <p:italic r:id="rId33"/>
      <p:boldItalic r:id="rId34"/>
    </p:embeddedFont>
    <p:embeddedFont>
      <p:font typeface="Calibri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F05136"/>
    <a:srgbClr val="E5E5E5"/>
    <a:srgbClr val="525252"/>
    <a:srgbClr val="1A1A1A"/>
    <a:srgbClr val="4A4A4A"/>
    <a:srgbClr val="131313"/>
    <a:srgbClr val="212121"/>
    <a:srgbClr val="303030"/>
    <a:srgbClr val="3D3D3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00" autoAdjust="0"/>
    <p:restoredTop sz="89599" autoAdjust="0"/>
  </p:normalViewPr>
  <p:slideViewPr>
    <p:cSldViewPr>
      <p:cViewPr varScale="1">
        <p:scale>
          <a:sx n="61" d="100"/>
          <a:sy n="61" d="100"/>
        </p:scale>
        <p:origin x="-762" y="-90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Output:</a:t>
            </a:r>
          </a:p>
          <a:p>
            <a:r>
              <a:rPr lang="en-US" dirty="0" smtClean="0"/>
              <a:t>IP of my system is := 127.0.0.1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Description:</a:t>
            </a:r>
          </a:p>
          <a:p>
            <a:r>
              <a:rPr lang="en-US" dirty="0" smtClean="0"/>
              <a:t>java.net.InetAddress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class represents an Internet Protocol (IP) address.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java.net.InetAddress.getHostAddress()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Returns the IP address string in textual presentation.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71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 Address:- 127.0.0.1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Name:- localhost 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 smtClean="0"/>
              <a:t>java.net.InetAddress.getLocalHost()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Returns the address of the local host. This is achieved by retrieving the name of the host from the system, then resolving that name into an InetAddress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java.net.InetAddress.getHostName</a:t>
            </a:r>
            <a:r>
              <a:rPr lang="en-US" dirty="0" smtClean="0"/>
              <a:t>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Gets the host name for this IP address.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71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  <a:endParaRPr lang="en-US" b="0" dirty="0" smtClean="0"/>
          </a:p>
          <a:p>
            <a:r>
              <a:rPr lang="en-US" b="0" baseline="0" dirty="0" smtClean="0"/>
              <a:t>Human have sent a message the it takes some time to send receiver  part.</a:t>
            </a:r>
          </a:p>
          <a:p>
            <a:r>
              <a:rPr lang="en-US" b="0" baseline="0" dirty="0" smtClean="0"/>
              <a:t>In computer its converter file of the source code in it send the with in a </a:t>
            </a:r>
            <a:r>
              <a:rPr lang="en-US" b="0" baseline="0" dirty="0" err="1" smtClean="0"/>
              <a:t>minitues</a:t>
            </a:r>
            <a:r>
              <a:rPr lang="en-US" b="0" baseline="0" dirty="0" smtClean="0"/>
              <a:t>.(It will response to the TCP connection).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endParaRPr lang="en-US" b="1" dirty="0" smtClean="0"/>
          </a:p>
          <a:p>
            <a:r>
              <a:rPr lang="en-US" b="1" dirty="0" smtClean="0"/>
              <a:t>application: </a:t>
            </a:r>
            <a:r>
              <a:rPr lang="en-US" b="0" dirty="0" smtClean="0"/>
              <a:t>Supporting network application – FTP, SMTP,STTP.</a:t>
            </a:r>
          </a:p>
          <a:p>
            <a:endParaRPr lang="en-US" b="1" dirty="0" smtClean="0"/>
          </a:p>
          <a:p>
            <a:r>
              <a:rPr lang="en-US" b="1" dirty="0" smtClean="0"/>
              <a:t>Transport: </a:t>
            </a:r>
            <a:r>
              <a:rPr lang="en-US" b="0" dirty="0" smtClean="0"/>
              <a:t>host-host data</a:t>
            </a:r>
            <a:r>
              <a:rPr lang="en-US" b="0" baseline="0" dirty="0" smtClean="0"/>
              <a:t> transfer-TCP,UDP.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Network: </a:t>
            </a:r>
            <a:r>
              <a:rPr lang="en-US" b="0" baseline="0" dirty="0" smtClean="0"/>
              <a:t>routing of datagrams from source to destination-IP, routing protocols 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Link: </a:t>
            </a:r>
            <a:r>
              <a:rPr lang="en-US" b="0" baseline="0" dirty="0" smtClean="0"/>
              <a:t>data transfer between neighboring networking elements –PPT , Ethernet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Physical: </a:t>
            </a:r>
            <a:r>
              <a:rPr lang="en-US" b="0" baseline="0" dirty="0" smtClean="0"/>
              <a:t>bits “on the  wire”.</a:t>
            </a:r>
            <a:endParaRPr lang="en-US" b="0" dirty="0" smtClean="0"/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port number is associated with the IP address for communication between two applications.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Nunito Sans" panose="00000500000000000000" pitchFamily="2" charset="0"/>
              </a:rPr>
              <a:t>In connection-less protocol, acknowledgement is not sent by the receiver. So it is not reliable but fast. The example of connection-less protocol is UDP.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endParaRPr lang="en-US" b="1" dirty="0" smtClean="0"/>
          </a:p>
          <a:p>
            <a:r>
              <a:rPr lang="en-US" b="1" dirty="0" smtClean="0"/>
              <a:t>What</a:t>
            </a:r>
            <a:r>
              <a:rPr lang="en-US" b="1" baseline="0" dirty="0" smtClean="0"/>
              <a:t> is the different between this two images?</a:t>
            </a:r>
          </a:p>
          <a:p>
            <a:r>
              <a:rPr lang="en-US" b="0" baseline="0" dirty="0" smtClean="0"/>
              <a:t>The earliest human beings are communicate with making sounds and images .</a:t>
            </a:r>
          </a:p>
          <a:p>
            <a:r>
              <a:rPr lang="en-US" b="0" baseline="0" dirty="0" smtClean="0"/>
              <a:t>Now, the people are communicate with doing  the video call, voice message and etc..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This image shows as the developing the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 smtClean="0"/>
              <a:t>Description:</a:t>
            </a:r>
          </a:p>
          <a:p>
            <a:pPr>
              <a:buFont typeface="Wingdings" pitchFamily="2" charset="2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Flexible and powerful.</a:t>
            </a:r>
          </a:p>
          <a:p>
            <a:pPr>
              <a:buFont typeface="Wingdings" pitchFamily="2" charset="2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Cause low network traffic if efficiently used.</a:t>
            </a:r>
          </a:p>
          <a:p>
            <a:pPr>
              <a:buFont typeface="Wingdings" pitchFamily="2" charset="2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updated information can be sent.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Section End/Start</a:t>
            </a:r>
          </a:p>
          <a:p>
            <a:r>
              <a:rPr lang="en-US" b="0" dirty="0"/>
              <a:t>Use this at section’s start or end. For example: “Questions” or “Time for Practice”. To be used for Impacts (get the student’s attention).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828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6274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TCP/IP – Transfer control protocol/Internet Protocol is used to break data into small packets an send them to an address across a network.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6274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InetAddress class encapsulate both IP address and DNS, we can interact with this class by using name of an IP host.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6274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IP addresses look like 10.X.X.X, 172.X.X.X, or 192.168.X.X.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6274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UnknownHostException is thrown when IP Address of host cannot be determined. It is an extension of IOException.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6274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Description: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post box and whatsapp both are doing the same work, but in postbox we sent it one message to person, it’s taking to the more time . But in whatsapp we sent it one message it’s taking less time in the sending process.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How  whatsapp taking less time?</a:t>
            </a:r>
          </a:p>
          <a:p>
            <a:r>
              <a:rPr lang="en-US" b="0" baseline="0" dirty="0" smtClean="0"/>
              <a:t>It have some connection.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b="0" dirty="0" smtClean="0"/>
              <a:t>How to communicate one person</a:t>
            </a:r>
            <a:r>
              <a:rPr lang="en-US" b="0" baseline="0" dirty="0" smtClean="0"/>
              <a:t> to another person?</a:t>
            </a:r>
          </a:p>
          <a:p>
            <a:r>
              <a:rPr lang="en-US" b="0" baseline="0" dirty="0" smtClean="0"/>
              <a:t>Who is sending this </a:t>
            </a:r>
            <a:r>
              <a:rPr lang="en-US" b="0" baseline="0" dirty="0" err="1" smtClean="0"/>
              <a:t>messege</a:t>
            </a:r>
            <a:r>
              <a:rPr lang="en-US" b="0" baseline="0" dirty="0" smtClean="0"/>
              <a:t> 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2475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Networking is a notion of connecting two or more computing devices together to share the resources.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program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communicates over the network at the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layer.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java.net package is useful for all the Java networking classes and interfaces.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java.net package provides support for two protocols. They are as follows:\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− Transmission Control Protocol allows reliable communication between two applications. TCP is typically used over the Internet Protocol, which is referred to as TCP/IP.</a:t>
            </a:r>
          </a:p>
          <a:p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− User Datagram Protocol is a connection-less protocol that allows packets of data to be transmitted between applications.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Networking in Java is mainly used for sharing the resources and also for centralized software management.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endParaRPr lang="en-US" b="1" dirty="0" smtClean="0"/>
          </a:p>
          <a:p>
            <a:r>
              <a:rPr lang="en-US" b="1" dirty="0" smtClean="0"/>
              <a:t>java.net: 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java.net package contains classes and interfaces that provide a powerful infrastructure for networking in Java. Many of the classes in this package provide support for working with sockets in Java. 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java.io: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 Package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provides for system input and output through data streams, serialization and the file system. Unless otherwise noted, passing a null argument to a constructor or method in any class or interface in this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will cause a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NullPointerException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be thrown.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Java.rmi: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java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Description. Provides the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RMI package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Remote Method Invocation. It is a mechanism that enables an object on one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virtual machine to invoke methods on an object in another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virtual machine.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java.security: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security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technology includes a large set of APIs, tools, and implementations of commonly used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algorithms, mechanisms, and protocols. The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security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APIs span a wide range of areas, including cryptography, public key infrastructure,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communication, authentication, and access control.</a:t>
            </a:r>
          </a:p>
          <a:p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Provides classes that are fundamental to the design of the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programming language. The most important classes are Object , which is the root of the class hierarchy, and Class , instances of which represent classes at run time.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Authenticator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CacheRequest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CacheResponse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ContentHandler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CookieHandler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CookieManager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DatagramPacket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DatagramSocket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DatagramSocketImpl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InterfaceAddress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JarURLConnection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MulticastSocket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InetSocketAddress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InetAddress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Inet4Address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Inet6Address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IDN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HttpURLConnection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HttpCookie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etc…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IP Address: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An Internet Protocol address (IP address) is a numerical label assigned to each device connected to a computer network that uses the Internet Protocol for communication</a:t>
            </a:r>
            <a:r>
              <a:rPr lang="en-US" sz="2800" dirty="0" smtClean="0"/>
              <a:t>.</a:t>
            </a:r>
            <a:endParaRPr lang="en-US" sz="2500" b="1" dirty="0" smtClean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IPv4: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IPv4 was the first version of IP.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The IPv4 uses a 32-bit address scheme allowing to store 2^32 addresses which is more than 4 billion addresses.</a:t>
            </a:r>
            <a:r>
              <a:rPr lang="en-US" sz="2800" dirty="0" smtClean="0"/>
              <a:t> </a:t>
            </a:r>
            <a:endParaRPr lang="en-US" sz="2500" dirty="0" smtClean="0">
              <a:latin typeface="Nunito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IPv6: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It is the most recent version of the Internet Protocol.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This new IP address version is being deployed to fulfill the need for more Internet addresses. It was aimed to resolve issues which are associated with IPv4. </a:t>
            </a:r>
            <a:r>
              <a:rPr lang="en-US" sz="2800" dirty="0" smtClean="0"/>
              <a:t> </a:t>
            </a:r>
            <a:endParaRPr lang="en-US" sz="2500" dirty="0" smtClean="0">
              <a:latin typeface="Nunito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//Predict the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java.net.InetAddress;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Main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args[]) throws Exception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InetAddress IP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InetAddress.getLocalHost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System.out.println("IP of my system is := "+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IP.getHostAddress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3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//Predict the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java.net.InetAddress;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Main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args[]) throws Exception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InetAddress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InetAddress.getLocalHost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System.out.println("IP Address:- " +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inetAddress.getHostAddress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System.out.println("Host Name:- " +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inetAddress.getHostName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3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Protocol: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What’s a protocol?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A human protocol and a computer network protocol: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5400000">
            <a:off x="3582194" y="4723606"/>
            <a:ext cx="3505200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mages  net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895600"/>
            <a:ext cx="4282215" cy="3505200"/>
          </a:xfrm>
          <a:prstGeom prst="rect">
            <a:avLst/>
          </a:prstGeom>
        </p:spPr>
      </p:pic>
      <p:pic>
        <p:nvPicPr>
          <p:cNvPr id="14" name="Picture 13" descr="hsiakdnkafs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2971800"/>
            <a:ext cx="3825645" cy="28289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10200" y="3733800"/>
            <a:ext cx="53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charset="0"/>
              </a:rPr>
              <a:t>T</a:t>
            </a:r>
          </a:p>
          <a:p>
            <a:r>
              <a:rPr lang="en-US" sz="2500" dirty="0" smtClean="0">
                <a:latin typeface="Nunito Sans" charset="0"/>
              </a:rPr>
              <a:t>i</a:t>
            </a:r>
          </a:p>
          <a:p>
            <a:r>
              <a:rPr lang="en-US" sz="2500" dirty="0" smtClean="0">
                <a:latin typeface="Nunito Sans" charset="0"/>
              </a:rPr>
              <a:t>me</a:t>
            </a:r>
            <a:endParaRPr lang="en-US" sz="2500" dirty="0">
              <a:latin typeface="Nunito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Protocol: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endParaRPr lang="en-US" sz="2500" b="1" dirty="0" smtClean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19400" y="1524000"/>
          <a:ext cx="45720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0000"/>
                          </a:solidFill>
                          <a:latin typeface="Nunito Sans" charset="0"/>
                        </a:rPr>
                        <a:t>                application</a:t>
                      </a:r>
                      <a:endParaRPr lang="en-US" sz="2500" dirty="0">
                        <a:solidFill>
                          <a:srgbClr val="000000"/>
                        </a:solidFill>
                        <a:latin typeface="Nunito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solidFill>
                            <a:srgbClr val="000000"/>
                          </a:solidFill>
                          <a:latin typeface="Nunito Sans" charset="0"/>
                        </a:rPr>
                        <a:t>                transport</a:t>
                      </a:r>
                      <a:endParaRPr lang="en-US" sz="2500" b="1" dirty="0">
                        <a:solidFill>
                          <a:srgbClr val="000000"/>
                        </a:solidFill>
                        <a:latin typeface="Nunito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latin typeface="Nunito Sans" charset="0"/>
                        </a:rPr>
                        <a:t>                network</a:t>
                      </a:r>
                      <a:endParaRPr lang="en-US" sz="2500" b="1" dirty="0">
                        <a:latin typeface="Nunito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latin typeface="Nunito Sans" charset="0"/>
                        </a:rPr>
                        <a:t>                link</a:t>
                      </a:r>
                      <a:endParaRPr lang="en-US" sz="2500" b="1" dirty="0">
                        <a:latin typeface="Nunito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latin typeface="Nunito Sans" charset="0"/>
                        </a:rPr>
                        <a:t>                physical</a:t>
                      </a:r>
                      <a:endParaRPr lang="en-US" sz="2500" b="1" dirty="0">
                        <a:latin typeface="Nunito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Port number: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The port number is used to uniquely identify different applications.</a:t>
            </a:r>
          </a:p>
          <a:p>
            <a:pPr lvl="1"/>
            <a:r>
              <a:rPr lang="en-US" sz="2500" dirty="0" smtClean="0">
                <a:latin typeface="Nunito Sans" panose="00000500000000000000" pitchFamily="2" charset="0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It acts as a communication endpoint between applications</a:t>
            </a:r>
            <a:r>
              <a:rPr lang="en-US" sz="2500" b="1" dirty="0" smtClean="0">
                <a:latin typeface="Nunito Sans" panose="00000500000000000000" pitchFamily="2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MAC  Address: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MAC (Media Access Control) Address is a unique identifier of NIC (Network Interface Controller). </a:t>
            </a:r>
          </a:p>
          <a:p>
            <a:pPr lvl="1"/>
            <a:endParaRPr lang="en-US" sz="2500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A network node can have multiple NIC but each with unique MAC.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Connection-oriented and connection-less protocol: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In connection-oriented protocol, acknowledgement is sent by the receiver. So it is reliable but slow. </a:t>
            </a:r>
          </a:p>
          <a:p>
            <a:pPr lvl="1" algn="just"/>
            <a:endParaRPr lang="en-US" sz="2500" dirty="0" smtClean="0">
              <a:latin typeface="Nunito Sans" panose="00000500000000000000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The example of connection-oriented protocol is TCP.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8" name="Picture 7" descr="Networking 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1295400"/>
            <a:ext cx="5643155" cy="3429000"/>
          </a:xfrm>
          <a:prstGeom prst="rect">
            <a:avLst/>
          </a:prstGeom>
        </p:spPr>
      </p:pic>
      <p:pic>
        <p:nvPicPr>
          <p:cNvPr id="9" name="Picture 8" descr="Networking im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1295400"/>
            <a:ext cx="5285586" cy="3429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Nunito Sans" panose="00000500000000000000" pitchFamily="2" charset="0"/>
              </a:rPr>
              <a:t>SocKet</a:t>
            </a:r>
            <a:r>
              <a:rPr lang="en-US" sz="2500" b="1" dirty="0" smtClean="0">
                <a:latin typeface="Nunito Sans" panose="00000500000000000000" pitchFamily="2" charset="0"/>
              </a:rPr>
              <a:t>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Java Socket programming is used for communication between the applications running on different JRE.</a:t>
            </a:r>
          </a:p>
          <a:p>
            <a:pPr algn="just"/>
            <a:endParaRPr lang="en-US" sz="2500" dirty="0" smtClean="0">
              <a:latin typeface="Nunito Sans" panose="00000500000000000000" pitchFamily="2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Java Socket programming can be connection-oriented or connection-less.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Advantage of Java Networking: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sharing resources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centralize software management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=""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MCQ</a:t>
            </a:r>
            <a:endParaRPr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of these package contains classes and interfaces for networking?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java.io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java.util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java.net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java.network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43434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3451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of these is a protocol for breaking and sending packets to an address across a network?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TCP/IP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charset="0"/>
              </a:rPr>
              <a:t>DNS</a:t>
            </a:r>
            <a:endParaRPr lang="en-US" sz="2500" dirty="0">
              <a:latin typeface="Nunito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Socket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Proxy Server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2004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3451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 Which of these class is used to encapsulate IP address and DNS?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ContentHandler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charset="0"/>
              </a:rPr>
              <a:t>DatagramPacket</a:t>
            </a:r>
            <a:endParaRPr lang="en-US" sz="2500" dirty="0">
              <a:latin typeface="Nunito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URL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InetAddress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49530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3451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charset="0"/>
              </a:rPr>
              <a:t> What does local IP address start with?</a:t>
            </a:r>
            <a:endParaRPr lang="en-US" sz="2500" dirty="0">
              <a:latin typeface="Nunito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11.X.X.X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charset="0"/>
              </a:rPr>
              <a:t>192.168.X.X</a:t>
            </a:r>
            <a:endParaRPr lang="en-US" sz="2500" dirty="0">
              <a:latin typeface="Nunito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172.X.X.X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10.X.X.X, 172.X.X.X, or 192.168.X.X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48768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3451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charset="0"/>
              </a:rPr>
              <a:t>What happens if IP Address of host cannot be determined?</a:t>
            </a:r>
            <a:endParaRPr lang="en-US" sz="2500" dirty="0">
              <a:latin typeface="Nunito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The system exit with no message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charset="0"/>
              </a:rPr>
              <a:t> UnknownHostException is thrown</a:t>
            </a:r>
            <a:endParaRPr lang="en-US" sz="2500" dirty="0">
              <a:latin typeface="Nunito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IOException is thrown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Temporary IP Address is assigned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37338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3451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066800"/>
            <a:ext cx="3594308" cy="3962400"/>
          </a:xfrm>
          <a:prstGeom prst="rect">
            <a:avLst/>
          </a:prstGeom>
        </p:spPr>
      </p:pic>
      <p:pic>
        <p:nvPicPr>
          <p:cNvPr id="6" name="Picture 5" descr="Network watts ap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914400"/>
            <a:ext cx="4677888" cy="441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5105400"/>
            <a:ext cx="3581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  <a:latin typeface="Nunito Sans" charset="0"/>
              </a:rPr>
              <a:t>          Post Box</a:t>
            </a:r>
            <a:endParaRPr lang="en-US" sz="2500" dirty="0">
              <a:solidFill>
                <a:srgbClr val="FF0000"/>
              </a:solidFill>
              <a:latin typeface="Nunito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5181600"/>
            <a:ext cx="3581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  <a:latin typeface="Nunito Sans" charset="0"/>
              </a:rPr>
              <a:t>             Whatsapp</a:t>
            </a:r>
            <a:endParaRPr lang="en-US" sz="2500" dirty="0">
              <a:solidFill>
                <a:srgbClr val="FF0000"/>
              </a:solidFill>
              <a:latin typeface="Nunito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3" name="Picture 2" descr="downlo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6800"/>
            <a:ext cx="5116226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5600" y="1905000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  <a:latin typeface="Nunito Sans" charset="0"/>
              </a:rPr>
              <a:t> Hi</a:t>
            </a:r>
            <a:endParaRPr lang="en-US" sz="2500" dirty="0">
              <a:solidFill>
                <a:srgbClr val="FF0000"/>
              </a:solidFill>
              <a:latin typeface="Nunito Sans" charset="0"/>
            </a:endParaRPr>
          </a:p>
        </p:txBody>
      </p:sp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1524000"/>
            <a:ext cx="4343400" cy="3581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58400" y="2209800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  <a:latin typeface="Nunito Sans" charset="0"/>
              </a:rPr>
              <a:t>Hi</a:t>
            </a:r>
            <a:endParaRPr lang="en-US" sz="2500" dirty="0">
              <a:solidFill>
                <a:srgbClr val="FF0000"/>
              </a:solidFill>
              <a:latin typeface="Nunito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34600" y="2819400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  <a:latin typeface="Nunito Sans" charset="0"/>
              </a:rPr>
              <a:t> Hi</a:t>
            </a:r>
            <a:endParaRPr lang="en-US" sz="2500" dirty="0">
              <a:solidFill>
                <a:srgbClr val="FF0000"/>
              </a:solidFill>
              <a:latin typeface="Nunito Sans" charset="0"/>
            </a:endParaRPr>
          </a:p>
        </p:txBody>
      </p:sp>
      <p:pic>
        <p:nvPicPr>
          <p:cNvPr id="17" name="Picture 16" descr="images (3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1752600"/>
            <a:ext cx="3429000" cy="342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638800" y="2438400"/>
            <a:ext cx="1295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05136"/>
                </a:solidFill>
                <a:latin typeface="Nunito Sans" charset="0"/>
              </a:rPr>
              <a:t>How</a:t>
            </a:r>
            <a:endParaRPr lang="en-US" sz="2500" b="1" dirty="0">
              <a:solidFill>
                <a:srgbClr val="F05136"/>
              </a:solidFill>
              <a:latin typeface="Nunito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140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Nunito Sans" panose="00000500000000000000" pitchFamily="2" charset="0"/>
              </a:rPr>
              <a:t>NetWorking</a:t>
            </a:r>
            <a:r>
              <a:rPr lang="en-US" sz="2500" b="1" dirty="0" smtClean="0">
                <a:latin typeface="Nunito Sans" panose="00000500000000000000" pitchFamily="2" charset="0"/>
              </a:rPr>
              <a:t>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Java  networking is a </a:t>
            </a: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concept of connecting two Or more computing  devices</a:t>
            </a: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together so that we can share </a:t>
            </a: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resources.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6" name="Picture 5" descr="imagesnetwor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143000"/>
            <a:ext cx="6831768" cy="472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Nunito Sans" panose="00000500000000000000" pitchFamily="2" charset="0"/>
              </a:rPr>
              <a:t>NetWorking</a:t>
            </a:r>
            <a:r>
              <a:rPr lang="en-US" sz="2500" b="1" dirty="0" smtClean="0">
                <a:latin typeface="Nunito Sans" panose="00000500000000000000" pitchFamily="2" charset="0"/>
              </a:rPr>
              <a:t>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52600" y="2514600"/>
            <a:ext cx="2514600" cy="1905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15200" y="2514600"/>
            <a:ext cx="2514600" cy="1905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67200" y="2895600"/>
            <a:ext cx="3048000" cy="1588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4267200" y="3886200"/>
            <a:ext cx="3048000" cy="1588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3600" y="3276600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0000"/>
                </a:solidFill>
                <a:latin typeface="Nunito Sans" charset="0"/>
              </a:rPr>
              <a:t>    Client</a:t>
            </a:r>
            <a:endParaRPr lang="en-US" sz="2500" b="1" dirty="0">
              <a:solidFill>
                <a:srgbClr val="000000"/>
              </a:solidFill>
              <a:latin typeface="Nunito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72400" y="3200400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0000"/>
                </a:solidFill>
                <a:latin typeface="Nunito Sans" charset="0"/>
              </a:rPr>
              <a:t>    Server</a:t>
            </a:r>
            <a:endParaRPr lang="en-US" sz="2500" b="1" dirty="0">
              <a:solidFill>
                <a:srgbClr val="000000"/>
              </a:solidFill>
              <a:latin typeface="Nunito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2286000"/>
            <a:ext cx="205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charset="0"/>
              </a:rPr>
              <a:t>Network</a:t>
            </a:r>
            <a:endParaRPr lang="en-US" sz="2500" dirty="0">
              <a:latin typeface="Nunito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Packages: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java.net – Networking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java.io -I/O streams &amp; utiliies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java.rmi -Remote method Invocation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java.security -security polices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err="1" smtClean="0">
                <a:latin typeface="Nunito Sans" panose="00000500000000000000" pitchFamily="2" charset="0"/>
              </a:rPr>
              <a:t>java.lang</a:t>
            </a:r>
            <a:r>
              <a:rPr lang="en-US" sz="2500" dirty="0" smtClean="0">
                <a:latin typeface="Nunito Sans" panose="00000500000000000000" pitchFamily="2" charset="0"/>
              </a:rPr>
              <a:t>-Threading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java.net Packages: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The java.net package provides many classes to deal with networking applications in Java.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Networking Terminologies: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IP Address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Protocol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Port Number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MAC Address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Connection-oriented and connection less protocol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Socket 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1152</Words>
  <Application>Microsoft Office PowerPoint</Application>
  <PresentationFormat>Custom</PresentationFormat>
  <Paragraphs>336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Nunito Sans</vt:lpstr>
      <vt:lpstr>Wingdings</vt:lpstr>
      <vt:lpstr>Calibri</vt:lpstr>
      <vt:lpstr>Courier New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HP-LAP</cp:lastModifiedBy>
  <cp:revision>246</cp:revision>
  <dcterms:created xsi:type="dcterms:W3CDTF">2006-08-16T00:00:00Z</dcterms:created>
  <dcterms:modified xsi:type="dcterms:W3CDTF">2019-12-30T11:37:32Z</dcterms:modified>
</cp:coreProperties>
</file>