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272" r:id="rId2"/>
    <p:sldId id="275" r:id="rId3"/>
    <p:sldId id="350" r:id="rId4"/>
    <p:sldId id="346" r:id="rId5"/>
    <p:sldId id="347" r:id="rId6"/>
    <p:sldId id="348" r:id="rId7"/>
    <p:sldId id="349" r:id="rId8"/>
    <p:sldId id="351" r:id="rId9"/>
    <p:sldId id="352" r:id="rId10"/>
    <p:sldId id="353" r:id="rId11"/>
    <p:sldId id="354" r:id="rId12"/>
    <p:sldId id="356" r:id="rId13"/>
    <p:sldId id="357" r:id="rId14"/>
    <p:sldId id="358" r:id="rId15"/>
    <p:sldId id="359" r:id="rId16"/>
    <p:sldId id="360" r:id="rId17"/>
    <p:sldId id="361" r:id="rId18"/>
    <p:sldId id="364" r:id="rId19"/>
    <p:sldId id="363" r:id="rId20"/>
    <p:sldId id="365" r:id="rId21"/>
    <p:sldId id="28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 Sans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5136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79" d="100"/>
          <a:sy n="79" d="100"/>
        </p:scale>
        <p:origin x="58" y="67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4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9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1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7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4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  <a:endParaRPr lang="en-US" b="0" dirty="0" smtClean="0"/>
          </a:p>
          <a:p>
            <a:r>
              <a:rPr lang="en-US" b="0" dirty="0" smtClean="0"/>
              <a:t>It used to connects</a:t>
            </a:r>
            <a:r>
              <a:rPr lang="en-US" b="0" baseline="0" dirty="0" smtClean="0"/>
              <a:t> the java application to the database.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7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JDBC-ODBC bridge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Advantages: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easy to use.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can be easily connected to any database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Disadvantages: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Performance degraded because JDBC method call is converted into the ODBC function calls.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The ODBC driver needs to be installed on the client machine.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Native-API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The Native API driver uses the client-side libraries of the database.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The </a:t>
            </a:r>
            <a:r>
              <a:rPr lang="en-US" sz="2500" dirty="0">
                <a:latin typeface="Nunito Sans" panose="00000500000000000000" pitchFamily="2" charset="0"/>
              </a:rPr>
              <a:t>driver converts JDBC method calls into native calls of the database API.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It </a:t>
            </a:r>
            <a:r>
              <a:rPr lang="en-US" sz="2500" dirty="0">
                <a:latin typeface="Nunito Sans" panose="00000500000000000000" pitchFamily="2" charset="0"/>
              </a:rPr>
              <a:t>is not written entirely in java.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Native-API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78803" y="2057400"/>
            <a:ext cx="1240695" cy="3733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Native API Driver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12252" y="3048000"/>
            <a:ext cx="1412748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Database Server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3301" y="3048000"/>
            <a:ext cx="1412748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Java App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824832" y="3276600"/>
            <a:ext cx="1292754" cy="304800"/>
          </a:xfrm>
          <a:prstGeom prst="rightArrow">
            <a:avLst>
              <a:gd name="adj1" fmla="val 50000"/>
              <a:gd name="adj2" fmla="val 12578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4286048" y="3257550"/>
            <a:ext cx="1292753" cy="304800"/>
          </a:xfrm>
          <a:prstGeom prst="rightArrow">
            <a:avLst>
              <a:gd name="adj1" fmla="val 50000"/>
              <a:gd name="adj2" fmla="val 13210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10800000">
            <a:off x="6807466" y="3810000"/>
            <a:ext cx="1292754" cy="304800"/>
          </a:xfrm>
          <a:prstGeom prst="rightArrow">
            <a:avLst>
              <a:gd name="adj1" fmla="val 50000"/>
              <a:gd name="adj2" fmla="val 12263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0800000">
            <a:off x="4286048" y="3800475"/>
            <a:ext cx="1292753" cy="304800"/>
          </a:xfrm>
          <a:prstGeom prst="rightArrow">
            <a:avLst>
              <a:gd name="adj1" fmla="val 50000"/>
              <a:gd name="adj2" fmla="val 13210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502554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JDBC Call</a:t>
            </a:r>
            <a:endParaRPr lang="en-IN" dirty="0">
              <a:latin typeface="Nunito Sans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0154" y="2215635"/>
            <a:ext cx="201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Native Call</a:t>
            </a:r>
            <a:endParaRPr lang="en-IN" dirty="0">
              <a:latin typeface="Nunito Sans" panose="020B0604020202020204" charset="0"/>
            </a:endParaRP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flipH="1" flipV="1">
            <a:off x="4112154" y="2579132"/>
            <a:ext cx="609600" cy="67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49831" y="257175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6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4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Native-API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Advantages: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faster as compared to JDBC- </a:t>
            </a:r>
            <a:r>
              <a:rPr lang="en-US" sz="2500" dirty="0" smtClean="0">
                <a:latin typeface="Nunito Sans" panose="00000500000000000000" pitchFamily="2" charset="0"/>
              </a:rPr>
              <a:t>ODBC Bridge Driver.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Contains </a:t>
            </a:r>
            <a:r>
              <a:rPr lang="en-US" sz="2500" dirty="0">
                <a:latin typeface="Nunito Sans" panose="00000500000000000000" pitchFamily="2" charset="0"/>
              </a:rPr>
              <a:t>additional features.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Disadvantages: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Requires native </a:t>
            </a:r>
            <a:r>
              <a:rPr lang="en-US" sz="2500" dirty="0" smtClean="0">
                <a:latin typeface="Nunito Sans" panose="00000500000000000000" pitchFamily="2" charset="0"/>
              </a:rPr>
              <a:t>library.</a:t>
            </a:r>
            <a:endParaRPr lang="en-US" sz="2500" dirty="0">
              <a:latin typeface="Nunito Sans" panose="000005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Increased cost of </a:t>
            </a:r>
            <a:r>
              <a:rPr lang="en-US" sz="2500" dirty="0" smtClean="0">
                <a:latin typeface="Nunito Sans" panose="00000500000000000000" pitchFamily="2" charset="0"/>
              </a:rPr>
              <a:t>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Network Protocol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The Network Protocol driver uses middleware (application server) that converts JDBC calls directly or indirectly into the vendor-specific database protocol. </a:t>
            </a:r>
            <a:endParaRPr lang="en-US" sz="2500" dirty="0" smtClean="0">
              <a:latin typeface="Nunito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20B0604020202020204" charset="0"/>
              </a:rPr>
              <a:t>It </a:t>
            </a:r>
            <a:r>
              <a:rPr lang="en-US" sz="2500" dirty="0">
                <a:latin typeface="Nunito Sans" panose="020B0604020202020204" charset="0"/>
              </a:rPr>
              <a:t>is fully written in java.</a:t>
            </a: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Network Protocol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7449" y="2057400"/>
            <a:ext cx="1240695" cy="3733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Network Protocol Driver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02852" y="3048000"/>
            <a:ext cx="1412748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Database Server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51947" y="3048000"/>
            <a:ext cx="1412748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Java App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298144" y="2590800"/>
            <a:ext cx="1292754" cy="304800"/>
          </a:xfrm>
          <a:prstGeom prst="rightArrow">
            <a:avLst>
              <a:gd name="adj1" fmla="val 50000"/>
              <a:gd name="adj2" fmla="val 12578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2764694" y="3257550"/>
            <a:ext cx="1292753" cy="304800"/>
          </a:xfrm>
          <a:prstGeom prst="rightArrow">
            <a:avLst>
              <a:gd name="adj1" fmla="val 50000"/>
              <a:gd name="adj2" fmla="val 13210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10800000">
            <a:off x="5298144" y="5029200"/>
            <a:ext cx="1292754" cy="304800"/>
          </a:xfrm>
          <a:prstGeom prst="rightArrow">
            <a:avLst>
              <a:gd name="adj1" fmla="val 50000"/>
              <a:gd name="adj2" fmla="val 12263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0800000">
            <a:off x="2764694" y="3800475"/>
            <a:ext cx="1292753" cy="304800"/>
          </a:xfrm>
          <a:prstGeom prst="rightArrow">
            <a:avLst>
              <a:gd name="adj1" fmla="val 50000"/>
              <a:gd name="adj2" fmla="val 13210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-Right Arrow 4"/>
          <p:cNvSpPr/>
          <p:nvPr/>
        </p:nvSpPr>
        <p:spPr>
          <a:xfrm>
            <a:off x="8118348" y="3505200"/>
            <a:ext cx="984504" cy="340037"/>
          </a:xfrm>
          <a:prstGeom prst="leftRightArrow">
            <a:avLst>
              <a:gd name="adj1" fmla="val 50000"/>
              <a:gd name="adj2" fmla="val 6955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9812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JDBC Call</a:t>
            </a:r>
            <a:endParaRPr lang="en-IN" dirty="0">
              <a:latin typeface="Nunito Sans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16380" y="1621030"/>
            <a:ext cx="235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Server Specific Call</a:t>
            </a:r>
            <a:endParaRPr lang="en-IN" dirty="0">
              <a:latin typeface="Nunito Sans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8348" y="2492749"/>
            <a:ext cx="28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Native DBMS  Call</a:t>
            </a:r>
            <a:endParaRPr lang="en-IN" dirty="0">
              <a:latin typeface="Nunito Sans" panose="020B0604020202020204" charset="0"/>
            </a:endParaRP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flipH="1" flipV="1">
            <a:off x="2590800" y="2579132"/>
            <a:ext cx="609600" cy="67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67400" y="19050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610600" y="2895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590897" y="2057400"/>
            <a:ext cx="1527451" cy="3733800"/>
            <a:chOff x="6590897" y="2057400"/>
            <a:chExt cx="1527451" cy="3733800"/>
          </a:xfrm>
        </p:grpSpPr>
        <p:sp>
          <p:nvSpPr>
            <p:cNvPr id="8" name="Rectangle 7"/>
            <p:cNvSpPr/>
            <p:nvPr/>
          </p:nvSpPr>
          <p:spPr>
            <a:xfrm>
              <a:off x="6590897" y="2057400"/>
              <a:ext cx="1527451" cy="3733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Nunito Sans" panose="020B0604020202020204" charset="0"/>
                </a:rPr>
                <a:t>Middleware Server</a:t>
              </a:r>
              <a:endParaRPr lang="en-IN" sz="2000" dirty="0">
                <a:solidFill>
                  <a:srgbClr val="000000"/>
                </a:solidFill>
                <a:latin typeface="Nunito Sans" panose="020B0604020202020204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6897422" y="3424237"/>
              <a:ext cx="914400" cy="542925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Nunito Sans" panose="020B0604020202020204" charset="0"/>
                </a:rPr>
                <a:t>Server Driver</a:t>
              </a:r>
              <a:endParaRPr lang="en-IN" dirty="0">
                <a:latin typeface="Nunito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9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4" grpId="0" animBg="1"/>
      <p:bldP spid="13" grpId="0" animBg="1"/>
      <p:bldP spid="14" grpId="0" animBg="1"/>
      <p:bldP spid="15" grpId="0" animBg="1"/>
      <p:bldP spid="5" grpId="0" animBg="1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Network Protocol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Advantages: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Does not require any native library to be installed.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Database Independency.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Provide facility to switch over from one database to another </a:t>
            </a:r>
            <a:r>
              <a:rPr lang="en-US" sz="2500" dirty="0" smtClean="0">
                <a:latin typeface="Nunito Sans" panose="00000500000000000000" pitchFamily="2" charset="0"/>
              </a:rPr>
              <a:t>database.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Disadvantages: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Slow due to increase number of network </a:t>
            </a:r>
            <a:r>
              <a:rPr lang="en-US" sz="2500" dirty="0" smtClean="0">
                <a:latin typeface="Nunito Sans" panose="00000500000000000000" pitchFamily="2" charset="0"/>
              </a:rPr>
              <a:t>call.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Thin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This is Driver called Pure Java Driver </a:t>
            </a:r>
            <a:r>
              <a:rPr lang="en-US" sz="2500" dirty="0" smtClean="0">
                <a:latin typeface="Nunito Sans" panose="00000500000000000000" pitchFamily="2" charset="0"/>
              </a:rPr>
              <a:t>because.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This </a:t>
            </a:r>
            <a:r>
              <a:rPr lang="en-US" sz="2500" dirty="0">
                <a:latin typeface="Nunito Sans" panose="00000500000000000000" pitchFamily="2" charset="0"/>
              </a:rPr>
              <a:t>driver interact directly with database.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It </a:t>
            </a:r>
            <a:r>
              <a:rPr lang="en-US" sz="2500" dirty="0">
                <a:latin typeface="Nunito Sans" panose="00000500000000000000" pitchFamily="2" charset="0"/>
              </a:rPr>
              <a:t>does not require any native database library, that is why it is also known as Thin Driver.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Thin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This is Driver called Pure Java Driver </a:t>
            </a:r>
            <a:r>
              <a:rPr lang="en-US" sz="2500" dirty="0" smtClean="0">
                <a:latin typeface="Nunito Sans" panose="00000500000000000000" pitchFamily="2" charset="0"/>
              </a:rPr>
              <a:t>because.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This </a:t>
            </a:r>
            <a:r>
              <a:rPr lang="en-US" sz="2500" dirty="0">
                <a:latin typeface="Nunito Sans" panose="00000500000000000000" pitchFamily="2" charset="0"/>
              </a:rPr>
              <a:t>driver interact directly with database.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It </a:t>
            </a:r>
            <a:r>
              <a:rPr lang="en-US" sz="2500" dirty="0">
                <a:latin typeface="Nunito Sans" panose="00000500000000000000" pitchFamily="2" charset="0"/>
              </a:rPr>
              <a:t>does not require any native database library, that is why it is also known as Thin Driver.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Thin Driver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07403" y="2057400"/>
            <a:ext cx="1240695" cy="3733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Thin Driver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40852" y="3048000"/>
            <a:ext cx="1412748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Database Server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01901" y="3048000"/>
            <a:ext cx="1412748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Java App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053432" y="3276600"/>
            <a:ext cx="1292754" cy="304800"/>
          </a:xfrm>
          <a:prstGeom prst="rightArrow">
            <a:avLst>
              <a:gd name="adj1" fmla="val 50000"/>
              <a:gd name="adj2" fmla="val 12578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4514648" y="3257550"/>
            <a:ext cx="1292753" cy="304800"/>
          </a:xfrm>
          <a:prstGeom prst="rightArrow">
            <a:avLst>
              <a:gd name="adj1" fmla="val 50000"/>
              <a:gd name="adj2" fmla="val 13210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10800000">
            <a:off x="7036066" y="3810000"/>
            <a:ext cx="1292754" cy="304800"/>
          </a:xfrm>
          <a:prstGeom prst="rightArrow">
            <a:avLst>
              <a:gd name="adj1" fmla="val 50000"/>
              <a:gd name="adj2" fmla="val 12263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0800000">
            <a:off x="4514648" y="3800475"/>
            <a:ext cx="1292753" cy="304800"/>
          </a:xfrm>
          <a:prstGeom prst="rightArrow">
            <a:avLst>
              <a:gd name="adj1" fmla="val 50000"/>
              <a:gd name="adj2" fmla="val 13210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731154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JDBC Call</a:t>
            </a:r>
            <a:endParaRPr lang="en-IN" dirty="0">
              <a:latin typeface="Nunito Sans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754" y="2215635"/>
            <a:ext cx="201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DB Specific Call</a:t>
            </a:r>
            <a:endParaRPr lang="en-IN" dirty="0">
              <a:latin typeface="Nunito Sans" panose="020B0604020202020204" charset="0"/>
            </a:endParaRP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flipH="1" flipV="1">
            <a:off x="4340754" y="2579132"/>
            <a:ext cx="609600" cy="67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678431" y="257175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8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4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JDBC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JDBC is an acronym for Java Database Connectivity. It’s an advancement for ODBC ( Open Database Connectivity ).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JDBC </a:t>
            </a:r>
            <a:r>
              <a:rPr lang="en-US" sz="2500" dirty="0">
                <a:latin typeface="Nunito Sans" panose="00000500000000000000" pitchFamily="2" charset="0"/>
              </a:rPr>
              <a:t>is an standard API specification developed in order to move data from frontend to backend.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This </a:t>
            </a:r>
            <a:r>
              <a:rPr lang="en-US" sz="2500" dirty="0">
                <a:latin typeface="Nunito Sans" panose="00000500000000000000" pitchFamily="2" charset="0"/>
              </a:rPr>
              <a:t>API consists of classes and interfaces written in Java.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Thin Driver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Advantages: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Better performance than all other drivers.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No software is required at client side or server </a:t>
            </a:r>
            <a:r>
              <a:rPr lang="en-US" sz="2500" dirty="0" smtClean="0">
                <a:latin typeface="Nunito Sans" panose="00000500000000000000" pitchFamily="2" charset="0"/>
              </a:rPr>
              <a:t>side.</a:t>
            </a:r>
            <a:endParaRPr lang="en-US" sz="2500" dirty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Disadvantages: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Drivers depend on the Database.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Functions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Connect to a data source, like a </a:t>
            </a:r>
            <a:r>
              <a:rPr lang="en-US" sz="2500" dirty="0" smtClean="0">
                <a:latin typeface="Nunito Sans" panose="00000500000000000000" pitchFamily="2" charset="0"/>
              </a:rPr>
              <a:t>database.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Send queries and update statements to the </a:t>
            </a:r>
            <a:r>
              <a:rPr lang="en-US" sz="2500" dirty="0" smtClean="0">
                <a:latin typeface="Nunito Sans" panose="00000500000000000000" pitchFamily="2" charset="0"/>
              </a:rPr>
              <a:t>database.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Retrieve and process the results received from the database in answer to your </a:t>
            </a:r>
            <a:r>
              <a:rPr lang="en-US" sz="2500" dirty="0" smtClean="0">
                <a:latin typeface="Nunito Sans" panose="00000500000000000000" pitchFamily="2" charset="0"/>
              </a:rPr>
              <a:t>query.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JDBC-ODBC </a:t>
            </a:r>
            <a:r>
              <a:rPr lang="en-US" sz="2500" dirty="0">
                <a:latin typeface="Nunito Sans" panose="00000500000000000000" pitchFamily="2" charset="0"/>
              </a:rPr>
              <a:t>Bridge </a:t>
            </a:r>
            <a:r>
              <a:rPr lang="en-US" sz="2500" dirty="0" smtClean="0">
                <a:latin typeface="Nunito Sans" panose="00000500000000000000" pitchFamily="2" charset="0"/>
              </a:rPr>
              <a:t>Driver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Native </a:t>
            </a:r>
            <a:r>
              <a:rPr lang="en-US" sz="2500" dirty="0" smtClean="0">
                <a:latin typeface="Nunito Sans" panose="00000500000000000000" pitchFamily="2" charset="0"/>
              </a:rPr>
              <a:t>Driver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Network Protocol </a:t>
            </a:r>
            <a:r>
              <a:rPr lang="en-US" sz="2500" dirty="0" smtClean="0">
                <a:latin typeface="Nunito Sans" panose="00000500000000000000" pitchFamily="2" charset="0"/>
              </a:rPr>
              <a:t>Driver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Thin Driver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362200" y="2209800"/>
            <a:ext cx="3886200" cy="2438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500" dirty="0" smtClean="0">
                <a:latin typeface="Nunito Sans" panose="020B0604020202020204" charset="0"/>
              </a:rPr>
              <a:t>Java Application</a:t>
            </a:r>
            <a:endParaRPr lang="en-IN" sz="2500" dirty="0">
              <a:latin typeface="Nunito Sans" panose="020B060402020202020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91000" y="3276600"/>
            <a:ext cx="1485900" cy="838200"/>
          </a:xfrm>
          <a:prstGeom prst="roundRect">
            <a:avLst>
              <a:gd name="adj" fmla="val 2815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Nunito Sans" panose="020B0604020202020204" charset="0"/>
              </a:rPr>
              <a:t>JDBC</a:t>
            </a:r>
            <a:endParaRPr lang="en-IN" sz="2000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8534400" y="2781300"/>
            <a:ext cx="1295400" cy="18288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Nunito Sans" panose="020B0604020202020204" charset="0"/>
              </a:rPr>
              <a:t>Database</a:t>
            </a:r>
            <a:endParaRPr lang="en-IN" sz="2000" dirty="0">
              <a:latin typeface="Nunito Sans" panose="020B0604020202020204" charset="0"/>
            </a:endParaRPr>
          </a:p>
        </p:txBody>
      </p:sp>
      <p:cxnSp>
        <p:nvCxnSpPr>
          <p:cNvPr id="37" name="Straight Arrow Connector 36"/>
          <p:cNvCxnSpPr>
            <a:stCxn id="34" idx="3"/>
            <a:endCxn id="35" idx="2"/>
          </p:cNvCxnSpPr>
          <p:nvPr/>
        </p:nvCxnSpPr>
        <p:spPr>
          <a:xfrm>
            <a:off x="5676900" y="3695700"/>
            <a:ext cx="2857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Advance Features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Connection </a:t>
            </a:r>
            <a:r>
              <a:rPr lang="en-US" sz="2500" dirty="0" smtClean="0">
                <a:latin typeface="Nunito Sans" panose="00000500000000000000" pitchFamily="2" charset="0"/>
              </a:rPr>
              <a:t>Management.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Auto loading of Driver 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Better exception </a:t>
            </a:r>
            <a:r>
              <a:rPr lang="en-US" sz="2500" dirty="0" smtClean="0">
                <a:latin typeface="Nunito Sans" panose="00000500000000000000" pitchFamily="2" charset="0"/>
              </a:rPr>
              <a:t>handling.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Support for large </a:t>
            </a:r>
            <a:r>
              <a:rPr lang="en-US" sz="2500" dirty="0" smtClean="0">
                <a:latin typeface="Nunito Sans" panose="00000500000000000000" pitchFamily="2" charset="0"/>
              </a:rPr>
              <a:t>object.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Annotation in SQL query.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Classes of JDBC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DriverManager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Blob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Clob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Types class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JDBC-ODBC bridge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The JDBC-ODBC bridge driver uses ODBC driver to connect to the database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It </a:t>
            </a:r>
            <a:r>
              <a:rPr lang="en-US" sz="2500" dirty="0">
                <a:latin typeface="Nunito Sans" panose="00000500000000000000" pitchFamily="2" charset="0"/>
              </a:rPr>
              <a:t>converts JDBC method calls into the ODBC function calls.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58069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JDBC-ODBC bridge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7449" y="2057400"/>
            <a:ext cx="1240695" cy="3733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JDBC- ODBC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Bridge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Driver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0898" y="2057400"/>
            <a:ext cx="1219200" cy="3733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ODBC Driver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02852" y="3048000"/>
            <a:ext cx="1412748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Database Server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51947" y="3048000"/>
            <a:ext cx="1412748" cy="1295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Nunito Sans" panose="020B0604020202020204" charset="0"/>
              </a:rPr>
              <a:t>Java App</a:t>
            </a:r>
            <a:endParaRPr lang="en-IN" sz="2000" dirty="0">
              <a:solidFill>
                <a:srgbClr val="000000"/>
              </a:solidFill>
              <a:latin typeface="Nunito Sans" panose="020B060402020202020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298144" y="2590800"/>
            <a:ext cx="1292754" cy="304800"/>
          </a:xfrm>
          <a:prstGeom prst="rightArrow">
            <a:avLst>
              <a:gd name="adj1" fmla="val 50000"/>
              <a:gd name="adj2" fmla="val 12578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2764694" y="3257550"/>
            <a:ext cx="1292753" cy="304800"/>
          </a:xfrm>
          <a:prstGeom prst="rightArrow">
            <a:avLst>
              <a:gd name="adj1" fmla="val 50000"/>
              <a:gd name="adj2" fmla="val 13210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10800000">
            <a:off x="5298144" y="5029200"/>
            <a:ext cx="1292754" cy="304800"/>
          </a:xfrm>
          <a:prstGeom prst="rightArrow">
            <a:avLst>
              <a:gd name="adj1" fmla="val 50000"/>
              <a:gd name="adj2" fmla="val 12263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0800000">
            <a:off x="2764694" y="3800475"/>
            <a:ext cx="1292753" cy="304800"/>
          </a:xfrm>
          <a:prstGeom prst="rightArrow">
            <a:avLst>
              <a:gd name="adj1" fmla="val 50000"/>
              <a:gd name="adj2" fmla="val 13210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-Right Arrow 4"/>
          <p:cNvSpPr/>
          <p:nvPr/>
        </p:nvSpPr>
        <p:spPr>
          <a:xfrm>
            <a:off x="7810098" y="3548062"/>
            <a:ext cx="1292754" cy="295275"/>
          </a:xfrm>
          <a:prstGeom prst="leftRightArrow">
            <a:avLst>
              <a:gd name="adj1" fmla="val 50000"/>
              <a:gd name="adj2" fmla="val 6955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9812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JDBC Call</a:t>
            </a:r>
            <a:endParaRPr lang="en-IN" dirty="0">
              <a:latin typeface="Nunito Sans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16381" y="1621030"/>
            <a:ext cx="201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Native ODBC Call</a:t>
            </a:r>
            <a:endParaRPr lang="en-IN" dirty="0">
              <a:latin typeface="Nunito Sans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83652" y="2485572"/>
            <a:ext cx="28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Native DBMS Specific Call</a:t>
            </a:r>
            <a:endParaRPr lang="en-IN" dirty="0">
              <a:latin typeface="Nunito Sans" panose="020B0604020202020204" charset="0"/>
            </a:endParaRP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flipH="1" flipV="1">
            <a:off x="2590800" y="2579132"/>
            <a:ext cx="609600" cy="67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67400" y="19050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610600" y="2895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7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2" grpId="0" animBg="1"/>
      <p:bldP spid="4" grpId="0" animBg="1"/>
      <p:bldP spid="13" grpId="0" animBg="1"/>
      <p:bldP spid="14" grpId="0" animBg="1"/>
      <p:bldP spid="15" grpId="0" animBg="1"/>
      <p:bldP spid="5" grpId="0" animBg="1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615</Words>
  <Application>Microsoft Office PowerPoint</Application>
  <PresentationFormat>Widescreen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Nunito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user</cp:lastModifiedBy>
  <cp:revision>228</cp:revision>
  <dcterms:created xsi:type="dcterms:W3CDTF">2006-08-16T00:00:00Z</dcterms:created>
  <dcterms:modified xsi:type="dcterms:W3CDTF">2019-12-12T12:16:17Z</dcterms:modified>
</cp:coreProperties>
</file>