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1"/>
  </p:notesMasterIdLst>
  <p:sldIdLst>
    <p:sldId id="272" r:id="rId2"/>
    <p:sldId id="347" r:id="rId3"/>
    <p:sldId id="348" r:id="rId4"/>
    <p:sldId id="350" r:id="rId5"/>
    <p:sldId id="349" r:id="rId6"/>
    <p:sldId id="353" r:id="rId7"/>
    <p:sldId id="354" r:id="rId8"/>
    <p:sldId id="355" r:id="rId9"/>
    <p:sldId id="351" r:id="rId10"/>
    <p:sldId id="356" r:id="rId11"/>
    <p:sldId id="352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3" r:id="rId28"/>
    <p:sldId id="375" r:id="rId29"/>
    <p:sldId id="289" r:id="rId30"/>
  </p:sldIdLst>
  <p:sldSz cx="12192000" cy="6858000"/>
  <p:notesSz cx="6858000" cy="9144000"/>
  <p:embeddedFontLst>
    <p:embeddedFont>
      <p:font typeface="Nunito Sans" charset="0"/>
      <p:regular r:id="rId32"/>
      <p:bold r:id="rId33"/>
      <p:italic r:id="rId34"/>
      <p:boldItalic r:id="rId35"/>
    </p:embeddedFont>
    <p:embeddedFont>
      <p:font typeface="Calibri" pitchFamily="3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840" userDrawn="1">
          <p15:clr>
            <a:srgbClr val="A4A3A4"/>
          </p15:clr>
        </p15:guide>
        <p15:guide id="2" pos="60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05136"/>
    <a:srgbClr val="000000"/>
    <a:srgbClr val="E5E5E5"/>
    <a:srgbClr val="525252"/>
    <a:srgbClr val="1A1A1A"/>
    <a:srgbClr val="4A4A4A"/>
    <a:srgbClr val="131313"/>
    <a:srgbClr val="212121"/>
    <a:srgbClr val="303030"/>
    <a:srgbClr val="3D3D3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095" autoAdjust="0"/>
    <p:restoredTop sz="88889" autoAdjust="0"/>
  </p:normalViewPr>
  <p:slideViewPr>
    <p:cSldViewPr>
      <p:cViewPr>
        <p:scale>
          <a:sx n="58" d="100"/>
          <a:sy n="58" d="100"/>
        </p:scale>
        <p:origin x="-570" y="-144"/>
      </p:cViewPr>
      <p:guideLst>
        <p:guide orient="horz" pos="3840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Description:</a:t>
            </a:r>
          </a:p>
          <a:p>
            <a:pPr lvl="1" algn="just"/>
            <a:r>
              <a:rPr lang="en-US" sz="2500" b="1" dirty="0" smtClean="0">
                <a:latin typeface="Nunito Sans" charset="0"/>
              </a:rPr>
              <a:t>Constructor: 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ServerSocket class contain a constructor used to create a separate port number to run the server program.</a:t>
            </a:r>
            <a:endParaRPr lang="en-US" sz="2500" b="1" dirty="0" smtClean="0">
              <a:latin typeface="Nunito Sans" charset="0"/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Description:</a:t>
            </a:r>
          </a:p>
          <a:p>
            <a:endParaRPr lang="en-US" b="1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" b="1" dirty="0" smtClean="0">
                <a:latin typeface="Nunito Sans" charset="0"/>
              </a:rPr>
              <a:t>public Socket accept():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returns the socket and establish a connection between server and client.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synchronized void close():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closes the server socket.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671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671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 the connection is optional.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671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671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Description: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Networking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a concept of connecting two or more computing devices together so that we can share resources like printer, scanner, memory.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Socket and ServerSocket classes are predefined in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java.net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package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8284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95947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95947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95947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</a:t>
            </a:r>
            <a:r>
              <a:rPr lang="en-US" b="1" dirty="0" smtClean="0"/>
              <a:t>Normal Options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1593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95947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013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 Description: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 number: 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unique identification value represents residing position of a server in the computer. It is four digit +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number.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 Name: 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a valid user defined name to know about client system, the default port name for any local computer is 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localhost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Port name should be the some value which is given at Server programming.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Description:</a:t>
            </a:r>
          </a:p>
          <a:p>
            <a:pPr algn="jus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Here, we are going to make one-way client and server communication. In this application, client sends a message to the server, server reads the message and prints it. Here, two classes are being used: Socket and ServerSocket. The Socket class is used to communicate client and server. Through this class, we can read and write message. The ServerSocket class is used at server-side. The accept() method of ServerSocket class blocks the console until the client is connected. After the successful connection of client, it returns the instance of Socket at server-side.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2475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Description: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InputStream getInputStream():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returns the InputStream attached with this socket.</a:t>
            </a:r>
            <a:endParaRPr 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OutputStream getOutputStream():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returns the OutputStream attached with this socket.</a:t>
            </a:r>
            <a:endParaRPr 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synchronized void close():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closes this socket.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Description: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method take the permission to write the data from client program to server program and server program to client program which returns OutputStream class object.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Description: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method is used to take the permission to read data from client system by the server or from the server system by the client which returns InputStream class object.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Description: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method is used to take the permission to read data from client system by the server or from the server system by the client which returns InputStream class object.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9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609600" y="762000"/>
            <a:ext cx="110525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Syntax to call ServerSocket() </a:t>
            </a:r>
            <a:r>
              <a:rPr lang="en-US" sz="2800" b="1" dirty="0" smtClean="0"/>
              <a:t>Constructor:</a:t>
            </a:r>
          </a:p>
          <a:p>
            <a:endParaRPr lang="en-US" sz="2800" b="1" dirty="0" smtClean="0"/>
          </a:p>
          <a:p>
            <a:endParaRPr lang="en-US" sz="2800" b="1" dirty="0" smtClean="0"/>
          </a:p>
          <a:p>
            <a:endParaRPr lang="en-US" sz="2800" b="1" dirty="0" smtClean="0"/>
          </a:p>
          <a:p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0" y="2286000"/>
            <a:ext cx="86868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 smtClean="0">
                <a:solidFill>
                  <a:srgbClr val="000000"/>
                </a:solidFill>
                <a:latin typeface="Nunito Sans" charset="0"/>
              </a:rPr>
              <a:t>	ServerSocket </a:t>
            </a:r>
            <a:r>
              <a:rPr lang="en-US" sz="2500" dirty="0" err="1" smtClean="0">
                <a:solidFill>
                  <a:srgbClr val="000000"/>
                </a:solidFill>
                <a:latin typeface="Nunito Sans" charset="0"/>
              </a:rPr>
              <a:t>ss</a:t>
            </a:r>
            <a:r>
              <a:rPr lang="en-US" sz="2500" dirty="0" smtClean="0">
                <a:solidFill>
                  <a:srgbClr val="000000"/>
                </a:solidFill>
                <a:latin typeface="Nunito Sans" charset="0"/>
              </a:rPr>
              <a:t>=new ServerSocket(8080</a:t>
            </a:r>
            <a:r>
              <a:rPr lang="en-US" sz="2500" dirty="0" smtClean="0">
                <a:solidFill>
                  <a:srgbClr val="000000"/>
                </a:solidFill>
                <a:latin typeface="Nunito Sans" charset="0"/>
              </a:rPr>
              <a:t>);</a:t>
            </a:r>
          </a:p>
          <a:p>
            <a:r>
              <a:rPr lang="en-US" sz="2500" dirty="0" smtClean="0">
                <a:solidFill>
                  <a:srgbClr val="000000"/>
                </a:solidFill>
                <a:latin typeface="Nunito Sans" charset="0"/>
              </a:rPr>
              <a:t> 	// </a:t>
            </a:r>
            <a:r>
              <a:rPr lang="en-US" sz="2500" dirty="0" smtClean="0">
                <a:solidFill>
                  <a:srgbClr val="000000"/>
                </a:solidFill>
                <a:latin typeface="Nunito Sans" charset="0"/>
              </a:rPr>
              <a:t>8080 -- port number</a:t>
            </a:r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33400" y="228600"/>
            <a:ext cx="1105251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 smtClean="0"/>
          </a:p>
          <a:p>
            <a:r>
              <a:rPr lang="en-US" sz="2800" b="1" dirty="0" smtClean="0"/>
              <a:t>ServerSocket Methods :</a:t>
            </a:r>
          </a:p>
          <a:p>
            <a:endParaRPr lang="en-US" sz="2800" b="1" dirty="0" smtClean="0"/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public Socket accept()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public InputStream getInputStream()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public OutputStream getOutputStream()</a:t>
            </a:r>
            <a:endParaRPr lang="en-US" sz="2500" dirty="0" smtClean="0">
              <a:latin typeface="Nunito Sans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public synchronized void close()</a:t>
            </a:r>
            <a:endParaRPr lang="en-US" sz="2500" b="1" dirty="0" smtClean="0">
              <a:latin typeface="Nunito Sans" charset="0"/>
            </a:endParaRPr>
          </a:p>
          <a:p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609600" y="762000"/>
            <a:ext cx="110525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accept</a:t>
            </a:r>
            <a:r>
              <a:rPr lang="en-US" sz="2800" b="1" dirty="0" smtClean="0"/>
              <a:t>():</a:t>
            </a:r>
          </a:p>
          <a:p>
            <a:endParaRPr lang="en-US" sz="2800" b="1" dirty="0" smtClean="0"/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Used </a:t>
            </a:r>
            <a:r>
              <a:rPr lang="en-US" sz="2500" dirty="0" smtClean="0">
                <a:latin typeface="Nunito Sans" charset="0"/>
              </a:rPr>
              <a:t>to accept the client request it returns class reference.</a:t>
            </a:r>
            <a:endParaRPr lang="en-US" sz="2500" dirty="0" smtClean="0">
              <a:latin typeface="Nunito San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0" y="2286000"/>
            <a:ext cx="86868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 smtClean="0">
                <a:solidFill>
                  <a:srgbClr val="000000"/>
                </a:solidFill>
                <a:latin typeface="Nunito Sans" charset="0"/>
              </a:rPr>
              <a:t>	ServerSocket </a:t>
            </a:r>
            <a:r>
              <a:rPr lang="en-US" sz="2500" dirty="0" err="1" smtClean="0">
                <a:solidFill>
                  <a:srgbClr val="000000"/>
                </a:solidFill>
                <a:latin typeface="Nunito Sans" charset="0"/>
              </a:rPr>
              <a:t>ss</a:t>
            </a:r>
            <a:r>
              <a:rPr lang="en-US" sz="2500" dirty="0" smtClean="0">
                <a:solidFill>
                  <a:srgbClr val="000000"/>
                </a:solidFill>
                <a:latin typeface="Nunito Sans" charset="0"/>
              </a:rPr>
              <a:t>=new ServerSocket(8080</a:t>
            </a:r>
            <a:r>
              <a:rPr lang="en-US" sz="2500" dirty="0" smtClean="0">
                <a:solidFill>
                  <a:srgbClr val="000000"/>
                </a:solidFill>
                <a:latin typeface="Nunito Sans" charset="0"/>
              </a:rPr>
              <a:t>);</a:t>
            </a:r>
          </a:p>
          <a:p>
            <a:r>
              <a:rPr lang="en-US" sz="2500" dirty="0" smtClean="0">
                <a:solidFill>
                  <a:srgbClr val="000000"/>
                </a:solidFill>
                <a:latin typeface="Nunito Sans" charset="0"/>
              </a:rPr>
              <a:t> 	// </a:t>
            </a:r>
            <a:r>
              <a:rPr lang="en-US" sz="2500" dirty="0" smtClean="0">
                <a:solidFill>
                  <a:srgbClr val="000000"/>
                </a:solidFill>
                <a:latin typeface="Nunito Sans" charset="0"/>
              </a:rPr>
              <a:t>8080 -- port number</a:t>
            </a:r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609600" y="762000"/>
            <a:ext cx="11052517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Rules to design server </a:t>
            </a:r>
            <a:r>
              <a:rPr lang="en-US" sz="2800" b="1" dirty="0" smtClean="0"/>
              <a:t>program</a:t>
            </a:r>
            <a:r>
              <a:rPr lang="en-US" sz="2500" b="1" dirty="0" smtClean="0">
                <a:latin typeface="Nunito Sans" charset="0"/>
              </a:rPr>
              <a:t>:</a:t>
            </a:r>
          </a:p>
          <a:p>
            <a:endParaRPr lang="en-US" sz="2500" b="1" dirty="0" smtClean="0">
              <a:latin typeface="Nunito Sans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 Every </a:t>
            </a:r>
            <a:r>
              <a:rPr lang="en-US" sz="2500" dirty="0" smtClean="0">
                <a:latin typeface="Nunito Sans" charset="0"/>
              </a:rPr>
              <a:t>server program should run accepted port number (any 4 digit </a:t>
            </a:r>
            <a:r>
              <a:rPr lang="en-US" sz="2500" dirty="0" smtClean="0">
                <a:latin typeface="Nunito Sans" charset="0"/>
              </a:rPr>
              <a:t>	+</a:t>
            </a:r>
            <a:r>
              <a:rPr lang="en-US" sz="2500" dirty="0" err="1" smtClean="0">
                <a:latin typeface="Nunito Sans" charset="0"/>
              </a:rPr>
              <a:t>ve</a:t>
            </a:r>
            <a:r>
              <a:rPr lang="en-US" sz="2500" dirty="0" smtClean="0">
                <a:latin typeface="Nunito Sans" charset="0"/>
              </a:rPr>
              <a:t> numeric value) It can set by relating an object for server socket </a:t>
            </a:r>
            <a:r>
              <a:rPr lang="en-US" sz="2500" dirty="0" smtClean="0">
                <a:latin typeface="Nunito Sans" charset="0"/>
              </a:rPr>
              <a:t>	class </a:t>
            </a:r>
            <a:r>
              <a:rPr lang="en-US" sz="2500" dirty="0" smtClean="0">
                <a:latin typeface="Nunito Sans" charset="0"/>
              </a:rPr>
              <a:t>(In any used defined java program).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 Accept </a:t>
            </a:r>
            <a:r>
              <a:rPr lang="en-US" sz="2500" dirty="0" smtClean="0">
                <a:latin typeface="Nunito Sans" charset="0"/>
              </a:rPr>
              <a:t>client request</a:t>
            </a:r>
            <a:r>
              <a:rPr lang="en-US" sz="2500" dirty="0" smtClean="0">
                <a:latin typeface="Nunito Sans" charset="0"/>
              </a:rPr>
              <a:t>. </a:t>
            </a:r>
            <a:endParaRPr lang="en-US" sz="2500" dirty="0" smtClean="0">
              <a:latin typeface="Nunito Sans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 Read </a:t>
            </a:r>
            <a:r>
              <a:rPr lang="en-US" sz="2500" dirty="0" smtClean="0">
                <a:latin typeface="Nunito Sans" charset="0"/>
              </a:rPr>
              <a:t>input data from client using InputStream class.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 Perform </a:t>
            </a:r>
            <a:r>
              <a:rPr lang="en-US" sz="2500" dirty="0" smtClean="0">
                <a:latin typeface="Nunito Sans" charset="0"/>
              </a:rPr>
              <a:t>valid business logic operation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 Send </a:t>
            </a:r>
            <a:r>
              <a:rPr lang="en-US" sz="2500" dirty="0" smtClean="0">
                <a:latin typeface="Nunito Sans" charset="0"/>
              </a:rPr>
              <a:t>response (writing output data) back to client using </a:t>
            </a:r>
            <a:r>
              <a:rPr lang="en-US" sz="2500" dirty="0" smtClean="0">
                <a:latin typeface="Nunito Sans" charset="0"/>
              </a:rPr>
              <a:t>  	OutputStream </a:t>
            </a:r>
            <a:r>
              <a:rPr lang="en-US" sz="2500" dirty="0" smtClean="0">
                <a:latin typeface="Nunito Sans" charset="0"/>
              </a:rPr>
              <a:t>class.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 close </a:t>
            </a:r>
            <a:r>
              <a:rPr lang="en-US" sz="2500" dirty="0" smtClean="0">
                <a:latin typeface="Nunito Sans" charset="0"/>
              </a:rPr>
              <a:t>or terminate client request.</a:t>
            </a:r>
          </a:p>
          <a:p>
            <a:pPr>
              <a:buFont typeface="Wingdings" pitchFamily="2" charset="2"/>
              <a:buChar char="Ø"/>
            </a:pPr>
            <a:endParaRPr lang="en-US" sz="2500" b="1" dirty="0" smtClean="0">
              <a:latin typeface="Nunito San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 by Server.java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java.net.*;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java.io.*;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Server{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	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try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int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(args[0]);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ServerSocket ss=new ServerSocket(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System.out.println("server is ready to accept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request");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Socket s1=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ss.accept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InputStream is=s1.getInputStream();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DataInputStream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=new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DataInputStream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(is);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int n=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dis.readInt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System.out.println("Value from client : "+n);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int res=n*n;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OutputStream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=s1.getOutputStream();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DataOutputStream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dos=new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DataOutputStream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dos.writeInt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s1.close();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35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catch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(Exception e)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System.out.println(e);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35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609600" y="762000"/>
            <a:ext cx="11052517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Rules to design client </a:t>
            </a:r>
            <a:r>
              <a:rPr lang="en-US" sz="2800" b="1" dirty="0" smtClean="0"/>
              <a:t>program:</a:t>
            </a:r>
            <a:endParaRPr lang="en-US" sz="2500" b="1" dirty="0" smtClean="0">
              <a:latin typeface="Nunito Sans" charset="0"/>
            </a:endParaRPr>
          </a:p>
          <a:p>
            <a:endParaRPr lang="en-US" sz="2500" b="1" dirty="0" smtClean="0">
              <a:latin typeface="Nunito Sans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Obtain </a:t>
            </a:r>
            <a:r>
              <a:rPr lang="en-US" sz="2500" dirty="0" smtClean="0">
                <a:latin typeface="Nunito Sans" charset="0"/>
              </a:rPr>
              <a:t>connection to the </a:t>
            </a:r>
            <a:r>
              <a:rPr lang="en-US" sz="2500" dirty="0" smtClean="0">
                <a:latin typeface="Nunito Sans" charset="0"/>
              </a:rPr>
              <a:t>server </a:t>
            </a:r>
            <a:r>
              <a:rPr lang="en-US" sz="2500" dirty="0" smtClean="0">
                <a:latin typeface="Nunito Sans" charset="0"/>
              </a:rPr>
              <a:t>from the client program (any user </a:t>
            </a:r>
            <a:r>
              <a:rPr lang="en-US" sz="2500" dirty="0" smtClean="0">
                <a:latin typeface="Nunito Sans" charset="0"/>
              </a:rPr>
              <a:t>    	defined </a:t>
            </a:r>
            <a:r>
              <a:rPr lang="en-US" sz="2500" dirty="0" smtClean="0">
                <a:latin typeface="Nunito Sans" charset="0"/>
              </a:rPr>
              <a:t>class) by passing port number and port name in the socket </a:t>
            </a:r>
            <a:r>
              <a:rPr lang="en-US" sz="2500" dirty="0" smtClean="0">
                <a:latin typeface="Nunito Sans" charset="0"/>
              </a:rPr>
              <a:t>	class</a:t>
            </a:r>
            <a:r>
              <a:rPr lang="en-US" sz="2500" dirty="0" smtClean="0">
                <a:latin typeface="Nunito Sans" charset="0"/>
              </a:rPr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Send </a:t>
            </a:r>
            <a:r>
              <a:rPr lang="en-US" sz="2500" dirty="0" smtClean="0">
                <a:latin typeface="Nunito Sans" charset="0"/>
              </a:rPr>
              <a:t>request (writing input data) to the server using OutputStream </a:t>
            </a:r>
            <a:r>
              <a:rPr lang="en-US" sz="2500" dirty="0" smtClean="0">
                <a:latin typeface="Nunito Sans" charset="0"/>
              </a:rPr>
              <a:t>	class</a:t>
            </a:r>
            <a:r>
              <a:rPr lang="en-US" sz="2500" dirty="0" smtClean="0">
                <a:latin typeface="Nunito Sans" charset="0"/>
              </a:rPr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Read </a:t>
            </a:r>
            <a:r>
              <a:rPr lang="en-US" sz="2500" dirty="0" smtClean="0">
                <a:latin typeface="Nunito Sans" charset="0"/>
              </a:rPr>
              <a:t>output data from the server using InputStream class.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Display </a:t>
            </a:r>
            <a:r>
              <a:rPr lang="en-US" sz="2500" dirty="0" smtClean="0">
                <a:latin typeface="Nunito Sans" charset="0"/>
              </a:rPr>
              <a:t>output data</a:t>
            </a:r>
          </a:p>
          <a:p>
            <a:pPr lvl="1" algn="just">
              <a:buFont typeface="Wingdings" pitchFamily="2" charset="2"/>
              <a:buChar char="Ø"/>
            </a:pPr>
            <a:endParaRPr lang="en-US" sz="2500" b="1" dirty="0" smtClean="0">
              <a:latin typeface="Nunito San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4600" y="1752600"/>
            <a:ext cx="2209800" cy="41148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Nunito Sans" charset="0"/>
              </a:rPr>
              <a:t>Cilent  Program</a:t>
            </a:r>
            <a:endParaRPr lang="en-US" sz="2000" dirty="0">
              <a:solidFill>
                <a:schemeClr val="tx1"/>
              </a:solidFill>
              <a:latin typeface="Nunito San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86600" y="1676400"/>
            <a:ext cx="3429000" cy="41148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1752600"/>
            <a:ext cx="1066800" cy="1066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Write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57600" y="4800600"/>
            <a:ext cx="1066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86600" y="1752600"/>
            <a:ext cx="1066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86600" y="4800600"/>
            <a:ext cx="1066800" cy="1066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534400" y="3048000"/>
            <a:ext cx="609600" cy="1447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…..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…..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0" idx="3"/>
            <a:endCxn id="12" idx="1"/>
          </p:cNvCxnSpPr>
          <p:nvPr/>
        </p:nvCxnSpPr>
        <p:spPr>
          <a:xfrm>
            <a:off x="4724400" y="2286000"/>
            <a:ext cx="2362200" cy="158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1"/>
            <a:endCxn id="11" idx="3"/>
          </p:cNvCxnSpPr>
          <p:nvPr/>
        </p:nvCxnSpPr>
        <p:spPr>
          <a:xfrm rot="10800000">
            <a:off x="4724400" y="5334000"/>
            <a:ext cx="2362200" cy="158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</p:cNvCxnSpPr>
          <p:nvPr/>
        </p:nvCxnSpPr>
        <p:spPr>
          <a:xfrm rot="5400000" flipH="1" flipV="1">
            <a:off x="3848100" y="1409700"/>
            <a:ext cx="685800" cy="158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0"/>
          </p:cNvCxnSpPr>
          <p:nvPr/>
        </p:nvCxnSpPr>
        <p:spPr>
          <a:xfrm rot="5400000" flipH="1" flipV="1">
            <a:off x="7277100" y="1409700"/>
            <a:ext cx="685800" cy="158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</p:cNvCxnSpPr>
          <p:nvPr/>
        </p:nvCxnSpPr>
        <p:spPr>
          <a:xfrm rot="5400000">
            <a:off x="3886200" y="6172200"/>
            <a:ext cx="609600" cy="158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2"/>
          </p:cNvCxnSpPr>
          <p:nvPr/>
        </p:nvCxnSpPr>
        <p:spPr>
          <a:xfrm rot="5400000">
            <a:off x="7315200" y="6172200"/>
            <a:ext cx="609600" cy="158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13" idx="3"/>
            <a:endCxn id="14" idx="2"/>
          </p:cNvCxnSpPr>
          <p:nvPr/>
        </p:nvCxnSpPr>
        <p:spPr>
          <a:xfrm flipV="1">
            <a:off x="8153400" y="4495800"/>
            <a:ext cx="685800" cy="838200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stCxn id="12" idx="3"/>
            <a:endCxn id="14" idx="0"/>
          </p:cNvCxnSpPr>
          <p:nvPr/>
        </p:nvCxnSpPr>
        <p:spPr>
          <a:xfrm>
            <a:off x="8153400" y="2286000"/>
            <a:ext cx="685800" cy="762000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86600" y="342900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unito Sans" charset="0"/>
              </a:rPr>
              <a:t>Logic of program</a:t>
            </a:r>
            <a:endParaRPr lang="en-US" sz="2000" dirty="0">
              <a:latin typeface="Nunito Sans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44000" y="358140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unito Sans" charset="0"/>
              </a:rPr>
              <a:t>Server </a:t>
            </a:r>
          </a:p>
          <a:p>
            <a:r>
              <a:rPr lang="en-US" sz="2000" dirty="0" smtClean="0">
                <a:latin typeface="Nunito Sans" charset="0"/>
              </a:rPr>
              <a:t>Program</a:t>
            </a:r>
            <a:endParaRPr lang="en-US" sz="2000" dirty="0">
              <a:latin typeface="Nunito Sans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81600" y="18288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unito Sans" charset="0"/>
              </a:rPr>
              <a:t>Request</a:t>
            </a:r>
            <a:endParaRPr lang="en-US" sz="2000" dirty="0">
              <a:latin typeface="Nunito Sans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05400" y="48768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unito Sans" charset="0"/>
              </a:rPr>
              <a:t>Response</a:t>
            </a:r>
            <a:endParaRPr lang="en-US" sz="2000" dirty="0">
              <a:latin typeface="Nunito Sans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29000" y="6096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unito Sans" charset="0"/>
              </a:rPr>
              <a:t>Output Stream</a:t>
            </a:r>
            <a:endParaRPr lang="en-US" sz="2000" dirty="0">
              <a:latin typeface="Nunito Sans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81800" y="6096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unito Sans" charset="0"/>
              </a:rPr>
              <a:t>Input Stream</a:t>
            </a:r>
            <a:endParaRPr lang="en-US" sz="2000" dirty="0">
              <a:latin typeface="Nunito Sans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00400" y="645789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unito Sans" charset="0"/>
              </a:rPr>
              <a:t>InputStream</a:t>
            </a:r>
            <a:endParaRPr lang="en-US" sz="2000" dirty="0">
              <a:latin typeface="Nunito Sans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29400" y="645789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unito Sans" charset="0"/>
              </a:rPr>
              <a:t>OutputStream</a:t>
            </a:r>
            <a:endParaRPr lang="en-US" sz="2000" dirty="0">
              <a:latin typeface="Nunito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 by Client.java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java.net.*;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java.io.*;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java.util.*;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Client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try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String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=args[0];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int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(args[1]);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Socket s=new Socket(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pname,pno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System.out.println("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obtailed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connection from server");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System.out.println("Enter a number ");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Scanner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=new Scanner(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System.in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int data=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sn.nextInt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OutputStream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s.getOutputStream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DataOutputStream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dos=new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DataOutputStream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dos.writeInt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 is=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s.getInputStream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DataInputStream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=new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DataInputStream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(is);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35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int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res=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dis.readInt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System.out.println("Result from server : "+res);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catch (Exception e)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System.out.println(e);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35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Socket  Programming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In Networking application mainly two programs are running one is Client program and another is Server program. </a:t>
            </a:r>
          </a:p>
          <a:p>
            <a:pPr lvl="1" algn="just">
              <a:buFont typeface="Wingdings" pitchFamily="2" charset="2"/>
              <a:buChar char="Ø"/>
            </a:pPr>
            <a:endParaRPr lang="en-US" sz="2500" dirty="0" smtClean="0">
              <a:latin typeface="Nunito Sans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In Core java Client program can be design using Socket class and Server program can be design using ServerSocket class</a:t>
            </a:r>
            <a:r>
              <a:rPr lang="en-US" sz="2500" dirty="0" smtClean="0"/>
              <a:t>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609600" y="762000"/>
            <a:ext cx="110525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Steps to run above </a:t>
            </a:r>
            <a:r>
              <a:rPr lang="en-US" sz="2800" b="1" dirty="0" smtClean="0"/>
              <a:t>program</a:t>
            </a:r>
            <a:r>
              <a:rPr lang="en-US" sz="2500" b="1" dirty="0" smtClean="0">
                <a:latin typeface="Nunito Sans" charset="0"/>
              </a:rPr>
              <a:t>:</a:t>
            </a:r>
          </a:p>
          <a:p>
            <a:endParaRPr lang="en-US" sz="2500" b="1" dirty="0" smtClean="0">
              <a:latin typeface="Nunito Sans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 First </a:t>
            </a:r>
            <a:r>
              <a:rPr lang="en-US" sz="2500" dirty="0" smtClean="0">
                <a:latin typeface="Nunito Sans" charset="0"/>
              </a:rPr>
              <a:t>open two command prompt window separately.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 Compile </a:t>
            </a:r>
            <a:r>
              <a:rPr lang="en-US" sz="2500" dirty="0" smtClean="0">
                <a:latin typeface="Nunito Sans" charset="0"/>
              </a:rPr>
              <a:t>Client program on one command prompt and compile server  </a:t>
            </a:r>
            <a:r>
              <a:rPr lang="en-US" sz="2500" dirty="0" smtClean="0">
                <a:latin typeface="Nunito Sans" charset="0"/>
              </a:rPr>
              <a:t>     	 program </a:t>
            </a:r>
            <a:r>
              <a:rPr lang="en-US" sz="2500" dirty="0" smtClean="0">
                <a:latin typeface="Nunito Sans" charset="0"/>
              </a:rPr>
              <a:t>on other command prompt.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 First </a:t>
            </a:r>
            <a:r>
              <a:rPr lang="en-US" sz="2500" dirty="0" smtClean="0">
                <a:latin typeface="Nunito Sans" charset="0"/>
              </a:rPr>
              <a:t>run Server program and pass valid port number.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 Second </a:t>
            </a:r>
            <a:r>
              <a:rPr lang="en-US" sz="2500" dirty="0" smtClean="0">
                <a:latin typeface="Nunito Sans" charset="0"/>
              </a:rPr>
              <a:t>run client program and pass valid port name and post number </a:t>
            </a:r>
            <a:r>
              <a:rPr lang="en-US" sz="2500" dirty="0" smtClean="0">
                <a:latin typeface="Nunito Sans" charset="0"/>
              </a:rPr>
              <a:t>   	(</a:t>
            </a:r>
            <a:r>
              <a:rPr lang="en-US" sz="2500" dirty="0" smtClean="0">
                <a:latin typeface="Nunito Sans" charset="0"/>
              </a:rPr>
              <a:t>which is already passed at server).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 Finally </a:t>
            </a:r>
            <a:r>
              <a:rPr lang="en-US" sz="2500" dirty="0" smtClean="0">
                <a:latin typeface="Nunito Sans" charset="0"/>
              </a:rPr>
              <a:t>give the request to server from client (from client command </a:t>
            </a:r>
            <a:r>
              <a:rPr lang="en-US" sz="2500" dirty="0" smtClean="0">
                <a:latin typeface="Nunito Sans" charset="0"/>
              </a:rPr>
              <a:t>	prompt</a:t>
            </a:r>
            <a:r>
              <a:rPr lang="en-US" sz="2500" dirty="0" smtClean="0">
                <a:latin typeface="Nunito Sans" charset="0"/>
              </a:rPr>
              <a:t>).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 Now </a:t>
            </a:r>
            <a:r>
              <a:rPr lang="en-US" sz="2500" dirty="0" smtClean="0">
                <a:latin typeface="Nunito Sans" charset="0"/>
              </a:rPr>
              <a:t>you can get response from server.</a:t>
            </a:r>
          </a:p>
          <a:p>
            <a:endParaRPr lang="en-US" sz="28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609600" y="762000"/>
            <a:ext cx="11052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b="1" dirty="0" smtClean="0"/>
              <a:t>Compile and run server </a:t>
            </a:r>
            <a:r>
              <a:rPr lang="en-US" sz="2800" b="1" dirty="0" smtClean="0"/>
              <a:t>program:</a:t>
            </a:r>
          </a:p>
          <a:p>
            <a:pPr>
              <a:defRPr/>
            </a:pPr>
            <a:endParaRPr lang="en-US" sz="28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n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1372041"/>
            <a:ext cx="7856425" cy="47239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609600" y="762000"/>
            <a:ext cx="11052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b="1" dirty="0" smtClean="0"/>
              <a:t>Compile and run client </a:t>
            </a:r>
            <a:r>
              <a:rPr lang="en-US" sz="2800" b="1" dirty="0" smtClean="0"/>
              <a:t>program:</a:t>
            </a:r>
          </a:p>
          <a:p>
            <a:pPr>
              <a:defRPr/>
            </a:pPr>
            <a:endParaRPr lang="en-US" sz="28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1295400"/>
            <a:ext cx="8458200" cy="47415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re is where the title goes. Sometimes it could be two lines too">
            <a:extLst>
              <a:ext uri="{FF2B5EF4-FFF2-40B4-BE49-F238E27FC236}">
                <a16:creationId xmlns="" xmlns:a16="http://schemas.microsoft.com/office/drawing/2014/main" id="{456C9966-3D51-4F1F-BF70-A36692846596}"/>
              </a:ext>
            </a:extLst>
          </p:cNvPr>
          <p:cNvSpPr txBox="1"/>
          <p:nvPr/>
        </p:nvSpPr>
        <p:spPr>
          <a:xfrm>
            <a:off x="0" y="3055701"/>
            <a:ext cx="12192000" cy="88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MCQ</a:t>
            </a:r>
            <a:endParaRPr sz="5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655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10200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Which class is used to create servers that listen for either local client or remote client programs?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 </a:t>
            </a:r>
            <a:r>
              <a:rPr lang="en-US" sz="2500" dirty="0" err="1" smtClean="0">
                <a:latin typeface="Nunito Sans" panose="00000500000000000000" pitchFamily="2" charset="0"/>
              </a:rPr>
              <a:t>ServerSockets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01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2479" y="2362200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A)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 </a:t>
            </a:r>
            <a:r>
              <a:rPr lang="en-US" sz="2500" dirty="0" err="1" smtClean="0">
                <a:latin typeface="Nunito Sans" panose="00000500000000000000" pitchFamily="2" charset="0"/>
              </a:rPr>
              <a:t>httpServer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 smtClean="0">
                <a:latin typeface="Nunito Sans" panose="00000500000000000000" pitchFamily="2" charset="0"/>
              </a:rPr>
              <a:t>httpResponse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HTML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479" y="5158026"/>
            <a:ext cx="542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pic>
        <p:nvPicPr>
          <p:cNvPr id="1026" name="Picture 2" descr="C:\Users\HP-LAP\Desktop\Right answ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2133600"/>
            <a:ext cx="685800" cy="638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4386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The client in socket programming must know which informations?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 smtClean="0">
                <a:latin typeface="Nunito Sans" charset="0"/>
              </a:rPr>
              <a:t>IPaddress</a:t>
            </a:r>
            <a:r>
              <a:rPr lang="en-US" sz="2500" dirty="0" smtClean="0">
                <a:latin typeface="Nunito Sans" charset="0"/>
              </a:rPr>
              <a:t> of Server</a:t>
            </a:r>
            <a:endParaRPr lang="en-US" sz="2500" dirty="0" smtClean="0">
              <a:latin typeface="Nunito Sans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02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2479" y="2362200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A)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Port number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 smtClean="0">
                <a:latin typeface="Nunito Sans" charset="0"/>
              </a:rPr>
              <a:t>IPaddress</a:t>
            </a:r>
            <a:r>
              <a:rPr lang="en-US" sz="2500" dirty="0" smtClean="0">
                <a:latin typeface="Nunito Sans" charset="0"/>
              </a:rPr>
              <a:t> of </a:t>
            </a:r>
            <a:r>
              <a:rPr lang="en-US" sz="2500" dirty="0" smtClean="0">
                <a:latin typeface="Nunito Sans" charset="0"/>
              </a:rPr>
              <a:t>Server</a:t>
            </a:r>
            <a:r>
              <a:rPr lang="en-US" sz="2500" dirty="0" smtClean="0">
                <a:latin typeface="Nunito Sans" panose="00000500000000000000" pitchFamily="2" charset="0"/>
              </a:rPr>
              <a:t> &amp; </a:t>
            </a:r>
            <a:r>
              <a:rPr lang="en-US" sz="2500" dirty="0" smtClean="0">
                <a:latin typeface="Nunito Sans" panose="00000500000000000000" pitchFamily="2" charset="0"/>
              </a:rPr>
              <a:t>Port </a:t>
            </a:r>
            <a:r>
              <a:rPr lang="en-US" sz="2500" dirty="0" smtClean="0">
                <a:latin typeface="Nunito Sans" panose="00000500000000000000" pitchFamily="2" charset="0"/>
              </a:rPr>
              <a:t>number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client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479" y="5158026"/>
            <a:ext cx="542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pic>
        <p:nvPicPr>
          <p:cNvPr id="1026" name="Picture 2" descr="C:\Users\HP-LAP\Desktop\Right answ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3962400"/>
            <a:ext cx="685800" cy="638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4386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10200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Which constructor of </a:t>
            </a:r>
            <a:r>
              <a:rPr lang="en-US" sz="2500" dirty="0" err="1" smtClean="0">
                <a:latin typeface="Nunito Sans" panose="00000500000000000000" pitchFamily="2" charset="0"/>
              </a:rPr>
              <a:t>DatagramSocket</a:t>
            </a:r>
            <a:r>
              <a:rPr lang="en-US" sz="2500" dirty="0" smtClean="0">
                <a:latin typeface="Nunito Sans" panose="00000500000000000000" pitchFamily="2" charset="0"/>
              </a:rPr>
              <a:t> class is used that it creates a datagram socket and binds it with the given Port Number?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 smtClean="0">
                <a:latin typeface="Nunito Sans" charset="0"/>
              </a:rPr>
              <a:t>DatagramSocket</a:t>
            </a:r>
            <a:r>
              <a:rPr lang="en-US" sz="2500" dirty="0" smtClean="0">
                <a:latin typeface="Nunito Sans" charset="0"/>
              </a:rPr>
              <a:t>(int port)</a:t>
            </a:r>
            <a:endParaRPr lang="en-US" sz="2500" dirty="0" smtClean="0">
              <a:latin typeface="Nunito Sans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03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2479" y="2362200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A)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 smtClean="0">
                <a:latin typeface="Nunito Sans" panose="00000500000000000000" pitchFamily="2" charset="0"/>
              </a:rPr>
              <a:t>DatagramSocket</a:t>
            </a:r>
            <a:r>
              <a:rPr lang="en-US" sz="2500" dirty="0" smtClean="0">
                <a:latin typeface="Nunito Sans" panose="00000500000000000000" pitchFamily="2" charset="0"/>
              </a:rPr>
              <a:t>(int </a:t>
            </a:r>
            <a:r>
              <a:rPr lang="en-US" sz="2500" dirty="0" smtClean="0">
                <a:latin typeface="Nunito Sans" panose="00000500000000000000" pitchFamily="2" charset="0"/>
              </a:rPr>
              <a:t>port, </a:t>
            </a:r>
            <a:r>
              <a:rPr lang="en-US" sz="2500" dirty="0" err="1" smtClean="0">
                <a:latin typeface="Nunito Sans" panose="00000500000000000000" pitchFamily="2" charset="0"/>
              </a:rPr>
              <a:t>InetAddress</a:t>
            </a:r>
            <a:r>
              <a:rPr lang="en-US" sz="2500" dirty="0" smtClean="0">
                <a:latin typeface="Nunito Sans" panose="00000500000000000000" pitchFamily="2" charset="0"/>
              </a:rPr>
              <a:t> address)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 smtClean="0">
                <a:latin typeface="Nunito Sans" panose="00000500000000000000" pitchFamily="2" charset="0"/>
              </a:rPr>
              <a:t>DatagramSocket</a:t>
            </a:r>
            <a:r>
              <a:rPr lang="en-US" sz="2500" dirty="0" smtClean="0">
                <a:latin typeface="Nunito Sans" panose="00000500000000000000" pitchFamily="2" charset="0"/>
              </a:rPr>
              <a:t>()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 smtClean="0">
                <a:latin typeface="Nunito Sans" panose="00000500000000000000" pitchFamily="2" charset="0"/>
              </a:rPr>
              <a:t>SocketServer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479" y="5158026"/>
            <a:ext cx="542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pic>
        <p:nvPicPr>
          <p:cNvPr id="1026" name="Picture 2" descr="C:\Users\HP-LAP\Desktop\Right answ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7200" y="3124200"/>
            <a:ext cx="685800" cy="638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4386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Which class is message that can be sent or received. If you send multiple packet, it may arrive in any </a:t>
            </a:r>
            <a:r>
              <a:rPr lang="en-US" sz="2500" dirty="0" smtClean="0">
                <a:latin typeface="Nunito Sans" panose="00000500000000000000" pitchFamily="2" charset="0"/>
              </a:rPr>
              <a:t>order , Moreover</a:t>
            </a:r>
            <a:r>
              <a:rPr lang="en-US" sz="2500" dirty="0" smtClean="0">
                <a:latin typeface="Nunito Sans" panose="00000500000000000000" pitchFamily="2" charset="0"/>
              </a:rPr>
              <a:t>, packet delivery is not guaranteed?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6576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0000500000000000000" pitchFamily="2" charset="0"/>
              </a:rPr>
              <a:t>DatagramPacket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2323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charset="0"/>
              </a:rPr>
              <a:t>DatagramSocket</a:t>
            </a:r>
            <a:endParaRPr lang="en-US" sz="2500" dirty="0">
              <a:latin typeface="Nunito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8071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Both </a:t>
            </a:r>
            <a:r>
              <a:rPr lang="en-US" sz="2500" dirty="0" smtClean="0">
                <a:latin typeface="Nunito Sans" panose="00000500000000000000" pitchFamily="2" charset="0"/>
              </a:rPr>
              <a:t>A &amp; B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3713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None of the above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04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28" name="Picture 2" descr="C:\Users\HP-LAP\Desktop\Right answ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3581400"/>
            <a:ext cx="685800" cy="638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1799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Which methods are commonly used in ServerSocket class?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charset="0"/>
              </a:rPr>
              <a:t>public OutputStream getOutputStream()</a:t>
            </a:r>
            <a:endParaRPr lang="en-US" sz="2500" dirty="0" smtClean="0">
              <a:latin typeface="Nunito Sans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05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2479" y="2362200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A)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public Socket accept()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 public synchronized void close()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 None of the above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479" y="5158026"/>
            <a:ext cx="542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pic>
        <p:nvPicPr>
          <p:cNvPr id="1026" name="Picture 2" descr="C:\Users\HP-LAP\Desktop\Right answ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3048000"/>
            <a:ext cx="685800" cy="638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4386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241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Terms used in Socket Programming</a:t>
            </a:r>
            <a:r>
              <a:rPr lang="en-US" sz="2500" b="1" dirty="0" smtClean="0">
                <a:latin typeface="Nunito Sans" panose="00000500000000000000" pitchFamily="2" charset="0"/>
              </a:rPr>
              <a:t>:</a:t>
            </a:r>
          </a:p>
          <a:p>
            <a:pPr lvl="1"/>
            <a:endParaRPr lang="en-US" sz="2500" dirty="0" smtClean="0">
              <a:latin typeface="Nunito Sans" panose="00000500000000000000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Port number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Port Name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000" y="990600"/>
            <a:ext cx="1828800" cy="3810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Nunito Sans" charset="0"/>
              </a:rPr>
              <a:t>socket</a:t>
            </a:r>
            <a:endParaRPr lang="en-US" sz="2500" dirty="0"/>
          </a:p>
        </p:txBody>
      </p:sp>
      <p:sp>
        <p:nvSpPr>
          <p:cNvPr id="14" name="Rectangle 13"/>
          <p:cNvSpPr/>
          <p:nvPr/>
        </p:nvSpPr>
        <p:spPr>
          <a:xfrm>
            <a:off x="6096000" y="1752600"/>
            <a:ext cx="1828800" cy="3810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Nunito Sans" charset="0"/>
              </a:rPr>
              <a:t>bind</a:t>
            </a:r>
            <a:endParaRPr lang="en-US" sz="2500" dirty="0">
              <a:solidFill>
                <a:schemeClr val="tx1"/>
              </a:solidFill>
              <a:latin typeface="Nunito San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6000" y="2514600"/>
            <a:ext cx="1828800" cy="3810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Nunito Sans" charset="0"/>
              </a:rPr>
              <a:t>listen</a:t>
            </a:r>
            <a:endParaRPr lang="en-US" sz="2500" dirty="0">
              <a:solidFill>
                <a:schemeClr val="tx1"/>
              </a:solidFill>
              <a:latin typeface="Nunito Sans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96000" y="3200400"/>
            <a:ext cx="1828800" cy="3810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Nunito Sans" charset="0"/>
              </a:rPr>
              <a:t>accept</a:t>
            </a:r>
            <a:endParaRPr lang="en-US" sz="2500" dirty="0">
              <a:solidFill>
                <a:schemeClr val="tx1"/>
              </a:solidFill>
              <a:latin typeface="Nunito Sans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96000" y="3886200"/>
            <a:ext cx="1828800" cy="3810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Nunito Sans" charset="0"/>
              </a:rPr>
              <a:t>read</a:t>
            </a:r>
            <a:endParaRPr lang="en-US" sz="2500" dirty="0">
              <a:solidFill>
                <a:schemeClr val="tx1"/>
              </a:solidFill>
              <a:latin typeface="Nunito Sans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96000" y="4572000"/>
            <a:ext cx="1828800" cy="3810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Nunito Sans" charset="0"/>
              </a:rPr>
              <a:t>write</a:t>
            </a:r>
            <a:endParaRPr lang="en-US" sz="2500" dirty="0">
              <a:solidFill>
                <a:schemeClr val="tx1"/>
              </a:solidFill>
              <a:latin typeface="Nunito Sans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96000" y="5257800"/>
            <a:ext cx="1828800" cy="3810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Nunito Sans" charset="0"/>
              </a:rPr>
              <a:t>read</a:t>
            </a:r>
            <a:endParaRPr lang="en-US" sz="2500" dirty="0">
              <a:solidFill>
                <a:schemeClr val="tx1"/>
              </a:solidFill>
              <a:latin typeface="Nunito Sans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96000" y="6019800"/>
            <a:ext cx="1828800" cy="3810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Nunito Sans" charset="0"/>
              </a:rPr>
              <a:t>close</a:t>
            </a:r>
            <a:endParaRPr lang="en-US" sz="2500" dirty="0">
              <a:solidFill>
                <a:schemeClr val="tx1"/>
              </a:solidFill>
              <a:latin typeface="Nunito San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38400" y="990600"/>
            <a:ext cx="1828800" cy="3810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Nunito Sans" charset="0"/>
              </a:rPr>
              <a:t>socket</a:t>
            </a:r>
            <a:endParaRPr lang="en-US" sz="2500" dirty="0">
              <a:solidFill>
                <a:schemeClr val="tx1"/>
              </a:solidFill>
              <a:latin typeface="Nunito San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38400" y="3200400"/>
            <a:ext cx="1828800" cy="3810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Nunito Sans" charset="0"/>
              </a:rPr>
              <a:t>connect</a:t>
            </a:r>
            <a:endParaRPr lang="en-US" sz="2500" dirty="0">
              <a:solidFill>
                <a:schemeClr val="tx1"/>
              </a:solidFill>
              <a:latin typeface="Nunito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38400" y="3886200"/>
            <a:ext cx="1828800" cy="3810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Nunito Sans" charset="0"/>
              </a:rPr>
              <a:t>write</a:t>
            </a:r>
            <a:endParaRPr lang="en-US" sz="2500" dirty="0">
              <a:solidFill>
                <a:schemeClr val="tx1"/>
              </a:solidFill>
              <a:latin typeface="Nunito Sans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38400" y="4572000"/>
            <a:ext cx="1828800" cy="3810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Nunito Sans" charset="0"/>
              </a:rPr>
              <a:t>read</a:t>
            </a:r>
            <a:endParaRPr lang="en-US" sz="2500" dirty="0">
              <a:solidFill>
                <a:schemeClr val="tx1"/>
              </a:solidFill>
              <a:latin typeface="Nunito Sans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38400" y="5257800"/>
            <a:ext cx="1828800" cy="3810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Nunito Sans" charset="0"/>
              </a:rPr>
              <a:t>close</a:t>
            </a:r>
            <a:endParaRPr lang="en-US" sz="2500" dirty="0">
              <a:solidFill>
                <a:schemeClr val="tx1"/>
              </a:solidFill>
              <a:latin typeface="Nunito Sans" charset="0"/>
            </a:endParaRPr>
          </a:p>
        </p:txBody>
      </p:sp>
      <p:cxnSp>
        <p:nvCxnSpPr>
          <p:cNvPr id="27" name="Straight Arrow Connector 26"/>
          <p:cNvCxnSpPr>
            <a:stCxn id="13" idx="2"/>
            <a:endCxn id="14" idx="0"/>
          </p:cNvCxnSpPr>
          <p:nvPr/>
        </p:nvCxnSpPr>
        <p:spPr>
          <a:xfrm rot="5400000">
            <a:off x="6819900" y="1562100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6820694" y="2323306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</p:cNvCxnSpPr>
          <p:nvPr/>
        </p:nvCxnSpPr>
        <p:spPr>
          <a:xfrm rot="5400000">
            <a:off x="6858000" y="3048000"/>
            <a:ext cx="3048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</p:cNvCxnSpPr>
          <p:nvPr/>
        </p:nvCxnSpPr>
        <p:spPr>
          <a:xfrm rot="5400000">
            <a:off x="6858000" y="3733800"/>
            <a:ext cx="3048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6858794" y="4418806"/>
            <a:ext cx="3048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6858794" y="5104606"/>
            <a:ext cx="3048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2"/>
          </p:cNvCxnSpPr>
          <p:nvPr/>
        </p:nvCxnSpPr>
        <p:spPr>
          <a:xfrm rot="5400000">
            <a:off x="6819900" y="5829300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2" idx="0"/>
          </p:cNvCxnSpPr>
          <p:nvPr/>
        </p:nvCxnSpPr>
        <p:spPr>
          <a:xfrm rot="5400000">
            <a:off x="2439194" y="2285206"/>
            <a:ext cx="18288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3" idx="0"/>
          </p:cNvCxnSpPr>
          <p:nvPr/>
        </p:nvCxnSpPr>
        <p:spPr>
          <a:xfrm rot="5400000">
            <a:off x="3201194" y="3733006"/>
            <a:ext cx="3048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3" idx="2"/>
          </p:cNvCxnSpPr>
          <p:nvPr/>
        </p:nvCxnSpPr>
        <p:spPr>
          <a:xfrm rot="5400000">
            <a:off x="3200400" y="4419600"/>
            <a:ext cx="3048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2"/>
          </p:cNvCxnSpPr>
          <p:nvPr/>
        </p:nvCxnSpPr>
        <p:spPr>
          <a:xfrm rot="5400000">
            <a:off x="3200400" y="5105400"/>
            <a:ext cx="3048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2" idx="3"/>
            <a:endCxn id="16" idx="1"/>
          </p:cNvCxnSpPr>
          <p:nvPr/>
        </p:nvCxnSpPr>
        <p:spPr>
          <a:xfrm>
            <a:off x="4267200" y="3390900"/>
            <a:ext cx="1828800" cy="1588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3"/>
            <a:endCxn id="17" idx="1"/>
          </p:cNvCxnSpPr>
          <p:nvPr/>
        </p:nvCxnSpPr>
        <p:spPr>
          <a:xfrm>
            <a:off x="4267200" y="4076700"/>
            <a:ext cx="1828800" cy="158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1"/>
            <a:endCxn id="24" idx="3"/>
          </p:cNvCxnSpPr>
          <p:nvPr/>
        </p:nvCxnSpPr>
        <p:spPr>
          <a:xfrm rot="10800000">
            <a:off x="4267200" y="4762500"/>
            <a:ext cx="1828800" cy="158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3"/>
            <a:endCxn id="19" idx="1"/>
          </p:cNvCxnSpPr>
          <p:nvPr/>
        </p:nvCxnSpPr>
        <p:spPr>
          <a:xfrm>
            <a:off x="4267200" y="5448300"/>
            <a:ext cx="1828800" cy="1588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600200" y="3733800"/>
            <a:ext cx="7315200" cy="1371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962400" y="28194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unito Sans" charset="0"/>
              </a:rPr>
              <a:t>Connection request</a:t>
            </a:r>
            <a:endParaRPr lang="en-US" sz="2000" dirty="0">
              <a:latin typeface="Nunito Sans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43400" y="55626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unito Sans" charset="0"/>
              </a:rPr>
              <a:t>End of file</a:t>
            </a:r>
            <a:endParaRPr lang="en-US" sz="2000" dirty="0">
              <a:latin typeface="Nunito Sans" charset="0"/>
            </a:endParaRPr>
          </a:p>
        </p:txBody>
      </p:sp>
      <p:sp>
        <p:nvSpPr>
          <p:cNvPr id="57" name="Left Brace 56"/>
          <p:cNvSpPr/>
          <p:nvPr/>
        </p:nvSpPr>
        <p:spPr>
          <a:xfrm>
            <a:off x="2133600" y="1143000"/>
            <a:ext cx="304800" cy="2209800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Brace 57"/>
          <p:cNvSpPr/>
          <p:nvPr/>
        </p:nvSpPr>
        <p:spPr>
          <a:xfrm>
            <a:off x="8001000" y="1143000"/>
            <a:ext cx="533400" cy="1600200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24" idx="1"/>
          </p:cNvCxnSpPr>
          <p:nvPr/>
        </p:nvCxnSpPr>
        <p:spPr>
          <a:xfrm rot="10800000">
            <a:off x="1905000" y="4724400"/>
            <a:ext cx="533400" cy="381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hape 96"/>
          <p:cNvCxnSpPr>
            <a:endCxn id="23" idx="1"/>
          </p:cNvCxnSpPr>
          <p:nvPr/>
        </p:nvCxnSpPr>
        <p:spPr>
          <a:xfrm rot="5400000" flipH="1" flipV="1">
            <a:off x="1847850" y="4133850"/>
            <a:ext cx="647700" cy="533400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8" idx="3"/>
          </p:cNvCxnSpPr>
          <p:nvPr/>
        </p:nvCxnSpPr>
        <p:spPr>
          <a:xfrm flipV="1">
            <a:off x="7924800" y="4724400"/>
            <a:ext cx="533400" cy="381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113"/>
          <p:cNvCxnSpPr>
            <a:endCxn id="17" idx="3"/>
          </p:cNvCxnSpPr>
          <p:nvPr/>
        </p:nvCxnSpPr>
        <p:spPr>
          <a:xfrm rot="16200000" flipV="1">
            <a:off x="7867650" y="4133850"/>
            <a:ext cx="647700" cy="533400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09600" y="19812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unito Sans" charset="0"/>
              </a:rPr>
              <a:t>Open Client</a:t>
            </a:r>
            <a:endParaRPr lang="en-US" sz="2000" dirty="0">
              <a:latin typeface="Nunito Sans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296400" y="4114800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unito Sans" charset="0"/>
              </a:rPr>
              <a:t>Client /server  Session</a:t>
            </a:r>
            <a:endParaRPr lang="en-US" sz="2000" dirty="0">
              <a:latin typeface="Nunito Sans" charset="0"/>
            </a:endParaRPr>
          </a:p>
        </p:txBody>
      </p:sp>
      <p:cxnSp>
        <p:nvCxnSpPr>
          <p:cNvPr id="121" name="Shape 120"/>
          <p:cNvCxnSpPr>
            <a:stCxn id="20" idx="3"/>
          </p:cNvCxnSpPr>
          <p:nvPr/>
        </p:nvCxnSpPr>
        <p:spPr>
          <a:xfrm flipV="1">
            <a:off x="7924800" y="3429000"/>
            <a:ext cx="1295400" cy="2781300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16" idx="3"/>
          </p:cNvCxnSpPr>
          <p:nvPr/>
        </p:nvCxnSpPr>
        <p:spPr>
          <a:xfrm rot="10800000">
            <a:off x="7924800" y="3390900"/>
            <a:ext cx="1295400" cy="38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3810000" y="61722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Nunito Sans" charset="0"/>
              </a:rPr>
              <a:t>SOCKET API</a:t>
            </a:r>
            <a:endParaRPr lang="en-US" sz="2000" b="1" dirty="0">
              <a:latin typeface="Nunito Sans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590800" y="6096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unito Sans" charset="0"/>
              </a:rPr>
              <a:t>CLIENT</a:t>
            </a:r>
            <a:endParaRPr lang="en-US" sz="2000" dirty="0">
              <a:latin typeface="Nunito Sans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248400" y="6096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unito Sans" charset="0"/>
              </a:rPr>
              <a:t>SERVER</a:t>
            </a:r>
            <a:endParaRPr lang="en-US" sz="2000" dirty="0">
              <a:latin typeface="Nunito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140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33400" y="304800"/>
            <a:ext cx="1105251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500" b="1" dirty="0" smtClean="0">
              <a:latin typeface="Nunito Sans" charset="0"/>
            </a:endParaRPr>
          </a:p>
          <a:p>
            <a:r>
              <a:rPr lang="en-US" sz="2500" b="1" dirty="0" smtClean="0">
                <a:latin typeface="Nunito Sans" charset="0"/>
              </a:rPr>
              <a:t>Method of socket class:</a:t>
            </a:r>
          </a:p>
          <a:p>
            <a:endParaRPr lang="en-US" sz="2500" b="1" dirty="0" smtClean="0">
              <a:latin typeface="Nunito Sans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public InputStream getInputStream()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public OutputStream getOutputStream()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public synchronized void close()</a:t>
            </a:r>
          </a:p>
          <a:p>
            <a:endParaRPr lang="en-US" sz="2500" b="1" dirty="0" smtClean="0">
              <a:latin typeface="Nunito San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33400" y="838200"/>
            <a:ext cx="11052517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getInputStream</a:t>
            </a:r>
            <a:r>
              <a:rPr lang="en-US" sz="2800" b="1" dirty="0" smtClean="0"/>
              <a:t>():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Syntax:</a:t>
            </a:r>
          </a:p>
          <a:p>
            <a:endParaRPr lang="en-US" sz="2500" b="1" dirty="0" smtClean="0">
              <a:latin typeface="Nunito San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0" y="2286000"/>
            <a:ext cx="8686800" cy="1828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 smtClean="0">
                <a:solidFill>
                  <a:srgbClr val="000000"/>
                </a:solidFill>
                <a:latin typeface="Nunito Sans" charset="0"/>
              </a:rPr>
              <a:t>	Socket </a:t>
            </a:r>
            <a:r>
              <a:rPr lang="en-US" sz="2500" dirty="0" smtClean="0">
                <a:solidFill>
                  <a:srgbClr val="000000"/>
                </a:solidFill>
                <a:latin typeface="Nunito Sans" charset="0"/>
              </a:rPr>
              <a:t>s=new Socket("</a:t>
            </a:r>
            <a:r>
              <a:rPr lang="en-US" sz="2500" dirty="0" err="1" smtClean="0">
                <a:solidFill>
                  <a:srgbClr val="000000"/>
                </a:solidFill>
                <a:latin typeface="Nunito Sans" charset="0"/>
              </a:rPr>
              <a:t>localhost</a:t>
            </a:r>
            <a:r>
              <a:rPr lang="en-US" sz="2500" dirty="0" smtClean="0">
                <a:solidFill>
                  <a:srgbClr val="000000"/>
                </a:solidFill>
                <a:latin typeface="Nunito Sans" charset="0"/>
              </a:rPr>
              <a:t>", 8080); </a:t>
            </a:r>
            <a:endParaRPr lang="en-US" sz="2500" dirty="0" smtClean="0">
              <a:solidFill>
                <a:srgbClr val="000000"/>
              </a:solidFill>
              <a:latin typeface="Nunito Sans" charset="0"/>
            </a:endParaRPr>
          </a:p>
          <a:p>
            <a:r>
              <a:rPr lang="en-US" sz="2500" dirty="0" smtClean="0">
                <a:solidFill>
                  <a:srgbClr val="000000"/>
                </a:solidFill>
                <a:latin typeface="Nunito Sans" charset="0"/>
              </a:rPr>
              <a:t>	OutputStream </a:t>
            </a:r>
            <a:r>
              <a:rPr lang="en-US" sz="2500" dirty="0" err="1" smtClean="0">
                <a:solidFill>
                  <a:srgbClr val="000000"/>
                </a:solidFill>
                <a:latin typeface="Nunito Sans" charset="0"/>
              </a:rPr>
              <a:t>os</a:t>
            </a:r>
            <a:r>
              <a:rPr lang="en-US" sz="2500" dirty="0" smtClean="0">
                <a:solidFill>
                  <a:srgbClr val="000000"/>
                </a:solidFill>
                <a:latin typeface="Nunito Sans" charset="0"/>
              </a:rPr>
              <a:t>=new </a:t>
            </a:r>
            <a:r>
              <a:rPr lang="en-US" sz="2500" dirty="0" err="1" smtClean="0">
                <a:solidFill>
                  <a:srgbClr val="000000"/>
                </a:solidFill>
                <a:latin typeface="Nunito Sans" charset="0"/>
              </a:rPr>
              <a:t>s.getOutputStream</a:t>
            </a:r>
            <a:r>
              <a:rPr lang="en-US" sz="2500" dirty="0" smtClean="0">
                <a:solidFill>
                  <a:srgbClr val="000000"/>
                </a:solidFill>
                <a:latin typeface="Nunito Sans" charset="0"/>
              </a:rPr>
              <a:t>(); </a:t>
            </a:r>
            <a:r>
              <a:rPr lang="en-US" sz="2500" dirty="0" smtClean="0">
                <a:solidFill>
                  <a:srgbClr val="000000"/>
                </a:solidFill>
                <a:latin typeface="Nunito Sans" charset="0"/>
              </a:rPr>
              <a:t>	</a:t>
            </a:r>
            <a:r>
              <a:rPr lang="en-US" sz="2500" dirty="0" err="1" smtClean="0">
                <a:solidFill>
                  <a:srgbClr val="000000"/>
                </a:solidFill>
                <a:latin typeface="Nunito Sans" charset="0"/>
              </a:rPr>
              <a:t>DataOutputStream</a:t>
            </a:r>
            <a:r>
              <a:rPr lang="en-US" sz="2500" dirty="0" smtClean="0">
                <a:solidFill>
                  <a:srgbClr val="000000"/>
                </a:solidFill>
                <a:latin typeface="Nunito Sans" charset="0"/>
              </a:rPr>
              <a:t> dos=new </a:t>
            </a:r>
            <a:r>
              <a:rPr lang="en-US" sz="2500" dirty="0" err="1" smtClean="0">
                <a:solidFill>
                  <a:srgbClr val="000000"/>
                </a:solidFill>
                <a:latin typeface="Nunito Sans" charset="0"/>
              </a:rPr>
              <a:t>DataOutputStream</a:t>
            </a:r>
            <a:r>
              <a:rPr lang="en-US" sz="2500" dirty="0" smtClean="0">
                <a:solidFill>
                  <a:srgbClr val="000000"/>
                </a:solidFill>
                <a:latin typeface="Nunito Sans" charset="0"/>
              </a:rPr>
              <a:t>(</a:t>
            </a:r>
            <a:r>
              <a:rPr lang="en-US" sz="2500" dirty="0" err="1" smtClean="0">
                <a:solidFill>
                  <a:srgbClr val="000000"/>
                </a:solidFill>
                <a:latin typeface="Nunito Sans" charset="0"/>
              </a:rPr>
              <a:t>os</a:t>
            </a:r>
            <a:r>
              <a:rPr lang="en-US" sz="2500" dirty="0" smtClean="0">
                <a:solidFill>
                  <a:srgbClr val="000000"/>
                </a:solidFill>
                <a:latin typeface="Nunito Sans" charset="0"/>
              </a:rPr>
              <a:t>);</a:t>
            </a:r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33400" y="838200"/>
            <a:ext cx="11052517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getOutputStream</a:t>
            </a:r>
            <a:r>
              <a:rPr lang="en-US" sz="2800" b="1" dirty="0" smtClean="0"/>
              <a:t>()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Syntax:</a:t>
            </a:r>
          </a:p>
          <a:p>
            <a:endParaRPr lang="en-US" sz="2500" b="1" dirty="0" smtClean="0">
              <a:latin typeface="Nunito San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0" y="2286000"/>
            <a:ext cx="8686800" cy="1828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 smtClean="0">
                <a:solidFill>
                  <a:srgbClr val="000000"/>
                </a:solidFill>
                <a:latin typeface="Nunito Sans" charset="0"/>
              </a:rPr>
              <a:t>	Socket </a:t>
            </a:r>
            <a:r>
              <a:rPr lang="en-US" sz="2500" dirty="0" smtClean="0">
                <a:solidFill>
                  <a:srgbClr val="000000"/>
                </a:solidFill>
                <a:latin typeface="Nunito Sans" charset="0"/>
              </a:rPr>
              <a:t>s=</a:t>
            </a:r>
            <a:r>
              <a:rPr lang="en-US" sz="2500" b="1" dirty="0" smtClean="0">
                <a:solidFill>
                  <a:srgbClr val="000000"/>
                </a:solidFill>
                <a:latin typeface="Nunito Sans" charset="0"/>
              </a:rPr>
              <a:t>new</a:t>
            </a:r>
            <a:r>
              <a:rPr lang="en-US" sz="2500" dirty="0" smtClean="0">
                <a:solidFill>
                  <a:srgbClr val="000000"/>
                </a:solidFill>
                <a:latin typeface="Nunito Sans" charset="0"/>
              </a:rPr>
              <a:t> Socket("</a:t>
            </a:r>
            <a:r>
              <a:rPr lang="en-US" sz="2500" dirty="0" err="1" smtClean="0">
                <a:solidFill>
                  <a:srgbClr val="000000"/>
                </a:solidFill>
                <a:latin typeface="Nunito Sans" charset="0"/>
              </a:rPr>
              <a:t>localhost</a:t>
            </a:r>
            <a:r>
              <a:rPr lang="en-US" sz="2500" dirty="0" smtClean="0">
                <a:solidFill>
                  <a:srgbClr val="000000"/>
                </a:solidFill>
                <a:latin typeface="Nunito Sans" charset="0"/>
              </a:rPr>
              <a:t>", 8080); </a:t>
            </a:r>
            <a:endParaRPr lang="en-US" sz="2500" dirty="0" smtClean="0">
              <a:solidFill>
                <a:srgbClr val="000000"/>
              </a:solidFill>
              <a:latin typeface="Nunito Sans" charset="0"/>
            </a:endParaRPr>
          </a:p>
          <a:p>
            <a:r>
              <a:rPr lang="en-US" sz="2500" dirty="0" smtClean="0">
                <a:solidFill>
                  <a:srgbClr val="000000"/>
                </a:solidFill>
                <a:latin typeface="Nunito Sans" charset="0"/>
              </a:rPr>
              <a:t>	InputStream </a:t>
            </a:r>
            <a:r>
              <a:rPr lang="en-US" sz="2500" b="1" dirty="0" smtClean="0">
                <a:solidFill>
                  <a:srgbClr val="000000"/>
                </a:solidFill>
                <a:latin typeface="Nunito Sans" charset="0"/>
              </a:rPr>
              <a:t>is</a:t>
            </a:r>
            <a:r>
              <a:rPr lang="en-US" sz="2500" dirty="0" smtClean="0">
                <a:solidFill>
                  <a:srgbClr val="000000"/>
                </a:solidFill>
                <a:latin typeface="Nunito Sans" charset="0"/>
              </a:rPr>
              <a:t>=</a:t>
            </a:r>
            <a:r>
              <a:rPr lang="en-US" sz="2500" b="1" dirty="0" smtClean="0">
                <a:solidFill>
                  <a:srgbClr val="000000"/>
                </a:solidFill>
                <a:latin typeface="Nunito Sans" charset="0"/>
              </a:rPr>
              <a:t>new</a:t>
            </a:r>
            <a:r>
              <a:rPr lang="en-US" sz="2500" dirty="0" smtClean="0">
                <a:solidFill>
                  <a:srgbClr val="000000"/>
                </a:solidFill>
                <a:latin typeface="Nunito Sans" charset="0"/>
              </a:rPr>
              <a:t> </a:t>
            </a:r>
            <a:r>
              <a:rPr lang="en-US" sz="2500" dirty="0" err="1" smtClean="0">
                <a:solidFill>
                  <a:srgbClr val="000000"/>
                </a:solidFill>
                <a:latin typeface="Nunito Sans" charset="0"/>
              </a:rPr>
              <a:t>s.getInputStream</a:t>
            </a:r>
            <a:r>
              <a:rPr lang="en-US" sz="2500" dirty="0" smtClean="0">
                <a:solidFill>
                  <a:srgbClr val="000000"/>
                </a:solidFill>
                <a:latin typeface="Nunito Sans" charset="0"/>
              </a:rPr>
              <a:t>(); </a:t>
            </a:r>
            <a:endParaRPr lang="en-US" sz="2500" dirty="0" smtClean="0">
              <a:solidFill>
                <a:srgbClr val="000000"/>
              </a:solidFill>
              <a:latin typeface="Nunito Sans" charset="0"/>
            </a:endParaRPr>
          </a:p>
          <a:p>
            <a:r>
              <a:rPr lang="en-US" sz="2500" dirty="0" smtClean="0">
                <a:solidFill>
                  <a:srgbClr val="000000"/>
                </a:solidFill>
                <a:latin typeface="Nunito Sans" charset="0"/>
              </a:rPr>
              <a:t>	</a:t>
            </a:r>
            <a:r>
              <a:rPr lang="en-US" sz="2500" dirty="0" err="1" smtClean="0">
                <a:solidFill>
                  <a:srgbClr val="000000"/>
                </a:solidFill>
                <a:latin typeface="Nunito Sans" charset="0"/>
              </a:rPr>
              <a:t>DataInputStream</a:t>
            </a:r>
            <a:r>
              <a:rPr lang="en-US" sz="2500" dirty="0" smtClean="0">
                <a:solidFill>
                  <a:srgbClr val="000000"/>
                </a:solidFill>
                <a:latin typeface="Nunito Sans" charset="0"/>
              </a:rPr>
              <a:t> </a:t>
            </a:r>
            <a:r>
              <a:rPr lang="en-US" sz="2500" dirty="0" err="1" smtClean="0">
                <a:solidFill>
                  <a:srgbClr val="000000"/>
                </a:solidFill>
                <a:latin typeface="Nunito Sans" charset="0"/>
              </a:rPr>
              <a:t>dis</a:t>
            </a:r>
            <a:r>
              <a:rPr lang="en-US" sz="2500" dirty="0" smtClean="0">
                <a:solidFill>
                  <a:srgbClr val="000000"/>
                </a:solidFill>
                <a:latin typeface="Nunito Sans" charset="0"/>
              </a:rPr>
              <a:t>=</a:t>
            </a:r>
            <a:r>
              <a:rPr lang="en-US" sz="2500" b="1" dirty="0" smtClean="0">
                <a:solidFill>
                  <a:srgbClr val="000000"/>
                </a:solidFill>
                <a:latin typeface="Nunito Sans" charset="0"/>
              </a:rPr>
              <a:t>new</a:t>
            </a:r>
            <a:r>
              <a:rPr lang="en-US" sz="2500" dirty="0" smtClean="0">
                <a:solidFill>
                  <a:srgbClr val="000000"/>
                </a:solidFill>
                <a:latin typeface="Nunito Sans" charset="0"/>
              </a:rPr>
              <a:t> </a:t>
            </a:r>
            <a:r>
              <a:rPr lang="en-US" sz="2500" dirty="0" err="1" smtClean="0">
                <a:solidFill>
                  <a:srgbClr val="000000"/>
                </a:solidFill>
                <a:latin typeface="Nunito Sans" charset="0"/>
              </a:rPr>
              <a:t>DataInputStream</a:t>
            </a:r>
            <a:r>
              <a:rPr lang="en-US" sz="2500" dirty="0" smtClean="0">
                <a:solidFill>
                  <a:srgbClr val="000000"/>
                </a:solidFill>
                <a:latin typeface="Nunito Sans" charset="0"/>
              </a:rPr>
              <a:t>(</a:t>
            </a:r>
            <a:r>
              <a:rPr lang="en-US" sz="2500" b="1" dirty="0" smtClean="0">
                <a:solidFill>
                  <a:srgbClr val="000000"/>
                </a:solidFill>
                <a:latin typeface="Nunito Sans" charset="0"/>
              </a:rPr>
              <a:t>is</a:t>
            </a:r>
            <a:r>
              <a:rPr lang="en-US" sz="2500" dirty="0" smtClean="0">
                <a:solidFill>
                  <a:srgbClr val="000000"/>
                </a:solidFill>
                <a:latin typeface="Nunito Sans" charset="0"/>
              </a:rPr>
              <a:t>);</a:t>
            </a:r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33400" y="838200"/>
            <a:ext cx="11052517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getOutputStream</a:t>
            </a:r>
            <a:r>
              <a:rPr lang="en-US" sz="2800" b="1" dirty="0" smtClean="0"/>
              <a:t>()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Syntax:</a:t>
            </a:r>
          </a:p>
          <a:p>
            <a:endParaRPr lang="en-US" sz="2500" b="1" dirty="0" smtClean="0">
              <a:latin typeface="Nunito San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0" y="2286000"/>
            <a:ext cx="8686800" cy="1828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 smtClean="0">
                <a:solidFill>
                  <a:srgbClr val="000000"/>
                </a:solidFill>
                <a:latin typeface="Nunito Sans" charset="0"/>
              </a:rPr>
              <a:t>	Socket </a:t>
            </a:r>
            <a:r>
              <a:rPr lang="en-US" sz="2500" dirty="0" smtClean="0">
                <a:solidFill>
                  <a:srgbClr val="000000"/>
                </a:solidFill>
                <a:latin typeface="Nunito Sans" charset="0"/>
              </a:rPr>
              <a:t>s=</a:t>
            </a:r>
            <a:r>
              <a:rPr lang="en-US" sz="2500" b="1" dirty="0" smtClean="0">
                <a:solidFill>
                  <a:srgbClr val="000000"/>
                </a:solidFill>
                <a:latin typeface="Nunito Sans" charset="0"/>
              </a:rPr>
              <a:t>new</a:t>
            </a:r>
            <a:r>
              <a:rPr lang="en-US" sz="2500" dirty="0" smtClean="0">
                <a:solidFill>
                  <a:srgbClr val="000000"/>
                </a:solidFill>
                <a:latin typeface="Nunito Sans" charset="0"/>
              </a:rPr>
              <a:t> Socket("</a:t>
            </a:r>
            <a:r>
              <a:rPr lang="en-US" sz="2500" dirty="0" err="1" smtClean="0">
                <a:solidFill>
                  <a:srgbClr val="000000"/>
                </a:solidFill>
                <a:latin typeface="Nunito Sans" charset="0"/>
              </a:rPr>
              <a:t>localhost</a:t>
            </a:r>
            <a:r>
              <a:rPr lang="en-US" sz="2500" dirty="0" smtClean="0">
                <a:solidFill>
                  <a:srgbClr val="000000"/>
                </a:solidFill>
                <a:latin typeface="Nunito Sans" charset="0"/>
              </a:rPr>
              <a:t>", 8080</a:t>
            </a:r>
            <a:r>
              <a:rPr lang="en-US" sz="2500" dirty="0" smtClean="0">
                <a:solidFill>
                  <a:srgbClr val="000000"/>
                </a:solidFill>
                <a:latin typeface="Nunito Sans" charset="0"/>
              </a:rPr>
              <a:t>);</a:t>
            </a:r>
          </a:p>
          <a:p>
            <a:r>
              <a:rPr lang="en-US" sz="2500" dirty="0" smtClean="0">
                <a:solidFill>
                  <a:srgbClr val="000000"/>
                </a:solidFill>
                <a:latin typeface="Nunito Sans" charset="0"/>
              </a:rPr>
              <a:t>	</a:t>
            </a:r>
            <a:r>
              <a:rPr lang="en-US" sz="2500" dirty="0" err="1" smtClean="0">
                <a:solidFill>
                  <a:srgbClr val="000000"/>
                </a:solidFill>
                <a:latin typeface="Nunito Sans" charset="0"/>
              </a:rPr>
              <a:t>s.close</a:t>
            </a:r>
            <a:r>
              <a:rPr lang="en-US" sz="2500" dirty="0" smtClean="0">
                <a:solidFill>
                  <a:srgbClr val="000000"/>
                </a:solidFill>
                <a:latin typeface="Nunito Sans" charset="0"/>
              </a:rPr>
              <a:t>();</a:t>
            </a:r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33400" y="228600"/>
            <a:ext cx="1105251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 smtClean="0"/>
          </a:p>
          <a:p>
            <a:r>
              <a:rPr lang="en-US" sz="2800" b="1" dirty="0" smtClean="0"/>
              <a:t>ServerSocket class :</a:t>
            </a:r>
          </a:p>
          <a:p>
            <a:endParaRPr lang="en-US" sz="2500" dirty="0" smtClean="0">
              <a:latin typeface="Nunito Sans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The </a:t>
            </a:r>
            <a:r>
              <a:rPr lang="en-US" sz="2500" dirty="0" smtClean="0">
                <a:latin typeface="Nunito Sans" charset="0"/>
              </a:rPr>
              <a:t>ServerSocket class can be used to create a server socket.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This </a:t>
            </a:r>
            <a:r>
              <a:rPr lang="en-US" sz="2500" dirty="0" smtClean="0">
                <a:latin typeface="Nunito Sans" charset="0"/>
              </a:rPr>
              <a:t>object is used to establish communication with the </a:t>
            </a:r>
            <a:r>
              <a:rPr lang="en-US" sz="2500" dirty="0" smtClean="0">
                <a:latin typeface="Nunito Sans" charset="0"/>
              </a:rPr>
              <a:t>clients.</a:t>
            </a:r>
          </a:p>
          <a:p>
            <a:pPr lvl="1" algn="just">
              <a:buFont typeface="Wingdings" pitchFamily="2" charset="2"/>
              <a:buChar char="Ø"/>
            </a:pPr>
            <a:endParaRPr lang="en-US" sz="2500" b="1" dirty="0" smtClean="0">
              <a:latin typeface="Nunito Sans" charset="0"/>
            </a:endParaRPr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3981</TotalTime>
  <Words>922</Words>
  <Application>Microsoft Office PowerPoint</Application>
  <PresentationFormat>Custom</PresentationFormat>
  <Paragraphs>377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Nunito Sans</vt:lpstr>
      <vt:lpstr>Calibri</vt:lpstr>
      <vt:lpstr>Wingdings</vt:lpstr>
      <vt:lpstr>Courier New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HP-LAP</cp:lastModifiedBy>
  <cp:revision>242</cp:revision>
  <dcterms:created xsi:type="dcterms:W3CDTF">2006-08-16T00:00:00Z</dcterms:created>
  <dcterms:modified xsi:type="dcterms:W3CDTF">2020-01-02T11:08:22Z</dcterms:modified>
</cp:coreProperties>
</file>