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272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70" r:id="rId25"/>
    <p:sldId id="371" r:id="rId26"/>
    <p:sldId id="289" r:id="rId27"/>
  </p:sldIdLst>
  <p:sldSz cx="12192000" cy="6858000"/>
  <p:notesSz cx="6858000" cy="9144000"/>
  <p:embeddedFontLst>
    <p:embeddedFont>
      <p:font typeface="Nunito Sans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82" autoAdjust="0"/>
    <p:restoredTop sz="89522" autoAdjust="0"/>
  </p:normalViewPr>
  <p:slideViewPr>
    <p:cSldViewPr>
      <p:cViewPr varScale="1">
        <p:scale>
          <a:sx n="61" d="100"/>
          <a:sy n="61" d="100"/>
        </p:scale>
        <p:origin x="-246" y="-90"/>
      </p:cViewPr>
      <p:guideLst>
        <p:guide orient="horz" pos="3840"/>
        <p:guide pos="6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part of an XML document that precedes XML data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declaration: version [, encoding, standalone]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optional DTD (Document Type Definition )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DTD will be discussed later.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XML document is also built from: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Elements: Basic unit of an XML document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element is a logical structure in XML that is delimited by a start tag and an end tag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Element consists of 3 parts: Start Tag, Content and End Tag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Start Tag and End Tag should match and it is case sensitive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Content cannot contain &lt; or &amp;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  <a:endParaRPr lang="en-US" sz="11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Attribute value should be enclosed in double quotes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Attribute names within an element are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attribute names must begin with a letter or underscore and can contain letters, digits, underscore(_), dot(.), hyphen(-).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XML document is said to be well-formed if it follows basic syntax rules specified for XML by W3C.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</a:t>
            </a:r>
          </a:p>
          <a:p>
            <a:pPr>
              <a:buFont typeface="Wingdings" pitchFamily="2" charset="2"/>
              <a:buChar char="Ø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XML document is considered well-formed if it follows XML Syntax rules</a:t>
            </a:r>
          </a:p>
          <a:p>
            <a:pPr>
              <a:buFont typeface="Wingdings" pitchFamily="2" charset="2"/>
              <a:buChar char="Ø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a DTD is to define legal building blocks of an XML document</a:t>
            </a:r>
          </a:p>
          <a:p>
            <a:pPr>
              <a:buFont typeface="Wingdings" pitchFamily="2" charset="2"/>
              <a:buChar char="Ø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alternatives to DTDs are XML Schemas and RELAX NG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are presented with a problem: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specify something, like ‘Titanic’, there should be a way to find out whether youmeant the ship or the movie.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rgbClr val="F05136"/>
                </a:solidFill>
                <a:latin typeface="+mn-lt"/>
                <a:ea typeface="+mn-ea"/>
                <a:cs typeface="+mn-cs"/>
              </a:rPr>
              <a:t>How to understand  data? </a:t>
            </a:r>
            <a:endParaRPr lang="en-US" b="1" dirty="0">
              <a:solidFill>
                <a:srgbClr val="F0513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28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</a:t>
            </a:r>
            <a:r>
              <a:rPr lang="en-US" b="1" dirty="0" smtClean="0"/>
              <a:t>Large Options (2Lines)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</a:t>
            </a:r>
            <a:r>
              <a:rPr lang="en-US" b="1" dirty="0" smtClean="0"/>
              <a:t>Large Options (2Lines)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05136"/>
                </a:solidFill>
              </a:rPr>
              <a:t>Description: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start learning XML, we will have a look at the need to have such a language. We begin with understanding what is a document.</a:t>
            </a:r>
            <a:endParaRPr lang="en-US" b="1" dirty="0">
              <a:solidFill>
                <a:srgbClr val="F0513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05136"/>
                </a:solidFill>
              </a:rPr>
              <a:t>Description: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Imagine that you are reading a e-book. Find all the occurrences of the word ‘Apple’ in the book.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Using ‘find’ option, we can easily find the word wherever it is present in the document.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But now what if we need to find all the occurrences of the word ‘Apple’ where it is meant as the ‘Apple’ company and not the fruit.</a:t>
            </a:r>
          </a:p>
          <a:p>
            <a:pPr lvl="1">
              <a:buFont typeface="Wingdings" pitchFamily="2" charset="2"/>
              <a:buNone/>
            </a:pP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plain text document , finding a word with a specific meaning is difficult!!!Especially if that word has more than one meaning ! The same problem occurs during data processing also.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document is a combination of data and markup. It is very similar to a person reading a book. While reading one markup’s information he finds it relevant. Similarly, its an effort to mark relevant data. The data could be pulled out of any relational schema or any application.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</a:p>
          <a:p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markups: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purpose of going for a markup is to guarantee “ What You See Is What You Get” Format.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Meaning, there should not be any discrepancies in display even across dissimilar systems at any given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Transfer across various dissimilar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markup language must specify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markup is allowed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markup is required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markup is to be distinguished from text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concept of markup languages was initially implemented by IBM in 1969 with the development of the Generalized Markup Language by Goldfrab, Mosher, Lorie.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GML: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Generalized Markup Language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SGML: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Generalized Markup Language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</a:t>
            </a:r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Uses of XML: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Can </a:t>
            </a:r>
            <a:r>
              <a:rPr lang="en-US" sz="2500" dirty="0" smtClean="0">
                <a:latin typeface="Nunito Sans" charset="0"/>
              </a:rPr>
              <a:t>separate data </a:t>
            </a:r>
            <a:r>
              <a:rPr lang="en-US" sz="2500" dirty="0" smtClean="0">
                <a:latin typeface="Nunito Sans" charset="0"/>
              </a:rPr>
              <a:t>from HTML </a:t>
            </a:r>
            <a:r>
              <a:rPr lang="en-US" sz="2500" dirty="0" smtClean="0">
                <a:latin typeface="Nunito Sans" charset="0"/>
              </a:rPr>
              <a:t>With XML, your </a:t>
            </a:r>
            <a:r>
              <a:rPr lang="en-US" sz="2500" dirty="0" smtClean="0">
                <a:latin typeface="Nunito Sans" charset="0"/>
              </a:rPr>
              <a:t>data is </a:t>
            </a:r>
            <a:r>
              <a:rPr lang="en-US" sz="2500" dirty="0" smtClean="0">
                <a:latin typeface="Nunito Sans" charset="0"/>
              </a:rPr>
              <a:t>stored outside </a:t>
            </a:r>
            <a:r>
              <a:rPr lang="en-US" sz="2500" dirty="0" smtClean="0">
                <a:latin typeface="Nunito Sans" charset="0"/>
              </a:rPr>
              <a:t>your HTML.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Used </a:t>
            </a:r>
            <a:r>
              <a:rPr lang="en-US" sz="2500" dirty="0" smtClean="0">
                <a:latin typeface="Nunito Sans" charset="0"/>
              </a:rPr>
              <a:t>to exchange </a:t>
            </a:r>
            <a:r>
              <a:rPr lang="en-US" sz="2500" dirty="0" smtClean="0">
                <a:latin typeface="Nunito Sans" charset="0"/>
              </a:rPr>
              <a:t>data With </a:t>
            </a:r>
            <a:r>
              <a:rPr lang="en-US" sz="2500" dirty="0" smtClean="0">
                <a:latin typeface="Nunito Sans" charset="0"/>
              </a:rPr>
              <a:t>XML, data </a:t>
            </a:r>
            <a:r>
              <a:rPr lang="en-US" sz="2500" dirty="0" smtClean="0">
                <a:latin typeface="Nunito Sans" charset="0"/>
              </a:rPr>
              <a:t>can be exchanged between incompatible systems.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Can </a:t>
            </a:r>
            <a:r>
              <a:rPr lang="en-US" sz="2500" dirty="0" smtClean="0">
                <a:latin typeface="Nunito Sans" charset="0"/>
              </a:rPr>
              <a:t>be used to share </a:t>
            </a:r>
            <a:r>
              <a:rPr lang="en-US" sz="2500" dirty="0" smtClean="0">
                <a:latin typeface="Nunito Sans" charset="0"/>
              </a:rPr>
              <a:t>data With </a:t>
            </a:r>
            <a:r>
              <a:rPr lang="en-US" sz="2500" dirty="0" smtClean="0">
                <a:latin typeface="Nunito Sans" charset="0"/>
              </a:rPr>
              <a:t>XML, plain text </a:t>
            </a:r>
            <a:r>
              <a:rPr lang="en-US" sz="2500" dirty="0" smtClean="0">
                <a:latin typeface="Nunito Sans" charset="0"/>
              </a:rPr>
              <a:t>files can </a:t>
            </a:r>
            <a:r>
              <a:rPr lang="en-US" sz="2500" dirty="0" smtClean="0">
                <a:latin typeface="Nunito Sans" charset="0"/>
              </a:rPr>
              <a:t>be used to share data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Example of an XML </a:t>
            </a:r>
            <a:r>
              <a:rPr lang="en-US" sz="2500" b="1" dirty="0" smtClean="0">
                <a:latin typeface="Nunito Sans" charset="0"/>
              </a:rPr>
              <a:t>Document:</a:t>
            </a:r>
          </a:p>
          <a:p>
            <a:endParaRPr lang="en-US" sz="2500" b="1" dirty="0" smtClean="0">
              <a:latin typeface="Nunito Sans" charset="0"/>
            </a:endParaRPr>
          </a:p>
          <a:p>
            <a:r>
              <a:rPr lang="en-US" sz="2500" dirty="0" smtClean="0">
                <a:solidFill>
                  <a:schemeClr val="accent3">
                    <a:lumMod val="50000"/>
                  </a:schemeClr>
                </a:solidFill>
                <a:latin typeface="Nunito Sans" charset="0"/>
              </a:rPr>
              <a:t>&lt;?xml version="1.0</a:t>
            </a:r>
            <a:r>
              <a:rPr lang="en-US" sz="2500" dirty="0" smtClean="0">
                <a:solidFill>
                  <a:schemeClr val="accent3">
                    <a:lumMod val="50000"/>
                  </a:schemeClr>
                </a:solidFill>
                <a:latin typeface="Nunito Sans" charset="0"/>
              </a:rPr>
              <a:t>"?&gt;</a:t>
            </a:r>
          </a:p>
          <a:p>
            <a:endParaRPr lang="en-US" sz="2500" dirty="0" smtClean="0">
              <a:latin typeface="Nunito Sans" charset="0"/>
            </a:endParaRPr>
          </a:p>
          <a:p>
            <a:r>
              <a:rPr lang="en-US" sz="2500" dirty="0" smtClean="0">
                <a:solidFill>
                  <a:srgbClr val="F05136"/>
                </a:solidFill>
                <a:latin typeface="Nunito Sans" charset="0"/>
              </a:rPr>
              <a:t>&lt;Person</a:t>
            </a:r>
            <a:r>
              <a:rPr lang="en-US" sz="2500" dirty="0" smtClean="0">
                <a:solidFill>
                  <a:srgbClr val="F05136"/>
                </a:solidFill>
                <a:latin typeface="Nunito Sans" charset="0"/>
              </a:rPr>
              <a:t>&gt;</a:t>
            </a:r>
          </a:p>
          <a:p>
            <a:endParaRPr lang="en-US" sz="2500" dirty="0" smtClean="0">
              <a:latin typeface="Nunito Sans" charset="0"/>
            </a:endParaRP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latin typeface="Nunito Sans" charset="0"/>
              </a:rPr>
              <a:t>&lt;Name&gt;</a:t>
            </a:r>
            <a:r>
              <a:rPr lang="en-US" sz="2500" dirty="0" err="1" smtClean="0">
                <a:solidFill>
                  <a:schemeClr val="tx2">
                    <a:lumMod val="75000"/>
                  </a:schemeClr>
                </a:solidFill>
                <a:latin typeface="Nunito Sans" charset="0"/>
              </a:rPr>
              <a:t>Jessy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latin typeface="Nunito Sans" charset="0"/>
              </a:rPr>
              <a:t>&lt;/Name&gt;</a:t>
            </a: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latin typeface="Nunito Sans" charset="0"/>
              </a:rPr>
              <a:t>&lt;Age&gt;12&lt;/Age&gt;</a:t>
            </a: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latin typeface="Nunito Sans" charset="0"/>
              </a:rPr>
              <a:t>&lt;Country&gt;India&lt;/Country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latin typeface="Nunito Sans" charset="0"/>
              </a:rPr>
              <a:t>&gt;</a:t>
            </a:r>
          </a:p>
          <a:p>
            <a:endParaRPr lang="en-US" sz="2500" dirty="0" smtClean="0">
              <a:solidFill>
                <a:schemeClr val="accent6">
                  <a:lumMod val="50000"/>
                </a:schemeClr>
              </a:solidFill>
              <a:latin typeface="Nunito Sans" charset="0"/>
            </a:endParaRPr>
          </a:p>
          <a:p>
            <a:r>
              <a:rPr lang="en-US" sz="2500" dirty="0" smtClean="0">
                <a:solidFill>
                  <a:schemeClr val="accent6">
                    <a:lumMod val="50000"/>
                  </a:schemeClr>
                </a:solidFill>
                <a:latin typeface="Nunito Sans" charset="0"/>
              </a:rPr>
              <a:t>&lt;/Person&gt;</a:t>
            </a:r>
            <a:endParaRPr lang="en-US" sz="2500" dirty="0">
              <a:solidFill>
                <a:schemeClr val="accent6">
                  <a:lumMod val="50000"/>
                </a:schemeClr>
              </a:solidFill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5791200" y="3200400"/>
            <a:ext cx="381000" cy="1066800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86000" y="2362200"/>
            <a:ext cx="3733800" cy="381000"/>
          </a:xfrm>
          <a:prstGeom prst="rightArrow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886200" y="1676400"/>
            <a:ext cx="2133600" cy="304800"/>
          </a:xfrm>
          <a:prstGeom prst="rightArrow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1600200"/>
            <a:ext cx="350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Prologue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2362200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Root Element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3505200"/>
            <a:ext cx="304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Document</a:t>
            </a:r>
            <a:endParaRPr lang="en-US" sz="2500" b="1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XML Building Blocks </a:t>
            </a:r>
            <a:r>
              <a:rPr lang="en-US" sz="2500" b="1" dirty="0" smtClean="0">
                <a:latin typeface="Nunito Sans" charset="0"/>
              </a:rPr>
              <a:t>– Prolog:</a:t>
            </a:r>
          </a:p>
          <a:p>
            <a:endParaRPr lang="en-US" sz="2500" b="1" dirty="0" smtClean="0">
              <a:latin typeface="Nunito Sans" charset="0"/>
            </a:endParaRPr>
          </a:p>
          <a:p>
            <a:r>
              <a:rPr lang="en-US" sz="2500" b="1" dirty="0" smtClean="0">
                <a:latin typeface="Nunito Sans" charset="0"/>
              </a:rPr>
              <a:t>Example of an XML </a:t>
            </a:r>
            <a:r>
              <a:rPr lang="en-US" sz="2500" b="1" dirty="0" smtClean="0">
                <a:latin typeface="Nunito Sans" charset="0"/>
              </a:rPr>
              <a:t>declaration:</a:t>
            </a:r>
          </a:p>
          <a:p>
            <a:endParaRPr lang="en-US" sz="2500" b="1" dirty="0" smtClean="0">
              <a:latin typeface="Nunito Sans" charset="0"/>
            </a:endParaRPr>
          </a:p>
          <a:p>
            <a:r>
              <a:rPr lang="en-US" sz="2500" dirty="0" smtClean="0">
                <a:latin typeface="Nunito Sans" charset="0"/>
              </a:rPr>
              <a:t>&lt;?xml version="1.0" encoding="ISO-8859-1"</a:t>
            </a:r>
          </a:p>
          <a:p>
            <a:r>
              <a:rPr lang="en-US" sz="2500" dirty="0" smtClean="0">
                <a:latin typeface="Nunito Sans" charset="0"/>
              </a:rPr>
              <a:t>standalone="yes"?&gt;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XML Building </a:t>
            </a:r>
            <a:r>
              <a:rPr lang="en-US" sz="2500" b="1" dirty="0" smtClean="0">
                <a:latin typeface="Nunito Sans" charset="0"/>
              </a:rPr>
              <a:t>Blocks: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3600" y="2057400"/>
            <a:ext cx="61722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tx1"/>
                </a:solidFill>
                <a:latin typeface="Nunito Sans" charset="0"/>
              </a:rPr>
              <a:t>&lt;Name&gt;      John       &lt;/Name&gt;</a:t>
            </a:r>
            <a:endParaRPr lang="en-US" sz="2500" b="1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8400" y="3505200"/>
            <a:ext cx="17526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Start  Tag 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0" y="3505200"/>
            <a:ext cx="19050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Content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0" y="3505200"/>
            <a:ext cx="19050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End Tag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762250" y="3028950"/>
            <a:ext cx="914400" cy="381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rot="5400000" flipH="1" flipV="1">
            <a:off x="5086350" y="3028950"/>
            <a:ext cx="914400" cy="381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7296150" y="3028950"/>
            <a:ext cx="914400" cy="381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XML Building </a:t>
            </a:r>
            <a:r>
              <a:rPr lang="en-US" sz="2800" b="1" dirty="0" smtClean="0"/>
              <a:t>Blocks:</a:t>
            </a:r>
          </a:p>
          <a:p>
            <a:endParaRPr lang="en-US" sz="2800" b="1" dirty="0" smtClean="0">
              <a:latin typeface="Nunito Sans" charset="0"/>
            </a:endParaRPr>
          </a:p>
          <a:p>
            <a:r>
              <a:rPr lang="en-US" sz="2500" b="1" dirty="0" smtClean="0">
                <a:latin typeface="Nunito Sans" charset="0"/>
              </a:rPr>
              <a:t>Attributes: </a:t>
            </a:r>
            <a:r>
              <a:rPr lang="en-US" sz="2500" b="1" dirty="0" smtClean="0">
                <a:latin typeface="Nunito Sans" charset="0"/>
              </a:rPr>
              <a:t>provides </a:t>
            </a:r>
            <a:r>
              <a:rPr lang="en-US" sz="2500" b="1" dirty="0" smtClean="0">
                <a:latin typeface="Nunito Sans" charset="0"/>
              </a:rPr>
              <a:t>additional information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Specified </a:t>
            </a:r>
            <a:r>
              <a:rPr lang="en-US" sz="2500" dirty="0" smtClean="0">
                <a:latin typeface="Nunito Sans" charset="0"/>
              </a:rPr>
              <a:t>in the start tag of the element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Have </a:t>
            </a:r>
            <a:r>
              <a:rPr lang="en-US" sz="2500" dirty="0" smtClean="0">
                <a:latin typeface="Nunito Sans" charset="0"/>
              </a:rPr>
              <a:t>a key- value pair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An </a:t>
            </a:r>
            <a:r>
              <a:rPr lang="en-US" sz="2500" dirty="0" smtClean="0">
                <a:latin typeface="Nunito Sans" charset="0"/>
              </a:rPr>
              <a:t>element can have any number of attributes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Attribute </a:t>
            </a:r>
            <a:r>
              <a:rPr lang="en-US" sz="2500" dirty="0" smtClean="0">
                <a:latin typeface="Nunito Sans" charset="0"/>
              </a:rPr>
              <a:t>can have only one value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XML Building </a:t>
            </a:r>
            <a:r>
              <a:rPr lang="en-US" sz="2800" b="1" dirty="0" smtClean="0"/>
              <a:t>Blocks:</a:t>
            </a:r>
          </a:p>
          <a:p>
            <a:endParaRPr lang="en-US" sz="2800" b="1" dirty="0" smtClean="0">
              <a:latin typeface="Nunito Sans" charset="0"/>
            </a:endParaRPr>
          </a:p>
          <a:p>
            <a:endParaRPr lang="en-US" sz="2800" b="1" dirty="0" smtClean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1981200"/>
            <a:ext cx="73914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tx1"/>
                </a:solidFill>
                <a:latin typeface="Nunito Sans" charset="0"/>
              </a:rPr>
              <a:t>&lt;FLOWER </a:t>
            </a:r>
            <a:r>
              <a:rPr lang="en-US" sz="2500" b="1" dirty="0" smtClean="0">
                <a:solidFill>
                  <a:schemeClr val="tx1"/>
                </a:solidFill>
                <a:latin typeface="Nunito Sans" charset="0"/>
              </a:rPr>
              <a:t>COLOR =“</a:t>
            </a:r>
            <a:r>
              <a:rPr lang="en-US" sz="2500" b="1" dirty="0" smtClean="0">
                <a:solidFill>
                  <a:schemeClr val="tx1"/>
                </a:solidFill>
                <a:latin typeface="Nunito Sans" charset="0"/>
              </a:rPr>
              <a:t>RED” &gt; ROSE &lt;/FLOWER&gt;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200" y="3429000"/>
            <a:ext cx="1828800" cy="1295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Attribute </a:t>
            </a:r>
          </a:p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Name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3429000"/>
            <a:ext cx="1828800" cy="1295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Attribute </a:t>
            </a:r>
          </a:p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Value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925094" y="3085306"/>
            <a:ext cx="685800" cy="15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5296694" y="3085306"/>
            <a:ext cx="685800" cy="15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Well-formed XML </a:t>
            </a:r>
            <a:r>
              <a:rPr lang="en-US" sz="2500" b="1" dirty="0" smtClean="0">
                <a:latin typeface="Nunito Sans" charset="0"/>
              </a:rPr>
              <a:t>document: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XML </a:t>
            </a:r>
            <a:r>
              <a:rPr lang="en-US" sz="2500" dirty="0" smtClean="0">
                <a:latin typeface="Nunito Sans" charset="0"/>
              </a:rPr>
              <a:t>tags are case sensitive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Must </a:t>
            </a:r>
            <a:r>
              <a:rPr lang="en-US" sz="2500" dirty="0" smtClean="0">
                <a:latin typeface="Nunito Sans" charset="0"/>
              </a:rPr>
              <a:t>have only one root element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Every </a:t>
            </a:r>
            <a:r>
              <a:rPr lang="en-US" sz="2500" dirty="0" smtClean="0">
                <a:latin typeface="Nunito Sans" charset="0"/>
              </a:rPr>
              <a:t>element must have a closing tag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Elements </a:t>
            </a:r>
            <a:r>
              <a:rPr lang="en-US" sz="2500" dirty="0" smtClean="0">
                <a:latin typeface="Nunito Sans" charset="0"/>
              </a:rPr>
              <a:t>must be properly nested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Attribute </a:t>
            </a:r>
            <a:r>
              <a:rPr lang="en-US" sz="2500" dirty="0" smtClean="0">
                <a:latin typeface="Nunito Sans" charset="0"/>
              </a:rPr>
              <a:t>values must always be quoted (single or double)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Well-formed XML </a:t>
            </a:r>
            <a:r>
              <a:rPr lang="en-US" sz="2500" b="1" dirty="0" smtClean="0">
                <a:latin typeface="Nunito Sans" charset="0"/>
              </a:rPr>
              <a:t>document:</a:t>
            </a:r>
          </a:p>
          <a:p>
            <a:endParaRPr lang="en-US" sz="2500" b="1" dirty="0" smtClean="0">
              <a:latin typeface="Nunito Sans" charset="0"/>
            </a:endParaRPr>
          </a:p>
          <a:p>
            <a:r>
              <a:rPr lang="en-US" sz="2800" dirty="0" smtClean="0"/>
              <a:t>Others</a:t>
            </a:r>
            <a:r>
              <a:rPr lang="en-US" sz="2800" dirty="0" smtClean="0"/>
              <a:t>:</a:t>
            </a:r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Comments </a:t>
            </a:r>
            <a:r>
              <a:rPr lang="en-US" sz="2500" dirty="0" smtClean="0">
                <a:latin typeface="Nunito Sans" charset="0"/>
              </a:rPr>
              <a:t>in XML: &lt;!-- This is a comment --&gt;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Every </a:t>
            </a:r>
            <a:r>
              <a:rPr lang="en-US" sz="2500" dirty="0" smtClean="0">
                <a:latin typeface="Nunito Sans" charset="0"/>
              </a:rPr>
              <a:t>element must have a start tag and an end tag. However empty</a:t>
            </a:r>
          </a:p>
          <a:p>
            <a:pPr lvl="1"/>
            <a:r>
              <a:rPr lang="en-US" sz="2500" dirty="0" smtClean="0">
                <a:latin typeface="Nunito Sans" charset="0"/>
              </a:rPr>
              <a:t>     elements </a:t>
            </a:r>
            <a:r>
              <a:rPr lang="en-US" sz="2500" dirty="0" smtClean="0">
                <a:latin typeface="Nunito Sans" charset="0"/>
              </a:rPr>
              <a:t>can end with /&gt; instead of &gt; (e.g. : &lt;book id =“001” /&gt;)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Colon</a:t>
            </a:r>
            <a:r>
              <a:rPr lang="en-US" sz="2500" dirty="0" smtClean="0">
                <a:latin typeface="Nunito Sans" charset="0"/>
              </a:rPr>
              <a:t>(:) is used for namespaces.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XML Tree </a:t>
            </a:r>
            <a:r>
              <a:rPr lang="en-US" sz="2500" b="1" dirty="0" smtClean="0">
                <a:latin typeface="Nunito Sans" charset="0"/>
              </a:rPr>
              <a:t>Structure:</a:t>
            </a:r>
          </a:p>
          <a:p>
            <a:endParaRPr lang="en-US" sz="2500" b="1" dirty="0" smtClean="0">
              <a:latin typeface="Nunito Sans" charset="0"/>
            </a:endParaRPr>
          </a:p>
          <a:p>
            <a:r>
              <a:rPr lang="en-US" sz="2500" b="1" dirty="0" smtClean="0">
                <a:latin typeface="Nunito Sans" charset="0"/>
              </a:rPr>
              <a:t>	</a:t>
            </a:r>
            <a:r>
              <a:rPr lang="en-US" sz="2500" b="1" dirty="0" smtClean="0">
                <a:latin typeface="Nunito Sans" charset="0"/>
              </a:rPr>
              <a:t>		  XML Document			  </a:t>
            </a:r>
            <a:r>
              <a:rPr lang="en-US" sz="2500" b="1" dirty="0" err="1" smtClean="0">
                <a:latin typeface="Nunito Sans" charset="0"/>
              </a:rPr>
              <a:t>Document</a:t>
            </a:r>
            <a:r>
              <a:rPr lang="en-US" sz="2500" b="1" dirty="0" smtClean="0">
                <a:latin typeface="Nunito Sans" charset="0"/>
              </a:rPr>
              <a:t>  tree</a:t>
            </a: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  <a:p>
            <a:endParaRPr lang="en-US" sz="2500" dirty="0" smtClean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2057400"/>
            <a:ext cx="5410200" cy="1905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&lt;country&gt; </a:t>
            </a:r>
            <a:endParaRPr lang="en-US" sz="2500" b="1" dirty="0" smtClean="0">
              <a:solidFill>
                <a:schemeClr val="tx1"/>
              </a:solidFill>
              <a:latin typeface="Nunito Sans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	&lt;</a:t>
            </a:r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cname&gt;India&lt;/cname&gt;</a:t>
            </a:r>
          </a:p>
          <a:p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	&lt;capital&gt;New Delhi</a:t>
            </a:r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&lt;/capital&gt;</a:t>
            </a:r>
          </a:p>
          <a:p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&lt;/country&gt;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8077200" y="2286000"/>
            <a:ext cx="2209800" cy="609600"/>
          </a:xfrm>
          <a:prstGeom prst="hexagon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Document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05800" y="3352800"/>
            <a:ext cx="2057400" cy="685800"/>
          </a:xfrm>
          <a:prstGeom prst="ellipse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Country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58000" y="4343400"/>
            <a:ext cx="1905000" cy="685800"/>
          </a:xfrm>
          <a:prstGeom prst="ellipse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CName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448800" y="4343400"/>
            <a:ext cx="1676400" cy="685800"/>
          </a:xfrm>
          <a:prstGeom prst="ellipse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Capital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5562600"/>
            <a:ext cx="2286000" cy="4572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India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01200" y="5486400"/>
            <a:ext cx="2286000" cy="4572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New Delhi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915400" y="3124200"/>
            <a:ext cx="457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1" idx="7"/>
          </p:cNvCxnSpPr>
          <p:nvPr/>
        </p:nvCxnSpPr>
        <p:spPr>
          <a:xfrm rot="5400000">
            <a:off x="8706644" y="3815976"/>
            <a:ext cx="405233" cy="8504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</p:cNvCxnSpPr>
          <p:nvPr/>
        </p:nvCxnSpPr>
        <p:spPr>
          <a:xfrm rot="16200000" flipH="1">
            <a:off x="9582150" y="3790950"/>
            <a:ext cx="304800" cy="80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4"/>
          </p:cNvCxnSpPr>
          <p:nvPr/>
        </p:nvCxnSpPr>
        <p:spPr>
          <a:xfrm rot="5400000">
            <a:off x="7524750" y="5276850"/>
            <a:ext cx="5334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4"/>
          </p:cNvCxnSpPr>
          <p:nvPr/>
        </p:nvCxnSpPr>
        <p:spPr>
          <a:xfrm rot="5400000">
            <a:off x="10058400" y="5257800"/>
            <a:ext cx="457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48800" y="2895600"/>
            <a:ext cx="2743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Nunito Sans" charset="0"/>
              </a:rPr>
              <a:t>Always one root    	element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39200" y="4114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Nunito Sans" charset="0"/>
              </a:rPr>
              <a:t>ordered</a:t>
            </a:r>
            <a:endParaRPr lang="en-US" sz="2000" b="1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Valid XML </a:t>
            </a:r>
            <a:r>
              <a:rPr lang="en-US" sz="2500" b="1" dirty="0" smtClean="0">
                <a:latin typeface="Nunito Sans" charset="0"/>
              </a:rPr>
              <a:t>Documents: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An </a:t>
            </a:r>
            <a:r>
              <a:rPr lang="en-US" sz="2500" dirty="0" smtClean="0">
                <a:latin typeface="Nunito Sans" charset="0"/>
              </a:rPr>
              <a:t>XML document is valid if it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Is </a:t>
            </a:r>
            <a:r>
              <a:rPr lang="en-US" sz="2500" dirty="0" smtClean="0">
                <a:latin typeface="Nunito Sans" charset="0"/>
              </a:rPr>
              <a:t>well-formed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Declares </a:t>
            </a:r>
            <a:r>
              <a:rPr lang="en-US" sz="2500" dirty="0" smtClean="0">
                <a:latin typeface="Nunito Sans" charset="0"/>
              </a:rPr>
              <a:t>a DTD (Document Type Definition)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Conforms </a:t>
            </a:r>
            <a:r>
              <a:rPr lang="en-US" sz="2500" dirty="0" smtClean="0">
                <a:latin typeface="Nunito Sans" charset="0"/>
              </a:rPr>
              <a:t>to the constraints specified in that DTD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Document </a:t>
            </a:r>
            <a:r>
              <a:rPr lang="en-US" sz="2500" dirty="0" smtClean="0">
                <a:latin typeface="Nunito Sans" charset="0"/>
              </a:rPr>
              <a:t>Type Definitions and XML Schemas provide descriptions of </a:t>
            </a:r>
            <a:r>
              <a:rPr lang="en-US" sz="2500" dirty="0" smtClean="0">
                <a:latin typeface="Nunito Sans" charset="0"/>
              </a:rPr>
              <a:t>document structures</a:t>
            </a:r>
            <a:r>
              <a:rPr lang="en-US" sz="2500" dirty="0" smtClean="0">
                <a:latin typeface="Nunito Sans" charset="0"/>
              </a:rPr>
              <a:t>.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How to understand data</a:t>
            </a:r>
            <a:r>
              <a:rPr lang="en-US" sz="2500" b="1" dirty="0" smtClean="0">
                <a:latin typeface="Nunito Sans" panose="00000500000000000000" pitchFamily="2" charset="0"/>
              </a:rPr>
              <a:t>?</a:t>
            </a:r>
          </a:p>
          <a:p>
            <a:endParaRPr lang="en-US" sz="2500" b="1" dirty="0" smtClean="0">
              <a:latin typeface="Nunito Sans" charset="0"/>
            </a:endParaRPr>
          </a:p>
          <a:p>
            <a:r>
              <a:rPr lang="en-US" sz="2500" dirty="0" smtClean="0">
                <a:latin typeface="Nunito Sans" charset="0"/>
              </a:rPr>
              <a:t>What comes to your mind you hear the word ‘TITANIC’?</a:t>
            </a:r>
            <a:endParaRPr lang="en-US" sz="2500" b="1" dirty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9250" y="2659831"/>
            <a:ext cx="2057400" cy="2681256"/>
          </a:xfrm>
          <a:prstGeom prst="rect">
            <a:avLst/>
          </a:prstGeom>
          <a:solidFill>
            <a:srgbClr val="F05136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15400" y="2819400"/>
            <a:ext cx="1295400" cy="198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loud Callout 8"/>
          <p:cNvSpPr/>
          <p:nvPr/>
        </p:nvSpPr>
        <p:spPr>
          <a:xfrm rot="802409">
            <a:off x="7996932" y="2095566"/>
            <a:ext cx="3271071" cy="3236988"/>
          </a:xfrm>
          <a:prstGeom prst="cloudCallou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 rot="18385333">
            <a:off x="1314587" y="2517909"/>
            <a:ext cx="3339507" cy="3186611"/>
          </a:xfrm>
          <a:prstGeom prst="cloudCallou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3962400"/>
            <a:ext cx="2362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800600" y="29718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05136"/>
                </a:solidFill>
                <a:latin typeface="Nunito Sans" charset="0"/>
              </a:rPr>
              <a:t>Will you </a:t>
            </a:r>
            <a:r>
              <a:rPr lang="en-US" sz="2000" b="1" dirty="0" smtClean="0">
                <a:solidFill>
                  <a:srgbClr val="F05136"/>
                </a:solidFill>
                <a:latin typeface="Nunito Sans" charset="0"/>
              </a:rPr>
              <a:t>think about </a:t>
            </a:r>
            <a:r>
              <a:rPr lang="en-US" sz="2000" b="1" dirty="0" smtClean="0">
                <a:solidFill>
                  <a:srgbClr val="F05136"/>
                </a:solidFill>
                <a:latin typeface="Nunito Sans" charset="0"/>
              </a:rPr>
              <a:t>the </a:t>
            </a:r>
            <a:r>
              <a:rPr lang="en-US" sz="2000" b="1" dirty="0" smtClean="0">
                <a:solidFill>
                  <a:srgbClr val="F05136"/>
                </a:solidFill>
                <a:latin typeface="Nunito Sans" charset="0"/>
              </a:rPr>
              <a:t>    Ship or the Movie</a:t>
            </a:r>
            <a:r>
              <a:rPr lang="en-US" sz="2000" b="1" dirty="0" smtClean="0">
                <a:solidFill>
                  <a:srgbClr val="F05136"/>
                </a:solidFill>
                <a:latin typeface="Nunito Sans" charset="0"/>
              </a:rPr>
              <a:t>???</a:t>
            </a:r>
            <a:endParaRPr lang="en-US" sz="2000" dirty="0">
              <a:solidFill>
                <a:srgbClr val="F05136"/>
              </a:solidFill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xmlns="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MCQ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character in the XML Element will generate an error because the parser interprets it as the start of a new element?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" &lt; "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"&amp;"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Both A &amp; B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None of the above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5122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133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In </a:t>
            </a:r>
            <a:r>
              <a:rPr lang="en-US" sz="2500" dirty="0" smtClean="0">
                <a:latin typeface="Nunito Sans" panose="00000500000000000000" pitchFamily="2" charset="0"/>
              </a:rPr>
              <a:t>which application can XML be used for marking up documents for specialized applications, such as e-commerce, scientific documents, Mathematical formula and e-books?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Data exchange between computer systems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Data </a:t>
            </a:r>
            <a:r>
              <a:rPr lang="en-US" sz="2500" dirty="0" smtClean="0">
                <a:latin typeface="Nunito Sans" panose="00000500000000000000" pitchFamily="2" charset="0"/>
              </a:rPr>
              <a:t>storage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Specialized publishing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None of the </a:t>
            </a:r>
            <a:r>
              <a:rPr lang="en-US" sz="2500" dirty="0" smtClean="0">
                <a:latin typeface="Nunito Sans" panose="00000500000000000000" pitchFamily="2" charset="0"/>
              </a:rPr>
              <a:t>above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5122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4038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statement is Not true: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XML elements must be properly nested.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XML tags are case sensitive.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White-space is not preserved in XML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XML documents must have a root tag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5122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038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is not a correct name for an XML element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&lt;Note&gt;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&lt;h1&gt;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&lt;1doller&gt;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All three names are incorrect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5122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9624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Ther</a:t>
            </a:r>
            <a:r>
              <a:rPr lang="en-US" sz="2500" dirty="0" smtClean="0">
                <a:latin typeface="Nunito Sans" panose="00000500000000000000" pitchFamily="2" charset="0"/>
              </a:rPr>
              <a:t>e is a way of describing XML data, how?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XML uses a DTD to describe the data XML uses XSL to describe data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XML uses a tags.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XML uses XSL to describe data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XML uses a description node to describe data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5122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25200" y="2133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What is a Document </a:t>
            </a:r>
            <a:r>
              <a:rPr lang="en-US" sz="2500" b="1" dirty="0" smtClean="0">
                <a:latin typeface="Nunito Sans" charset="0"/>
              </a:rPr>
              <a:t>?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</a:t>
            </a:r>
            <a:r>
              <a:rPr lang="en-US" sz="2500" dirty="0" smtClean="0">
                <a:latin typeface="Nunito Sans" charset="0"/>
              </a:rPr>
              <a:t> A </a:t>
            </a:r>
            <a:r>
              <a:rPr lang="en-US" sz="2500" dirty="0" smtClean="0">
                <a:latin typeface="Nunito Sans" charset="0"/>
              </a:rPr>
              <a:t>document is a combination of data and markup.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What is data and what is markup</a:t>
            </a:r>
            <a:r>
              <a:rPr lang="en-US" sz="2500" b="1" dirty="0" smtClean="0">
                <a:latin typeface="Nunito Sans" charset="0"/>
              </a:rPr>
              <a:t>?</a:t>
            </a:r>
          </a:p>
          <a:p>
            <a:endParaRPr lang="en-US" sz="2500" b="1" dirty="0" smtClean="0">
              <a:solidFill>
                <a:srgbClr val="F05136"/>
              </a:solidFill>
              <a:latin typeface="Nunito Sans" charset="0"/>
            </a:endParaRPr>
          </a:p>
          <a:p>
            <a:endParaRPr lang="en-US" sz="2500" b="1" dirty="0">
              <a:solidFill>
                <a:srgbClr val="F05136"/>
              </a:solidFill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295400"/>
            <a:ext cx="2667000" cy="358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nz,nk,sn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1752600"/>
            <a:ext cx="2743200" cy="2755446"/>
          </a:xfrm>
          <a:prstGeom prst="rect">
            <a:avLst/>
          </a:prstGeom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3200400"/>
            <a:ext cx="2846227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What is data and what is markup</a:t>
            </a:r>
            <a:r>
              <a:rPr lang="en-US" sz="2500" b="1" dirty="0" smtClean="0">
                <a:latin typeface="Nunito Sans" charset="0"/>
              </a:rPr>
              <a:t>?</a:t>
            </a:r>
          </a:p>
          <a:p>
            <a:endParaRPr lang="en-US" sz="2500" b="1" dirty="0" smtClean="0">
              <a:solidFill>
                <a:srgbClr val="F05136"/>
              </a:solidFill>
              <a:latin typeface="Nunito Sans" charset="0"/>
            </a:endParaRPr>
          </a:p>
          <a:p>
            <a:endParaRPr lang="en-US" sz="2500" b="1" dirty="0">
              <a:solidFill>
                <a:srgbClr val="F05136"/>
              </a:solidFill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2057400" y="2667001"/>
            <a:ext cx="1524000" cy="1905000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6200000" flipV="1">
            <a:off x="1562100" y="1866901"/>
            <a:ext cx="1066800" cy="990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1562100" y="1866901"/>
            <a:ext cx="129540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1714500" y="2019301"/>
            <a:ext cx="1371600" cy="381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1905000" y="2209801"/>
            <a:ext cx="13716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019300" y="2095501"/>
            <a:ext cx="137160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52600" y="1447801"/>
            <a:ext cx="152400" cy="152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1371601"/>
            <a:ext cx="152400" cy="152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 flipV="1">
            <a:off x="2514600" y="1371601"/>
            <a:ext cx="152400" cy="152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2743200" y="1371600"/>
            <a:ext cx="152400" cy="15240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47800" y="1752601"/>
            <a:ext cx="152400" cy="152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810000" y="2895600"/>
            <a:ext cx="3505200" cy="45720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Callout 34"/>
          <p:cNvSpPr/>
          <p:nvPr/>
        </p:nvSpPr>
        <p:spPr>
          <a:xfrm>
            <a:off x="7391400" y="2590800"/>
            <a:ext cx="1371600" cy="990600"/>
          </a:xfrm>
          <a:prstGeom prst="rightArrowCallou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915400" y="2438400"/>
            <a:ext cx="2438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Document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4495800"/>
            <a:ext cx="2590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Markup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5600" y="4724400"/>
            <a:ext cx="2667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SCHEMA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638800" y="5105400"/>
            <a:ext cx="1295400" cy="38100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7543800" y="3657600"/>
            <a:ext cx="304800" cy="762000"/>
          </a:xfrm>
          <a:prstGeom prst="up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Role of Markup: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Markup </a:t>
            </a:r>
            <a:r>
              <a:rPr lang="en-US" sz="2500" dirty="0" smtClean="0">
                <a:latin typeface="Nunito Sans" charset="0"/>
              </a:rPr>
              <a:t>describes the data in the document and how it should </a:t>
            </a:r>
            <a:r>
              <a:rPr lang="en-US" sz="2500" dirty="0" smtClean="0">
                <a:latin typeface="Nunito Sans" charset="0"/>
              </a:rPr>
              <a:t>be   	interpreted</a:t>
            </a:r>
            <a:r>
              <a:rPr lang="en-US" sz="2500" dirty="0" smtClean="0">
                <a:latin typeface="Nunito Sans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Markup </a:t>
            </a:r>
            <a:r>
              <a:rPr lang="en-US" sz="2500" dirty="0" smtClean="0">
                <a:latin typeface="Nunito Sans" charset="0"/>
              </a:rPr>
              <a:t>is anything inside a pair of angle brackets (&lt; &gt;)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Markup </a:t>
            </a:r>
            <a:r>
              <a:rPr lang="en-US" sz="2800" b="1" dirty="0" smtClean="0"/>
              <a:t>Languages:</a:t>
            </a:r>
          </a:p>
          <a:p>
            <a:endParaRPr lang="en-US" sz="2800" b="1" dirty="0" smtClean="0">
              <a:latin typeface="Nunito Sans" charset="0"/>
            </a:endParaRPr>
          </a:p>
          <a:p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19600" y="1447800"/>
            <a:ext cx="2438400" cy="76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GML(1969)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2590800"/>
            <a:ext cx="2438400" cy="76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SGML(1985)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3886200"/>
            <a:ext cx="2438400" cy="76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XML(1998)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3886200"/>
            <a:ext cx="2438400" cy="76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HTML(1993)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5486400"/>
            <a:ext cx="2438400" cy="76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Nunito Sans" charset="0"/>
              </a:rPr>
              <a:t>XHTML(2000)</a:t>
            </a:r>
            <a:endParaRPr lang="en-US" sz="2500" dirty="0">
              <a:solidFill>
                <a:schemeClr val="tx1"/>
              </a:solidFill>
              <a:latin typeface="Nunito Sans" charset="0"/>
            </a:endParaRPr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5400000">
            <a:off x="5448300" y="2400300"/>
            <a:ext cx="3810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rot="5400000">
            <a:off x="5372100" y="3619500"/>
            <a:ext cx="5334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95600" y="3352800"/>
            <a:ext cx="1905000" cy="53340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 rot="5400000">
            <a:off x="1943100" y="5067300"/>
            <a:ext cx="838200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4076700" y="3924300"/>
            <a:ext cx="838200" cy="228600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HTML – Hyper Text Markup </a:t>
            </a:r>
            <a:r>
              <a:rPr lang="en-US" sz="2500" b="1" dirty="0" smtClean="0">
                <a:latin typeface="Nunito Sans" charset="0"/>
              </a:rPr>
              <a:t>Language: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Primarily </a:t>
            </a:r>
            <a:r>
              <a:rPr lang="en-US" sz="2500" dirty="0" smtClean="0">
                <a:latin typeface="Nunito Sans" charset="0"/>
              </a:rPr>
              <a:t>designed for desired look and feel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Intended </a:t>
            </a:r>
            <a:r>
              <a:rPr lang="en-US" sz="2500" dirty="0" smtClean="0">
                <a:latin typeface="Nunito Sans" charset="0"/>
              </a:rPr>
              <a:t>to remove difficulties of GML and SGML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A </a:t>
            </a:r>
            <a:r>
              <a:rPr lang="en-US" sz="2500" dirty="0" smtClean="0">
                <a:latin typeface="Nunito Sans" charset="0"/>
              </a:rPr>
              <a:t>non structured markup language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Did </a:t>
            </a:r>
            <a:r>
              <a:rPr lang="en-US" sz="2500" dirty="0" smtClean="0">
                <a:latin typeface="Nunito Sans" charset="0"/>
              </a:rPr>
              <a:t>not support what is called as ‘Content Markup’.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Both </a:t>
            </a:r>
            <a:r>
              <a:rPr lang="en-US" sz="2500" dirty="0" smtClean="0">
                <a:latin typeface="Nunito Sans" charset="0"/>
              </a:rPr>
              <a:t>presentation markups and structural markups </a:t>
            </a:r>
            <a:r>
              <a:rPr lang="en-US" sz="2500" dirty="0" smtClean="0">
                <a:latin typeface="Nunito Sans" charset="0"/>
              </a:rPr>
              <a:t>were </a:t>
            </a:r>
            <a:r>
              <a:rPr lang="en-US" sz="2500" dirty="0" smtClean="0">
                <a:latin typeface="Nunito Sans" charset="0"/>
              </a:rPr>
              <a:t>placed in the same Document.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What is XML ?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Extensible </a:t>
            </a:r>
            <a:r>
              <a:rPr lang="en-US" sz="2500" dirty="0" smtClean="0">
                <a:latin typeface="Nunito Sans" charset="0"/>
              </a:rPr>
              <a:t>Markup Language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A </a:t>
            </a:r>
            <a:r>
              <a:rPr lang="en-US" sz="2500" dirty="0" smtClean="0">
                <a:latin typeface="Nunito Sans" charset="0"/>
              </a:rPr>
              <a:t>standard for data exchange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A </a:t>
            </a:r>
            <a:r>
              <a:rPr lang="en-US" sz="2500" dirty="0" smtClean="0">
                <a:latin typeface="Nunito Sans" charset="0"/>
              </a:rPr>
              <a:t>specification recommended by W3C (</a:t>
            </a:r>
            <a:r>
              <a:rPr lang="en-US" sz="2500" dirty="0" smtClean="0">
                <a:latin typeface="Nunito Sans" charset="0"/>
              </a:rPr>
              <a:t>World Wide </a:t>
            </a:r>
            <a:r>
              <a:rPr lang="en-US" sz="2500" dirty="0" smtClean="0">
                <a:latin typeface="Nunito Sans" charset="0"/>
              </a:rPr>
              <a:t>Web Consortium</a:t>
            </a:r>
            <a:r>
              <a:rPr lang="en-US" sz="2500" dirty="0" smtClean="0">
                <a:latin typeface="Nunito Sans" charset="0"/>
              </a:rPr>
              <a:t>) </a:t>
            </a:r>
            <a:endParaRPr lang="en-US" sz="2500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Structured </a:t>
            </a:r>
            <a:r>
              <a:rPr lang="en-US" sz="2500" dirty="0" smtClean="0">
                <a:latin typeface="Nunito Sans" charset="0"/>
              </a:rPr>
              <a:t>markup language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Simplified </a:t>
            </a:r>
            <a:r>
              <a:rPr lang="en-US" sz="2500" dirty="0" smtClean="0">
                <a:latin typeface="Nunito Sans" charset="0"/>
              </a:rPr>
              <a:t>SGML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Designed </a:t>
            </a:r>
            <a:r>
              <a:rPr lang="en-US" sz="2500" dirty="0" smtClean="0">
                <a:latin typeface="Nunito Sans" charset="0"/>
              </a:rPr>
              <a:t>to describe data</a:t>
            </a:r>
            <a:endParaRPr lang="en-US" sz="2500" b="1" dirty="0">
              <a:latin typeface="Nunito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1410</Words>
  <Application>Microsoft Office PowerPoint</Application>
  <PresentationFormat>Custom</PresentationFormat>
  <Paragraphs>271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Nunito Sans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235</cp:revision>
  <dcterms:created xsi:type="dcterms:W3CDTF">2006-08-16T00:00:00Z</dcterms:created>
  <dcterms:modified xsi:type="dcterms:W3CDTF">2020-01-04T12:44:53Z</dcterms:modified>
</cp:coreProperties>
</file>