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3"/>
  </p:notesMasterIdLst>
  <p:sldIdLst>
    <p:sldId id="272" r:id="rId2"/>
    <p:sldId id="275" r:id="rId3"/>
    <p:sldId id="256" r:id="rId4"/>
    <p:sldId id="350" r:id="rId5"/>
    <p:sldId id="352" r:id="rId6"/>
    <p:sldId id="356" r:id="rId7"/>
    <p:sldId id="357" r:id="rId8"/>
    <p:sldId id="358" r:id="rId9"/>
    <p:sldId id="359" r:id="rId10"/>
    <p:sldId id="349" r:id="rId11"/>
    <p:sldId id="365" r:id="rId12"/>
    <p:sldId id="351" r:id="rId13"/>
    <p:sldId id="364" r:id="rId14"/>
    <p:sldId id="354" r:id="rId15"/>
    <p:sldId id="355" r:id="rId16"/>
    <p:sldId id="366" r:id="rId17"/>
    <p:sldId id="367" r:id="rId18"/>
    <p:sldId id="368" r:id="rId19"/>
    <p:sldId id="371" r:id="rId20"/>
    <p:sldId id="372" r:id="rId21"/>
    <p:sldId id="373" r:id="rId22"/>
    <p:sldId id="374" r:id="rId23"/>
    <p:sldId id="375" r:id="rId24"/>
    <p:sldId id="376" r:id="rId25"/>
    <p:sldId id="377" r:id="rId26"/>
    <p:sldId id="378" r:id="rId27"/>
    <p:sldId id="379" r:id="rId28"/>
    <p:sldId id="380" r:id="rId29"/>
    <p:sldId id="381" r:id="rId30"/>
    <p:sldId id="382" r:id="rId31"/>
    <p:sldId id="383" r:id="rId32"/>
    <p:sldId id="384" r:id="rId33"/>
    <p:sldId id="385" r:id="rId34"/>
    <p:sldId id="386" r:id="rId35"/>
    <p:sldId id="387" r:id="rId36"/>
    <p:sldId id="388" r:id="rId37"/>
    <p:sldId id="389" r:id="rId38"/>
    <p:sldId id="390" r:id="rId39"/>
    <p:sldId id="391" r:id="rId40"/>
    <p:sldId id="392" r:id="rId41"/>
    <p:sldId id="289" r:id="rId42"/>
  </p:sldIdLst>
  <p:sldSz cx="12192000" cy="6858000"/>
  <p:notesSz cx="6858000" cy="9144000"/>
  <p:embeddedFontLst>
    <p:embeddedFont>
      <p:font typeface="Calibri" panose="020F0502020204030204" pitchFamily="34" charset="0"/>
      <p:regular r:id="rId44"/>
      <p:bold r:id="rId45"/>
      <p:italic r:id="rId46"/>
      <p:boldItalic r:id="rId47"/>
    </p:embeddedFont>
    <p:embeddedFont>
      <p:font typeface="Nunito Sans" panose="020B0604020202020204" charset="0"/>
      <p:regular r:id="rId48"/>
      <p:bold r:id="rId49"/>
      <p:italic r:id="rId50"/>
      <p:boldItalic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0" userDrawn="1">
          <p15:clr>
            <a:srgbClr val="A4A3A4"/>
          </p15:clr>
        </p15:guide>
        <p15:guide id="2" pos="60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000000"/>
    <a:srgbClr val="E5E5E5"/>
    <a:srgbClr val="525252"/>
    <a:srgbClr val="1A1A1A"/>
    <a:srgbClr val="4A4A4A"/>
    <a:srgbClr val="131313"/>
    <a:srgbClr val="212121"/>
    <a:srgbClr val="303030"/>
    <a:srgbClr val="3D3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55448" autoAdjust="0"/>
  </p:normalViewPr>
  <p:slideViewPr>
    <p:cSldViewPr>
      <p:cViewPr varScale="1">
        <p:scale>
          <a:sx n="49" d="100"/>
          <a:sy n="49" d="100"/>
        </p:scale>
        <p:origin x="1738" y="29"/>
      </p:cViewPr>
      <p:guideLst>
        <p:guide orient="horz" pos="3840"/>
        <p:guide pos="6000"/>
      </p:guideLst>
    </p:cSldViewPr>
  </p:slideViewPr>
  <p:notesTextViewPr>
    <p:cViewPr>
      <p:scale>
        <a:sx n="100" d="100"/>
        <a:sy n="100" d="100"/>
      </p:scale>
      <p:origin x="0" y="0"/>
    </p:cViewPr>
  </p:notesTextViewPr>
  <p:notesViewPr>
    <p:cSldViewPr>
      <p:cViewPr varScale="1">
        <p:scale>
          <a:sx n="56" d="100"/>
          <a:sy n="56"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pPr/>
              <a:t>11/21/2019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pPr/>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pPr/>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b="0" dirty="0" smtClean="0"/>
              <a:t>Once</a:t>
            </a:r>
            <a:r>
              <a:rPr lang="en-US" b="0" baseline="0" dirty="0" smtClean="0"/>
              <a:t> the exception is occurred i.e.) when car wheel get punctured, it is handled with the help of new set of wheel, jack and spanner.  </a:t>
            </a:r>
            <a:endParaRPr lang="en-US" b="0" dirty="0" smtClean="0"/>
          </a:p>
        </p:txBody>
      </p:sp>
      <p:sp>
        <p:nvSpPr>
          <p:cNvPr id="4" name="Slide Number Placeholder 3"/>
          <p:cNvSpPr>
            <a:spLocks noGrp="1"/>
          </p:cNvSpPr>
          <p:nvPr>
            <p:ph type="sldNum" sz="quarter" idx="5"/>
          </p:nvPr>
        </p:nvSpPr>
        <p:spPr/>
        <p:txBody>
          <a:bodyPr/>
          <a:lstStyle/>
          <a:p>
            <a:fld id="{0AAB6876-1BF1-4B88-890A-0B4E46201506}" type="slidenum">
              <a:rPr lang="en-US" smtClean="0"/>
              <a:pPr/>
              <a:t>10</a:t>
            </a:fld>
            <a:endParaRPr lang="en-US"/>
          </a:p>
        </p:txBody>
      </p:sp>
    </p:spTree>
    <p:extLst>
      <p:ext uri="{BB962C8B-B14F-4D97-AF65-F5344CB8AC3E}">
        <p14:creationId xmlns:p14="http://schemas.microsoft.com/office/powerpoint/2010/main" val="3597383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b="0" dirty="0" smtClean="0"/>
              <a:t>Once</a:t>
            </a:r>
            <a:r>
              <a:rPr lang="en-US" b="0" baseline="0" dirty="0" smtClean="0"/>
              <a:t> the exception is occurred i.e.) when car wheel get punctured, it is handled with the help of new set of wheel, jack and spanner.  </a:t>
            </a:r>
            <a:endParaRPr lang="en-US" b="0" dirty="0" smtClean="0"/>
          </a:p>
        </p:txBody>
      </p:sp>
      <p:sp>
        <p:nvSpPr>
          <p:cNvPr id="4" name="Slide Number Placeholder 3"/>
          <p:cNvSpPr>
            <a:spLocks noGrp="1"/>
          </p:cNvSpPr>
          <p:nvPr>
            <p:ph type="sldNum" sz="quarter" idx="5"/>
          </p:nvPr>
        </p:nvSpPr>
        <p:spPr/>
        <p:txBody>
          <a:bodyPr/>
          <a:lstStyle/>
          <a:p>
            <a:fld id="{0AAB6876-1BF1-4B88-890A-0B4E46201506}" type="slidenum">
              <a:rPr lang="en-US" smtClean="0"/>
              <a:pPr/>
              <a:t>11</a:t>
            </a:fld>
            <a:endParaRPr lang="en-US"/>
          </a:p>
        </p:txBody>
      </p:sp>
    </p:spTree>
    <p:extLst>
      <p:ext uri="{BB962C8B-B14F-4D97-AF65-F5344CB8AC3E}">
        <p14:creationId xmlns:p14="http://schemas.microsoft.com/office/powerpoint/2010/main" val="3597383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dirty="0" smtClean="0"/>
              <a:t>In programming</a:t>
            </a:r>
            <a:r>
              <a:rPr lang="en-US" baseline="0" dirty="0" smtClean="0"/>
              <a:t> the statement which cause’s the exception are called critical Statement.</a:t>
            </a:r>
            <a:endParaRPr lang="en-US" dirty="0" smtClean="0"/>
          </a:p>
          <a:p>
            <a:r>
              <a:rPr lang="en-US" dirty="0" smtClean="0"/>
              <a:t>In</a:t>
            </a:r>
            <a:r>
              <a:rPr lang="en-US" baseline="0" dirty="0" smtClean="0"/>
              <a:t> order to handle the exception in programming we are using try and catch block.</a:t>
            </a:r>
          </a:p>
          <a:p>
            <a:r>
              <a:rPr lang="en-US" baseline="0" dirty="0" smtClean="0"/>
              <a:t>The critical statements are placed inside the try block.</a:t>
            </a:r>
          </a:p>
          <a:p>
            <a:endParaRPr lang="en-US" baseline="0" dirty="0" smtClean="0"/>
          </a:p>
          <a:p>
            <a:r>
              <a:rPr lang="en-US" baseline="0" dirty="0" smtClean="0"/>
              <a:t>When an exception is thrown by an try{…} block . The exception is catched with the help of the catch(){…} block.</a:t>
            </a:r>
          </a:p>
        </p:txBody>
      </p:sp>
      <p:sp>
        <p:nvSpPr>
          <p:cNvPr id="4" name="Slide Number Placeholder 3"/>
          <p:cNvSpPr>
            <a:spLocks noGrp="1"/>
          </p:cNvSpPr>
          <p:nvPr>
            <p:ph type="sldNum" sz="quarter" idx="10"/>
          </p:nvPr>
        </p:nvSpPr>
        <p:spPr/>
        <p:txBody>
          <a:bodyPr/>
          <a:lstStyle/>
          <a:p>
            <a:fld id="{0AAB6876-1BF1-4B88-890A-0B4E46201506}" type="slidenum">
              <a:rPr lang="en-US" smtClean="0"/>
              <a:pPr/>
              <a:t>12</a:t>
            </a:fld>
            <a:endParaRPr lang="en-US"/>
          </a:p>
        </p:txBody>
      </p:sp>
    </p:spTree>
    <p:extLst>
      <p:ext uri="{BB962C8B-B14F-4D97-AF65-F5344CB8AC3E}">
        <p14:creationId xmlns:p14="http://schemas.microsoft.com/office/powerpoint/2010/main" val="3566962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br>
              <a:rPr lang="en-US" b="1" dirty="0" smtClean="0"/>
            </a:br>
            <a:r>
              <a:rPr lang="en-US" b="1" dirty="0" smtClean="0"/>
              <a:t>try:</a:t>
            </a:r>
          </a:p>
          <a:p>
            <a:r>
              <a:rPr lang="en-IN" sz="1200" b="0" i="0" kern="1200" dirty="0" smtClean="0">
                <a:solidFill>
                  <a:schemeClr val="tx1"/>
                </a:solidFill>
                <a:latin typeface="+mn-lt"/>
                <a:ea typeface="+mn-ea"/>
                <a:cs typeface="+mn-cs"/>
              </a:rPr>
              <a:t>The "try" keyword is used to specify a block where we should place exception code. The try block must be followed by either catch or finally. It means, we can't use try block alone.</a:t>
            </a:r>
          </a:p>
          <a:p>
            <a:r>
              <a:rPr lang="en-IN" sz="1200" b="1" i="0" kern="1200" dirty="0" smtClean="0">
                <a:solidFill>
                  <a:schemeClr val="tx1"/>
                </a:solidFill>
                <a:latin typeface="+mn-lt"/>
                <a:ea typeface="+mn-ea"/>
                <a:cs typeface="+mn-cs"/>
              </a:rPr>
              <a:t>catch:</a:t>
            </a:r>
          </a:p>
          <a:p>
            <a:r>
              <a:rPr lang="en-IN" sz="1200" b="0" i="0" kern="1200" dirty="0" smtClean="0">
                <a:solidFill>
                  <a:schemeClr val="tx1"/>
                </a:solidFill>
                <a:latin typeface="+mn-lt"/>
                <a:ea typeface="+mn-ea"/>
                <a:cs typeface="+mn-cs"/>
              </a:rPr>
              <a:t>The "catch" block is used to handle the exception. It must be preceded by try block which means we can't use catch block alone. It can be followed by finally block later.</a:t>
            </a:r>
            <a:endParaRPr lang="en-US" b="1"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13</a:t>
            </a:fld>
            <a:endParaRPr lang="en-US"/>
          </a:p>
        </p:txBody>
      </p:sp>
    </p:spTree>
    <p:extLst>
      <p:ext uri="{BB962C8B-B14F-4D97-AF65-F5344CB8AC3E}">
        <p14:creationId xmlns:p14="http://schemas.microsoft.com/office/powerpoint/2010/main" val="537361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Description:</a:t>
            </a:r>
          </a:p>
          <a:p>
            <a:r>
              <a:rPr lang="en-US" b="0" dirty="0" smtClean="0"/>
              <a:t>The</a:t>
            </a:r>
            <a:r>
              <a:rPr lang="en-US" b="0" baseline="0" dirty="0" smtClean="0"/>
              <a:t> array </a:t>
            </a:r>
            <a:r>
              <a:rPr lang="en-US" b="0" baseline="0" dirty="0" err="1" smtClean="0"/>
              <a:t>arr</a:t>
            </a:r>
            <a:r>
              <a:rPr lang="en-US" b="0" baseline="0" dirty="0" smtClean="0"/>
              <a:t>[] consist of three elements 1, 2, 3. We are trying to access the array index 3. Since we are trying to access the array index 3. So it will throw an exception called </a:t>
            </a:r>
            <a:r>
              <a:rPr lang="en-US" b="0" baseline="0" dirty="0" err="1" smtClean="0"/>
              <a:t>ArrayIndexOutofBoundsException</a:t>
            </a:r>
            <a:r>
              <a:rPr lang="en-US" b="0" baseline="0" dirty="0" smtClean="0"/>
              <a:t>. This exception is catch by catch block. We have handled the exception there is  no interruption in program flow then the last print statement also get </a:t>
            </a:r>
            <a:r>
              <a:rPr lang="en-US" b="0" baseline="0" dirty="0" err="1" smtClean="0"/>
              <a:t>excecuted</a:t>
            </a:r>
            <a:r>
              <a:rPr lang="en-US" b="0" baseline="0" dirty="0" smtClean="0"/>
              <a:t>.</a:t>
            </a:r>
            <a:endParaRPr lang="en-IN" b="0"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14</a:t>
            </a:fld>
            <a:endParaRPr lang="en-US"/>
          </a:p>
        </p:txBody>
      </p:sp>
    </p:spTree>
    <p:extLst>
      <p:ext uri="{BB962C8B-B14F-4D97-AF65-F5344CB8AC3E}">
        <p14:creationId xmlns:p14="http://schemas.microsoft.com/office/powerpoint/2010/main" val="23316507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15</a:t>
            </a:fld>
            <a:endParaRPr lang="en-US"/>
          </a:p>
        </p:txBody>
      </p:sp>
    </p:spTree>
    <p:extLst>
      <p:ext uri="{BB962C8B-B14F-4D97-AF65-F5344CB8AC3E}">
        <p14:creationId xmlns:p14="http://schemas.microsoft.com/office/powerpoint/2010/main" val="1381872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JVM firstly checks whether the exception is handled or not.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exception is not handled, JVM provides a default exception handler that performs the following tasks:</a:t>
            </a:r>
          </a:p>
          <a:p>
            <a:r>
              <a:rPr lang="en-US" sz="1200" b="0" kern="1200" dirty="0" smtClean="0">
                <a:solidFill>
                  <a:schemeClr val="tx1"/>
                </a:solidFill>
                <a:effectLst/>
                <a:latin typeface="+mn-lt"/>
                <a:ea typeface="+mn-ea"/>
                <a:cs typeface="+mn-cs"/>
              </a:rPr>
              <a:t>Prints out exception description.</a:t>
            </a:r>
          </a:p>
          <a:p>
            <a:r>
              <a:rPr lang="en-US" sz="1200" b="0" kern="1200" dirty="0" smtClean="0">
                <a:solidFill>
                  <a:schemeClr val="tx1"/>
                </a:solidFill>
                <a:effectLst/>
                <a:latin typeface="+mn-lt"/>
                <a:ea typeface="+mn-ea"/>
                <a:cs typeface="+mn-cs"/>
              </a:rPr>
              <a:t>Prints the stack trace (Hierarchy of methods where the exception occurred).</a:t>
            </a:r>
          </a:p>
          <a:p>
            <a:r>
              <a:rPr lang="en-US" sz="1200" b="0" kern="1200" dirty="0" smtClean="0">
                <a:solidFill>
                  <a:schemeClr val="tx1"/>
                </a:solidFill>
                <a:effectLst/>
                <a:latin typeface="+mn-lt"/>
                <a:ea typeface="+mn-ea"/>
                <a:cs typeface="+mn-cs"/>
              </a:rPr>
              <a:t>Causes the program to terminate.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But if exception is handled by the application programmer, normal flow of the application is maintained i.e. rest of the code is executed.</a:t>
            </a:r>
          </a:p>
          <a:p>
            <a:endParaRPr lang="en-US" b="1" dirty="0" smtClean="0"/>
          </a:p>
        </p:txBody>
      </p:sp>
      <p:sp>
        <p:nvSpPr>
          <p:cNvPr id="4" name="Slide Number Placeholder 3"/>
          <p:cNvSpPr>
            <a:spLocks noGrp="1"/>
          </p:cNvSpPr>
          <p:nvPr>
            <p:ph type="sldNum" sz="quarter" idx="5"/>
          </p:nvPr>
        </p:nvSpPr>
        <p:spPr/>
        <p:txBody>
          <a:bodyPr/>
          <a:lstStyle/>
          <a:p>
            <a:fld id="{0AAB6876-1BF1-4B88-890A-0B4E46201506}" type="slidenum">
              <a:rPr lang="en-US" smtClean="0"/>
              <a:pPr/>
              <a:t>16</a:t>
            </a:fld>
            <a:endParaRPr lang="en-US"/>
          </a:p>
        </p:txBody>
      </p:sp>
    </p:spTree>
    <p:extLst>
      <p:ext uri="{BB962C8B-B14F-4D97-AF65-F5344CB8AC3E}">
        <p14:creationId xmlns:p14="http://schemas.microsoft.com/office/powerpoint/2010/main" val="5220137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Output:</a:t>
            </a:r>
            <a:endParaRPr lang="en-US" b="0" dirty="0" smtClean="0"/>
          </a:p>
          <a:p>
            <a:r>
              <a:rPr lang="en-US" b="0" dirty="0" err="1" smtClean="0"/>
              <a:t>ArithmaticException</a:t>
            </a:r>
            <a:r>
              <a:rPr lang="en-US" b="0" dirty="0" smtClean="0"/>
              <a:t> thrown by meth1() method is caught in main() method</a:t>
            </a:r>
          </a:p>
          <a:p>
            <a:endParaRPr lang="en-US" b="0" dirty="0" smtClean="0"/>
          </a:p>
          <a:p>
            <a:r>
              <a:rPr lang="en-US" b="1" dirty="0" smtClean="0"/>
              <a:t>Description:</a:t>
            </a:r>
            <a:endParaRPr lang="en-US" b="0" dirty="0" smtClean="0"/>
          </a:p>
          <a:p>
            <a:r>
              <a:rPr lang="en-US" b="0" dirty="0" smtClean="0"/>
              <a:t>The class </a:t>
            </a:r>
            <a:r>
              <a:rPr lang="en-US" b="0" dirty="0" err="1" smtClean="0"/>
              <a:t>MyClass</a:t>
            </a:r>
            <a:r>
              <a:rPr lang="en-US" b="0" baseline="0" dirty="0" smtClean="0"/>
              <a:t> contains two method one is main method() and meth1(). The object is created for the class </a:t>
            </a:r>
            <a:r>
              <a:rPr lang="en-US" b="0" baseline="0" dirty="0" err="1" smtClean="0"/>
              <a:t>MyClass</a:t>
            </a:r>
            <a:r>
              <a:rPr lang="en-US" b="0" baseline="0" dirty="0" smtClean="0"/>
              <a:t> inside the main method i.e.) </a:t>
            </a:r>
            <a:r>
              <a:rPr lang="en-US" b="0" baseline="0" dirty="0" err="1" smtClean="0"/>
              <a:t>MyClass</a:t>
            </a:r>
            <a:r>
              <a:rPr lang="en-US" b="0" baseline="0" dirty="0" smtClean="0"/>
              <a:t> </a:t>
            </a:r>
            <a:r>
              <a:rPr lang="en-US" b="0" baseline="0" dirty="0" err="1" smtClean="0"/>
              <a:t>ob</a:t>
            </a:r>
            <a:r>
              <a:rPr lang="en-US" b="0" baseline="0" dirty="0" smtClean="0"/>
              <a:t> = new </a:t>
            </a:r>
            <a:r>
              <a:rPr lang="en-US" b="0" baseline="0" dirty="0" err="1" smtClean="0"/>
              <a:t>MyClass</a:t>
            </a:r>
            <a:r>
              <a:rPr lang="en-US" b="0" baseline="0" dirty="0" smtClean="0"/>
              <a:t>();</a:t>
            </a:r>
          </a:p>
          <a:p>
            <a:endParaRPr lang="en-US" b="0" dirty="0" smtClean="0"/>
          </a:p>
          <a:p>
            <a:r>
              <a:rPr lang="en-US" b="0" dirty="0" smtClean="0"/>
              <a:t>Here, an exception of type ArithmeticException is thrown out of try block in meth1() method. This thrown exception is not caught by the catch block defined in the meth1() method, because the catch block has declared a non-matching type of exception i.e. </a:t>
            </a:r>
            <a:r>
              <a:rPr lang="en-US" b="0" dirty="0" err="1" smtClean="0"/>
              <a:t>NullPointerException</a:t>
            </a:r>
            <a:r>
              <a:rPr lang="en-US" b="0" dirty="0" smtClean="0"/>
              <a:t>.</a:t>
            </a:r>
          </a:p>
          <a:p>
            <a:endParaRPr lang="en-US" b="0" dirty="0" smtClean="0"/>
          </a:p>
          <a:p>
            <a:r>
              <a:rPr lang="en-US" b="0" dirty="0" smtClean="0"/>
              <a:t>This uncaught exception is thrown down to the next method in call stack, i.e. main() method( which called meth1() method from within its try-catch block) and it does have a matching catch block to catch the exception thrown by meth1() method and the exception is caught. </a:t>
            </a:r>
            <a:endParaRPr lang="en-IN" b="0"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18</a:t>
            </a:fld>
            <a:endParaRPr lang="en-US"/>
          </a:p>
        </p:txBody>
      </p:sp>
    </p:spTree>
    <p:extLst>
      <p:ext uri="{BB962C8B-B14F-4D97-AF65-F5344CB8AC3E}">
        <p14:creationId xmlns:p14="http://schemas.microsoft.com/office/powerpoint/2010/main" val="2654577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Output:</a:t>
            </a:r>
          </a:p>
          <a:p>
            <a:r>
              <a:rPr lang="en-US" b="0" dirty="0" smtClean="0"/>
              <a:t>Arithmetic Exception occurs</a:t>
            </a:r>
          </a:p>
          <a:p>
            <a:r>
              <a:rPr lang="en-US" b="0" dirty="0" smtClean="0"/>
              <a:t>rest of the code</a:t>
            </a:r>
          </a:p>
          <a:p>
            <a:endParaRPr lang="en-US" b="0" dirty="0" smtClean="0"/>
          </a:p>
          <a:p>
            <a:r>
              <a:rPr lang="en-US" b="1" dirty="0" smtClean="0"/>
              <a:t>Description:</a:t>
            </a:r>
            <a:endParaRPr lang="en-US" b="0" dirty="0" smtClean="0"/>
          </a:p>
          <a:p>
            <a:r>
              <a:rPr lang="en-US" b="0" dirty="0" smtClean="0"/>
              <a:t>It is an example of multiple catch block.</a:t>
            </a:r>
            <a:endParaRPr lang="en-US" sz="120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Java catch multiple exceptions</a:t>
            </a:r>
          </a:p>
          <a:p>
            <a:r>
              <a:rPr lang="en-US" sz="1200" kern="1200" dirty="0" smtClean="0">
                <a:solidFill>
                  <a:schemeClr val="tx1"/>
                </a:solidFill>
                <a:effectLst/>
                <a:latin typeface="+mn-lt"/>
                <a:ea typeface="+mn-ea"/>
                <a:cs typeface="+mn-cs"/>
              </a:rPr>
              <a:t>A try block can be followed by one or more catch blocks. Each catch block must contain a different exception handler.</a:t>
            </a:r>
          </a:p>
          <a:p>
            <a:r>
              <a:rPr lang="en-US" sz="1200" kern="1200" dirty="0" smtClean="0">
                <a:solidFill>
                  <a:schemeClr val="tx1"/>
                </a:solidFill>
                <a:effectLst/>
                <a:latin typeface="+mn-lt"/>
                <a:ea typeface="+mn-ea"/>
                <a:cs typeface="+mn-cs"/>
              </a:rPr>
              <a:t>So, if you have to perform different tasks at the occurrence of different exceptions, use java multi-catch block.</a:t>
            </a:r>
          </a:p>
          <a:p>
            <a:endParaRPr lang="en-US" sz="1200" b="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Points to remember:</a:t>
            </a:r>
          </a:p>
          <a:p>
            <a:r>
              <a:rPr lang="en-US" sz="1200" kern="1200" dirty="0" smtClean="0">
                <a:solidFill>
                  <a:schemeClr val="tx1"/>
                </a:solidFill>
                <a:effectLst/>
                <a:latin typeface="+mn-lt"/>
                <a:ea typeface="+mn-ea"/>
                <a:cs typeface="+mn-cs"/>
              </a:rPr>
              <a:t>At a time only one exception occurs and at a time only one catch block is executed.</a:t>
            </a:r>
          </a:p>
          <a:p>
            <a:r>
              <a:rPr lang="en-US" sz="1200" kern="1200" dirty="0" smtClean="0">
                <a:solidFill>
                  <a:schemeClr val="tx1"/>
                </a:solidFill>
                <a:effectLst/>
                <a:latin typeface="+mn-lt"/>
                <a:ea typeface="+mn-ea"/>
                <a:cs typeface="+mn-cs"/>
              </a:rPr>
              <a:t>All catch blocks must be ordered from most specific to most general, i.e. catch for ArithmeticException must come before catch for Exception.</a:t>
            </a:r>
          </a:p>
        </p:txBody>
      </p:sp>
      <p:sp>
        <p:nvSpPr>
          <p:cNvPr id="4" name="Slide Number Placeholder 3"/>
          <p:cNvSpPr>
            <a:spLocks noGrp="1"/>
          </p:cNvSpPr>
          <p:nvPr>
            <p:ph type="sldNum" sz="quarter" idx="10"/>
          </p:nvPr>
        </p:nvSpPr>
        <p:spPr/>
        <p:txBody>
          <a:bodyPr/>
          <a:lstStyle/>
          <a:p>
            <a:fld id="{0AAB6876-1BF1-4B88-890A-0B4E46201506}" type="slidenum">
              <a:rPr lang="en-US" smtClean="0"/>
              <a:pPr/>
              <a:t>19</a:t>
            </a:fld>
            <a:endParaRPr lang="en-US"/>
          </a:p>
        </p:txBody>
      </p:sp>
    </p:spTree>
    <p:extLst>
      <p:ext uri="{BB962C8B-B14F-4D97-AF65-F5344CB8AC3E}">
        <p14:creationId xmlns:p14="http://schemas.microsoft.com/office/powerpoint/2010/main" val="880691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1"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20</a:t>
            </a:fld>
            <a:endParaRPr lang="en-US"/>
          </a:p>
        </p:txBody>
      </p:sp>
    </p:spTree>
    <p:extLst>
      <p:ext uri="{BB962C8B-B14F-4D97-AF65-F5344CB8AC3E}">
        <p14:creationId xmlns:p14="http://schemas.microsoft.com/office/powerpoint/2010/main" val="1829259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pPr marL="0" marR="0" indent="0" algn="l" defTabSz="914400" rtl="0" eaLnBrk="1" fontAlgn="auto" latinLnBrk="0" hangingPunct="1">
              <a:lnSpc>
                <a:spcPct val="100000"/>
              </a:lnSpc>
              <a:spcBef>
                <a:spcPts val="0"/>
              </a:spcBef>
              <a:spcAft>
                <a:spcPts val="0"/>
              </a:spcAft>
              <a:buClrTx/>
              <a:buSzTx/>
              <a:buFontTx/>
              <a:buNone/>
              <a:tabLst/>
              <a:defRPr/>
            </a:pPr>
            <a:r>
              <a:rPr lang="en-IN" b="0" dirty="0" smtClean="0"/>
              <a:t>An exception is an event, which occurs during the execution of a program, that disrupts the normal flow of the program's instructions. The object, called an exception object, contains information about the error, including its type and the state of the program when the error occurred.</a:t>
            </a:r>
          </a:p>
          <a:p>
            <a:pPr marL="0" marR="0" indent="0" algn="l" defTabSz="914400" rtl="0" eaLnBrk="1" fontAlgn="auto" latinLnBrk="0" hangingPunct="1">
              <a:lnSpc>
                <a:spcPct val="100000"/>
              </a:lnSpc>
              <a:spcBef>
                <a:spcPts val="0"/>
              </a:spcBef>
              <a:spcAft>
                <a:spcPts val="0"/>
              </a:spcAft>
              <a:buClrTx/>
              <a:buSzTx/>
              <a:buFontTx/>
              <a:buNone/>
              <a:tabLst/>
              <a:defRPr/>
            </a:pPr>
            <a:endParaRPr lang="en-IN"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Consider you are travelling in</a:t>
            </a:r>
            <a:r>
              <a:rPr lang="en-US" b="0" baseline="0" dirty="0" smtClean="0"/>
              <a:t> a car. It represents the normal flow of the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When the </a:t>
            </a:r>
            <a:r>
              <a:rPr lang="en-US" b="0" baseline="0" dirty="0" err="1" smtClean="0"/>
              <a:t>tyre</a:t>
            </a:r>
            <a:r>
              <a:rPr lang="en-US" b="0" baseline="0" dirty="0" smtClean="0"/>
              <a:t> get punctured, it will affect your journey. It represents the exception. </a:t>
            </a:r>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Output:</a:t>
            </a:r>
            <a:endParaRPr lang="en-US" b="0" dirty="0" smtClean="0"/>
          </a:p>
          <a:p>
            <a:r>
              <a:rPr lang="en-US" b="0" dirty="0" err="1" smtClean="0"/>
              <a:t>NumberFormatException</a:t>
            </a:r>
            <a:endParaRPr lang="en-US" b="0" dirty="0" smtClean="0"/>
          </a:p>
          <a:p>
            <a:r>
              <a:rPr lang="en-US" b="0" dirty="0" smtClean="0"/>
              <a:t>After catch, this statement will be executed</a:t>
            </a:r>
          </a:p>
          <a:p>
            <a:r>
              <a:rPr lang="en-US" b="0" dirty="0" smtClean="0"/>
              <a:t>After catch, this statement will be executed</a:t>
            </a:r>
          </a:p>
          <a:p>
            <a:r>
              <a:rPr lang="en-US" b="0" dirty="0" err="1" smtClean="0"/>
              <a:t>NullPointerException</a:t>
            </a:r>
            <a:endParaRPr lang="en-US" b="0" dirty="0" smtClean="0"/>
          </a:p>
          <a:p>
            <a:r>
              <a:rPr lang="en-US" b="0" dirty="0" smtClean="0"/>
              <a:t>After catch, this statement will be executed</a:t>
            </a:r>
          </a:p>
          <a:p>
            <a:r>
              <a:rPr lang="en-US" b="0" dirty="0" err="1" smtClean="0"/>
              <a:t>NumberFormatException</a:t>
            </a:r>
            <a:endParaRPr lang="en-US" b="0" dirty="0" smtClean="0"/>
          </a:p>
          <a:p>
            <a:r>
              <a:rPr lang="en-US" b="0" dirty="0" smtClean="0"/>
              <a:t>After catch, this statement will be executed</a:t>
            </a:r>
          </a:p>
          <a:p>
            <a:r>
              <a:rPr lang="en-US" b="0" dirty="0" err="1" smtClean="0"/>
              <a:t>ArrayIndexOutOfBoundsException</a:t>
            </a:r>
            <a:endParaRPr lang="en-US" b="0" dirty="0" smtClean="0"/>
          </a:p>
          <a:p>
            <a:r>
              <a:rPr lang="en-US" b="0" dirty="0" smtClean="0"/>
              <a:t>After catch, this statement will be executed</a:t>
            </a:r>
          </a:p>
          <a:p>
            <a:endParaRPr lang="en-US" b="1"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21</a:t>
            </a:fld>
            <a:endParaRPr lang="en-US"/>
          </a:p>
        </p:txBody>
      </p:sp>
    </p:spTree>
    <p:extLst>
      <p:ext uri="{BB962C8B-B14F-4D97-AF65-F5344CB8AC3E}">
        <p14:creationId xmlns:p14="http://schemas.microsoft.com/office/powerpoint/2010/main" val="7675174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Multiple exceptions thrown by the try block can be handled by a single catch block using </a:t>
            </a:r>
            <a:r>
              <a:rPr lang="en-US" sz="1200" b="1" i="0" u="none" strike="noStrike" kern="1200" dirty="0" smtClean="0">
                <a:solidFill>
                  <a:schemeClr val="tx1"/>
                </a:solidFill>
                <a:effectLst/>
                <a:latin typeface="+mn-lt"/>
                <a:ea typeface="+mn-ea"/>
                <a:cs typeface="+mn-cs"/>
              </a:rPr>
              <a:t>pipe (|) operator.</a:t>
            </a:r>
          </a:p>
          <a:p>
            <a:endParaRPr lang="en-US" b="1" dirty="0" smtClean="0"/>
          </a:p>
          <a:p>
            <a:r>
              <a:rPr lang="en-US" b="1" dirty="0" smtClean="0"/>
              <a:t>Output:</a:t>
            </a:r>
          </a:p>
          <a:p>
            <a:r>
              <a:rPr lang="en-US" b="0" dirty="0" smtClean="0"/>
              <a:t>Handles above mentioned three Exception</a:t>
            </a:r>
          </a:p>
          <a:p>
            <a:r>
              <a:rPr lang="en-US" b="0" dirty="0" smtClean="0"/>
              <a:t>Handles above mentioned three Exception</a:t>
            </a:r>
          </a:p>
          <a:p>
            <a:r>
              <a:rPr lang="en-US" b="0" dirty="0" smtClean="0"/>
              <a:t>Handles above mentioned three Exception</a:t>
            </a:r>
          </a:p>
          <a:p>
            <a:r>
              <a:rPr lang="en-US" b="0" dirty="0" smtClean="0"/>
              <a:t>Handles above mentioned three Exception</a:t>
            </a:r>
          </a:p>
          <a:p>
            <a:endParaRPr lang="en-US" b="1"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22</a:t>
            </a:fld>
            <a:endParaRPr lang="en-US"/>
          </a:p>
        </p:txBody>
      </p:sp>
    </p:spTree>
    <p:extLst>
      <p:ext uri="{BB962C8B-B14F-4D97-AF65-F5344CB8AC3E}">
        <p14:creationId xmlns:p14="http://schemas.microsoft.com/office/powerpoint/2010/main" val="17162626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Output:</a:t>
            </a:r>
          </a:p>
          <a:p>
            <a:r>
              <a:rPr lang="en-US" b="0" dirty="0" smtClean="0"/>
              <a:t>Compilation Error</a:t>
            </a:r>
            <a:endParaRPr lang="en-US" b="1" dirty="0" smtClean="0"/>
          </a:p>
          <a:p>
            <a:r>
              <a:rPr lang="en-US" sz="1200" u="sng" kern="1200" dirty="0" smtClean="0">
                <a:solidFill>
                  <a:schemeClr val="tx1"/>
                </a:solidFill>
                <a:effectLst/>
                <a:latin typeface="+mn-lt"/>
                <a:ea typeface="+mn-ea"/>
                <a:cs typeface="+mn-cs"/>
              </a:rPr>
              <a:t>Main.java:14</a:t>
            </a:r>
            <a:r>
              <a:rPr lang="en-US" sz="1200" kern="1200" dirty="0" smtClean="0">
                <a:solidFill>
                  <a:schemeClr val="tx1"/>
                </a:solidFill>
                <a:effectLst/>
                <a:latin typeface="+mn-lt"/>
                <a:ea typeface="+mn-ea"/>
                <a:cs typeface="+mn-cs"/>
              </a:rPr>
              <a:t>: error: exception </a:t>
            </a:r>
            <a:r>
              <a:rPr lang="en-US" sz="1200" kern="1200" dirty="0" err="1" smtClean="0">
                <a:solidFill>
                  <a:schemeClr val="tx1"/>
                </a:solidFill>
                <a:effectLst/>
                <a:latin typeface="+mn-lt"/>
                <a:ea typeface="+mn-ea"/>
                <a:cs typeface="+mn-cs"/>
              </a:rPr>
              <a:t>NumberFormatException</a:t>
            </a:r>
            <a:r>
              <a:rPr lang="en-US" sz="1200" kern="1200" dirty="0" smtClean="0">
                <a:solidFill>
                  <a:schemeClr val="tx1"/>
                </a:solidFill>
                <a:effectLst/>
                <a:latin typeface="+mn-lt"/>
                <a:ea typeface="+mn-ea"/>
                <a:cs typeface="+mn-cs"/>
              </a:rPr>
              <a:t> has already been caught</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Description:</a:t>
            </a:r>
            <a:endParaRPr lang="en-US" b="0" dirty="0" smtClean="0"/>
          </a:p>
          <a:p>
            <a:r>
              <a:rPr lang="en-US" b="0" dirty="0" smtClean="0"/>
              <a:t>The order of catch blocks should be from most specific to most general ones. </a:t>
            </a:r>
            <a:r>
              <a:rPr lang="en-US" b="0" dirty="0" err="1" smtClean="0"/>
              <a:t>i.e</a:t>
            </a:r>
            <a:r>
              <a:rPr lang="en-US" b="0" dirty="0" smtClean="0"/>
              <a:t> Sub classes of Exception must come first and super classes later. If you keep the super classes first and sub classes later, you will get compile time error : Unreachable Catch Block.</a:t>
            </a:r>
          </a:p>
        </p:txBody>
      </p:sp>
      <p:sp>
        <p:nvSpPr>
          <p:cNvPr id="4" name="Slide Number Placeholder 3"/>
          <p:cNvSpPr>
            <a:spLocks noGrp="1"/>
          </p:cNvSpPr>
          <p:nvPr>
            <p:ph type="sldNum" sz="quarter" idx="10"/>
          </p:nvPr>
        </p:nvSpPr>
        <p:spPr/>
        <p:txBody>
          <a:bodyPr/>
          <a:lstStyle/>
          <a:p>
            <a:fld id="{0AAB6876-1BF1-4B88-890A-0B4E46201506}" type="slidenum">
              <a:rPr lang="en-US" smtClean="0"/>
              <a:pPr/>
              <a:t>23</a:t>
            </a:fld>
            <a:endParaRPr lang="en-US"/>
          </a:p>
        </p:txBody>
      </p:sp>
    </p:spTree>
    <p:extLst>
      <p:ext uri="{BB962C8B-B14F-4D97-AF65-F5344CB8AC3E}">
        <p14:creationId xmlns:p14="http://schemas.microsoft.com/office/powerpoint/2010/main" val="42499336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24</a:t>
            </a:fld>
            <a:endParaRPr lang="en-US"/>
          </a:p>
        </p:txBody>
      </p:sp>
    </p:spTree>
    <p:extLst>
      <p:ext uri="{BB962C8B-B14F-4D97-AF65-F5344CB8AC3E}">
        <p14:creationId xmlns:p14="http://schemas.microsoft.com/office/powerpoint/2010/main" val="8918009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Output:</a:t>
            </a:r>
          </a:p>
          <a:p>
            <a:r>
              <a:rPr lang="en-US" b="0" dirty="0" smtClean="0"/>
              <a:t>Compilation Error</a:t>
            </a:r>
            <a:endParaRPr lang="en-US" b="1" dirty="0" smtClean="0"/>
          </a:p>
          <a:p>
            <a:r>
              <a:rPr lang="en-US" sz="1200" u="sng" kern="1200" dirty="0" smtClean="0">
                <a:solidFill>
                  <a:schemeClr val="tx1"/>
                </a:solidFill>
                <a:effectLst/>
                <a:latin typeface="+mn-lt"/>
                <a:ea typeface="+mn-ea"/>
                <a:cs typeface="+mn-cs"/>
              </a:rPr>
              <a:t>Main.java:14</a:t>
            </a:r>
            <a:r>
              <a:rPr lang="en-US" sz="1200" kern="1200" dirty="0" smtClean="0">
                <a:solidFill>
                  <a:schemeClr val="tx1"/>
                </a:solidFill>
                <a:effectLst/>
                <a:latin typeface="+mn-lt"/>
                <a:ea typeface="+mn-ea"/>
                <a:cs typeface="+mn-cs"/>
              </a:rPr>
              <a:t>: error: exception </a:t>
            </a:r>
            <a:r>
              <a:rPr lang="en-US" sz="1200" kern="1200" dirty="0" err="1" smtClean="0">
                <a:solidFill>
                  <a:schemeClr val="tx1"/>
                </a:solidFill>
                <a:effectLst/>
                <a:latin typeface="+mn-lt"/>
                <a:ea typeface="+mn-ea"/>
                <a:cs typeface="+mn-cs"/>
              </a:rPr>
              <a:t>NumberFormatException</a:t>
            </a:r>
            <a:r>
              <a:rPr lang="en-US" sz="1200" kern="1200" dirty="0" smtClean="0">
                <a:solidFill>
                  <a:schemeClr val="tx1"/>
                </a:solidFill>
                <a:effectLst/>
                <a:latin typeface="+mn-lt"/>
                <a:ea typeface="+mn-ea"/>
                <a:cs typeface="+mn-cs"/>
              </a:rPr>
              <a:t> has already been caught</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Description:</a:t>
            </a:r>
            <a:endParaRPr lang="en-US" b="0" dirty="0" smtClean="0"/>
          </a:p>
          <a:p>
            <a:r>
              <a:rPr lang="en-US" b="0" dirty="0" smtClean="0"/>
              <a:t>The order of catch blocks should be from most specific to most general ones. </a:t>
            </a:r>
            <a:r>
              <a:rPr lang="en-US" b="0" dirty="0" err="1" smtClean="0"/>
              <a:t>i.e</a:t>
            </a:r>
            <a:r>
              <a:rPr lang="en-US" b="0" dirty="0" smtClean="0"/>
              <a:t> Sub classes of Exception must come first and super classes later. If you keep the super classes first and sub classes later, you will get compile time error : Unreachable Catch Block.</a:t>
            </a:r>
          </a:p>
        </p:txBody>
      </p:sp>
      <p:sp>
        <p:nvSpPr>
          <p:cNvPr id="4" name="Slide Number Placeholder 3"/>
          <p:cNvSpPr>
            <a:spLocks noGrp="1"/>
          </p:cNvSpPr>
          <p:nvPr>
            <p:ph type="sldNum" sz="quarter" idx="10"/>
          </p:nvPr>
        </p:nvSpPr>
        <p:spPr/>
        <p:txBody>
          <a:bodyPr/>
          <a:lstStyle/>
          <a:p>
            <a:fld id="{0AAB6876-1BF1-4B88-890A-0B4E46201506}" type="slidenum">
              <a:rPr lang="en-US" smtClean="0"/>
              <a:pPr/>
              <a:t>25</a:t>
            </a:fld>
            <a:endParaRPr lang="en-US"/>
          </a:p>
        </p:txBody>
      </p:sp>
    </p:spTree>
    <p:extLst>
      <p:ext uri="{BB962C8B-B14F-4D97-AF65-F5344CB8AC3E}">
        <p14:creationId xmlns:p14="http://schemas.microsoft.com/office/powerpoint/2010/main" val="37537686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smtClean="0">
                <a:solidFill>
                  <a:schemeClr val="tx1"/>
                </a:solidFill>
                <a:effectLst/>
                <a:latin typeface="+mn-lt"/>
                <a:ea typeface="+mn-ea"/>
                <a:cs typeface="+mn-cs"/>
              </a:rPr>
              <a:t>A finally block</a:t>
            </a:r>
            <a:r>
              <a:rPr lang="en-US" sz="1200" b="0" i="0" kern="1200" dirty="0" smtClean="0">
                <a:solidFill>
                  <a:schemeClr val="tx1"/>
                </a:solidFill>
                <a:effectLst/>
                <a:latin typeface="+mn-lt"/>
                <a:ea typeface="+mn-ea"/>
                <a:cs typeface="+mn-cs"/>
              </a:rPr>
              <a:t> contains all the crucial statements that must be executed whether an exception occurs or not. The statements present in this block will always execute, regardless an exception occurs in the try block or not such as closing a connection, stream etc.</a:t>
            </a:r>
          </a:p>
          <a:p>
            <a:endParaRPr lang="en-US" b="1" dirty="0"/>
          </a:p>
        </p:txBody>
      </p:sp>
      <p:sp>
        <p:nvSpPr>
          <p:cNvPr id="4" name="Slide Number Placeholder 3"/>
          <p:cNvSpPr>
            <a:spLocks noGrp="1"/>
          </p:cNvSpPr>
          <p:nvPr>
            <p:ph type="sldNum" sz="quarter" idx="10"/>
          </p:nvPr>
        </p:nvSpPr>
        <p:spPr/>
        <p:txBody>
          <a:bodyPr/>
          <a:lstStyle/>
          <a:p>
            <a:fld id="{0AAB6876-1BF1-4B88-890A-0B4E46201506}" type="slidenum">
              <a:rPr lang="en-US" smtClean="0"/>
              <a:t>26</a:t>
            </a:fld>
            <a:endParaRPr lang="en-US"/>
          </a:p>
        </p:txBody>
      </p:sp>
    </p:spTree>
    <p:extLst>
      <p:ext uri="{BB962C8B-B14F-4D97-AF65-F5344CB8AC3E}">
        <p14:creationId xmlns:p14="http://schemas.microsoft.com/office/powerpoint/2010/main" val="2827865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Output:</a:t>
            </a:r>
          </a:p>
          <a:p>
            <a:r>
              <a:rPr lang="en-US" b="0" dirty="0" smtClean="0"/>
              <a:t>10</a:t>
            </a:r>
          </a:p>
          <a:p>
            <a:r>
              <a:rPr lang="en-US" b="0" dirty="0" smtClean="0"/>
              <a:t>finally block is always executed</a:t>
            </a:r>
          </a:p>
          <a:p>
            <a:endParaRPr lang="en-US" b="1" dirty="0" smtClean="0"/>
          </a:p>
          <a:p>
            <a:r>
              <a:rPr lang="en-US" b="1" dirty="0" smtClean="0"/>
              <a:t>Description: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Finally block is optional, as we have seen in previous tutorials that a try-catch block is sufficient for </a:t>
            </a:r>
            <a:r>
              <a:rPr lang="en-US" sz="1200" b="1" i="0" u="none" strike="noStrike" kern="1200" dirty="0" smtClean="0">
                <a:solidFill>
                  <a:schemeClr val="tx1"/>
                </a:solidFill>
                <a:effectLst/>
                <a:latin typeface="+mn-lt"/>
                <a:ea typeface="+mn-ea"/>
                <a:cs typeface="+mn-cs"/>
              </a:rPr>
              <a:t>exception handling</a:t>
            </a:r>
            <a:r>
              <a:rPr lang="en-US" sz="1200" b="0" i="0" kern="1200" dirty="0" smtClean="0">
                <a:solidFill>
                  <a:schemeClr val="tx1"/>
                </a:solidFill>
                <a:effectLst/>
                <a:latin typeface="+mn-lt"/>
                <a:ea typeface="+mn-ea"/>
                <a:cs typeface="+mn-cs"/>
              </a:rPr>
              <a:t>, however if you place a finally block then it will always run after the execution of try block.</a:t>
            </a:r>
            <a:endParaRPr lang="en-IN" b="1"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27</a:t>
            </a:fld>
            <a:endParaRPr lang="en-US"/>
          </a:p>
        </p:txBody>
      </p:sp>
    </p:spTree>
    <p:extLst>
      <p:ext uri="{BB962C8B-B14F-4D97-AF65-F5344CB8AC3E}">
        <p14:creationId xmlns:p14="http://schemas.microsoft.com/office/powerpoint/2010/main" val="35541419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Output:</a:t>
            </a:r>
          </a:p>
          <a:p>
            <a:r>
              <a:rPr lang="en-US" b="0" dirty="0" smtClean="0"/>
              <a:t>Number should not be divided by zero</a:t>
            </a:r>
          </a:p>
          <a:p>
            <a:r>
              <a:rPr lang="en-US" b="0" dirty="0" smtClean="0"/>
              <a:t>This is finally block</a:t>
            </a:r>
          </a:p>
          <a:p>
            <a:r>
              <a:rPr lang="en-US" b="0" dirty="0" smtClean="0"/>
              <a:t>Out of try-catch-finally</a:t>
            </a:r>
          </a:p>
        </p:txBody>
      </p:sp>
      <p:sp>
        <p:nvSpPr>
          <p:cNvPr id="4" name="Slide Number Placeholder 3"/>
          <p:cNvSpPr>
            <a:spLocks noGrp="1"/>
          </p:cNvSpPr>
          <p:nvPr>
            <p:ph type="sldNum" sz="quarter" idx="10"/>
          </p:nvPr>
        </p:nvSpPr>
        <p:spPr/>
        <p:txBody>
          <a:bodyPr/>
          <a:lstStyle/>
          <a:p>
            <a:fld id="{0AAB6876-1BF1-4B88-890A-0B4E46201506}" type="slidenum">
              <a:rPr lang="en-US" smtClean="0"/>
              <a:pPr/>
              <a:t>28</a:t>
            </a:fld>
            <a:endParaRPr lang="en-US"/>
          </a:p>
        </p:txBody>
      </p:sp>
    </p:spTree>
    <p:extLst>
      <p:ext uri="{BB962C8B-B14F-4D97-AF65-F5344CB8AC3E}">
        <p14:creationId xmlns:p14="http://schemas.microsoft.com/office/powerpoint/2010/main" val="10305796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Output:</a:t>
            </a:r>
            <a:endParaRPr lang="en-US" b="0" dirty="0" smtClean="0"/>
          </a:p>
          <a:p>
            <a:r>
              <a:rPr lang="en-US" b="0" dirty="0" smtClean="0"/>
              <a:t>This is Finally block</a:t>
            </a:r>
          </a:p>
          <a:p>
            <a:r>
              <a:rPr lang="en-US" b="0" dirty="0" smtClean="0"/>
              <a:t>Finally block ran even after return statement</a:t>
            </a:r>
          </a:p>
          <a:p>
            <a:r>
              <a:rPr lang="en-US" b="0" dirty="0" smtClean="0"/>
              <a:t>0</a:t>
            </a:r>
          </a:p>
          <a:p>
            <a:endParaRPr lang="en-US" b="1" dirty="0" smtClean="0"/>
          </a:p>
          <a:p>
            <a:r>
              <a:rPr lang="en-US" b="1" dirty="0" smtClean="0"/>
              <a:t>Description:</a:t>
            </a:r>
          </a:p>
          <a:p>
            <a:r>
              <a:rPr lang="en-US" sz="1200" b="0" i="0" kern="1200" dirty="0" smtClean="0">
                <a:solidFill>
                  <a:schemeClr val="tx1"/>
                </a:solidFill>
                <a:effectLst/>
                <a:latin typeface="+mn-lt"/>
                <a:ea typeface="+mn-ea"/>
                <a:cs typeface="+mn-cs"/>
              </a:rPr>
              <a:t>The statements present in the </a:t>
            </a:r>
            <a:r>
              <a:rPr lang="en-US" sz="1200" b="1" i="0" kern="1200" dirty="0" smtClean="0">
                <a:solidFill>
                  <a:schemeClr val="tx1"/>
                </a:solidFill>
                <a:effectLst/>
                <a:latin typeface="+mn-lt"/>
                <a:ea typeface="+mn-ea"/>
                <a:cs typeface="+mn-cs"/>
              </a:rPr>
              <a:t>finally block</a:t>
            </a:r>
            <a:r>
              <a:rPr lang="en-US" sz="1200" b="0" i="0" kern="1200" dirty="0" smtClean="0">
                <a:solidFill>
                  <a:schemeClr val="tx1"/>
                </a:solidFill>
                <a:effectLst/>
                <a:latin typeface="+mn-lt"/>
                <a:ea typeface="+mn-ea"/>
                <a:cs typeface="+mn-cs"/>
              </a:rPr>
              <a:t> execute even if the try block contains control transfer statements like return, break or continue.</a:t>
            </a:r>
            <a:endParaRPr lang="en-US" b="1"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29</a:t>
            </a:fld>
            <a:endParaRPr lang="en-US"/>
          </a:p>
        </p:txBody>
      </p:sp>
    </p:spTree>
    <p:extLst>
      <p:ext uri="{BB962C8B-B14F-4D97-AF65-F5344CB8AC3E}">
        <p14:creationId xmlns:p14="http://schemas.microsoft.com/office/powerpoint/2010/main" val="10069727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Output:</a:t>
            </a:r>
            <a:endParaRPr lang="en-US" b="0" dirty="0" smtClean="0"/>
          </a:p>
          <a:p>
            <a:r>
              <a:rPr lang="en-US" b="0" dirty="0" smtClean="0"/>
              <a:t>This is Finally block</a:t>
            </a:r>
          </a:p>
          <a:p>
            <a:r>
              <a:rPr lang="en-US" b="0" dirty="0" smtClean="0"/>
              <a:t>Finally block ran even after return statement</a:t>
            </a:r>
          </a:p>
          <a:p>
            <a:r>
              <a:rPr lang="en-US" b="0" dirty="0" smtClean="0"/>
              <a:t>0</a:t>
            </a:r>
          </a:p>
          <a:p>
            <a:endParaRPr lang="en-US" b="1" dirty="0" smtClean="0"/>
          </a:p>
          <a:p>
            <a:r>
              <a:rPr lang="en-US" b="1" dirty="0" smtClean="0"/>
              <a:t>Description:</a:t>
            </a:r>
          </a:p>
          <a:p>
            <a:r>
              <a:rPr lang="en-US" sz="1200" b="0" i="0" kern="1200" dirty="0" smtClean="0">
                <a:solidFill>
                  <a:schemeClr val="tx1"/>
                </a:solidFill>
                <a:effectLst/>
                <a:latin typeface="+mn-lt"/>
                <a:ea typeface="+mn-ea"/>
                <a:cs typeface="+mn-cs"/>
              </a:rPr>
              <a:t>The statements present in the </a:t>
            </a:r>
            <a:r>
              <a:rPr lang="en-US" sz="1200" b="1" i="0" kern="1200" dirty="0" smtClean="0">
                <a:solidFill>
                  <a:schemeClr val="tx1"/>
                </a:solidFill>
                <a:effectLst/>
                <a:latin typeface="+mn-lt"/>
                <a:ea typeface="+mn-ea"/>
                <a:cs typeface="+mn-cs"/>
              </a:rPr>
              <a:t>finally block</a:t>
            </a:r>
            <a:r>
              <a:rPr lang="en-US" sz="1200" b="0" i="0" kern="1200" dirty="0" smtClean="0">
                <a:solidFill>
                  <a:schemeClr val="tx1"/>
                </a:solidFill>
                <a:effectLst/>
                <a:latin typeface="+mn-lt"/>
                <a:ea typeface="+mn-ea"/>
                <a:cs typeface="+mn-cs"/>
              </a:rPr>
              <a:t> execute even if the try block contains control transfer statements like return, break or continue.</a:t>
            </a:r>
            <a:endParaRPr lang="en-US" b="1"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30</a:t>
            </a:fld>
            <a:endParaRPr lang="en-US"/>
          </a:p>
        </p:txBody>
      </p:sp>
    </p:spTree>
    <p:extLst>
      <p:ext uri="{BB962C8B-B14F-4D97-AF65-F5344CB8AC3E}">
        <p14:creationId xmlns:p14="http://schemas.microsoft.com/office/powerpoint/2010/main" val="3863980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endParaRPr lang="en-US" b="0" dirty="0" smtClean="0"/>
          </a:p>
          <a:p>
            <a:r>
              <a:rPr lang="en-US" b="0" dirty="0" smtClean="0"/>
              <a:t>In</a:t>
            </a:r>
            <a:r>
              <a:rPr lang="en-US" b="0" baseline="0" dirty="0" smtClean="0"/>
              <a:t> programming the exception may occur for the following reason’s.</a:t>
            </a:r>
          </a:p>
          <a:p>
            <a:r>
              <a:rPr lang="en-US" b="0" baseline="0" dirty="0" smtClean="0"/>
              <a:t>User error - </a:t>
            </a:r>
            <a:r>
              <a:rPr lang="en-IN" b="0" baseline="0" dirty="0" smtClean="0"/>
              <a:t>A user has entered an invalid data.</a:t>
            </a:r>
          </a:p>
          <a:p>
            <a:r>
              <a:rPr lang="en-US" b="0" baseline="0" dirty="0" smtClean="0"/>
              <a:t>Programmer error - </a:t>
            </a:r>
            <a:r>
              <a:rPr lang="en-IN" b="0" baseline="0" dirty="0" smtClean="0"/>
              <a:t>A file that needs to be opened cannot be found.</a:t>
            </a:r>
          </a:p>
          <a:p>
            <a:r>
              <a:rPr lang="en-US" b="0" baseline="0" dirty="0" smtClean="0"/>
              <a:t>Physical error - </a:t>
            </a:r>
            <a:r>
              <a:rPr lang="en-IN" b="0" baseline="0" dirty="0" smtClean="0"/>
              <a:t>A network connection has been lost in the middle of communications or the JVM has run out of memory</a:t>
            </a:r>
            <a:r>
              <a:rPr lang="en-US" b="0" baseline="0" dirty="0" smtClean="0"/>
              <a:t>  </a:t>
            </a:r>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3</a:t>
            </a:fld>
            <a:endParaRPr lang="en-US"/>
          </a:p>
        </p:txBody>
      </p:sp>
    </p:spTree>
    <p:extLst>
      <p:ext uri="{BB962C8B-B14F-4D97-AF65-F5344CB8AC3E}">
        <p14:creationId xmlns:p14="http://schemas.microsoft.com/office/powerpoint/2010/main" val="35973830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smtClean="0"/>
          </a:p>
        </p:txBody>
      </p:sp>
      <p:sp>
        <p:nvSpPr>
          <p:cNvPr id="4" name="Slide Number Placeholder 3"/>
          <p:cNvSpPr>
            <a:spLocks noGrp="1"/>
          </p:cNvSpPr>
          <p:nvPr>
            <p:ph type="sldNum" sz="quarter" idx="5"/>
          </p:nvPr>
        </p:nvSpPr>
        <p:spPr/>
        <p:txBody>
          <a:bodyPr/>
          <a:lstStyle/>
          <a:p>
            <a:fld id="{0AAB6876-1BF1-4B88-890A-0B4E46201506}" type="slidenum">
              <a:rPr lang="en-US" smtClean="0"/>
              <a:pPr/>
              <a:t>31</a:t>
            </a:fld>
            <a:endParaRPr lang="en-US"/>
          </a:p>
        </p:txBody>
      </p:sp>
    </p:spTree>
    <p:extLst>
      <p:ext uri="{BB962C8B-B14F-4D97-AF65-F5344CB8AC3E}">
        <p14:creationId xmlns:p14="http://schemas.microsoft.com/office/powerpoint/2010/main" val="30387746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Output:</a:t>
            </a:r>
            <a:endParaRPr lang="en-US" b="0" dirty="0" smtClean="0"/>
          </a:p>
          <a:p>
            <a:r>
              <a:rPr lang="en-US" b="0" dirty="0" smtClean="0"/>
              <a:t>Inside try block</a:t>
            </a:r>
          </a:p>
          <a:p>
            <a:endParaRPr lang="en-US" b="1" dirty="0" smtClean="0"/>
          </a:p>
          <a:p>
            <a:r>
              <a:rPr lang="en-US" b="1" dirty="0" smtClean="0"/>
              <a:t>Description:</a:t>
            </a:r>
          </a:p>
          <a:p>
            <a:r>
              <a:rPr lang="en-US" sz="1200" b="1" i="0" kern="1200" dirty="0" err="1" smtClean="0">
                <a:solidFill>
                  <a:schemeClr val="tx1"/>
                </a:solidFill>
                <a:effectLst/>
                <a:latin typeface="+mn-lt"/>
                <a:ea typeface="+mn-ea"/>
                <a:cs typeface="+mn-cs"/>
              </a:rPr>
              <a:t>System.exit</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statement behaves differently than</a:t>
            </a:r>
            <a:r>
              <a:rPr lang="en-US" sz="1200" b="1" i="0" kern="1200" dirty="0" smtClean="0">
                <a:solidFill>
                  <a:schemeClr val="tx1"/>
                </a:solidFill>
                <a:effectLst/>
                <a:latin typeface="+mn-lt"/>
                <a:ea typeface="+mn-ea"/>
                <a:cs typeface="+mn-cs"/>
              </a:rPr>
              <a:t> return statement</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Unlike return statement whenever </a:t>
            </a:r>
            <a:r>
              <a:rPr lang="en-US" sz="1200" b="0" i="0" kern="1200" dirty="0" err="1" smtClean="0">
                <a:solidFill>
                  <a:schemeClr val="tx1"/>
                </a:solidFill>
                <a:effectLst/>
                <a:latin typeface="+mn-lt"/>
                <a:ea typeface="+mn-ea"/>
                <a:cs typeface="+mn-cs"/>
              </a:rPr>
              <a:t>System.exit</a:t>
            </a:r>
            <a:r>
              <a:rPr lang="en-US" sz="1200" b="0" i="0" kern="1200" dirty="0" smtClean="0">
                <a:solidFill>
                  <a:schemeClr val="tx1"/>
                </a:solidFill>
                <a:effectLst/>
                <a:latin typeface="+mn-lt"/>
                <a:ea typeface="+mn-ea"/>
                <a:cs typeface="+mn-cs"/>
              </a:rPr>
              <a:t>() gets called in try block then </a:t>
            </a:r>
            <a:r>
              <a:rPr lang="en-US" sz="1200" b="1" i="0" kern="1200" dirty="0" smtClean="0">
                <a:solidFill>
                  <a:schemeClr val="tx1"/>
                </a:solidFill>
                <a:effectLst/>
                <a:latin typeface="+mn-lt"/>
                <a:ea typeface="+mn-ea"/>
                <a:cs typeface="+mn-cs"/>
              </a:rPr>
              <a:t>Finally block</a:t>
            </a:r>
            <a:r>
              <a:rPr lang="en-US" sz="1200" b="0" i="0" kern="1200" dirty="0" smtClean="0">
                <a:solidFill>
                  <a:schemeClr val="tx1"/>
                </a:solidFill>
                <a:effectLst/>
                <a:latin typeface="+mn-lt"/>
                <a:ea typeface="+mn-ea"/>
                <a:cs typeface="+mn-cs"/>
              </a:rPr>
              <a:t> doesn’t execute.</a:t>
            </a:r>
          </a:p>
          <a:p>
            <a:r>
              <a:rPr lang="en-US" sz="1200" b="0" i="0" kern="1200" dirty="0" smtClean="0">
                <a:solidFill>
                  <a:schemeClr val="tx1"/>
                </a:solidFill>
                <a:effectLst/>
                <a:latin typeface="+mn-lt"/>
                <a:ea typeface="+mn-ea"/>
                <a:cs typeface="+mn-cs"/>
              </a:rPr>
              <a:t>In the above example if the</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System.exit</a:t>
            </a:r>
            <a:r>
              <a:rPr lang="en-US" sz="1200" b="1" i="0" kern="1200" dirty="0" smtClean="0">
                <a:solidFill>
                  <a:schemeClr val="tx1"/>
                </a:solidFill>
                <a:effectLst/>
                <a:latin typeface="+mn-lt"/>
                <a:ea typeface="+mn-ea"/>
                <a:cs typeface="+mn-cs"/>
              </a:rPr>
              <a:t>(0)</a:t>
            </a:r>
            <a:r>
              <a:rPr lang="en-US" sz="1200" b="0" i="0" kern="1200" dirty="0" smtClean="0">
                <a:solidFill>
                  <a:schemeClr val="tx1"/>
                </a:solidFill>
                <a:effectLst/>
                <a:latin typeface="+mn-lt"/>
                <a:ea typeface="+mn-ea"/>
                <a:cs typeface="+mn-cs"/>
              </a:rPr>
              <a:t> gets called without any exception then finally won’t execute. </a:t>
            </a:r>
            <a:endParaRPr lang="en-US" b="1"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32</a:t>
            </a:fld>
            <a:endParaRPr lang="en-US"/>
          </a:p>
        </p:txBody>
      </p:sp>
    </p:spTree>
    <p:extLst>
      <p:ext uri="{BB962C8B-B14F-4D97-AF65-F5344CB8AC3E}">
        <p14:creationId xmlns:p14="http://schemas.microsoft.com/office/powerpoint/2010/main" val="18226052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Output:</a:t>
            </a:r>
            <a:endParaRPr lang="en-US" b="0" dirty="0" smtClean="0"/>
          </a:p>
          <a:p>
            <a:r>
              <a:rPr lang="en-US" b="0" dirty="0" err="1" smtClean="0"/>
              <a:t>java.lang.ArithmeticException</a:t>
            </a:r>
            <a:r>
              <a:rPr lang="en-US" b="0" dirty="0" smtClean="0"/>
              <a:t>: / by zero</a:t>
            </a:r>
          </a:p>
          <a:p>
            <a:r>
              <a:rPr lang="en-US" b="0" dirty="0" smtClean="0"/>
              <a:t>Java finally block</a:t>
            </a:r>
          </a:p>
          <a:p>
            <a:r>
              <a:rPr lang="en-US" b="0" dirty="0" smtClean="0"/>
              <a:t>0</a:t>
            </a:r>
          </a:p>
          <a:p>
            <a:endParaRPr lang="en-US" b="1" dirty="0" smtClean="0"/>
          </a:p>
          <a:p>
            <a:r>
              <a:rPr lang="en-US" b="1" dirty="0" smtClean="0"/>
              <a:t>Description:</a:t>
            </a:r>
          </a:p>
          <a:p>
            <a:r>
              <a:rPr lang="en-US" sz="1200" b="0" i="0" kern="1200" dirty="0" smtClean="0">
                <a:solidFill>
                  <a:schemeClr val="tx1"/>
                </a:solidFill>
                <a:effectLst/>
                <a:latin typeface="+mn-lt"/>
                <a:ea typeface="+mn-ea"/>
                <a:cs typeface="+mn-cs"/>
              </a:rPr>
              <a:t>Here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exception occurs while calling </a:t>
            </a:r>
            <a:r>
              <a:rPr lang="en-US" sz="1200" b="1" i="0" kern="1200" dirty="0" err="1" smtClean="0">
                <a:solidFill>
                  <a:schemeClr val="tx1"/>
                </a:solidFill>
                <a:effectLst/>
                <a:latin typeface="+mn-lt"/>
                <a:ea typeface="+mn-ea"/>
                <a:cs typeface="+mn-cs"/>
              </a:rPr>
              <a:t>System.exit</a:t>
            </a:r>
            <a:r>
              <a:rPr lang="en-US" sz="1200" b="1" i="0" kern="1200" dirty="0" smtClean="0">
                <a:solidFill>
                  <a:schemeClr val="tx1"/>
                </a:solidFill>
                <a:effectLst/>
                <a:latin typeface="+mn-lt"/>
                <a:ea typeface="+mn-ea"/>
                <a:cs typeface="+mn-cs"/>
              </a:rPr>
              <a:t>(0)</a:t>
            </a:r>
            <a:r>
              <a:rPr lang="en-US" sz="1200" b="0" i="0" kern="1200" dirty="0" smtClean="0">
                <a:solidFill>
                  <a:schemeClr val="tx1"/>
                </a:solidFill>
                <a:effectLst/>
                <a:latin typeface="+mn-lt"/>
                <a:ea typeface="+mn-ea"/>
                <a:cs typeface="+mn-cs"/>
              </a:rPr>
              <a:t> then finally block will be executed.</a:t>
            </a:r>
            <a:endParaRPr lang="en-US" b="1"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33</a:t>
            </a:fld>
            <a:endParaRPr lang="en-US"/>
          </a:p>
        </p:txBody>
      </p:sp>
    </p:spTree>
    <p:extLst>
      <p:ext uri="{BB962C8B-B14F-4D97-AF65-F5344CB8AC3E}">
        <p14:creationId xmlns:p14="http://schemas.microsoft.com/office/powerpoint/2010/main" val="25901409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sz="1200" b="0" i="0" kern="1200" dirty="0" smtClean="0">
                <a:solidFill>
                  <a:schemeClr val="tx1"/>
                </a:solidFill>
                <a:effectLst/>
                <a:latin typeface="+mn-lt"/>
                <a:ea typeface="+mn-ea"/>
                <a:cs typeface="+mn-cs"/>
              </a:rPr>
              <a:t>The Java throw keyword is used to explicitly throw an exception.</a:t>
            </a:r>
          </a:p>
          <a:p>
            <a:r>
              <a:rPr lang="en-US" sz="1200" b="0" i="0" kern="1200" dirty="0" smtClean="0">
                <a:solidFill>
                  <a:schemeClr val="tx1"/>
                </a:solidFill>
                <a:effectLst/>
                <a:latin typeface="+mn-lt"/>
                <a:ea typeface="+mn-ea"/>
                <a:cs typeface="+mn-cs"/>
              </a:rPr>
              <a:t>We can throw either checked or unchecked exception in java by throw keyword. The throw keyword is mainly used to throw custom exception</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t>34</a:t>
            </a:fld>
            <a:endParaRPr lang="en-US"/>
          </a:p>
        </p:txBody>
      </p:sp>
    </p:spTree>
    <p:extLst>
      <p:ext uri="{BB962C8B-B14F-4D97-AF65-F5344CB8AC3E}">
        <p14:creationId xmlns:p14="http://schemas.microsoft.com/office/powerpoint/2010/main" val="12187142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35</a:t>
            </a:fld>
            <a:endParaRPr lang="en-US"/>
          </a:p>
        </p:txBody>
      </p:sp>
    </p:spTree>
    <p:extLst>
      <p:ext uri="{BB962C8B-B14F-4D97-AF65-F5344CB8AC3E}">
        <p14:creationId xmlns:p14="http://schemas.microsoft.com/office/powerpoint/2010/main" val="8130249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sz="1200" b="0" i="0" kern="1200" dirty="0" smtClean="0">
                <a:solidFill>
                  <a:schemeClr val="tx1"/>
                </a:solidFill>
                <a:effectLst/>
                <a:latin typeface="+mn-lt"/>
                <a:ea typeface="+mn-ea"/>
                <a:cs typeface="+mn-cs"/>
              </a:rPr>
              <a:t>We can define our own set of conditions or rules and throw an exception explicitly using throw keyword.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Here we are defining our</a:t>
            </a:r>
            <a:r>
              <a:rPr lang="en-US" sz="1200" b="0" i="0" kern="1200" baseline="0" dirty="0" smtClean="0">
                <a:solidFill>
                  <a:schemeClr val="tx1"/>
                </a:solidFill>
                <a:effectLst/>
                <a:latin typeface="+mn-lt"/>
                <a:ea typeface="+mn-ea"/>
                <a:cs typeface="+mn-cs"/>
              </a:rPr>
              <a:t> exception by giving if the input is greater than the age 21 and less than age 27, we are throwing an exception called Arithmetic exception called not eligible.</a:t>
            </a:r>
          </a:p>
          <a:p>
            <a:r>
              <a:rPr lang="en-US" sz="1200" b="0" i="0" kern="1200" baseline="0" dirty="0" smtClean="0">
                <a:solidFill>
                  <a:schemeClr val="tx1"/>
                </a:solidFill>
                <a:effectLst/>
                <a:latin typeface="+mn-lt"/>
                <a:ea typeface="+mn-ea"/>
                <a:cs typeface="+mn-cs"/>
              </a:rPr>
              <a:t>We are not handling the exception. So the </a:t>
            </a:r>
            <a:r>
              <a:rPr lang="en-US" sz="1200" b="1" i="0" kern="1200" baseline="0" dirty="0" err="1" smtClean="0">
                <a:solidFill>
                  <a:schemeClr val="tx1"/>
                </a:solidFill>
                <a:effectLst/>
                <a:latin typeface="+mn-lt"/>
                <a:ea typeface="+mn-ea"/>
                <a:cs typeface="+mn-cs"/>
              </a:rPr>
              <a:t>System.out.println</a:t>
            </a:r>
            <a:r>
              <a:rPr lang="en-US" sz="1200" b="1" i="0" kern="1200" baseline="0" dirty="0" smtClean="0">
                <a:solidFill>
                  <a:schemeClr val="tx1"/>
                </a:solidFill>
                <a:effectLst/>
                <a:latin typeface="+mn-lt"/>
                <a:ea typeface="+mn-ea"/>
                <a:cs typeface="+mn-cs"/>
              </a:rPr>
              <a:t>(“rest of the code is..”) </a:t>
            </a:r>
            <a:r>
              <a:rPr lang="en-US" sz="1200" b="0" i="0" kern="1200" baseline="0" dirty="0" smtClean="0">
                <a:solidFill>
                  <a:schemeClr val="tx1"/>
                </a:solidFill>
                <a:effectLst/>
                <a:latin typeface="+mn-lt"/>
                <a:ea typeface="+mn-ea"/>
                <a:cs typeface="+mn-cs"/>
              </a:rPr>
              <a:t>not executed. </a:t>
            </a:r>
          </a:p>
          <a:p>
            <a:endParaRPr lang="en-US" sz="1200" b="1"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Note:</a:t>
            </a:r>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Throw  keyword is always placed inside the method.</a:t>
            </a:r>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36</a:t>
            </a:fld>
            <a:endParaRPr lang="en-US"/>
          </a:p>
        </p:txBody>
      </p:sp>
    </p:spTree>
    <p:extLst>
      <p:ext uri="{BB962C8B-B14F-4D97-AF65-F5344CB8AC3E}">
        <p14:creationId xmlns:p14="http://schemas.microsoft.com/office/powerpoint/2010/main" val="31304518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37</a:t>
            </a:fld>
            <a:endParaRPr lang="en-US"/>
          </a:p>
        </p:txBody>
      </p:sp>
    </p:spTree>
    <p:extLst>
      <p:ext uri="{BB962C8B-B14F-4D97-AF65-F5344CB8AC3E}">
        <p14:creationId xmlns:p14="http://schemas.microsoft.com/office/powerpoint/2010/main" val="34322725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endParaRPr lang="en-US" b="0" dirty="0" smtClean="0"/>
          </a:p>
          <a:p>
            <a:r>
              <a:rPr lang="en-US" b="0" dirty="0" smtClean="0"/>
              <a:t>Now</a:t>
            </a:r>
            <a:r>
              <a:rPr lang="en-US" b="0" baseline="0" dirty="0" smtClean="0"/>
              <a:t> you can clearly that the exception raised in the before example is now handled using try and catch block</a:t>
            </a:r>
            <a:endParaRPr lang="en-US" b="0" dirty="0" smtClean="0"/>
          </a:p>
        </p:txBody>
      </p:sp>
      <p:sp>
        <p:nvSpPr>
          <p:cNvPr id="4" name="Slide Number Placeholder 3"/>
          <p:cNvSpPr>
            <a:spLocks noGrp="1"/>
          </p:cNvSpPr>
          <p:nvPr>
            <p:ph type="sldNum" sz="quarter" idx="5"/>
          </p:nvPr>
        </p:nvSpPr>
        <p:spPr/>
        <p:txBody>
          <a:bodyPr/>
          <a:lstStyle/>
          <a:p>
            <a:fld id="{0AAB6876-1BF1-4B88-890A-0B4E46201506}" type="slidenum">
              <a:rPr lang="en-US" smtClean="0"/>
              <a:t>38</a:t>
            </a:fld>
            <a:endParaRPr lang="en-US"/>
          </a:p>
        </p:txBody>
      </p:sp>
    </p:spTree>
    <p:extLst>
      <p:ext uri="{BB962C8B-B14F-4D97-AF65-F5344CB8AC3E}">
        <p14:creationId xmlns:p14="http://schemas.microsoft.com/office/powerpoint/2010/main" val="42839719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39</a:t>
            </a:fld>
            <a:endParaRPr lang="en-US"/>
          </a:p>
        </p:txBody>
      </p:sp>
    </p:spTree>
    <p:extLst>
      <p:ext uri="{BB962C8B-B14F-4D97-AF65-F5344CB8AC3E}">
        <p14:creationId xmlns:p14="http://schemas.microsoft.com/office/powerpoint/2010/main" val="41452978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sz="1200" b="0" i="0" kern="1200" dirty="0" smtClean="0">
                <a:solidFill>
                  <a:schemeClr val="tx1"/>
                </a:solidFill>
                <a:effectLst/>
                <a:latin typeface="+mn-lt"/>
                <a:ea typeface="+mn-ea"/>
                <a:cs typeface="+mn-cs"/>
              </a:rPr>
              <a:t>We can define our own set of conditions or rules and throw an exception explicitly using throw keyword.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Here we are defining our</a:t>
            </a:r>
            <a:r>
              <a:rPr lang="en-US" sz="1200" b="0" i="0" kern="1200" baseline="0" dirty="0" smtClean="0">
                <a:solidFill>
                  <a:schemeClr val="tx1"/>
                </a:solidFill>
                <a:effectLst/>
                <a:latin typeface="+mn-lt"/>
                <a:ea typeface="+mn-ea"/>
                <a:cs typeface="+mn-cs"/>
              </a:rPr>
              <a:t> exception by giving if the input is less than the age 18, we are throwing an exception called not valid </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40</a:t>
            </a:fld>
            <a:endParaRPr lang="en-US"/>
          </a:p>
        </p:txBody>
      </p:sp>
    </p:spTree>
    <p:extLst>
      <p:ext uri="{BB962C8B-B14F-4D97-AF65-F5344CB8AC3E}">
        <p14:creationId xmlns:p14="http://schemas.microsoft.com/office/powerpoint/2010/main" val="2440805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t>Note:</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latin typeface="+mn-lt"/>
                <a:ea typeface="+mn-ea"/>
                <a:cs typeface="+mn-cs"/>
              </a:rPr>
              <a:t>Exception in thread "main" java.lang.ArithmeticException: / by zero at </a:t>
            </a:r>
            <a:r>
              <a:rPr lang="en-IN" sz="1200" kern="1200" dirty="0" err="1" smtClean="0">
                <a:solidFill>
                  <a:schemeClr val="tx1"/>
                </a:solidFill>
                <a:latin typeface="+mn-lt"/>
                <a:ea typeface="+mn-ea"/>
                <a:cs typeface="+mn-cs"/>
              </a:rPr>
              <a:t>MyClass.main</a:t>
            </a:r>
            <a:r>
              <a:rPr lang="en-IN" sz="1200" kern="1200" dirty="0" smtClean="0">
                <a:solidFill>
                  <a:schemeClr val="tx1"/>
                </a:solidFill>
                <a:latin typeface="+mn-lt"/>
                <a:ea typeface="+mn-ea"/>
                <a:cs typeface="+mn-cs"/>
              </a:rPr>
              <a:t>(MyClass.java:6) </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latin typeface="+mn-lt"/>
                <a:ea typeface="+mn-ea"/>
                <a:cs typeface="+mn-cs"/>
              </a:rPr>
              <a:t>MyClass : The class name</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latin typeface="+mn-lt"/>
                <a:ea typeface="+mn-ea"/>
                <a:cs typeface="+mn-cs"/>
              </a:rPr>
              <a:t>main : The method name</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latin typeface="+mn-lt"/>
                <a:ea typeface="+mn-ea"/>
                <a:cs typeface="+mn-cs"/>
              </a:rPr>
              <a:t>MyClass.java : The filename </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latin typeface="+mn-lt"/>
                <a:ea typeface="+mn-ea"/>
                <a:cs typeface="+mn-cs"/>
              </a:rPr>
              <a:t>java:6 : Line number</a:t>
            </a:r>
          </a:p>
          <a:p>
            <a:endParaRPr lang="en-US" b="1" dirty="0" smtClean="0"/>
          </a:p>
          <a:p>
            <a:r>
              <a:rPr lang="en-US" b="1" dirty="0" smtClean="0"/>
              <a:t>Description:</a:t>
            </a:r>
          </a:p>
          <a:p>
            <a:r>
              <a:rPr lang="en-US" b="0" dirty="0" smtClean="0"/>
              <a:t>Here the exception is raised because</a:t>
            </a:r>
            <a:r>
              <a:rPr lang="en-US" b="0" baseline="0" dirty="0" smtClean="0"/>
              <a:t> we are trying to divide the a number with zero. So an exception is raised. </a:t>
            </a:r>
          </a:p>
          <a:p>
            <a:r>
              <a:rPr lang="en-US" b="0" baseline="0" dirty="0" smtClean="0"/>
              <a:t>When an exception occur, At first the Exception object will be created. This object contains the necessary information about the error and in which line it is occurred and the nature of the exception. </a:t>
            </a:r>
          </a:p>
          <a:p>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200" b="0" i="0" kern="1200" dirty="0" smtClean="0">
                <a:solidFill>
                  <a:schemeClr val="tx1"/>
                </a:solidFill>
                <a:latin typeface="+mn-lt"/>
                <a:ea typeface="+mn-ea"/>
                <a:cs typeface="+mn-cs"/>
              </a:rPr>
              <a:t>This message is not user friendly so a user will not be able to understand what went wrong. In order to let them know the reason in simple language, we handle exceptions. We handle such conditions and then prints a user friendly warning message to user, which lets them correct the error as most of the time exception occurs due to bad data provided by user.</a:t>
            </a:r>
            <a:endParaRPr lang="en-I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b="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4</a:t>
            </a:fld>
            <a:endParaRPr lang="en-US"/>
          </a:p>
        </p:txBody>
      </p:sp>
    </p:spTree>
    <p:extLst>
      <p:ext uri="{BB962C8B-B14F-4D97-AF65-F5344CB8AC3E}">
        <p14:creationId xmlns:p14="http://schemas.microsoft.com/office/powerpoint/2010/main" val="11545094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pPr/>
              <a:t>41</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t>Description:</a:t>
            </a:r>
          </a:p>
          <a:p>
            <a:r>
              <a:rPr lang="en-US" b="0" baseline="0" dirty="0" smtClean="0"/>
              <a:t> Here the only three print statement get executed and printed then an exception raises. This interrupts the normal flow of the program i.e.) remaining line of code are not get </a:t>
            </a:r>
            <a:r>
              <a:rPr lang="en-US" b="0" baseline="0" dirty="0" err="1" smtClean="0"/>
              <a:t>excecuted</a:t>
            </a:r>
            <a:r>
              <a:rPr lang="en-US" b="0" baseline="0" dirty="0" smtClean="0"/>
              <a:t>.</a:t>
            </a:r>
            <a:endParaRPr lang="en-US" b="0"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5</a:t>
            </a:fld>
            <a:endParaRPr lang="en-US"/>
          </a:p>
        </p:txBody>
      </p:sp>
    </p:spTree>
    <p:extLst>
      <p:ext uri="{BB962C8B-B14F-4D97-AF65-F5344CB8AC3E}">
        <p14:creationId xmlns:p14="http://schemas.microsoft.com/office/powerpoint/2010/main" val="1154509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p:txBody>
      </p:sp>
      <p:sp>
        <p:nvSpPr>
          <p:cNvPr id="4" name="Slide Number Placeholder 3"/>
          <p:cNvSpPr>
            <a:spLocks noGrp="1"/>
          </p:cNvSpPr>
          <p:nvPr>
            <p:ph type="sldNum" sz="quarter" idx="5"/>
          </p:nvPr>
        </p:nvSpPr>
        <p:spPr/>
        <p:txBody>
          <a:bodyPr/>
          <a:lstStyle/>
          <a:p>
            <a:fld id="{0AAB6876-1BF1-4B88-890A-0B4E46201506}" type="slidenum">
              <a:rPr lang="en-US" smtClean="0"/>
              <a:pPr/>
              <a:t>6</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endParaRPr lang="en-US" b="1" dirty="0" smtClean="0"/>
          </a:p>
          <a:p>
            <a:r>
              <a:rPr lang="en-US" b="1" dirty="0" smtClean="0"/>
              <a:t>Checked Exception:</a:t>
            </a:r>
          </a:p>
          <a:p>
            <a:r>
              <a:rPr lang="en-IN" sz="1200" b="0" i="0" kern="1200" dirty="0" smtClean="0">
                <a:solidFill>
                  <a:schemeClr val="tx1"/>
                </a:solidFill>
                <a:latin typeface="+mn-lt"/>
                <a:ea typeface="+mn-ea"/>
                <a:cs typeface="+mn-cs"/>
              </a:rPr>
              <a:t>All exceptions other than Runtime Exceptions are known as Checked exceptions as the compiler checks them during compilation to see whether the programmer has handled them or not. If these exceptions are not handled/declared in the program, you will get compilation error. For example, SQLException, IOException, </a:t>
            </a:r>
            <a:r>
              <a:rPr lang="en-IN" sz="1200" b="0" i="0" kern="1200" dirty="0" err="1" smtClean="0">
                <a:solidFill>
                  <a:schemeClr val="tx1"/>
                </a:solidFill>
                <a:latin typeface="+mn-lt"/>
                <a:ea typeface="+mn-ea"/>
                <a:cs typeface="+mn-cs"/>
              </a:rPr>
              <a:t>ClassNotFoundException</a:t>
            </a:r>
            <a:r>
              <a:rPr lang="en-IN" sz="1200" b="0" i="0" kern="1200" dirty="0" smtClean="0">
                <a:solidFill>
                  <a:schemeClr val="tx1"/>
                </a:solidFill>
                <a:latin typeface="+mn-lt"/>
                <a:ea typeface="+mn-ea"/>
                <a:cs typeface="+mn-cs"/>
              </a:rPr>
              <a:t> etc.</a:t>
            </a:r>
          </a:p>
          <a:p>
            <a:endParaRPr lang="en-IN" sz="1200" b="0" i="0" kern="1200" dirty="0" smtClean="0">
              <a:solidFill>
                <a:schemeClr val="tx1"/>
              </a:solidFill>
              <a:latin typeface="+mn-lt"/>
              <a:ea typeface="+mn-ea"/>
              <a:cs typeface="+mn-cs"/>
            </a:endParaRPr>
          </a:p>
          <a:p>
            <a:r>
              <a:rPr lang="en-IN" sz="1200" b="1" i="0" kern="1200" dirty="0" smtClean="0">
                <a:solidFill>
                  <a:schemeClr val="tx1"/>
                </a:solidFill>
                <a:latin typeface="+mn-lt"/>
                <a:ea typeface="+mn-ea"/>
                <a:cs typeface="+mn-cs"/>
              </a:rPr>
              <a:t>Unchecked Exception:</a:t>
            </a:r>
          </a:p>
          <a:p>
            <a:r>
              <a:rPr lang="en-IN" sz="1200" b="0" i="0" kern="1200" dirty="0" smtClean="0">
                <a:solidFill>
                  <a:schemeClr val="tx1"/>
                </a:solidFill>
                <a:latin typeface="+mn-lt"/>
                <a:ea typeface="+mn-ea"/>
                <a:cs typeface="+mn-cs"/>
              </a:rPr>
              <a:t>Runtime Exceptions are also known as Unchecked Exceptions. These exceptions are not checked at compile-time so compiler does not check whether the programmer has handled them or not but it’s the responsibility of the programmer to handle these exceptions and provide a safe exit. For example, </a:t>
            </a:r>
            <a:r>
              <a:rPr lang="en-IN" sz="1200" b="0" i="0" kern="1200" dirty="0" err="1" smtClean="0">
                <a:solidFill>
                  <a:schemeClr val="tx1"/>
                </a:solidFill>
                <a:latin typeface="+mn-lt"/>
                <a:ea typeface="+mn-ea"/>
                <a:cs typeface="+mn-cs"/>
              </a:rPr>
              <a:t>ArithmeticException</a:t>
            </a:r>
            <a:r>
              <a:rPr lang="en-IN" sz="1200" b="0" i="0" kern="1200" dirty="0" smtClean="0">
                <a:solidFill>
                  <a:schemeClr val="tx1"/>
                </a:solidFill>
                <a:latin typeface="+mn-lt"/>
                <a:ea typeface="+mn-ea"/>
                <a:cs typeface="+mn-cs"/>
              </a:rPr>
              <a:t>, </a:t>
            </a:r>
            <a:r>
              <a:rPr lang="en-IN" sz="1200" b="0" i="0" kern="1200" dirty="0" err="1" smtClean="0">
                <a:solidFill>
                  <a:schemeClr val="tx1"/>
                </a:solidFill>
                <a:latin typeface="+mn-lt"/>
                <a:ea typeface="+mn-ea"/>
                <a:cs typeface="+mn-cs"/>
              </a:rPr>
              <a:t>NullPointerException</a:t>
            </a:r>
            <a:r>
              <a:rPr lang="en-IN" sz="1200" b="0" i="0" kern="1200" dirty="0" smtClean="0">
                <a:solidFill>
                  <a:schemeClr val="tx1"/>
                </a:solidFill>
                <a:latin typeface="+mn-lt"/>
                <a:ea typeface="+mn-ea"/>
                <a:cs typeface="+mn-cs"/>
              </a:rPr>
              <a:t>, </a:t>
            </a:r>
            <a:r>
              <a:rPr lang="en-IN" sz="1200" b="0" i="0" kern="1200" dirty="0" err="1" smtClean="0">
                <a:solidFill>
                  <a:schemeClr val="tx1"/>
                </a:solidFill>
                <a:latin typeface="+mn-lt"/>
                <a:ea typeface="+mn-ea"/>
                <a:cs typeface="+mn-cs"/>
              </a:rPr>
              <a:t>ArrayIndexOutOfBoundsException</a:t>
            </a:r>
            <a:r>
              <a:rPr lang="en-IN" sz="1200" b="0" i="0" kern="1200" dirty="0" smtClean="0">
                <a:solidFill>
                  <a:schemeClr val="tx1"/>
                </a:solidFill>
                <a:latin typeface="+mn-lt"/>
                <a:ea typeface="+mn-ea"/>
                <a:cs typeface="+mn-cs"/>
              </a:rPr>
              <a:t> etc.</a:t>
            </a:r>
            <a:endParaRPr lang="en-US" b="1" dirty="0" smtClean="0"/>
          </a:p>
        </p:txBody>
      </p:sp>
      <p:sp>
        <p:nvSpPr>
          <p:cNvPr id="4" name="Slide Number Placeholder 3"/>
          <p:cNvSpPr>
            <a:spLocks noGrp="1"/>
          </p:cNvSpPr>
          <p:nvPr>
            <p:ph type="sldNum" sz="quarter" idx="5"/>
          </p:nvPr>
        </p:nvSpPr>
        <p:spPr/>
        <p:txBody>
          <a:bodyPr/>
          <a:lstStyle/>
          <a:p>
            <a:fld id="{0AAB6876-1BF1-4B88-890A-0B4E46201506}" type="slidenum">
              <a:rPr lang="en-US" smtClean="0"/>
              <a:pPr/>
              <a:t>7</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Description:</a:t>
            </a:r>
          </a:p>
          <a:p>
            <a:r>
              <a:rPr lang="en-IN" sz="1200" b="0" i="0" kern="1200" dirty="0" smtClean="0">
                <a:solidFill>
                  <a:schemeClr val="tx1"/>
                </a:solidFill>
                <a:latin typeface="+mn-lt"/>
                <a:ea typeface="+mn-ea"/>
                <a:cs typeface="+mn-cs"/>
              </a:rPr>
              <a:t>In this example we are reading the file myfile.txt and displaying its content on the screen. In this program there are three places where a checked exception is thrown as mentioned in the comments below. </a:t>
            </a:r>
            <a:r>
              <a:rPr lang="en-IN" sz="1200" b="0" i="0" kern="1200" dirty="0" err="1" smtClean="0">
                <a:solidFill>
                  <a:schemeClr val="tx1"/>
                </a:solidFill>
                <a:latin typeface="+mn-lt"/>
                <a:ea typeface="+mn-ea"/>
                <a:cs typeface="+mn-cs"/>
              </a:rPr>
              <a:t>FileInputStream</a:t>
            </a:r>
            <a:r>
              <a:rPr lang="en-IN" sz="1200" b="0" i="0" kern="1200" dirty="0" smtClean="0">
                <a:solidFill>
                  <a:schemeClr val="tx1"/>
                </a:solidFill>
                <a:latin typeface="+mn-lt"/>
                <a:ea typeface="+mn-ea"/>
                <a:cs typeface="+mn-cs"/>
              </a:rPr>
              <a:t> which is used for specifying the file path and name, throws FileNotFoundException. The read() method which reads the file content throws IOException and the close() method which closes the file input stream also throws IOException.</a:t>
            </a:r>
          </a:p>
          <a:p>
            <a:r>
              <a:rPr lang="en-IN" sz="1200" b="0" i="0" kern="1200" dirty="0" smtClean="0">
                <a:solidFill>
                  <a:schemeClr val="tx1"/>
                </a:solidFill>
                <a:latin typeface="+mn-lt"/>
                <a:ea typeface="+mn-ea"/>
                <a:cs typeface="+mn-cs"/>
              </a:rPr>
              <a:t/>
            </a:r>
            <a:br>
              <a:rPr lang="en-IN" sz="1200" b="0" i="0" kern="1200" dirty="0" smtClean="0">
                <a:solidFill>
                  <a:schemeClr val="tx1"/>
                </a:solidFill>
                <a:latin typeface="+mn-lt"/>
                <a:ea typeface="+mn-ea"/>
                <a:cs typeface="+mn-cs"/>
              </a:rPr>
            </a:br>
            <a:endParaRPr lang="en-US" b="1"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8</a:t>
            </a:fld>
            <a:endParaRPr lang="en-US"/>
          </a:p>
        </p:txBody>
      </p:sp>
    </p:spTree>
    <p:extLst>
      <p:ext uri="{BB962C8B-B14F-4D97-AF65-F5344CB8AC3E}">
        <p14:creationId xmlns:p14="http://schemas.microsoft.com/office/powerpoint/2010/main" val="1154509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Description:</a:t>
            </a:r>
          </a:p>
          <a:p>
            <a:endParaRPr lang="en-IN" sz="1200" b="0" i="0" kern="1200" dirty="0" smtClean="0">
              <a:solidFill>
                <a:schemeClr val="tx1"/>
              </a:solidFill>
              <a:latin typeface="+mn-lt"/>
              <a:ea typeface="+mn-ea"/>
              <a:cs typeface="+mn-cs"/>
            </a:endParaRPr>
          </a:p>
          <a:p>
            <a:endParaRPr lang="en-IN"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9</a:t>
            </a:fld>
            <a:endParaRPr lang="en-US"/>
          </a:p>
        </p:txBody>
      </p:sp>
    </p:spTree>
    <p:extLst>
      <p:ext uri="{BB962C8B-B14F-4D97-AF65-F5344CB8AC3E}">
        <p14:creationId xmlns:p14="http://schemas.microsoft.com/office/powerpoint/2010/main" val="1154509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Exception Handling</a:t>
            </a:r>
            <a:endParaRPr lang="en-US" sz="4500" b="1" dirty="0">
              <a:latin typeface="Nunito Sans" panose="00000500000000000000" pitchFamily="2" charset="0"/>
            </a:endParaRPr>
          </a:p>
        </p:txBody>
      </p:sp>
      <p:sp>
        <p:nvSpPr>
          <p:cNvPr id="16" name="TextBox 15">
            <a:extLst>
              <a:ext uri="{FF2B5EF4-FFF2-40B4-BE49-F238E27FC236}">
                <a16:creationId xmlns="" xmlns:a16="http://schemas.microsoft.com/office/drawing/2014/main" id="{5AFC0D69-68C1-4838-9AC4-A4286388BDC4}"/>
              </a:ext>
            </a:extLst>
          </p:cNvPr>
          <p:cNvSpPr txBox="1"/>
          <p:nvPr/>
        </p:nvSpPr>
        <p:spPr>
          <a:xfrm>
            <a:off x="558069" y="1611766"/>
            <a:ext cx="5524501" cy="2015936"/>
          </a:xfrm>
          <a:prstGeom prst="rect">
            <a:avLst/>
          </a:prstGeom>
          <a:noFill/>
        </p:spPr>
        <p:txBody>
          <a:bodyPr wrap="square" rtlCol="0">
            <a:spAutoFit/>
          </a:bodyPr>
          <a:lstStyle/>
          <a:p>
            <a:r>
              <a:rPr lang="en-US" sz="2500" dirty="0" smtClean="0">
                <a:latin typeface="Nunito Sans" panose="00000500000000000000" pitchFamily="2" charset="0"/>
              </a:rPr>
              <a:t>Exception Handling? </a:t>
            </a:r>
          </a:p>
          <a:p>
            <a:endParaRPr lang="en-US" sz="2500" dirty="0" smtClean="0">
              <a:latin typeface="Nunito Sans" panose="00000500000000000000" pitchFamily="2" charset="0"/>
            </a:endParaRPr>
          </a:p>
          <a:p>
            <a:r>
              <a:rPr lang="en-IN" sz="2500" dirty="0" smtClean="0">
                <a:latin typeface="Nunito Sans" panose="00000500000000000000" pitchFamily="2" charset="0"/>
              </a:rPr>
              <a:t>It is the process of responding to the occurrence during computation of exceptions.</a:t>
            </a:r>
            <a:endParaRPr lang="en-US" sz="2500" dirty="0">
              <a:latin typeface="Nunito Sans" panose="00000500000000000000" pitchFamily="2" charset="0"/>
            </a:endParaRPr>
          </a:p>
        </p:txBody>
      </p:sp>
      <p:sp>
        <p:nvSpPr>
          <p:cNvPr id="18" name="Rectangle 17">
            <a:extLst>
              <a:ext uri="{FF2B5EF4-FFF2-40B4-BE49-F238E27FC236}">
                <a16:creationId xmlns=""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pic>
        <p:nvPicPr>
          <p:cNvPr id="8" name="Picture 2" descr="Image result for flat tyre car"/>
          <p:cNvPicPr preferRelativeResize="0">
            <a:picLocks noChangeArrowheads="1"/>
          </p:cNvPicPr>
          <p:nvPr/>
        </p:nvPicPr>
        <p:blipFill>
          <a:blip r:embed="rId4" cstate="print"/>
          <a:srcRect b="4951"/>
          <a:stretch>
            <a:fillRect/>
          </a:stretch>
        </p:blipFill>
        <p:spPr bwMode="auto">
          <a:xfrm>
            <a:off x="6705600" y="1792800"/>
            <a:ext cx="4888800" cy="4150800"/>
          </a:xfrm>
          <a:prstGeom prst="rect">
            <a:avLst/>
          </a:prstGeom>
          <a:noFill/>
        </p:spPr>
      </p:pic>
    </p:spTree>
    <p:extLst>
      <p:ext uri="{BB962C8B-B14F-4D97-AF65-F5344CB8AC3E}">
        <p14:creationId xmlns:p14="http://schemas.microsoft.com/office/powerpoint/2010/main" val="10162216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Exceptional Handling Keywords</a:t>
            </a:r>
            <a:endParaRPr lang="en-US" sz="4500" b="1" dirty="0">
              <a:latin typeface="Nunito Sans" panose="00000500000000000000" pitchFamily="2" charset="0"/>
            </a:endParaRPr>
          </a:p>
        </p:txBody>
      </p:sp>
      <p:sp>
        <p:nvSpPr>
          <p:cNvPr id="16" name="TextBox 15">
            <a:extLst>
              <a:ext uri="{FF2B5EF4-FFF2-40B4-BE49-F238E27FC236}">
                <a16:creationId xmlns="" xmlns:a16="http://schemas.microsoft.com/office/drawing/2014/main" id="{5AFC0D69-68C1-4838-9AC4-A4286388BDC4}"/>
              </a:ext>
            </a:extLst>
          </p:cNvPr>
          <p:cNvSpPr txBox="1"/>
          <p:nvPr/>
        </p:nvSpPr>
        <p:spPr>
          <a:xfrm>
            <a:off x="558069" y="1611766"/>
            <a:ext cx="5524501" cy="2929648"/>
          </a:xfrm>
          <a:prstGeom prst="rect">
            <a:avLst/>
          </a:prstGeom>
          <a:noFill/>
        </p:spPr>
        <p:txBody>
          <a:bodyPr wrap="square" rtlCol="0">
            <a:spAutoFit/>
          </a:bodyPr>
          <a:lstStyle/>
          <a:p>
            <a:pPr>
              <a:lnSpc>
                <a:spcPct val="150000"/>
              </a:lnSpc>
              <a:buFont typeface="Arial" pitchFamily="34" charset="0"/>
              <a:buChar char="•"/>
            </a:pPr>
            <a:r>
              <a:rPr lang="en-IN" sz="2500" dirty="0" smtClean="0">
                <a:latin typeface="Nunito Sans" panose="00000500000000000000" pitchFamily="2" charset="0"/>
              </a:rPr>
              <a:t>try</a:t>
            </a:r>
          </a:p>
          <a:p>
            <a:pPr>
              <a:lnSpc>
                <a:spcPct val="150000"/>
              </a:lnSpc>
              <a:buFont typeface="Arial" pitchFamily="34" charset="0"/>
              <a:buChar char="•"/>
            </a:pPr>
            <a:r>
              <a:rPr lang="en-IN" sz="2500" dirty="0" smtClean="0">
                <a:latin typeface="Nunito Sans" panose="00000500000000000000" pitchFamily="2" charset="0"/>
              </a:rPr>
              <a:t>catch</a:t>
            </a:r>
          </a:p>
          <a:p>
            <a:pPr>
              <a:lnSpc>
                <a:spcPct val="150000"/>
              </a:lnSpc>
              <a:buFont typeface="Arial" pitchFamily="34" charset="0"/>
              <a:buChar char="•"/>
            </a:pPr>
            <a:r>
              <a:rPr lang="en-IN" sz="2500" dirty="0" smtClean="0">
                <a:latin typeface="Nunito Sans" panose="00000500000000000000" pitchFamily="2" charset="0"/>
              </a:rPr>
              <a:t>finally</a:t>
            </a:r>
          </a:p>
          <a:p>
            <a:pPr>
              <a:lnSpc>
                <a:spcPct val="150000"/>
              </a:lnSpc>
              <a:buFont typeface="Arial" pitchFamily="34" charset="0"/>
              <a:buChar char="•"/>
            </a:pPr>
            <a:r>
              <a:rPr lang="en-IN" sz="2500" dirty="0" smtClean="0">
                <a:latin typeface="Nunito Sans" panose="00000500000000000000" pitchFamily="2" charset="0"/>
              </a:rPr>
              <a:t>throw</a:t>
            </a:r>
          </a:p>
          <a:p>
            <a:pPr>
              <a:lnSpc>
                <a:spcPct val="150000"/>
              </a:lnSpc>
              <a:buFont typeface="Arial" pitchFamily="34" charset="0"/>
              <a:buChar char="•"/>
            </a:pPr>
            <a:r>
              <a:rPr lang="en-IN" sz="2500" dirty="0" smtClean="0">
                <a:latin typeface="Nunito Sans" panose="00000500000000000000" pitchFamily="2" charset="0"/>
              </a:rPr>
              <a:t>throws</a:t>
            </a:r>
            <a:endParaRPr lang="en-US" sz="2500" dirty="0">
              <a:latin typeface="Nunito Sans" panose="00000500000000000000" pitchFamily="2" charset="0"/>
            </a:endParaRPr>
          </a:p>
        </p:txBody>
      </p:sp>
      <p:sp>
        <p:nvSpPr>
          <p:cNvPr id="18" name="Rectangle 17">
            <a:extLst>
              <a:ext uri="{FF2B5EF4-FFF2-40B4-BE49-F238E27FC236}">
                <a16:creationId xmlns=""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pic>
        <p:nvPicPr>
          <p:cNvPr id="10" name="Picture 2" descr="Image result for exception in real life"/>
          <p:cNvPicPr preferRelativeResize="0">
            <a:picLocks noChangeArrowheads="1"/>
          </p:cNvPicPr>
          <p:nvPr/>
        </p:nvPicPr>
        <p:blipFill>
          <a:blip r:embed="rId4" cstate="print"/>
          <a:srcRect/>
          <a:stretch>
            <a:fillRect/>
          </a:stretch>
        </p:blipFill>
        <p:spPr bwMode="auto">
          <a:xfrm>
            <a:off x="6705600" y="1792800"/>
            <a:ext cx="4888800" cy="4150800"/>
          </a:xfrm>
          <a:prstGeom prst="rect">
            <a:avLst/>
          </a:prstGeom>
          <a:noFill/>
        </p:spPr>
      </p:pic>
    </p:spTree>
    <p:extLst>
      <p:ext uri="{BB962C8B-B14F-4D97-AF65-F5344CB8AC3E}">
        <p14:creationId xmlns:p14="http://schemas.microsoft.com/office/powerpoint/2010/main" val="1016221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629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a:t>
            </a:r>
            <a:r>
              <a:rPr lang="en-US" sz="2000" b="1" dirty="0" err="1" smtClean="0">
                <a:solidFill>
                  <a:schemeClr val="bg1"/>
                </a:solidFill>
                <a:latin typeface="Courier New" panose="02070309020205020404" pitchFamily="49" charset="0"/>
                <a:cs typeface="Courier New" panose="02070309020205020404" pitchFamily="49" charset="0"/>
              </a:rPr>
              <a:t>MyClass</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t>
            </a:r>
            <a:r>
              <a:rPr lang="en-US" sz="2000" b="1" dirty="0" err="1" smtClean="0">
                <a:solidFill>
                  <a:schemeClr val="bg1"/>
                </a:solidFill>
                <a:latin typeface="Courier New" panose="02070309020205020404" pitchFamily="49" charset="0"/>
                <a:cs typeface="Courier New" panose="02070309020205020404" pitchFamily="49" charset="0"/>
              </a:rPr>
              <a:t>args</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x=10;</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y=0;</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z=x/y;</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System.out.println</a:t>
            </a:r>
            <a:r>
              <a:rPr lang="en-US" sz="2000" b="1" dirty="0" smtClean="0">
                <a:solidFill>
                  <a:schemeClr val="bg1"/>
                </a:solidFill>
                <a:latin typeface="Courier New" panose="02070309020205020404" pitchFamily="49" charset="0"/>
                <a:cs typeface="Courier New" panose="02070309020205020404" pitchFamily="49" charset="0"/>
              </a:rPr>
              <a:t>(z);</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a:t>
            </a:r>
            <a:r>
              <a:rPr lang="en-US" sz="2000" b="1" dirty="0" err="1" smtClean="0">
                <a:solidFill>
                  <a:schemeClr val="bg1"/>
                </a:solidFill>
                <a:latin typeface="Courier New" panose="02070309020205020404" pitchFamily="49" charset="0"/>
                <a:cs typeface="Courier New" panose="02070309020205020404" pitchFamily="49" charset="0"/>
              </a:rPr>
              <a:t>MyClass</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t>
            </a:r>
            <a:r>
              <a:rPr lang="en-US" sz="2000" b="1" dirty="0" err="1" smtClean="0">
                <a:solidFill>
                  <a:schemeClr val="bg1"/>
                </a:solidFill>
                <a:latin typeface="Courier New" panose="02070309020205020404" pitchFamily="49" charset="0"/>
                <a:cs typeface="Courier New" panose="02070309020205020404" pitchFamily="49" charset="0"/>
              </a:rPr>
              <a:t>args</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x=10;</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y=0;</a:t>
            </a:r>
          </a:p>
          <a:p>
            <a:r>
              <a:rPr lang="en-US" sz="2000" b="1" dirty="0" smtClean="0">
                <a:solidFill>
                  <a:schemeClr val="bg1"/>
                </a:solidFill>
                <a:latin typeface="Courier New" panose="02070309020205020404" pitchFamily="49" charset="0"/>
                <a:cs typeface="Courier New" panose="02070309020205020404" pitchFamily="49" charset="0"/>
              </a:rPr>
              <a:t>      try</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z=x/y;</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catch(Exception e)</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a:t>
            </a:r>
            <a:r>
              <a:rPr lang="en-US" sz="2000" b="1" dirty="0" smtClean="0">
                <a:solidFill>
                  <a:schemeClr val="bg1"/>
                </a:solidFill>
                <a:latin typeface="Courier New" panose="02070309020205020404" pitchFamily="49" charset="0"/>
                <a:cs typeface="Courier New" panose="02070309020205020404" pitchFamily="49" charset="0"/>
              </a:rPr>
              <a:t>(e);</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p:txBody>
      </p:sp>
      <p:sp>
        <p:nvSpPr>
          <p:cNvPr id="11" name="Rounded Rectangle 10"/>
          <p:cNvSpPr/>
          <p:nvPr/>
        </p:nvSpPr>
        <p:spPr>
          <a:xfrm>
            <a:off x="7543800" y="2590800"/>
            <a:ext cx="609600" cy="228600"/>
          </a:xfrm>
          <a:prstGeom prst="round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ounded Rectangle 11"/>
          <p:cNvSpPr/>
          <p:nvPr/>
        </p:nvSpPr>
        <p:spPr>
          <a:xfrm>
            <a:off x="7543800" y="3771900"/>
            <a:ext cx="2819400" cy="304800"/>
          </a:xfrm>
          <a:prstGeom prst="round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686220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700514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a:t>
            </a:r>
            <a:r>
              <a:rPr lang="en-US" sz="2000" b="1" dirty="0" err="1" smtClean="0">
                <a:solidFill>
                  <a:schemeClr val="bg1"/>
                </a:solidFill>
                <a:latin typeface="Courier New" panose="02070309020205020404" pitchFamily="49" charset="0"/>
                <a:cs typeface="Courier New" panose="02070309020205020404" pitchFamily="49" charset="0"/>
              </a:rPr>
              <a:t>MyClass</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t>
            </a:r>
            <a:r>
              <a:rPr lang="en-US" sz="2000" b="1" dirty="0" err="1" smtClean="0">
                <a:solidFill>
                  <a:schemeClr val="bg1"/>
                </a:solidFill>
                <a:latin typeface="Courier New" panose="02070309020205020404" pitchFamily="49" charset="0"/>
                <a:cs typeface="Courier New" panose="02070309020205020404" pitchFamily="49" charset="0"/>
              </a:rPr>
              <a:t>args</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x=10;</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y=0;</a:t>
            </a:r>
          </a:p>
          <a:p>
            <a:r>
              <a:rPr lang="en-US" sz="2000" b="1" dirty="0" smtClean="0">
                <a:solidFill>
                  <a:schemeClr val="bg1"/>
                </a:solidFill>
                <a:latin typeface="Courier New" panose="02070309020205020404" pitchFamily="49" charset="0"/>
                <a:cs typeface="Courier New" panose="02070309020205020404" pitchFamily="49" charset="0"/>
              </a:rPr>
              <a:t>      try</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z=x/y;</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catch(Exception e)</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a:t>
            </a:r>
            <a:r>
              <a:rPr lang="en-US" sz="2000" b="1" dirty="0" smtClean="0">
                <a:solidFill>
                  <a:schemeClr val="bg1"/>
                </a:solidFill>
                <a:latin typeface="Courier New" panose="02070309020205020404" pitchFamily="49" charset="0"/>
                <a:cs typeface="Courier New" panose="02070309020205020404" pitchFamily="49" charset="0"/>
              </a:rPr>
              <a:t>(e);</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p:txBody>
      </p:sp>
      <p:sp>
        <p:nvSpPr>
          <p:cNvPr id="3" name="Rectangle 2"/>
          <p:cNvSpPr/>
          <p:nvPr/>
        </p:nvSpPr>
        <p:spPr>
          <a:xfrm>
            <a:off x="7010400" y="365760"/>
            <a:ext cx="5186854" cy="6492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182880" rIns="0" bIns="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Output:</a:t>
            </a:r>
            <a:endParaRPr lang="en-IN" sz="2000" b="1" dirty="0" smtClean="0">
              <a:solidFill>
                <a:srgbClr val="F05136"/>
              </a:solidFill>
              <a:latin typeface="Courier New" panose="02070309020205020404" pitchFamily="49" charset="0"/>
              <a:cs typeface="Courier New" panose="02070309020205020404" pitchFamily="49" charset="0"/>
            </a:endParaRPr>
          </a:p>
          <a:p>
            <a:r>
              <a:rPr lang="en-IN" sz="2000" b="1" dirty="0" err="1" smtClean="0">
                <a:solidFill>
                  <a:schemeClr val="tx1"/>
                </a:solidFill>
                <a:latin typeface="Courier New" panose="02070309020205020404" pitchFamily="49" charset="0"/>
                <a:cs typeface="Courier New" panose="02070309020205020404" pitchFamily="49" charset="0"/>
              </a:rPr>
              <a:t>java.lang.ArithmeticException</a:t>
            </a:r>
            <a:r>
              <a:rPr lang="en-IN" sz="2000" b="1" dirty="0" smtClean="0">
                <a:solidFill>
                  <a:schemeClr val="tx1"/>
                </a:solidFill>
                <a:latin typeface="Courier New" panose="02070309020205020404" pitchFamily="49" charset="0"/>
                <a:cs typeface="Courier New" panose="02070309020205020404" pitchFamily="49" charset="0"/>
              </a:rPr>
              <a:t>: / by zero</a:t>
            </a:r>
          </a:p>
          <a:p>
            <a:endParaRPr lang="en-IN" sz="2000" b="1" dirty="0" smtClean="0">
              <a:solidFill>
                <a:schemeClr val="tx1"/>
              </a:solidFill>
              <a:latin typeface="Courier New" panose="02070309020205020404" pitchFamily="49" charset="0"/>
              <a:cs typeface="Courier New" panose="02070309020205020404" pitchFamily="49" charset="0"/>
            </a:endParaRPr>
          </a:p>
          <a:p>
            <a:endParaRPr lang="en-IN" sz="2000" b="1" dirty="0" smtClean="0">
              <a:solidFill>
                <a:schemeClr val="tx1"/>
              </a:solidFill>
              <a:latin typeface="Courier New" panose="02070309020205020404" pitchFamily="49" charset="0"/>
              <a:cs typeface="Courier New" panose="02070309020205020404" pitchFamily="49" charset="0"/>
            </a:endParaRPr>
          </a:p>
          <a:p>
            <a:endParaRPr lang="en-IN" sz="2000" b="1" dirty="0" smtClean="0">
              <a:solidFill>
                <a:schemeClr val="tx1"/>
              </a:solidFill>
              <a:latin typeface="Courier New" panose="02070309020205020404" pitchFamily="49" charset="0"/>
              <a:cs typeface="Courier New" panose="02070309020205020404" pitchFamily="49" charset="0"/>
            </a:endParaRPr>
          </a:p>
          <a:p>
            <a:r>
              <a:rPr lang="en-US" sz="2000" b="1" dirty="0" smtClean="0">
                <a:solidFill>
                  <a:srgbClr val="F05136"/>
                </a:solidFill>
                <a:latin typeface="Courier New" panose="02070309020205020404" pitchFamily="49" charset="0"/>
                <a:cs typeface="Courier New" panose="02070309020205020404" pitchFamily="49" charset="0"/>
              </a:rPr>
              <a:t>Syntax:</a:t>
            </a:r>
            <a:endParaRPr lang="en-IN" sz="2000" b="1" dirty="0" smtClean="0">
              <a:solidFill>
                <a:srgbClr val="F05136"/>
              </a:solidFill>
              <a:latin typeface="Courier New" panose="02070309020205020404" pitchFamily="49" charset="0"/>
              <a:cs typeface="Courier New" panose="02070309020205020404" pitchFamily="49" charset="0"/>
            </a:endParaRPr>
          </a:p>
          <a:p>
            <a:r>
              <a:rPr lang="en-IN" sz="2000" b="1" dirty="0" smtClean="0">
                <a:solidFill>
                  <a:schemeClr val="tx1"/>
                </a:solidFill>
                <a:latin typeface="Courier New" panose="02070309020205020404" pitchFamily="49" charset="0"/>
                <a:cs typeface="Courier New" panose="02070309020205020404" pitchFamily="49" charset="0"/>
              </a:rPr>
              <a:t>try</a:t>
            </a:r>
          </a:p>
          <a:p>
            <a:r>
              <a:rPr lang="en-IN" sz="2000" b="1" dirty="0" smtClean="0">
                <a:solidFill>
                  <a:schemeClr val="tx1"/>
                </a:solidFill>
                <a:latin typeface="Courier New" panose="02070309020205020404" pitchFamily="49" charset="0"/>
                <a:cs typeface="Courier New" panose="02070309020205020404" pitchFamily="49" charset="0"/>
              </a:rPr>
              <a:t>{</a:t>
            </a:r>
          </a:p>
          <a:p>
            <a:r>
              <a:rPr lang="en-IN" sz="2000" b="1" dirty="0" smtClean="0">
                <a:solidFill>
                  <a:schemeClr val="tx1"/>
                </a:solidFill>
                <a:latin typeface="Courier New" panose="02070309020205020404" pitchFamily="49" charset="0"/>
                <a:cs typeface="Courier New" panose="02070309020205020404" pitchFamily="49" charset="0"/>
              </a:rPr>
              <a:t>   // Protected code</a:t>
            </a:r>
          </a:p>
          <a:p>
            <a:r>
              <a:rPr lang="en-IN" sz="2000" b="1" dirty="0" smtClean="0">
                <a:solidFill>
                  <a:schemeClr val="tx1"/>
                </a:solidFill>
                <a:latin typeface="Courier New" panose="02070309020205020404" pitchFamily="49" charset="0"/>
                <a:cs typeface="Courier New" panose="02070309020205020404" pitchFamily="49" charset="0"/>
              </a:rPr>
              <a:t>}</a:t>
            </a:r>
          </a:p>
          <a:p>
            <a:r>
              <a:rPr lang="en-IN" sz="2000" b="1" dirty="0" smtClean="0">
                <a:solidFill>
                  <a:schemeClr val="tx1"/>
                </a:solidFill>
                <a:latin typeface="Courier New" panose="02070309020205020404" pitchFamily="49" charset="0"/>
                <a:cs typeface="Courier New" panose="02070309020205020404" pitchFamily="49" charset="0"/>
              </a:rPr>
              <a:t>catch (</a:t>
            </a:r>
            <a:r>
              <a:rPr lang="en-IN" sz="2000" b="1" dirty="0" err="1" smtClean="0">
                <a:solidFill>
                  <a:schemeClr val="tx1"/>
                </a:solidFill>
                <a:latin typeface="Courier New" panose="02070309020205020404" pitchFamily="49" charset="0"/>
                <a:cs typeface="Courier New" panose="02070309020205020404" pitchFamily="49" charset="0"/>
              </a:rPr>
              <a:t>ExceptionName</a:t>
            </a:r>
            <a:r>
              <a:rPr lang="en-IN" sz="2000" b="1" dirty="0" smtClean="0">
                <a:solidFill>
                  <a:schemeClr val="tx1"/>
                </a:solidFill>
                <a:latin typeface="Courier New" panose="02070309020205020404" pitchFamily="49" charset="0"/>
                <a:cs typeface="Courier New" panose="02070309020205020404" pitchFamily="49" charset="0"/>
              </a:rPr>
              <a:t> e1)</a:t>
            </a:r>
          </a:p>
          <a:p>
            <a:r>
              <a:rPr lang="en-IN" sz="2000" b="1" dirty="0" smtClean="0">
                <a:solidFill>
                  <a:schemeClr val="tx1"/>
                </a:solidFill>
                <a:latin typeface="Courier New" panose="02070309020205020404" pitchFamily="49" charset="0"/>
                <a:cs typeface="Courier New" panose="02070309020205020404" pitchFamily="49" charset="0"/>
              </a:rPr>
              <a:t>{</a:t>
            </a:r>
          </a:p>
          <a:p>
            <a:r>
              <a:rPr lang="en-IN" sz="2000" b="1" dirty="0" smtClean="0">
                <a:solidFill>
                  <a:schemeClr val="tx1"/>
                </a:solidFill>
                <a:latin typeface="Courier New" panose="02070309020205020404" pitchFamily="49" charset="0"/>
                <a:cs typeface="Courier New" panose="02070309020205020404" pitchFamily="49" charset="0"/>
              </a:rPr>
              <a:t>   // Catch block</a:t>
            </a:r>
          </a:p>
          <a:p>
            <a:r>
              <a:rPr lang="en-IN" sz="2000" b="1" dirty="0" smtClean="0">
                <a:solidFill>
                  <a:schemeClr val="tx1"/>
                </a:solidFill>
                <a:latin typeface="Courier New" panose="02070309020205020404" pitchFamily="49" charset="0"/>
                <a:cs typeface="Courier New" panose="02070309020205020404" pitchFamily="49" charset="0"/>
              </a:rPr>
              <a:t>}</a:t>
            </a:r>
          </a:p>
          <a:p>
            <a:endParaRPr lang="en-US" sz="2000" b="1" dirty="0" smtClean="0">
              <a:solidFill>
                <a:schemeClr val="tx1"/>
              </a:solidFill>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 xmlns:a16="http://schemas.microsoft.com/office/drawing/2014/main" id="{2C2FE0B5-1F15-4781-B896-181844B84130}"/>
              </a:ext>
            </a:extLst>
          </p:cNvPr>
          <p:cNvSpPr/>
          <p:nvPr/>
        </p:nvSpPr>
        <p:spPr>
          <a:xfrm>
            <a:off x="7005146" y="-1"/>
            <a:ext cx="5186854" cy="4114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91440" bIns="91440" numCol="1" spcCol="0" rtlCol="0" fromWordArt="0" anchor="ctr" anchorCtr="1" forceAA="0" compatLnSpc="1">
            <a:prstTxWarp prst="textNoShape">
              <a:avLst/>
            </a:prstTxWarp>
            <a:noAutofit/>
          </a:bodyPr>
          <a:lstStyle/>
          <a:p>
            <a:r>
              <a:rPr lang="en-US" sz="2500" b="1" dirty="0" smtClean="0">
                <a:solidFill>
                  <a:schemeClr val="bg1"/>
                </a:solidFill>
                <a:latin typeface="Courier New" panose="02070309020205020404" pitchFamily="49" charset="0"/>
                <a:cs typeface="Courier New" panose="02070309020205020404" pitchFamily="49" charset="0"/>
              </a:rPr>
              <a:t>comment/pseudo code/output</a:t>
            </a:r>
            <a:endParaRPr lang="en-US" sz="2500" b="1" dirty="0">
              <a:solidFill>
                <a:schemeClr val="bg1"/>
              </a:solidFill>
              <a:latin typeface="Courier New" panose="02070309020205020404" pitchFamily="49" charset="0"/>
              <a:cs typeface="Courier New" panose="02070309020205020404" pitchFamily="49"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ight Bracket 9"/>
          <p:cNvSpPr/>
          <p:nvPr/>
        </p:nvSpPr>
        <p:spPr>
          <a:xfrm>
            <a:off x="5257800" y="2590800"/>
            <a:ext cx="381000" cy="2438400"/>
          </a:xfrm>
          <a:prstGeom prst="rightBracket">
            <a:avLst>
              <a:gd name="adj" fmla="val 0"/>
            </a:avLst>
          </a:prstGeom>
          <a:noFill/>
          <a:ln w="28575">
            <a:solidFill>
              <a:srgbClr val="F0513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 name="Straight Arrow Connector 11"/>
          <p:cNvCxnSpPr/>
          <p:nvPr/>
        </p:nvCxnSpPr>
        <p:spPr>
          <a:xfrm>
            <a:off x="5638800" y="3886200"/>
            <a:ext cx="1219200" cy="0"/>
          </a:xfrm>
          <a:prstGeom prst="straightConnector1">
            <a:avLst/>
          </a:prstGeom>
          <a:ln w="28575">
            <a:solidFill>
              <a:srgbClr val="F05136"/>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49011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import java.io.*;</a:t>
            </a:r>
          </a:p>
          <a:p>
            <a:r>
              <a:rPr lang="en-US" sz="2000" b="1" dirty="0" smtClean="0">
                <a:solidFill>
                  <a:schemeClr val="bg1"/>
                </a:solidFill>
                <a:latin typeface="Courier New" panose="02070309020205020404" pitchFamily="49" charset="0"/>
                <a:cs typeface="Courier New" panose="02070309020205020404" pitchFamily="49" charset="0"/>
              </a:rPr>
              <a:t>public class Main {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t>
            </a:r>
            <a:r>
              <a:rPr lang="en-US" sz="2000" b="1" dirty="0" err="1" smtClean="0">
                <a:solidFill>
                  <a:schemeClr val="bg1"/>
                </a:solidFill>
                <a:latin typeface="Courier New" panose="02070309020205020404" pitchFamily="49" charset="0"/>
                <a:cs typeface="Courier New" panose="02070309020205020404" pitchFamily="49" charset="0"/>
              </a:rPr>
              <a:t>args</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System.out.println</a:t>
            </a:r>
            <a:r>
              <a:rPr lang="en-US" sz="2000" b="1" dirty="0" smtClean="0">
                <a:solidFill>
                  <a:schemeClr val="bg1"/>
                </a:solidFill>
                <a:latin typeface="Courier New" panose="02070309020205020404" pitchFamily="49" charset="0"/>
                <a:cs typeface="Courier New" panose="02070309020205020404" pitchFamily="49" charset="0"/>
              </a:rPr>
              <a:t>("First line");</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System.out.println</a:t>
            </a:r>
            <a:r>
              <a:rPr lang="en-US" sz="2000" b="1" dirty="0" smtClean="0">
                <a:solidFill>
                  <a:schemeClr val="bg1"/>
                </a:solidFill>
                <a:latin typeface="Courier New" panose="02070309020205020404" pitchFamily="49" charset="0"/>
                <a:cs typeface="Courier New" panose="02070309020205020404" pitchFamily="49" charset="0"/>
              </a:rPr>
              <a:t>("Second line");</a:t>
            </a:r>
          </a:p>
          <a:p>
            <a:r>
              <a:rPr lang="en-US" sz="2000" b="1" dirty="0" smtClean="0">
                <a:solidFill>
                  <a:schemeClr val="bg1"/>
                </a:solidFill>
                <a:latin typeface="Courier New" panose="02070309020205020404" pitchFamily="49" charset="0"/>
                <a:cs typeface="Courier New" panose="02070309020205020404" pitchFamily="49" charset="0"/>
              </a:rPr>
              <a:t>        try{</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myIntArray</a:t>
            </a:r>
            <a:r>
              <a:rPr lang="en-US" sz="2000" b="1" dirty="0" smtClean="0">
                <a:solidFill>
                  <a:schemeClr val="bg1"/>
                </a:solidFill>
                <a:latin typeface="Courier New" panose="02070309020205020404" pitchFamily="49" charset="0"/>
                <a:cs typeface="Courier New" panose="02070309020205020404" pitchFamily="49" charset="0"/>
              </a:rPr>
              <a:t> = new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[]{1, 2, 3};</a:t>
            </a:r>
          </a:p>
          <a:p>
            <a:r>
              <a:rPr lang="en-US" sz="2000" b="1" dirty="0" smtClean="0">
                <a:solidFill>
                  <a:schemeClr val="bg1"/>
                </a:solidFill>
                <a:latin typeface="Courier New" panose="02070309020205020404" pitchFamily="49" charset="0"/>
                <a:cs typeface="Courier New" panose="02070309020205020404" pitchFamily="49" charset="0"/>
              </a:rPr>
              <a:t>            print(</a:t>
            </a:r>
            <a:r>
              <a:rPr lang="en-US" sz="2000" b="1" dirty="0" err="1" smtClean="0">
                <a:solidFill>
                  <a:schemeClr val="bg1"/>
                </a:solidFill>
                <a:latin typeface="Courier New" panose="02070309020205020404" pitchFamily="49" charset="0"/>
                <a:cs typeface="Courier New" panose="02070309020205020404" pitchFamily="49" charset="0"/>
              </a:rPr>
              <a:t>myIntArray</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catch (</a:t>
            </a:r>
            <a:r>
              <a:rPr lang="en-US" sz="2000" b="1" dirty="0" err="1" smtClean="0">
                <a:solidFill>
                  <a:schemeClr val="bg1"/>
                </a:solidFill>
                <a:latin typeface="Courier New" panose="02070309020205020404" pitchFamily="49" charset="0"/>
                <a:cs typeface="Courier New" panose="02070309020205020404" pitchFamily="49" charset="0"/>
              </a:rPr>
              <a:t>ArrayIndexOutOfBoundsException</a:t>
            </a:r>
            <a:r>
              <a:rPr lang="en-US" sz="2000" b="1" dirty="0" smtClean="0">
                <a:solidFill>
                  <a:schemeClr val="bg1"/>
                </a:solidFill>
                <a:latin typeface="Courier New" panose="02070309020205020404" pitchFamily="49" charset="0"/>
                <a:cs typeface="Courier New" panose="02070309020205020404" pitchFamily="49" charset="0"/>
              </a:rPr>
              <a:t> e){</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System.out.println</a:t>
            </a:r>
            <a:r>
              <a:rPr lang="en-US" sz="2000" b="1" dirty="0" smtClean="0">
                <a:solidFill>
                  <a:schemeClr val="bg1"/>
                </a:solidFill>
                <a:latin typeface="Courier New" panose="02070309020205020404" pitchFamily="49" charset="0"/>
                <a:cs typeface="Courier New" panose="02070309020205020404" pitchFamily="49" charset="0"/>
              </a:rPr>
              <a:t>("The array doesn't have fourth element!");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System.out.println</a:t>
            </a:r>
            <a:r>
              <a:rPr lang="en-US" sz="2000" b="1" dirty="0" smtClean="0">
                <a:solidFill>
                  <a:schemeClr val="bg1"/>
                </a:solidFill>
                <a:latin typeface="Courier New" panose="02070309020205020404" pitchFamily="49" charset="0"/>
                <a:cs typeface="Courier New" panose="02070309020205020404" pitchFamily="49" charset="0"/>
              </a:rPr>
              <a:t>("Third line");</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public static void print(</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arr</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System.out.println</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arr</a:t>
            </a:r>
            <a:r>
              <a:rPr lang="en-US" sz="2000" b="1" dirty="0" smtClean="0">
                <a:solidFill>
                  <a:schemeClr val="bg1"/>
                </a:solidFill>
                <a:latin typeface="Courier New" panose="02070309020205020404" pitchFamily="49" charset="0"/>
                <a:cs typeface="Courier New" panose="02070309020205020404" pitchFamily="49" charset="0"/>
              </a:rPr>
              <a:t>[3]);</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752666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p:cNvSpPr/>
          <p:nvPr/>
        </p:nvSpPr>
        <p:spPr>
          <a:xfrm>
            <a:off x="-274" y="1"/>
            <a:ext cx="12192001" cy="6859466"/>
          </a:xfrm>
          <a:prstGeom prst="rect">
            <a:avLst/>
          </a:prstGeom>
          <a:solidFill>
            <a:srgbClr val="000000"/>
          </a:solidFill>
          <a:ln w="12700">
            <a:miter lim="400000"/>
          </a:ln>
        </p:spPr>
        <p:txBody>
          <a:bodyPr lIns="548640" tIns="914400" rIns="640080" bIns="182880" anchor="t" anchorCtr="0"/>
          <a:lstStyle/>
          <a:p>
            <a:pPr>
              <a:defRPr sz="3000">
                <a:solidFill>
                  <a:srgbClr val="FFFFFF"/>
                </a:solidFill>
                <a:latin typeface="Helvetica Neue Medium"/>
                <a:ea typeface="Helvetica Neue Medium"/>
                <a:cs typeface="Helvetica Neue Medium"/>
                <a:sym typeface="Helvetica Neue Medium"/>
              </a:defRPr>
            </a:pPr>
            <a:r>
              <a:rPr lang="en-IN" sz="2000" b="1" dirty="0" smtClean="0">
                <a:latin typeface="Courier New" panose="02070309020205020404" pitchFamily="49" charset="0"/>
                <a:cs typeface="Courier New" panose="02070309020205020404" pitchFamily="49" charset="0"/>
              </a:rPr>
              <a:t>First line</a:t>
            </a:r>
          </a:p>
          <a:p>
            <a:pPr>
              <a:defRPr sz="3000">
                <a:solidFill>
                  <a:srgbClr val="FFFFFF"/>
                </a:solidFill>
                <a:latin typeface="Helvetica Neue Medium"/>
                <a:ea typeface="Helvetica Neue Medium"/>
                <a:cs typeface="Helvetica Neue Medium"/>
                <a:sym typeface="Helvetica Neue Medium"/>
              </a:defRPr>
            </a:pPr>
            <a:r>
              <a:rPr lang="en-IN" sz="2000" b="1" dirty="0" smtClean="0">
                <a:latin typeface="Courier New" panose="02070309020205020404" pitchFamily="49" charset="0"/>
                <a:cs typeface="Courier New" panose="02070309020205020404" pitchFamily="49" charset="0"/>
              </a:rPr>
              <a:t>Second line</a:t>
            </a:r>
          </a:p>
          <a:p>
            <a:pPr>
              <a:defRPr sz="3000">
                <a:solidFill>
                  <a:srgbClr val="FFFFFF"/>
                </a:solidFill>
                <a:latin typeface="Helvetica Neue Medium"/>
                <a:ea typeface="Helvetica Neue Medium"/>
                <a:cs typeface="Helvetica Neue Medium"/>
                <a:sym typeface="Helvetica Neue Medium"/>
              </a:defRPr>
            </a:pPr>
            <a:r>
              <a:rPr lang="en-IN" sz="2000" b="1" dirty="0" smtClean="0">
                <a:latin typeface="Courier New" panose="02070309020205020404" pitchFamily="49" charset="0"/>
                <a:cs typeface="Courier New" panose="02070309020205020404" pitchFamily="49" charset="0"/>
              </a:rPr>
              <a:t>The array doesn't have fourth element!</a:t>
            </a:r>
          </a:p>
          <a:p>
            <a:pPr>
              <a:defRPr sz="3000">
                <a:solidFill>
                  <a:srgbClr val="FFFFFF"/>
                </a:solidFill>
                <a:latin typeface="Helvetica Neue Medium"/>
                <a:ea typeface="Helvetica Neue Medium"/>
                <a:cs typeface="Helvetica Neue Medium"/>
                <a:sym typeface="Helvetica Neue Medium"/>
              </a:defRPr>
            </a:pPr>
            <a:r>
              <a:rPr lang="en-IN" sz="2000" b="1" dirty="0" smtClean="0">
                <a:latin typeface="Courier New" panose="02070309020205020404" pitchFamily="49" charset="0"/>
                <a:cs typeface="Courier New" panose="02070309020205020404" pitchFamily="49" charset="0"/>
              </a:rPr>
              <a:t>Third line</a:t>
            </a:r>
          </a:p>
        </p:txBody>
      </p:sp>
      <p:sp>
        <p:nvSpPr>
          <p:cNvPr id="5" name="Rectangle 4">
            <a:extLst>
              <a:ext uri="{FF2B5EF4-FFF2-40B4-BE49-F238E27FC236}">
                <a16:creationId xmlns="" xmlns:a16="http://schemas.microsoft.com/office/drawing/2014/main" id="{610CB327-AE30-4B8C-9066-74E6D5D2230B}"/>
              </a:ext>
            </a:extLst>
          </p:cNvPr>
          <p:cNvSpPr/>
          <p:nvPr/>
        </p:nvSpPr>
        <p:spPr>
          <a:xfrm>
            <a:off x="-274" y="-36786"/>
            <a:ext cx="12192000" cy="57018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500" b="1" dirty="0">
                <a:solidFill>
                  <a:schemeClr val="bg1"/>
                </a:solidFill>
                <a:latin typeface="Courier New" panose="02070309020205020404" pitchFamily="49" charset="0"/>
                <a:cs typeface="Courier New" panose="02070309020205020404" pitchFamily="49" charset="0"/>
              </a:rPr>
              <a:t>   OUTPUT</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
        <p:nvSpPr>
          <p:cNvPr id="16" name="Rounded Rectangle 15"/>
          <p:cNvSpPr/>
          <p:nvPr/>
        </p:nvSpPr>
        <p:spPr>
          <a:xfrm>
            <a:off x="620903" y="2013405"/>
            <a:ext cx="2992597" cy="468994"/>
          </a:xfrm>
          <a:prstGeom prst="roundRect">
            <a:avLst>
              <a:gd name="adj" fmla="val 34167"/>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smtClean="0">
                <a:solidFill>
                  <a:schemeClr val="tx1"/>
                </a:solidFill>
                <a:latin typeface="Nunito Sans" charset="0"/>
              </a:rPr>
              <a:t>System.out.print</a:t>
            </a:r>
            <a:r>
              <a:rPr lang="en-US" sz="2000" dirty="0" smtClean="0">
                <a:solidFill>
                  <a:schemeClr val="tx1"/>
                </a:solidFill>
                <a:latin typeface="Nunito Sans" charset="0"/>
              </a:rPr>
              <a:t>(</a:t>
            </a:r>
            <a:r>
              <a:rPr lang="en-US" sz="2000" dirty="0" err="1" smtClean="0">
                <a:solidFill>
                  <a:schemeClr val="tx1"/>
                </a:solidFill>
                <a:latin typeface="Nunito Sans" charset="0"/>
              </a:rPr>
              <a:t>arr</a:t>
            </a:r>
            <a:r>
              <a:rPr lang="en-US" sz="2000" dirty="0" smtClean="0">
                <a:solidFill>
                  <a:schemeClr val="tx1"/>
                </a:solidFill>
                <a:latin typeface="Nunito Sans" charset="0"/>
              </a:rPr>
              <a:t>[3])</a:t>
            </a:r>
            <a:endParaRPr lang="en-IN" sz="2000" dirty="0">
              <a:solidFill>
                <a:schemeClr val="tx1"/>
              </a:solidFill>
              <a:latin typeface="Nunito Sans" charset="0"/>
            </a:endParaRPr>
          </a:p>
        </p:txBody>
      </p:sp>
      <p:sp>
        <p:nvSpPr>
          <p:cNvPr id="39" name="TextBox 38">
            <a:extLst>
              <a:ext uri="{FF2B5EF4-FFF2-40B4-BE49-F238E27FC236}">
                <a16:creationId xmlns=""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Internal Working of try-catch Block</a:t>
            </a:r>
            <a:endParaRPr lang="en-US" sz="4500" b="1" dirty="0">
              <a:latin typeface="Nunito Sans" panose="00000500000000000000" pitchFamily="2" charset="0"/>
            </a:endParaRPr>
          </a:p>
        </p:txBody>
      </p:sp>
      <p:sp>
        <p:nvSpPr>
          <p:cNvPr id="40" name="Rectangle 39">
            <a:extLst>
              <a:ext uri="{FF2B5EF4-FFF2-40B4-BE49-F238E27FC236}">
                <a16:creationId xmlns=""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16" idx="3"/>
            <a:endCxn id="79" idx="2"/>
          </p:cNvCxnSpPr>
          <p:nvPr/>
        </p:nvCxnSpPr>
        <p:spPr>
          <a:xfrm>
            <a:off x="3613500" y="2247902"/>
            <a:ext cx="230714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7" name="TextBox 56"/>
          <p:cNvSpPr txBox="1"/>
          <p:nvPr/>
        </p:nvSpPr>
        <p:spPr>
          <a:xfrm>
            <a:off x="3925122" y="2347791"/>
            <a:ext cx="2141104" cy="923330"/>
          </a:xfrm>
          <a:prstGeom prst="rect">
            <a:avLst/>
          </a:prstGeom>
          <a:noFill/>
        </p:spPr>
        <p:txBody>
          <a:bodyPr wrap="square" rtlCol="0">
            <a:spAutoFit/>
          </a:bodyPr>
          <a:lstStyle/>
          <a:p>
            <a:r>
              <a:rPr lang="en-US" dirty="0" smtClean="0">
                <a:latin typeface="Nunito Sans" panose="020B0604020202020204" charset="0"/>
              </a:rPr>
              <a:t>An object of exception class is thrown</a:t>
            </a:r>
            <a:endParaRPr lang="en-IN" dirty="0">
              <a:latin typeface="Nunito Sans" panose="020B0604020202020204" charset="0"/>
            </a:endParaRPr>
          </a:p>
        </p:txBody>
      </p:sp>
      <p:grpSp>
        <p:nvGrpSpPr>
          <p:cNvPr id="114" name="Group 113"/>
          <p:cNvGrpSpPr/>
          <p:nvPr/>
        </p:nvGrpSpPr>
        <p:grpSpPr>
          <a:xfrm>
            <a:off x="2762250" y="1828802"/>
            <a:ext cx="8286750" cy="4714321"/>
            <a:chOff x="2762250" y="1828802"/>
            <a:chExt cx="8286750" cy="4714321"/>
          </a:xfrm>
        </p:grpSpPr>
        <p:sp>
          <p:nvSpPr>
            <p:cNvPr id="31" name="Oval 30"/>
            <p:cNvSpPr/>
            <p:nvPr/>
          </p:nvSpPr>
          <p:spPr>
            <a:xfrm>
              <a:off x="2762250" y="4585447"/>
              <a:ext cx="4000500" cy="19576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Nunito Sans" panose="020B0604020202020204" charset="0"/>
                </a:rPr>
                <a:t>JVM</a:t>
              </a:r>
            </a:p>
            <a:p>
              <a:pPr marL="342900" indent="-342900">
                <a:buFont typeface="Arial" panose="020B0604020202020204" pitchFamily="34" charset="0"/>
                <a:buChar char="•"/>
              </a:pPr>
              <a:r>
                <a:rPr lang="en-US" sz="2000" dirty="0" smtClean="0">
                  <a:solidFill>
                    <a:schemeClr val="tx1"/>
                  </a:solidFill>
                  <a:latin typeface="Nunito Sans" panose="020B0604020202020204" charset="0"/>
                </a:rPr>
                <a:t>Prints out exception Description</a:t>
              </a:r>
            </a:p>
            <a:p>
              <a:pPr marL="342900" indent="-342900">
                <a:buFont typeface="Arial" panose="020B0604020202020204" pitchFamily="34" charset="0"/>
                <a:buChar char="•"/>
              </a:pPr>
              <a:r>
                <a:rPr lang="en-US" sz="2000" dirty="0" smtClean="0">
                  <a:solidFill>
                    <a:schemeClr val="tx1"/>
                  </a:solidFill>
                  <a:latin typeface="Nunito Sans" panose="020B0604020202020204" charset="0"/>
                </a:rPr>
                <a:t>Prints stack trace</a:t>
              </a:r>
            </a:p>
            <a:p>
              <a:pPr marL="342900" indent="-342900">
                <a:buFont typeface="Arial" panose="020B0604020202020204" pitchFamily="34" charset="0"/>
                <a:buChar char="•"/>
              </a:pPr>
              <a:r>
                <a:rPr lang="en-US" sz="2000" dirty="0" smtClean="0">
                  <a:solidFill>
                    <a:schemeClr val="tx1"/>
                  </a:solidFill>
                  <a:latin typeface="Nunito Sans" panose="020B0604020202020204" charset="0"/>
                </a:rPr>
                <a:t>Terminates the program</a:t>
              </a:r>
              <a:endParaRPr lang="en-IN" sz="2000" dirty="0">
                <a:solidFill>
                  <a:schemeClr val="tx1"/>
                </a:solidFill>
                <a:latin typeface="Nunito Sans" panose="020B0604020202020204" charset="0"/>
              </a:endParaRPr>
            </a:p>
          </p:txBody>
        </p:sp>
        <p:sp>
          <p:nvSpPr>
            <p:cNvPr id="32" name="Oval 31"/>
            <p:cNvSpPr/>
            <p:nvPr/>
          </p:nvSpPr>
          <p:spPr>
            <a:xfrm>
              <a:off x="8763000" y="4585447"/>
              <a:ext cx="2286000" cy="11577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Nunito Sans" panose="020B0604020202020204" charset="0"/>
                </a:rPr>
                <a:t>rest of code is executed</a:t>
              </a:r>
              <a:endParaRPr lang="en-IN" sz="2000" dirty="0">
                <a:solidFill>
                  <a:schemeClr val="tx1"/>
                </a:solidFill>
                <a:latin typeface="Nunito Sans" panose="020B0604020202020204" charset="0"/>
              </a:endParaRPr>
            </a:p>
          </p:txBody>
        </p:sp>
        <p:sp>
          <p:nvSpPr>
            <p:cNvPr id="56" name="TextBox 55"/>
            <p:cNvSpPr txBox="1"/>
            <p:nvPr/>
          </p:nvSpPr>
          <p:spPr>
            <a:xfrm>
              <a:off x="8942023" y="3953995"/>
              <a:ext cx="685800" cy="477054"/>
            </a:xfrm>
            <a:prstGeom prst="rect">
              <a:avLst/>
            </a:prstGeom>
            <a:noFill/>
          </p:spPr>
          <p:txBody>
            <a:bodyPr wrap="square" rtlCol="0">
              <a:spAutoFit/>
            </a:bodyPr>
            <a:lstStyle/>
            <a:p>
              <a:r>
                <a:rPr lang="en-US" sz="2500" dirty="0" smtClean="0">
                  <a:latin typeface="Nunito Sans" panose="020B0604020202020204" charset="0"/>
                </a:rPr>
                <a:t>yes</a:t>
              </a:r>
              <a:endParaRPr lang="en-IN" sz="2500" dirty="0">
                <a:latin typeface="Nunito Sans" panose="020B0604020202020204" charset="0"/>
              </a:endParaRPr>
            </a:p>
          </p:txBody>
        </p:sp>
        <p:cxnSp>
          <p:nvCxnSpPr>
            <p:cNvPr id="78" name="Elbow Connector 77"/>
            <p:cNvCxnSpPr/>
            <p:nvPr/>
          </p:nvCxnSpPr>
          <p:spPr>
            <a:xfrm rot="16200000" flipH="1">
              <a:off x="8459813" y="3139259"/>
              <a:ext cx="392923" cy="2499454"/>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79" name="Oval 78"/>
            <p:cNvSpPr/>
            <p:nvPr/>
          </p:nvSpPr>
          <p:spPr>
            <a:xfrm>
              <a:off x="5920647" y="1828802"/>
              <a:ext cx="2971800" cy="838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Nunito Sans" panose="020B0604020202020204" charset="0"/>
                </a:rPr>
                <a:t>Exception object</a:t>
              </a:r>
              <a:endParaRPr lang="en-IN" sz="2000" dirty="0">
                <a:solidFill>
                  <a:schemeClr val="tx1"/>
                </a:solidFill>
                <a:latin typeface="Nunito Sans" panose="020B0604020202020204" charset="0"/>
              </a:endParaRPr>
            </a:p>
          </p:txBody>
        </p:sp>
        <p:sp>
          <p:nvSpPr>
            <p:cNvPr id="80" name="Diamond 79"/>
            <p:cNvSpPr/>
            <p:nvPr/>
          </p:nvSpPr>
          <p:spPr>
            <a:xfrm>
              <a:off x="6149247" y="2894078"/>
              <a:ext cx="2514600" cy="1298448"/>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Nunito Sans" panose="020B0604020202020204" charset="0"/>
                </a:rPr>
                <a:t>Is Handled?</a:t>
              </a:r>
              <a:endParaRPr lang="en-IN" sz="2000" dirty="0">
                <a:solidFill>
                  <a:schemeClr val="tx1"/>
                </a:solidFill>
                <a:latin typeface="Nunito Sans" panose="020B0604020202020204" charset="0"/>
              </a:endParaRPr>
            </a:p>
          </p:txBody>
        </p:sp>
        <p:cxnSp>
          <p:nvCxnSpPr>
            <p:cNvPr id="81" name="Straight Arrow Connector 80"/>
            <p:cNvCxnSpPr>
              <a:stCxn id="79" idx="4"/>
              <a:endCxn id="80" idx="0"/>
            </p:cNvCxnSpPr>
            <p:nvPr/>
          </p:nvCxnSpPr>
          <p:spPr>
            <a:xfrm>
              <a:off x="7406547" y="2667002"/>
              <a:ext cx="0" cy="2270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2" name="Elbow Connector 81"/>
            <p:cNvCxnSpPr>
              <a:stCxn id="80" idx="2"/>
            </p:cNvCxnSpPr>
            <p:nvPr/>
          </p:nvCxnSpPr>
          <p:spPr>
            <a:xfrm rot="5400000">
              <a:off x="5888063" y="3066964"/>
              <a:ext cx="392923" cy="2644046"/>
            </a:xfrm>
            <a:prstGeom prst="bentConnector3">
              <a:avLst/>
            </a:prstGeom>
            <a:ln>
              <a:tailEnd type="triangle"/>
            </a:ln>
          </p:spPr>
          <p:style>
            <a:lnRef idx="2">
              <a:schemeClr val="dk1"/>
            </a:lnRef>
            <a:fillRef idx="0">
              <a:schemeClr val="dk1"/>
            </a:fillRef>
            <a:effectRef idx="1">
              <a:schemeClr val="dk1"/>
            </a:effectRef>
            <a:fontRef idx="minor">
              <a:schemeClr val="tx1"/>
            </a:fontRef>
          </p:style>
        </p:cxnSp>
      </p:grpSp>
      <p:sp>
        <p:nvSpPr>
          <p:cNvPr id="96" name="TextBox 95"/>
          <p:cNvSpPr txBox="1"/>
          <p:nvPr/>
        </p:nvSpPr>
        <p:spPr>
          <a:xfrm>
            <a:off x="5038610" y="3953995"/>
            <a:ext cx="685800" cy="477054"/>
          </a:xfrm>
          <a:prstGeom prst="rect">
            <a:avLst/>
          </a:prstGeom>
          <a:noFill/>
        </p:spPr>
        <p:txBody>
          <a:bodyPr wrap="square" rtlCol="0">
            <a:spAutoFit/>
          </a:bodyPr>
          <a:lstStyle/>
          <a:p>
            <a:r>
              <a:rPr lang="en-US" sz="2500" dirty="0" smtClean="0">
                <a:latin typeface="Nunito Sans" panose="020B0604020202020204" charset="0"/>
              </a:rPr>
              <a:t>no</a:t>
            </a:r>
            <a:endParaRPr lang="en-IN" sz="2500" dirty="0">
              <a:latin typeface="Nunito Sans" panose="020B0604020202020204" charset="0"/>
            </a:endParaRPr>
          </a:p>
        </p:txBody>
      </p:sp>
      <p:sp>
        <p:nvSpPr>
          <p:cNvPr id="102" name="Oval 101"/>
          <p:cNvSpPr/>
          <p:nvPr/>
        </p:nvSpPr>
        <p:spPr>
          <a:xfrm>
            <a:off x="8763000" y="4585448"/>
            <a:ext cx="2286000" cy="11577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Nunito Sans" panose="020B0604020202020204" charset="0"/>
              </a:rPr>
              <a:t>rest of code is executed</a:t>
            </a:r>
            <a:endParaRPr lang="en-IN" sz="2000" dirty="0">
              <a:solidFill>
                <a:schemeClr val="tx1"/>
              </a:solidFill>
              <a:latin typeface="Nunito Sans" panose="020B0604020202020204" charset="0"/>
            </a:endParaRPr>
          </a:p>
        </p:txBody>
      </p:sp>
      <p:sp>
        <p:nvSpPr>
          <p:cNvPr id="103" name="TextBox 102"/>
          <p:cNvSpPr txBox="1"/>
          <p:nvPr/>
        </p:nvSpPr>
        <p:spPr>
          <a:xfrm>
            <a:off x="8942023" y="3953996"/>
            <a:ext cx="685800" cy="477054"/>
          </a:xfrm>
          <a:prstGeom prst="rect">
            <a:avLst/>
          </a:prstGeom>
          <a:noFill/>
        </p:spPr>
        <p:txBody>
          <a:bodyPr wrap="square" rtlCol="0">
            <a:spAutoFit/>
          </a:bodyPr>
          <a:lstStyle/>
          <a:p>
            <a:r>
              <a:rPr lang="en-US" sz="2500" dirty="0" smtClean="0">
                <a:latin typeface="Nunito Sans" panose="020B0604020202020204" charset="0"/>
              </a:rPr>
              <a:t>yes</a:t>
            </a:r>
            <a:endParaRPr lang="en-IN" sz="2500" dirty="0">
              <a:latin typeface="Nunito Sans" panose="020B0604020202020204" charset="0"/>
            </a:endParaRPr>
          </a:p>
        </p:txBody>
      </p:sp>
      <p:cxnSp>
        <p:nvCxnSpPr>
          <p:cNvPr id="104" name="Elbow Connector 103"/>
          <p:cNvCxnSpPr/>
          <p:nvPr/>
        </p:nvCxnSpPr>
        <p:spPr>
          <a:xfrm rot="16200000" flipH="1">
            <a:off x="8459813" y="3139260"/>
            <a:ext cx="392923" cy="2499454"/>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105" name="Oval 104"/>
          <p:cNvSpPr/>
          <p:nvPr/>
        </p:nvSpPr>
        <p:spPr>
          <a:xfrm>
            <a:off x="5920647" y="1828803"/>
            <a:ext cx="2971800" cy="838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Nunito Sans" panose="020B0604020202020204" charset="0"/>
              </a:rPr>
              <a:t>Exception object</a:t>
            </a:r>
            <a:endParaRPr lang="en-IN" sz="2000" dirty="0">
              <a:solidFill>
                <a:schemeClr val="tx1"/>
              </a:solidFill>
              <a:latin typeface="Nunito Sans" panose="020B0604020202020204" charset="0"/>
            </a:endParaRPr>
          </a:p>
        </p:txBody>
      </p:sp>
      <p:sp>
        <p:nvSpPr>
          <p:cNvPr id="106" name="Diamond 105"/>
          <p:cNvSpPr/>
          <p:nvPr/>
        </p:nvSpPr>
        <p:spPr>
          <a:xfrm>
            <a:off x="6149247" y="2894079"/>
            <a:ext cx="2514600" cy="1298448"/>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Nunito Sans" panose="020B0604020202020204" charset="0"/>
              </a:rPr>
              <a:t>Is Handled?</a:t>
            </a:r>
            <a:endParaRPr lang="en-IN" sz="2000" dirty="0">
              <a:solidFill>
                <a:schemeClr val="tx1"/>
              </a:solidFill>
              <a:latin typeface="Nunito Sans" panose="020B0604020202020204" charset="0"/>
            </a:endParaRPr>
          </a:p>
        </p:txBody>
      </p:sp>
      <p:cxnSp>
        <p:nvCxnSpPr>
          <p:cNvPr id="107" name="Straight Arrow Connector 106"/>
          <p:cNvCxnSpPr>
            <a:stCxn id="105" idx="4"/>
            <a:endCxn id="106" idx="0"/>
          </p:cNvCxnSpPr>
          <p:nvPr/>
        </p:nvCxnSpPr>
        <p:spPr>
          <a:xfrm>
            <a:off x="7406547" y="2667003"/>
            <a:ext cx="0" cy="2270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8" name="Elbow Connector 107"/>
          <p:cNvCxnSpPr>
            <a:stCxn id="106" idx="2"/>
          </p:cNvCxnSpPr>
          <p:nvPr/>
        </p:nvCxnSpPr>
        <p:spPr>
          <a:xfrm rot="5400000">
            <a:off x="5888063" y="3066965"/>
            <a:ext cx="392923" cy="2644046"/>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109" name="TextBox 108"/>
          <p:cNvSpPr txBox="1"/>
          <p:nvPr/>
        </p:nvSpPr>
        <p:spPr>
          <a:xfrm>
            <a:off x="5038610" y="3953996"/>
            <a:ext cx="685800" cy="477054"/>
          </a:xfrm>
          <a:prstGeom prst="rect">
            <a:avLst/>
          </a:prstGeom>
          <a:noFill/>
        </p:spPr>
        <p:txBody>
          <a:bodyPr wrap="square" rtlCol="0">
            <a:spAutoFit/>
          </a:bodyPr>
          <a:lstStyle/>
          <a:p>
            <a:r>
              <a:rPr lang="en-US" sz="2500" dirty="0" smtClean="0">
                <a:latin typeface="Nunito Sans" panose="020B0604020202020204" charset="0"/>
              </a:rPr>
              <a:t>no</a:t>
            </a:r>
            <a:endParaRPr lang="en-IN" sz="2500" dirty="0">
              <a:latin typeface="Nunito Sans" panose="020B0604020202020204" charset="0"/>
            </a:endParaRPr>
          </a:p>
        </p:txBody>
      </p:sp>
    </p:spTree>
    <p:extLst>
      <p:ext uri="{BB962C8B-B14F-4D97-AF65-F5344CB8AC3E}">
        <p14:creationId xmlns:p14="http://schemas.microsoft.com/office/powerpoint/2010/main" val="2775441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public class </a:t>
            </a:r>
            <a:r>
              <a:rPr lang="en-US" sz="2000" b="1" dirty="0" err="1">
                <a:solidFill>
                  <a:schemeClr val="bg1"/>
                </a:solidFill>
                <a:latin typeface="Courier New" panose="02070309020205020404" pitchFamily="49" charset="0"/>
                <a:cs typeface="Courier New" panose="02070309020205020404" pitchFamily="49" charset="0"/>
              </a:rPr>
              <a:t>MyClass</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public static void main(String </a:t>
            </a:r>
            <a:r>
              <a:rPr lang="en-US" sz="2000" b="1" dirty="0" err="1">
                <a:solidFill>
                  <a:schemeClr val="bg1"/>
                </a:solidFill>
                <a:latin typeface="Courier New" panose="02070309020205020404" pitchFamily="49" charset="0"/>
                <a:cs typeface="Courier New" panose="02070309020205020404" pitchFamily="49" charset="0"/>
              </a:rPr>
              <a:t>args</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MyClass</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ob</a:t>
            </a:r>
            <a:r>
              <a:rPr lang="en-US" sz="2000" b="1" dirty="0">
                <a:solidFill>
                  <a:schemeClr val="bg1"/>
                </a:solidFill>
                <a:latin typeface="Courier New" panose="02070309020205020404" pitchFamily="49" charset="0"/>
                <a:cs typeface="Courier New" panose="02070309020205020404" pitchFamily="49" charset="0"/>
              </a:rPr>
              <a:t> = new </a:t>
            </a:r>
            <a:r>
              <a:rPr lang="en-US" sz="2000" b="1" dirty="0" err="1">
                <a:solidFill>
                  <a:schemeClr val="bg1"/>
                </a:solidFill>
                <a:latin typeface="Courier New" panose="02070309020205020404" pitchFamily="49" charset="0"/>
                <a:cs typeface="Courier New" panose="02070309020205020404" pitchFamily="49" charset="0"/>
              </a:rPr>
              <a:t>MyClass</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try</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ob.meth1();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catch(</a:t>
            </a:r>
            <a:r>
              <a:rPr lang="en-US" sz="2000" b="1" dirty="0" err="1">
                <a:solidFill>
                  <a:schemeClr val="bg1"/>
                </a:solidFill>
                <a:latin typeface="Courier New" panose="02070309020205020404" pitchFamily="49" charset="0"/>
                <a:cs typeface="Courier New" panose="02070309020205020404" pitchFamily="49" charset="0"/>
              </a:rPr>
              <a:t>ArithmeticException</a:t>
            </a:r>
            <a:r>
              <a:rPr lang="en-US" sz="2000" b="1" dirty="0">
                <a:solidFill>
                  <a:schemeClr val="bg1"/>
                </a:solidFill>
                <a:latin typeface="Courier New" panose="02070309020205020404" pitchFamily="49" charset="0"/>
                <a:cs typeface="Courier New" panose="02070309020205020404" pitchFamily="49" charset="0"/>
              </a:rPr>
              <a:t> e)</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ArithmaticException</a:t>
            </a:r>
            <a:r>
              <a:rPr lang="en-US" sz="2000" b="1" dirty="0">
                <a:solidFill>
                  <a:schemeClr val="bg1"/>
                </a:solidFill>
                <a:latin typeface="Courier New" panose="02070309020205020404" pitchFamily="49" charset="0"/>
                <a:cs typeface="Courier New" panose="02070309020205020404" pitchFamily="49" charset="0"/>
              </a:rPr>
              <a:t> thrown by meth1() </a:t>
            </a:r>
            <a:r>
              <a:rPr lang="en-US" sz="2000" b="1" dirty="0" smtClean="0">
                <a:solidFill>
                  <a:schemeClr val="bg1"/>
                </a:solidFill>
                <a:latin typeface="Courier New" panose="02070309020205020404" pitchFamily="49" charset="0"/>
                <a:cs typeface="Courier New" panose="02070309020205020404" pitchFamily="49" charset="0"/>
              </a:rPr>
              <a:t>							method </a:t>
            </a:r>
            <a:r>
              <a:rPr lang="en-US" sz="2000" b="1" dirty="0">
                <a:solidFill>
                  <a:schemeClr val="bg1"/>
                </a:solidFill>
                <a:latin typeface="Courier New" panose="02070309020205020404" pitchFamily="49" charset="0"/>
                <a:cs typeface="Courier New" panose="02070309020205020404" pitchFamily="49" charset="0"/>
              </a:rPr>
              <a:t>is caught in main() method");</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322930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	public </a:t>
            </a:r>
            <a:r>
              <a:rPr lang="en-US" sz="2000" b="1" dirty="0">
                <a:solidFill>
                  <a:schemeClr val="bg1"/>
                </a:solidFill>
                <a:latin typeface="Courier New" panose="02070309020205020404" pitchFamily="49" charset="0"/>
                <a:cs typeface="Courier New" panose="02070309020205020404" pitchFamily="49" charset="0"/>
              </a:rPr>
              <a:t>void meth1()</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try</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(100/0);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catch(</a:t>
            </a:r>
            <a:r>
              <a:rPr lang="en-US" sz="2000" b="1" dirty="0" err="1">
                <a:solidFill>
                  <a:schemeClr val="bg1"/>
                </a:solidFill>
                <a:latin typeface="Courier New" panose="02070309020205020404" pitchFamily="49" charset="0"/>
                <a:cs typeface="Courier New" panose="02070309020205020404" pitchFamily="49" charset="0"/>
              </a:rPr>
              <a:t>NullPointerException</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nullExp</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("We have an Exception - "+</a:t>
            </a:r>
            <a:r>
              <a:rPr lang="en-US" sz="2000" b="1" dirty="0" err="1">
                <a:solidFill>
                  <a:schemeClr val="bg1"/>
                </a:solidFill>
                <a:latin typeface="Courier New" panose="02070309020205020404" pitchFamily="49" charset="0"/>
                <a:cs typeface="Courier New" panose="02070309020205020404" pitchFamily="49" charset="0"/>
              </a:rPr>
              <a:t>nullExp</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("Outside try-catch block");</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a:t>
            </a:r>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0597632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public class </a:t>
            </a:r>
            <a:r>
              <a:rPr lang="en-US" sz="2000" b="1" dirty="0" err="1">
                <a:solidFill>
                  <a:schemeClr val="bg1"/>
                </a:solidFill>
                <a:latin typeface="Courier New" panose="02070309020205020404" pitchFamily="49" charset="0"/>
                <a:cs typeface="Courier New" panose="02070309020205020404" pitchFamily="49" charset="0"/>
              </a:rPr>
              <a:t>MyClass</a:t>
            </a:r>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public static void main(String[] </a:t>
            </a:r>
            <a:r>
              <a:rPr lang="en-US" sz="2000" b="1" dirty="0" err="1">
                <a:solidFill>
                  <a:schemeClr val="bg1"/>
                </a:solidFill>
                <a:latin typeface="Courier New" panose="02070309020205020404" pitchFamily="49" charset="0"/>
                <a:cs typeface="Courier New" panose="02070309020205020404" pitchFamily="49" charset="0"/>
              </a:rPr>
              <a:t>args</a:t>
            </a:r>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try{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int</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arr</a:t>
            </a:r>
            <a:r>
              <a:rPr lang="en-US" sz="2000" b="1" dirty="0">
                <a:solidFill>
                  <a:schemeClr val="bg1"/>
                </a:solidFill>
                <a:latin typeface="Courier New" panose="02070309020205020404" pitchFamily="49" charset="0"/>
                <a:cs typeface="Courier New" panose="02070309020205020404" pitchFamily="49" charset="0"/>
              </a:rPr>
              <a:t>[]=new </a:t>
            </a:r>
            <a:r>
              <a:rPr lang="en-US" sz="2000" b="1" dirty="0" err="1">
                <a:solidFill>
                  <a:schemeClr val="bg1"/>
                </a:solidFill>
                <a:latin typeface="Courier New" panose="02070309020205020404" pitchFamily="49" charset="0"/>
                <a:cs typeface="Courier New" panose="02070309020205020404" pitchFamily="49" charset="0"/>
              </a:rPr>
              <a:t>int</a:t>
            </a:r>
            <a:r>
              <a:rPr lang="en-US" sz="2000" b="1" dirty="0">
                <a:solidFill>
                  <a:schemeClr val="bg1"/>
                </a:solidFill>
                <a:latin typeface="Courier New" panose="02070309020205020404" pitchFamily="49" charset="0"/>
                <a:cs typeface="Courier New" panose="02070309020205020404" pitchFamily="49" charset="0"/>
              </a:rPr>
              <a:t>[5];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arr</a:t>
            </a:r>
            <a:r>
              <a:rPr lang="en-US" sz="2000" b="1" dirty="0">
                <a:solidFill>
                  <a:schemeClr val="bg1"/>
                </a:solidFill>
                <a:latin typeface="Courier New" panose="02070309020205020404" pitchFamily="49" charset="0"/>
                <a:cs typeface="Courier New" panose="02070309020205020404" pitchFamily="49" charset="0"/>
              </a:rPr>
              <a:t>[7]=100/0;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catch(</a:t>
            </a:r>
            <a:r>
              <a:rPr lang="en-US" sz="2000" b="1" dirty="0" err="1">
                <a:solidFill>
                  <a:schemeClr val="bg1"/>
                </a:solidFill>
                <a:latin typeface="Courier New" panose="02070309020205020404" pitchFamily="49" charset="0"/>
                <a:cs typeface="Courier New" panose="02070309020205020404" pitchFamily="49" charset="0"/>
              </a:rPr>
              <a:t>ArithmeticException</a:t>
            </a:r>
            <a:r>
              <a:rPr lang="en-US" sz="2000" b="1" dirty="0">
                <a:solidFill>
                  <a:schemeClr val="bg1"/>
                </a:solidFill>
                <a:latin typeface="Courier New" panose="02070309020205020404" pitchFamily="49" charset="0"/>
                <a:cs typeface="Courier New" panose="02070309020205020404" pitchFamily="49" charset="0"/>
              </a:rPr>
              <a:t> e)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("Arithmetic Exception occurs");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catch(</a:t>
            </a:r>
            <a:r>
              <a:rPr lang="en-US" sz="2000" b="1" dirty="0" err="1">
                <a:solidFill>
                  <a:schemeClr val="bg1"/>
                </a:solidFill>
                <a:latin typeface="Courier New" panose="02070309020205020404" pitchFamily="49" charset="0"/>
                <a:cs typeface="Courier New" panose="02070309020205020404" pitchFamily="49" charset="0"/>
              </a:rPr>
              <a:t>ArrayIndexOutOfBoundsException</a:t>
            </a:r>
            <a:r>
              <a:rPr lang="en-US" sz="2000" b="1" dirty="0">
                <a:solidFill>
                  <a:schemeClr val="bg1"/>
                </a:solidFill>
                <a:latin typeface="Courier New" panose="02070309020205020404" pitchFamily="49" charset="0"/>
                <a:cs typeface="Courier New" panose="02070309020205020404" pitchFamily="49" charset="0"/>
              </a:rPr>
              <a:t> e)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ArrayIndexOutOfBounds</a:t>
            </a:r>
            <a:r>
              <a:rPr lang="en-US" sz="2000" b="1" dirty="0">
                <a:solidFill>
                  <a:schemeClr val="bg1"/>
                </a:solidFill>
                <a:latin typeface="Courier New" panose="02070309020205020404" pitchFamily="49" charset="0"/>
                <a:cs typeface="Courier New" panose="02070309020205020404" pitchFamily="49" charset="0"/>
              </a:rPr>
              <a:t> Exception occurs");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catch(Exception e)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("Parent Exception occurs");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("rest of the code");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a:t>
            </a:r>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6" name="Rounded Rectangle 5"/>
          <p:cNvSpPr/>
          <p:nvPr/>
        </p:nvSpPr>
        <p:spPr>
          <a:xfrm>
            <a:off x="1739153" y="2245659"/>
            <a:ext cx="4572000" cy="304800"/>
          </a:xfrm>
          <a:prstGeom prst="round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ounded Rectangle 7"/>
          <p:cNvSpPr/>
          <p:nvPr/>
        </p:nvSpPr>
        <p:spPr>
          <a:xfrm>
            <a:off x="1739153" y="3453653"/>
            <a:ext cx="6172200" cy="318247"/>
          </a:xfrm>
          <a:prstGeom prst="round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le 8"/>
          <p:cNvSpPr/>
          <p:nvPr/>
        </p:nvSpPr>
        <p:spPr>
          <a:xfrm>
            <a:off x="1739153" y="4675094"/>
            <a:ext cx="3124200" cy="291353"/>
          </a:xfrm>
          <a:prstGeom prst="round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009146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smtClean="0">
                <a:latin typeface="Nunito Sans" panose="00000500000000000000" pitchFamily="2" charset="0"/>
              </a:rPr>
              <a:t>Exception Handling</a:t>
            </a:r>
            <a:endParaRPr lang="en-US" sz="4500" b="1" dirty="0">
              <a:latin typeface="Nunito Sans" panose="00000500000000000000" pitchFamily="2" charset="0"/>
            </a:endParaRPr>
          </a:p>
        </p:txBody>
      </p:sp>
      <p:sp>
        <p:nvSpPr>
          <p:cNvPr id="10" name="Rectangle 9">
            <a:extLst>
              <a:ext uri="{FF2B5EF4-FFF2-40B4-BE49-F238E27FC236}">
                <a16:creationId xmlns=""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 xmlns:a16="http://schemas.microsoft.com/office/drawing/2014/main" id="{6373F422-781C-4385-84E3-34EDBC7AB3E7}"/>
              </a:ext>
            </a:extLst>
          </p:cNvPr>
          <p:cNvSpPr txBox="1"/>
          <p:nvPr/>
        </p:nvSpPr>
        <p:spPr>
          <a:xfrm>
            <a:off x="558069" y="1611766"/>
            <a:ext cx="11104481" cy="477054"/>
          </a:xfrm>
          <a:prstGeom prst="rect">
            <a:avLst/>
          </a:prstGeom>
          <a:noFill/>
        </p:spPr>
        <p:txBody>
          <a:bodyPr wrap="square" rtlCol="0">
            <a:spAutoFit/>
          </a:bodyPr>
          <a:lstStyle/>
          <a:p>
            <a:r>
              <a:rPr lang="en-US" sz="2500" dirty="0" smtClean="0">
                <a:latin typeface="Nunito Sans" panose="00000500000000000000" pitchFamily="2" charset="0"/>
              </a:rPr>
              <a:t>What is Exception?</a:t>
            </a:r>
            <a:endParaRPr lang="en-US" sz="2500" dirty="0">
              <a:latin typeface="Nunito Sans" panose="00000500000000000000" pitchFamily="2"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pic>
        <p:nvPicPr>
          <p:cNvPr id="8" name="Picture 2" descr="Image result for flat tyre car"/>
          <p:cNvPicPr>
            <a:picLocks noChangeAspect="1" noChangeArrowheads="1"/>
          </p:cNvPicPr>
          <p:nvPr/>
        </p:nvPicPr>
        <p:blipFill>
          <a:blip r:embed="rId4" cstate="print"/>
          <a:srcRect/>
          <a:stretch>
            <a:fillRect/>
          </a:stretch>
        </p:blipFill>
        <p:spPr bwMode="auto">
          <a:xfrm>
            <a:off x="6833200" y="2133600"/>
            <a:ext cx="3886200" cy="2590800"/>
          </a:xfrm>
          <a:prstGeom prst="rect">
            <a:avLst/>
          </a:prstGeom>
          <a:noFill/>
        </p:spPr>
      </p:pic>
      <p:pic>
        <p:nvPicPr>
          <p:cNvPr id="9" name="Picture 2" descr="Image result for moving red colour car"/>
          <p:cNvPicPr preferRelativeResize="0">
            <a:picLocks noChangeArrowheads="1"/>
          </p:cNvPicPr>
          <p:nvPr/>
        </p:nvPicPr>
        <p:blipFill>
          <a:blip r:embed="rId5" cstate="print"/>
          <a:srcRect/>
          <a:stretch>
            <a:fillRect/>
          </a:stretch>
        </p:blipFill>
        <p:spPr bwMode="auto">
          <a:xfrm>
            <a:off x="1472600" y="2133000"/>
            <a:ext cx="3888000" cy="2592000"/>
          </a:xfrm>
          <a:prstGeom prst="rect">
            <a:avLst/>
          </a:prstGeom>
          <a:noFill/>
        </p:spPr>
      </p:pic>
    </p:spTree>
    <p:extLst>
      <p:ext uri="{BB962C8B-B14F-4D97-AF65-F5344CB8AC3E}">
        <p14:creationId xmlns:p14="http://schemas.microsoft.com/office/powerpoint/2010/main" val="23129329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endParaRPr lang="en-IN" sz="2000" b="1" dirty="0" smtClean="0">
              <a:solidFill>
                <a:srgbClr val="F05136"/>
              </a:solidFill>
              <a:latin typeface="Courier New" panose="02070309020205020404" pitchFamily="49" charset="0"/>
              <a:cs typeface="Courier New" panose="02070309020205020404" pitchFamily="49" charset="0"/>
            </a:endParaRPr>
          </a:p>
          <a:p>
            <a:r>
              <a:rPr lang="en-IN" sz="2000" b="1" dirty="0" smtClean="0">
                <a:latin typeface="Courier New" panose="02070309020205020404" pitchFamily="49" charset="0"/>
                <a:cs typeface="Courier New" panose="02070309020205020404" pitchFamily="49" charset="0"/>
              </a:rPr>
              <a:t>import </a:t>
            </a:r>
            <a:r>
              <a:rPr lang="en-IN" sz="2000" b="1" dirty="0" err="1">
                <a:latin typeface="Courier New" panose="02070309020205020404" pitchFamily="49" charset="0"/>
                <a:cs typeface="Courier New" panose="02070309020205020404" pitchFamily="49" charset="0"/>
              </a:rPr>
              <a:t>java.util</a:t>
            </a:r>
            <a:r>
              <a:rPr lang="en-IN" sz="2000" b="1" dirty="0">
                <a:latin typeface="Courier New" panose="02070309020205020404" pitchFamily="49" charset="0"/>
                <a:cs typeface="Courier New" panose="02070309020205020404" pitchFamily="49" charset="0"/>
              </a:rPr>
              <a:t>.*;</a:t>
            </a:r>
          </a:p>
          <a:p>
            <a:r>
              <a:rPr lang="en-IN" sz="2000" b="1" dirty="0">
                <a:latin typeface="Courier New" panose="02070309020205020404" pitchFamily="49" charset="0"/>
                <a:cs typeface="Courier New" panose="02070309020205020404" pitchFamily="49" charset="0"/>
              </a:rPr>
              <a:t>public class </a:t>
            </a:r>
            <a:r>
              <a:rPr lang="en-IN" sz="2000" b="1" dirty="0" err="1">
                <a:latin typeface="Courier New" panose="02070309020205020404" pitchFamily="49" charset="0"/>
                <a:cs typeface="Courier New" panose="02070309020205020404" pitchFamily="49" charset="0"/>
              </a:rPr>
              <a:t>MyClass</a:t>
            </a:r>
            <a:endParaRPr lang="en-IN" sz="2000" b="1" dirty="0">
              <a:latin typeface="Courier New" panose="02070309020205020404" pitchFamily="49" charset="0"/>
              <a:cs typeface="Courier New" panose="02070309020205020404" pitchFamily="49" charset="0"/>
            </a:endParaRPr>
          </a:p>
          <a:p>
            <a:r>
              <a:rPr lang="en-IN" sz="2000" b="1" dirty="0">
                <a:latin typeface="Courier New" panose="02070309020205020404" pitchFamily="49" charset="0"/>
                <a:cs typeface="Courier New" panose="02070309020205020404" pitchFamily="49" charset="0"/>
              </a:rPr>
              <a:t>{</a:t>
            </a:r>
          </a:p>
          <a:p>
            <a:r>
              <a:rPr lang="en-IN" sz="2000" b="1" dirty="0">
                <a:latin typeface="Courier New" panose="02070309020205020404" pitchFamily="49" charset="0"/>
                <a:cs typeface="Courier New" panose="02070309020205020404" pitchFamily="49" charset="0"/>
              </a:rPr>
              <a:t>    public static void main(String[] </a:t>
            </a:r>
            <a:r>
              <a:rPr lang="en-IN" sz="2000" b="1" dirty="0" err="1">
                <a:latin typeface="Courier New" panose="02070309020205020404" pitchFamily="49" charset="0"/>
                <a:cs typeface="Courier New" panose="02070309020205020404" pitchFamily="49" charset="0"/>
              </a:rPr>
              <a:t>args</a:t>
            </a:r>
            <a:r>
              <a:rPr lang="en-IN" sz="2000" b="1" dirty="0">
                <a:latin typeface="Courier New" panose="02070309020205020404" pitchFamily="49" charset="0"/>
                <a:cs typeface="Courier New" panose="02070309020205020404" pitchFamily="49" charset="0"/>
              </a:rPr>
              <a:t>)</a:t>
            </a:r>
          </a:p>
          <a:p>
            <a:r>
              <a:rPr lang="en-IN" sz="2000" b="1" dirty="0">
                <a:latin typeface="Courier New" panose="02070309020205020404" pitchFamily="49" charset="0"/>
                <a:cs typeface="Courier New" panose="02070309020205020404" pitchFamily="49" charset="0"/>
              </a:rPr>
              <a:t>    {</a:t>
            </a:r>
          </a:p>
          <a:p>
            <a:r>
              <a:rPr lang="en-IN" sz="2000" b="1" dirty="0">
                <a:latin typeface="Courier New" panose="02070309020205020404" pitchFamily="49" charset="0"/>
                <a:cs typeface="Courier New" panose="02070309020205020404" pitchFamily="49" charset="0"/>
              </a:rPr>
              <a:t>        String[] s = {"Hello", "423", null, "Hi"};</a:t>
            </a:r>
          </a:p>
          <a:p>
            <a:r>
              <a:rPr lang="en-IN" sz="2000" b="1" dirty="0">
                <a:latin typeface="Courier New" panose="02070309020205020404" pitchFamily="49" charset="0"/>
                <a:cs typeface="Courier New" panose="02070309020205020404" pitchFamily="49" charset="0"/>
              </a:rPr>
              <a:t>        for (</a:t>
            </a:r>
            <a:r>
              <a:rPr lang="en-IN" sz="2000" b="1" dirty="0" err="1">
                <a:latin typeface="Courier New" panose="02070309020205020404" pitchFamily="49" charset="0"/>
                <a:cs typeface="Courier New" panose="02070309020205020404" pitchFamily="49" charset="0"/>
              </a:rPr>
              <a:t>int</a:t>
            </a:r>
            <a:r>
              <a:rPr lang="en-IN" sz="2000" b="1" dirty="0">
                <a:latin typeface="Courier New" panose="02070309020205020404" pitchFamily="49" charset="0"/>
                <a:cs typeface="Courier New" panose="02070309020205020404" pitchFamily="49" charset="0"/>
              </a:rPr>
              <a:t> </a:t>
            </a:r>
            <a:r>
              <a:rPr lang="en-IN" sz="2000" b="1" dirty="0" err="1">
                <a:latin typeface="Courier New" panose="02070309020205020404" pitchFamily="49" charset="0"/>
                <a:cs typeface="Courier New" panose="02070309020205020404" pitchFamily="49" charset="0"/>
              </a:rPr>
              <a:t>i</a:t>
            </a:r>
            <a:r>
              <a:rPr lang="en-IN" sz="2000" b="1" dirty="0">
                <a:latin typeface="Courier New" panose="02070309020205020404" pitchFamily="49" charset="0"/>
                <a:cs typeface="Courier New" panose="02070309020205020404" pitchFamily="49" charset="0"/>
              </a:rPr>
              <a:t> = 0; </a:t>
            </a:r>
            <a:r>
              <a:rPr lang="en-IN" sz="2000" b="1" dirty="0" err="1">
                <a:latin typeface="Courier New" panose="02070309020205020404" pitchFamily="49" charset="0"/>
                <a:cs typeface="Courier New" panose="02070309020205020404" pitchFamily="49" charset="0"/>
              </a:rPr>
              <a:t>i</a:t>
            </a:r>
            <a:r>
              <a:rPr lang="en-IN" sz="2000" b="1" dirty="0">
                <a:latin typeface="Courier New" panose="02070309020205020404" pitchFamily="49" charset="0"/>
                <a:cs typeface="Courier New" panose="02070309020205020404" pitchFamily="49" charset="0"/>
              </a:rPr>
              <a:t> &lt; 5; </a:t>
            </a:r>
            <a:r>
              <a:rPr lang="en-IN" sz="2000" b="1" dirty="0" err="1">
                <a:latin typeface="Courier New" panose="02070309020205020404" pitchFamily="49" charset="0"/>
                <a:cs typeface="Courier New" panose="02070309020205020404" pitchFamily="49" charset="0"/>
              </a:rPr>
              <a:t>i</a:t>
            </a:r>
            <a:r>
              <a:rPr lang="en-IN" sz="2000" b="1" dirty="0">
                <a:latin typeface="Courier New" panose="02070309020205020404" pitchFamily="49" charset="0"/>
                <a:cs typeface="Courier New" panose="02070309020205020404" pitchFamily="49" charset="0"/>
              </a:rPr>
              <a:t>++)</a:t>
            </a:r>
          </a:p>
          <a:p>
            <a:r>
              <a:rPr lang="en-IN" sz="2000" b="1" dirty="0">
                <a:latin typeface="Courier New" panose="02070309020205020404" pitchFamily="49" charset="0"/>
                <a:cs typeface="Courier New" panose="02070309020205020404" pitchFamily="49" charset="0"/>
              </a:rPr>
              <a:t>        {</a:t>
            </a:r>
          </a:p>
          <a:p>
            <a:r>
              <a:rPr lang="en-IN" sz="2000" b="1" dirty="0">
                <a:latin typeface="Courier New" panose="02070309020205020404" pitchFamily="49" charset="0"/>
                <a:cs typeface="Courier New" panose="02070309020205020404" pitchFamily="49" charset="0"/>
              </a:rPr>
              <a:t>            </a:t>
            </a:r>
            <a:r>
              <a:rPr lang="en-IN" sz="2000" b="1" dirty="0" smtClean="0">
                <a:latin typeface="Courier New" panose="02070309020205020404" pitchFamily="49" charset="0"/>
                <a:cs typeface="Courier New" panose="02070309020205020404" pitchFamily="49" charset="0"/>
              </a:rPr>
              <a:t>try</a:t>
            </a:r>
          </a:p>
          <a:p>
            <a:r>
              <a:rPr lang="en-IN" sz="2000" b="1" dirty="0">
                <a:latin typeface="Courier New" panose="02070309020205020404" pitchFamily="49" charset="0"/>
                <a:cs typeface="Courier New" panose="02070309020205020404" pitchFamily="49" charset="0"/>
              </a:rPr>
              <a:t>	</a:t>
            </a:r>
            <a:r>
              <a:rPr lang="en-IN" sz="2000" b="1" dirty="0" smtClean="0">
                <a:latin typeface="Courier New" panose="02070309020205020404" pitchFamily="49" charset="0"/>
                <a:cs typeface="Courier New" panose="02070309020205020404" pitchFamily="49" charset="0"/>
              </a:rPr>
              <a:t>	{</a:t>
            </a:r>
            <a:endParaRPr lang="en-IN" sz="2000" b="1" dirty="0">
              <a:latin typeface="Courier New" panose="02070309020205020404" pitchFamily="49" charset="0"/>
              <a:cs typeface="Courier New" panose="02070309020205020404" pitchFamily="49" charset="0"/>
            </a:endParaRPr>
          </a:p>
          <a:p>
            <a:r>
              <a:rPr lang="en-IN" sz="2000" b="1" dirty="0">
                <a:latin typeface="Courier New" panose="02070309020205020404" pitchFamily="49" charset="0"/>
                <a:cs typeface="Courier New" panose="02070309020205020404" pitchFamily="49" charset="0"/>
              </a:rPr>
              <a:t>                </a:t>
            </a:r>
            <a:r>
              <a:rPr lang="en-IN" sz="2000" b="1" dirty="0" err="1">
                <a:latin typeface="Courier New" panose="02070309020205020404" pitchFamily="49" charset="0"/>
                <a:cs typeface="Courier New" panose="02070309020205020404" pitchFamily="49" charset="0"/>
              </a:rPr>
              <a:t>int</a:t>
            </a:r>
            <a:r>
              <a:rPr lang="en-IN" sz="2000" b="1" dirty="0">
                <a:latin typeface="Courier New" panose="02070309020205020404" pitchFamily="49" charset="0"/>
                <a:cs typeface="Courier New" panose="02070309020205020404" pitchFamily="49" charset="0"/>
              </a:rPr>
              <a:t> a = s[</a:t>
            </a:r>
            <a:r>
              <a:rPr lang="en-IN" sz="2000" b="1" dirty="0" err="1">
                <a:latin typeface="Courier New" panose="02070309020205020404" pitchFamily="49" charset="0"/>
                <a:cs typeface="Courier New" panose="02070309020205020404" pitchFamily="49" charset="0"/>
              </a:rPr>
              <a:t>i</a:t>
            </a:r>
            <a:r>
              <a:rPr lang="en-IN" sz="2000" b="1" dirty="0">
                <a:latin typeface="Courier New" panose="02070309020205020404" pitchFamily="49" charset="0"/>
                <a:cs typeface="Courier New" panose="02070309020205020404" pitchFamily="49" charset="0"/>
              </a:rPr>
              <a:t>].length() + </a:t>
            </a:r>
            <a:r>
              <a:rPr lang="en-IN" sz="2000" b="1" dirty="0" err="1">
                <a:latin typeface="Courier New" panose="02070309020205020404" pitchFamily="49" charset="0"/>
                <a:cs typeface="Courier New" panose="02070309020205020404" pitchFamily="49" charset="0"/>
              </a:rPr>
              <a:t>Integer.parseInt</a:t>
            </a:r>
            <a:r>
              <a:rPr lang="en-IN" sz="2000" b="1" dirty="0">
                <a:latin typeface="Courier New" panose="02070309020205020404" pitchFamily="49" charset="0"/>
                <a:cs typeface="Courier New" panose="02070309020205020404" pitchFamily="49" charset="0"/>
              </a:rPr>
              <a:t>(s[</a:t>
            </a:r>
            <a:r>
              <a:rPr lang="en-IN" sz="2000" b="1" dirty="0" err="1">
                <a:latin typeface="Courier New" panose="02070309020205020404" pitchFamily="49" charset="0"/>
                <a:cs typeface="Courier New" panose="02070309020205020404" pitchFamily="49" charset="0"/>
              </a:rPr>
              <a:t>i</a:t>
            </a:r>
            <a:r>
              <a:rPr lang="en-IN" sz="2000" b="1" dirty="0">
                <a:latin typeface="Courier New" panose="02070309020205020404" pitchFamily="49" charset="0"/>
                <a:cs typeface="Courier New" panose="02070309020205020404" pitchFamily="49" charset="0"/>
              </a:rPr>
              <a:t>]);    </a:t>
            </a:r>
          </a:p>
          <a:p>
            <a:r>
              <a:rPr lang="en-IN" sz="2000" b="1" dirty="0">
                <a:latin typeface="Courier New" panose="02070309020205020404" pitchFamily="49" charset="0"/>
                <a:cs typeface="Courier New" panose="02070309020205020404" pitchFamily="49" charset="0"/>
              </a:rPr>
              <a:t>            }</a:t>
            </a:r>
          </a:p>
          <a:p>
            <a:r>
              <a:rPr lang="en-IN" sz="2000" b="1" dirty="0">
                <a:latin typeface="Courier New" panose="02070309020205020404" pitchFamily="49" charset="0"/>
                <a:cs typeface="Courier New" panose="02070309020205020404" pitchFamily="49" charset="0"/>
              </a:rPr>
              <a:t>            catch(</a:t>
            </a:r>
            <a:r>
              <a:rPr lang="en-IN" sz="2000" b="1" dirty="0" err="1">
                <a:latin typeface="Courier New" panose="02070309020205020404" pitchFamily="49" charset="0"/>
                <a:cs typeface="Courier New" panose="02070309020205020404" pitchFamily="49" charset="0"/>
              </a:rPr>
              <a:t>NumberFormatException</a:t>
            </a:r>
            <a:r>
              <a:rPr lang="en-IN" sz="2000" b="1" dirty="0">
                <a:latin typeface="Courier New" panose="02070309020205020404" pitchFamily="49" charset="0"/>
                <a:cs typeface="Courier New" panose="02070309020205020404" pitchFamily="49" charset="0"/>
              </a:rPr>
              <a:t> ex</a:t>
            </a:r>
            <a:r>
              <a:rPr lang="en-IN" sz="2000" b="1" dirty="0" smtClean="0">
                <a:latin typeface="Courier New" panose="02070309020205020404" pitchFamily="49" charset="0"/>
                <a:cs typeface="Courier New" panose="02070309020205020404" pitchFamily="49" charset="0"/>
              </a:rPr>
              <a:t>)</a:t>
            </a:r>
          </a:p>
          <a:p>
            <a:r>
              <a:rPr lang="en-IN" sz="2000" b="1" dirty="0">
                <a:latin typeface="Courier New" panose="02070309020205020404" pitchFamily="49" charset="0"/>
                <a:cs typeface="Courier New" panose="02070309020205020404" pitchFamily="49" charset="0"/>
              </a:rPr>
              <a:t>	</a:t>
            </a:r>
            <a:r>
              <a:rPr lang="en-IN" sz="2000" b="1" dirty="0" smtClean="0">
                <a:latin typeface="Courier New" panose="02070309020205020404" pitchFamily="49" charset="0"/>
                <a:cs typeface="Courier New" panose="02070309020205020404" pitchFamily="49" charset="0"/>
              </a:rPr>
              <a:t>	{</a:t>
            </a:r>
            <a:endParaRPr lang="en-IN" sz="2000" b="1" dirty="0">
              <a:latin typeface="Courier New" panose="02070309020205020404" pitchFamily="49" charset="0"/>
              <a:cs typeface="Courier New" panose="02070309020205020404" pitchFamily="49" charset="0"/>
            </a:endParaRPr>
          </a:p>
          <a:p>
            <a:r>
              <a:rPr lang="en-IN" sz="2000" b="1" dirty="0">
                <a:latin typeface="Courier New" panose="02070309020205020404" pitchFamily="49" charset="0"/>
                <a:cs typeface="Courier New" panose="02070309020205020404" pitchFamily="49" charset="0"/>
              </a:rPr>
              <a:t>                </a:t>
            </a:r>
            <a:r>
              <a:rPr lang="en-IN" sz="2000" b="1" dirty="0" err="1">
                <a:latin typeface="Courier New" panose="02070309020205020404" pitchFamily="49" charset="0"/>
                <a:cs typeface="Courier New" panose="02070309020205020404" pitchFamily="49" charset="0"/>
              </a:rPr>
              <a:t>System.out.println</a:t>
            </a:r>
            <a:r>
              <a:rPr lang="en-IN" sz="2000" b="1" dirty="0">
                <a:latin typeface="Courier New" panose="02070309020205020404" pitchFamily="49" charset="0"/>
                <a:cs typeface="Courier New" panose="02070309020205020404" pitchFamily="49" charset="0"/>
              </a:rPr>
              <a:t>("</a:t>
            </a:r>
            <a:r>
              <a:rPr lang="en-IN" sz="2000" b="1" dirty="0" err="1">
                <a:latin typeface="Courier New" panose="02070309020205020404" pitchFamily="49" charset="0"/>
                <a:cs typeface="Courier New" panose="02070309020205020404" pitchFamily="49" charset="0"/>
              </a:rPr>
              <a:t>NumberFormatException</a:t>
            </a:r>
            <a:r>
              <a:rPr lang="en-IN" sz="2000" b="1" dirty="0">
                <a:latin typeface="Courier New" panose="02070309020205020404" pitchFamily="49" charset="0"/>
                <a:cs typeface="Courier New" panose="02070309020205020404" pitchFamily="49" charset="0"/>
              </a:rPr>
              <a:t>");</a:t>
            </a:r>
          </a:p>
          <a:p>
            <a:r>
              <a:rPr lang="en-IN" sz="2000" b="1" dirty="0">
                <a:latin typeface="Courier New" panose="02070309020205020404" pitchFamily="49" charset="0"/>
                <a:cs typeface="Courier New" panose="02070309020205020404" pitchFamily="49" charset="0"/>
              </a:rPr>
              <a:t>            }</a:t>
            </a:r>
          </a:p>
          <a:p>
            <a:r>
              <a:rPr lang="en-IN" sz="2000" b="1" dirty="0">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324360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IN" sz="2000" b="1" dirty="0" smtClean="0">
                <a:latin typeface="Courier New" panose="02070309020205020404" pitchFamily="49" charset="0"/>
                <a:cs typeface="Courier New" panose="02070309020205020404" pitchFamily="49" charset="0"/>
              </a:rPr>
              <a:t>		catch </a:t>
            </a:r>
            <a:r>
              <a:rPr lang="en-IN" sz="2000" b="1" dirty="0">
                <a:latin typeface="Courier New" panose="02070309020205020404" pitchFamily="49" charset="0"/>
                <a:cs typeface="Courier New" panose="02070309020205020404" pitchFamily="49" charset="0"/>
              </a:rPr>
              <a:t>(</a:t>
            </a:r>
            <a:r>
              <a:rPr lang="en-IN" sz="2000" b="1" dirty="0" err="1">
                <a:latin typeface="Courier New" panose="02070309020205020404" pitchFamily="49" charset="0"/>
                <a:cs typeface="Courier New" panose="02070309020205020404" pitchFamily="49" charset="0"/>
              </a:rPr>
              <a:t>ArrayIndexOutOfBoundsException</a:t>
            </a:r>
            <a:r>
              <a:rPr lang="en-IN" sz="2000" b="1" dirty="0">
                <a:latin typeface="Courier New" panose="02070309020205020404" pitchFamily="49" charset="0"/>
                <a:cs typeface="Courier New" panose="02070309020205020404" pitchFamily="49" charset="0"/>
              </a:rPr>
              <a:t> ex</a:t>
            </a:r>
            <a:r>
              <a:rPr lang="en-IN" sz="2000" b="1" dirty="0" smtClean="0">
                <a:latin typeface="Courier New" panose="02070309020205020404" pitchFamily="49" charset="0"/>
                <a:cs typeface="Courier New" panose="02070309020205020404" pitchFamily="49" charset="0"/>
              </a:rPr>
              <a:t>)</a:t>
            </a:r>
          </a:p>
          <a:p>
            <a:r>
              <a:rPr lang="en-IN" sz="2000" b="1" dirty="0">
                <a:latin typeface="Courier New" panose="02070309020205020404" pitchFamily="49" charset="0"/>
                <a:cs typeface="Courier New" panose="02070309020205020404" pitchFamily="49" charset="0"/>
              </a:rPr>
              <a:t>	</a:t>
            </a:r>
            <a:r>
              <a:rPr lang="en-IN" sz="2000" b="1" dirty="0" smtClean="0">
                <a:latin typeface="Courier New" panose="02070309020205020404" pitchFamily="49" charset="0"/>
                <a:cs typeface="Courier New" panose="02070309020205020404" pitchFamily="49" charset="0"/>
              </a:rPr>
              <a:t>	{</a:t>
            </a:r>
            <a:endParaRPr lang="en-IN" sz="2000" b="1" dirty="0">
              <a:latin typeface="Courier New" panose="02070309020205020404" pitchFamily="49" charset="0"/>
              <a:cs typeface="Courier New" panose="02070309020205020404" pitchFamily="49" charset="0"/>
            </a:endParaRPr>
          </a:p>
          <a:p>
            <a:r>
              <a:rPr lang="en-IN" sz="2000" b="1" dirty="0">
                <a:latin typeface="Courier New" panose="02070309020205020404" pitchFamily="49" charset="0"/>
                <a:cs typeface="Courier New" panose="02070309020205020404" pitchFamily="49" charset="0"/>
              </a:rPr>
              <a:t>                </a:t>
            </a:r>
            <a:r>
              <a:rPr lang="en-IN" sz="2000" b="1" dirty="0" err="1">
                <a:latin typeface="Courier New" panose="02070309020205020404" pitchFamily="49" charset="0"/>
                <a:cs typeface="Courier New" panose="02070309020205020404" pitchFamily="49" charset="0"/>
              </a:rPr>
              <a:t>System.out.println</a:t>
            </a:r>
            <a:r>
              <a:rPr lang="en-IN" sz="2000" b="1" dirty="0">
                <a:latin typeface="Courier New" panose="02070309020205020404" pitchFamily="49" charset="0"/>
                <a:cs typeface="Courier New" panose="02070309020205020404" pitchFamily="49" charset="0"/>
              </a:rPr>
              <a:t>("</a:t>
            </a:r>
            <a:r>
              <a:rPr lang="en-IN" sz="2000" b="1" dirty="0" err="1">
                <a:latin typeface="Courier New" panose="02070309020205020404" pitchFamily="49" charset="0"/>
                <a:cs typeface="Courier New" panose="02070309020205020404" pitchFamily="49" charset="0"/>
              </a:rPr>
              <a:t>ArrayIndexOutOfBoundsException</a:t>
            </a:r>
            <a:r>
              <a:rPr lang="en-IN" sz="2000" b="1" dirty="0">
                <a:latin typeface="Courier New" panose="02070309020205020404" pitchFamily="49" charset="0"/>
                <a:cs typeface="Courier New" panose="02070309020205020404" pitchFamily="49" charset="0"/>
              </a:rPr>
              <a:t>");</a:t>
            </a:r>
          </a:p>
          <a:p>
            <a:r>
              <a:rPr lang="en-IN" sz="2000" b="1" dirty="0">
                <a:latin typeface="Courier New" panose="02070309020205020404" pitchFamily="49" charset="0"/>
                <a:cs typeface="Courier New" panose="02070309020205020404" pitchFamily="49" charset="0"/>
              </a:rPr>
              <a:t>            }</a:t>
            </a:r>
          </a:p>
          <a:p>
            <a:r>
              <a:rPr lang="en-IN" sz="2000" b="1" dirty="0">
                <a:latin typeface="Courier New" panose="02070309020205020404" pitchFamily="49" charset="0"/>
                <a:cs typeface="Courier New" panose="02070309020205020404" pitchFamily="49" charset="0"/>
              </a:rPr>
              <a:t>            catch (</a:t>
            </a:r>
            <a:r>
              <a:rPr lang="en-IN" sz="2000" b="1" dirty="0" err="1">
                <a:latin typeface="Courier New" panose="02070309020205020404" pitchFamily="49" charset="0"/>
                <a:cs typeface="Courier New" panose="02070309020205020404" pitchFamily="49" charset="0"/>
              </a:rPr>
              <a:t>NullPointerException</a:t>
            </a:r>
            <a:r>
              <a:rPr lang="en-IN" sz="2000" b="1" dirty="0">
                <a:latin typeface="Courier New" panose="02070309020205020404" pitchFamily="49" charset="0"/>
                <a:cs typeface="Courier New" panose="02070309020205020404" pitchFamily="49" charset="0"/>
              </a:rPr>
              <a:t> ex</a:t>
            </a:r>
            <a:r>
              <a:rPr lang="en-IN" sz="2000" b="1" dirty="0" smtClean="0">
                <a:latin typeface="Courier New" panose="02070309020205020404" pitchFamily="49" charset="0"/>
                <a:cs typeface="Courier New" panose="02070309020205020404" pitchFamily="49" charset="0"/>
              </a:rPr>
              <a:t>)</a:t>
            </a:r>
          </a:p>
          <a:p>
            <a:r>
              <a:rPr lang="en-IN" sz="2000" b="1" dirty="0">
                <a:latin typeface="Courier New" panose="02070309020205020404" pitchFamily="49" charset="0"/>
                <a:cs typeface="Courier New" panose="02070309020205020404" pitchFamily="49" charset="0"/>
              </a:rPr>
              <a:t>	</a:t>
            </a:r>
            <a:r>
              <a:rPr lang="en-IN" sz="2000" b="1" dirty="0" smtClean="0">
                <a:latin typeface="Courier New" panose="02070309020205020404" pitchFamily="49" charset="0"/>
                <a:cs typeface="Courier New" panose="02070309020205020404" pitchFamily="49" charset="0"/>
              </a:rPr>
              <a:t>	{</a:t>
            </a:r>
            <a:endParaRPr lang="en-IN" sz="2000" b="1" dirty="0">
              <a:latin typeface="Courier New" panose="02070309020205020404" pitchFamily="49" charset="0"/>
              <a:cs typeface="Courier New" panose="02070309020205020404" pitchFamily="49" charset="0"/>
            </a:endParaRPr>
          </a:p>
          <a:p>
            <a:r>
              <a:rPr lang="en-IN" sz="2000" b="1" dirty="0">
                <a:latin typeface="Courier New" panose="02070309020205020404" pitchFamily="49" charset="0"/>
                <a:cs typeface="Courier New" panose="02070309020205020404" pitchFamily="49" charset="0"/>
              </a:rPr>
              <a:t>                </a:t>
            </a:r>
            <a:r>
              <a:rPr lang="en-IN" sz="2000" b="1" dirty="0" err="1">
                <a:latin typeface="Courier New" panose="02070309020205020404" pitchFamily="49" charset="0"/>
                <a:cs typeface="Courier New" panose="02070309020205020404" pitchFamily="49" charset="0"/>
              </a:rPr>
              <a:t>System.out.println</a:t>
            </a:r>
            <a:r>
              <a:rPr lang="en-IN" sz="2000" b="1" dirty="0">
                <a:latin typeface="Courier New" panose="02070309020205020404" pitchFamily="49" charset="0"/>
                <a:cs typeface="Courier New" panose="02070309020205020404" pitchFamily="49" charset="0"/>
              </a:rPr>
              <a:t>("</a:t>
            </a:r>
            <a:r>
              <a:rPr lang="en-IN" sz="2000" b="1" dirty="0" err="1">
                <a:latin typeface="Courier New" panose="02070309020205020404" pitchFamily="49" charset="0"/>
                <a:cs typeface="Courier New" panose="02070309020205020404" pitchFamily="49" charset="0"/>
              </a:rPr>
              <a:t>NullPointerException</a:t>
            </a:r>
            <a:r>
              <a:rPr lang="en-IN" sz="2000" b="1" dirty="0">
                <a:latin typeface="Courier New" panose="02070309020205020404" pitchFamily="49" charset="0"/>
                <a:cs typeface="Courier New" panose="02070309020205020404" pitchFamily="49" charset="0"/>
              </a:rPr>
              <a:t>");</a:t>
            </a:r>
          </a:p>
          <a:p>
            <a:r>
              <a:rPr lang="en-IN" sz="2000" b="1" dirty="0">
                <a:latin typeface="Courier New" panose="02070309020205020404" pitchFamily="49" charset="0"/>
                <a:cs typeface="Courier New" panose="02070309020205020404" pitchFamily="49" charset="0"/>
              </a:rPr>
              <a:t>            }</a:t>
            </a:r>
          </a:p>
          <a:p>
            <a:r>
              <a:rPr lang="en-IN" sz="2000" b="1" dirty="0">
                <a:latin typeface="Courier New" panose="02070309020205020404" pitchFamily="49" charset="0"/>
                <a:cs typeface="Courier New" panose="02070309020205020404" pitchFamily="49" charset="0"/>
              </a:rPr>
              <a:t>            </a:t>
            </a:r>
            <a:r>
              <a:rPr lang="en-IN" sz="2000" b="1" dirty="0" err="1">
                <a:latin typeface="Courier New" panose="02070309020205020404" pitchFamily="49" charset="0"/>
                <a:cs typeface="Courier New" panose="02070309020205020404" pitchFamily="49" charset="0"/>
              </a:rPr>
              <a:t>System.out.println</a:t>
            </a:r>
            <a:r>
              <a:rPr lang="en-IN" sz="2000" b="1" dirty="0">
                <a:latin typeface="Courier New" panose="02070309020205020404" pitchFamily="49" charset="0"/>
                <a:cs typeface="Courier New" panose="02070309020205020404" pitchFamily="49" charset="0"/>
              </a:rPr>
              <a:t>("After catch, this statement will be </a:t>
            </a:r>
            <a:r>
              <a:rPr lang="en-IN" sz="2000" b="1" dirty="0" smtClean="0">
                <a:latin typeface="Courier New" panose="02070309020205020404" pitchFamily="49" charset="0"/>
                <a:cs typeface="Courier New" panose="02070309020205020404" pitchFamily="49" charset="0"/>
              </a:rPr>
              <a:t>											    executed</a:t>
            </a:r>
            <a:r>
              <a:rPr lang="en-IN" sz="2000" b="1" dirty="0">
                <a:latin typeface="Courier New" panose="02070309020205020404" pitchFamily="49" charset="0"/>
                <a:cs typeface="Courier New" panose="02070309020205020404" pitchFamily="49" charset="0"/>
              </a:rPr>
              <a:t>");</a:t>
            </a:r>
          </a:p>
          <a:p>
            <a:r>
              <a:rPr lang="en-IN" sz="2000" b="1" dirty="0">
                <a:latin typeface="Courier New" panose="02070309020205020404" pitchFamily="49" charset="0"/>
                <a:cs typeface="Courier New" panose="02070309020205020404" pitchFamily="49" charset="0"/>
              </a:rPr>
              <a:t>        }</a:t>
            </a:r>
          </a:p>
          <a:p>
            <a:r>
              <a:rPr lang="en-IN" sz="2000" b="1" dirty="0">
                <a:latin typeface="Courier New" panose="02070309020205020404" pitchFamily="49" charset="0"/>
                <a:cs typeface="Courier New" panose="02070309020205020404" pitchFamily="49" charset="0"/>
              </a:rPr>
              <a:t>    }</a:t>
            </a:r>
          </a:p>
          <a:p>
            <a:r>
              <a:rPr lang="en-IN" sz="2000" b="1" dirty="0">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1413219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 Pipe(|) operator</a:t>
            </a:r>
            <a:endParaRPr lang="en-IN" sz="2000" b="1" dirty="0" smtClean="0">
              <a:solidFill>
                <a:srgbClr val="F05136"/>
              </a:solidFill>
              <a:latin typeface="Courier New" panose="02070309020205020404" pitchFamily="49" charset="0"/>
              <a:cs typeface="Courier New" panose="02070309020205020404" pitchFamily="49" charset="0"/>
            </a:endParaRPr>
          </a:p>
          <a:p>
            <a:r>
              <a:rPr lang="en-IN" sz="2000" b="1" dirty="0" smtClean="0">
                <a:latin typeface="Courier New" panose="02070309020205020404" pitchFamily="49" charset="0"/>
                <a:cs typeface="Courier New" panose="02070309020205020404" pitchFamily="49" charset="0"/>
              </a:rPr>
              <a:t>import </a:t>
            </a:r>
            <a:r>
              <a:rPr lang="en-IN" sz="2000" b="1" dirty="0" err="1">
                <a:latin typeface="Courier New" panose="02070309020205020404" pitchFamily="49" charset="0"/>
                <a:cs typeface="Courier New" panose="02070309020205020404" pitchFamily="49" charset="0"/>
              </a:rPr>
              <a:t>java.util</a:t>
            </a:r>
            <a:r>
              <a:rPr lang="en-IN" sz="2000" b="1" dirty="0">
                <a:latin typeface="Courier New" panose="02070309020205020404" pitchFamily="49" charset="0"/>
                <a:cs typeface="Courier New" panose="02070309020205020404" pitchFamily="49" charset="0"/>
              </a:rPr>
              <a:t>.*;</a:t>
            </a:r>
          </a:p>
          <a:p>
            <a:r>
              <a:rPr lang="en-IN" sz="2000" b="1" dirty="0">
                <a:latin typeface="Courier New" panose="02070309020205020404" pitchFamily="49" charset="0"/>
                <a:cs typeface="Courier New" panose="02070309020205020404" pitchFamily="49" charset="0"/>
              </a:rPr>
              <a:t>public class Main</a:t>
            </a:r>
          </a:p>
          <a:p>
            <a:r>
              <a:rPr lang="en-IN" sz="2000" b="1" dirty="0">
                <a:latin typeface="Courier New" panose="02070309020205020404" pitchFamily="49" charset="0"/>
                <a:cs typeface="Courier New" panose="02070309020205020404" pitchFamily="49" charset="0"/>
              </a:rPr>
              <a:t>{</a:t>
            </a:r>
          </a:p>
          <a:p>
            <a:r>
              <a:rPr lang="en-IN" sz="2000" b="1" dirty="0">
                <a:latin typeface="Courier New" panose="02070309020205020404" pitchFamily="49" charset="0"/>
                <a:cs typeface="Courier New" panose="02070309020205020404" pitchFamily="49" charset="0"/>
              </a:rPr>
              <a:t>    public static void main(String[] </a:t>
            </a:r>
            <a:r>
              <a:rPr lang="en-IN" sz="2000" b="1" dirty="0" err="1">
                <a:latin typeface="Courier New" panose="02070309020205020404" pitchFamily="49" charset="0"/>
                <a:cs typeface="Courier New" panose="02070309020205020404" pitchFamily="49" charset="0"/>
              </a:rPr>
              <a:t>args</a:t>
            </a:r>
            <a:r>
              <a:rPr lang="en-IN" sz="2000" b="1" dirty="0">
                <a:latin typeface="Courier New" panose="02070309020205020404" pitchFamily="49" charset="0"/>
                <a:cs typeface="Courier New" panose="02070309020205020404" pitchFamily="49" charset="0"/>
              </a:rPr>
              <a:t>)</a:t>
            </a:r>
          </a:p>
          <a:p>
            <a:r>
              <a:rPr lang="en-IN" sz="2000" b="1" dirty="0">
                <a:latin typeface="Courier New" panose="02070309020205020404" pitchFamily="49" charset="0"/>
                <a:cs typeface="Courier New" panose="02070309020205020404" pitchFamily="49" charset="0"/>
              </a:rPr>
              <a:t>    {</a:t>
            </a:r>
          </a:p>
          <a:p>
            <a:r>
              <a:rPr lang="en-IN" sz="2000" b="1" dirty="0">
                <a:latin typeface="Courier New" panose="02070309020205020404" pitchFamily="49" charset="0"/>
                <a:cs typeface="Courier New" panose="02070309020205020404" pitchFamily="49" charset="0"/>
              </a:rPr>
              <a:t>        String[] s = {"</a:t>
            </a:r>
            <a:r>
              <a:rPr lang="en-IN" sz="2000" b="1" dirty="0" err="1">
                <a:latin typeface="Courier New" panose="02070309020205020404" pitchFamily="49" charset="0"/>
                <a:cs typeface="Courier New" panose="02070309020205020404" pitchFamily="49" charset="0"/>
              </a:rPr>
              <a:t>abc</a:t>
            </a:r>
            <a:r>
              <a:rPr lang="en-IN" sz="2000" b="1" dirty="0">
                <a:latin typeface="Courier New" panose="02070309020205020404" pitchFamily="49" charset="0"/>
                <a:cs typeface="Courier New" panose="02070309020205020404" pitchFamily="49" charset="0"/>
              </a:rPr>
              <a:t>", "123", null, "xyz"};</a:t>
            </a:r>
          </a:p>
          <a:p>
            <a:r>
              <a:rPr lang="en-IN" sz="2000" b="1" dirty="0">
                <a:latin typeface="Courier New" panose="02070309020205020404" pitchFamily="49" charset="0"/>
                <a:cs typeface="Courier New" panose="02070309020205020404" pitchFamily="49" charset="0"/>
              </a:rPr>
              <a:t>        for (</a:t>
            </a:r>
            <a:r>
              <a:rPr lang="en-IN" sz="2000" b="1" dirty="0" err="1">
                <a:latin typeface="Courier New" panose="02070309020205020404" pitchFamily="49" charset="0"/>
                <a:cs typeface="Courier New" panose="02070309020205020404" pitchFamily="49" charset="0"/>
              </a:rPr>
              <a:t>int</a:t>
            </a:r>
            <a:r>
              <a:rPr lang="en-IN" sz="2000" b="1" dirty="0">
                <a:latin typeface="Courier New" panose="02070309020205020404" pitchFamily="49" charset="0"/>
                <a:cs typeface="Courier New" panose="02070309020205020404" pitchFamily="49" charset="0"/>
              </a:rPr>
              <a:t> </a:t>
            </a:r>
            <a:r>
              <a:rPr lang="en-IN" sz="2000" b="1" dirty="0" err="1">
                <a:latin typeface="Courier New" panose="02070309020205020404" pitchFamily="49" charset="0"/>
                <a:cs typeface="Courier New" panose="02070309020205020404" pitchFamily="49" charset="0"/>
              </a:rPr>
              <a:t>i</a:t>
            </a:r>
            <a:r>
              <a:rPr lang="en-IN" sz="2000" b="1" dirty="0">
                <a:latin typeface="Courier New" panose="02070309020205020404" pitchFamily="49" charset="0"/>
                <a:cs typeface="Courier New" panose="02070309020205020404" pitchFamily="49" charset="0"/>
              </a:rPr>
              <a:t> = 0; </a:t>
            </a:r>
            <a:r>
              <a:rPr lang="en-IN" sz="2000" b="1" dirty="0" err="1">
                <a:latin typeface="Courier New" panose="02070309020205020404" pitchFamily="49" charset="0"/>
                <a:cs typeface="Courier New" panose="02070309020205020404" pitchFamily="49" charset="0"/>
              </a:rPr>
              <a:t>i</a:t>
            </a:r>
            <a:r>
              <a:rPr lang="en-IN" sz="2000" b="1" dirty="0">
                <a:latin typeface="Courier New" panose="02070309020205020404" pitchFamily="49" charset="0"/>
                <a:cs typeface="Courier New" panose="02070309020205020404" pitchFamily="49" charset="0"/>
              </a:rPr>
              <a:t> &lt; </a:t>
            </a:r>
            <a:r>
              <a:rPr lang="en-IN" sz="2000" b="1" dirty="0" smtClean="0">
                <a:latin typeface="Courier New" panose="02070309020205020404" pitchFamily="49" charset="0"/>
                <a:cs typeface="Courier New" panose="02070309020205020404" pitchFamily="49" charset="0"/>
              </a:rPr>
              <a:t>5; </a:t>
            </a:r>
            <a:r>
              <a:rPr lang="en-IN" sz="2000" b="1" dirty="0" err="1">
                <a:latin typeface="Courier New" panose="02070309020205020404" pitchFamily="49" charset="0"/>
                <a:cs typeface="Courier New" panose="02070309020205020404" pitchFamily="49" charset="0"/>
              </a:rPr>
              <a:t>i</a:t>
            </a:r>
            <a:r>
              <a:rPr lang="en-IN" sz="2000" b="1" dirty="0">
                <a:latin typeface="Courier New" panose="02070309020205020404" pitchFamily="49" charset="0"/>
                <a:cs typeface="Courier New" panose="02070309020205020404" pitchFamily="49" charset="0"/>
              </a:rPr>
              <a:t>++)</a:t>
            </a:r>
          </a:p>
          <a:p>
            <a:r>
              <a:rPr lang="en-IN" sz="2000" b="1" dirty="0">
                <a:latin typeface="Courier New" panose="02070309020205020404" pitchFamily="49" charset="0"/>
                <a:cs typeface="Courier New" panose="02070309020205020404" pitchFamily="49" charset="0"/>
              </a:rPr>
              <a:t>        {</a:t>
            </a:r>
          </a:p>
          <a:p>
            <a:r>
              <a:rPr lang="en-IN" sz="2000" b="1" dirty="0">
                <a:latin typeface="Courier New" panose="02070309020205020404" pitchFamily="49" charset="0"/>
                <a:cs typeface="Courier New" panose="02070309020205020404" pitchFamily="49" charset="0"/>
              </a:rPr>
              <a:t>            try</a:t>
            </a:r>
          </a:p>
          <a:p>
            <a:r>
              <a:rPr lang="en-IN" sz="2000" b="1" dirty="0">
                <a:latin typeface="Courier New" panose="02070309020205020404" pitchFamily="49" charset="0"/>
                <a:cs typeface="Courier New" panose="02070309020205020404" pitchFamily="49" charset="0"/>
              </a:rPr>
              <a:t>            {</a:t>
            </a:r>
          </a:p>
          <a:p>
            <a:r>
              <a:rPr lang="en-IN" sz="2000" b="1" dirty="0">
                <a:latin typeface="Courier New" panose="02070309020205020404" pitchFamily="49" charset="0"/>
                <a:cs typeface="Courier New" panose="02070309020205020404" pitchFamily="49" charset="0"/>
              </a:rPr>
              <a:t>                </a:t>
            </a:r>
            <a:r>
              <a:rPr lang="en-IN" sz="2000" b="1" dirty="0" err="1">
                <a:latin typeface="Courier New" panose="02070309020205020404" pitchFamily="49" charset="0"/>
                <a:cs typeface="Courier New" panose="02070309020205020404" pitchFamily="49" charset="0"/>
              </a:rPr>
              <a:t>int</a:t>
            </a:r>
            <a:r>
              <a:rPr lang="en-IN" sz="2000" b="1" dirty="0">
                <a:latin typeface="Courier New" panose="02070309020205020404" pitchFamily="49" charset="0"/>
                <a:cs typeface="Courier New" panose="02070309020205020404" pitchFamily="49" charset="0"/>
              </a:rPr>
              <a:t> a = s[</a:t>
            </a:r>
            <a:r>
              <a:rPr lang="en-IN" sz="2000" b="1" dirty="0" err="1">
                <a:latin typeface="Courier New" panose="02070309020205020404" pitchFamily="49" charset="0"/>
                <a:cs typeface="Courier New" panose="02070309020205020404" pitchFamily="49" charset="0"/>
              </a:rPr>
              <a:t>i</a:t>
            </a:r>
            <a:r>
              <a:rPr lang="en-IN" sz="2000" b="1" dirty="0">
                <a:latin typeface="Courier New" panose="02070309020205020404" pitchFamily="49" charset="0"/>
                <a:cs typeface="Courier New" panose="02070309020205020404" pitchFamily="49" charset="0"/>
              </a:rPr>
              <a:t>].length() + </a:t>
            </a:r>
            <a:r>
              <a:rPr lang="en-IN" sz="2000" b="1" dirty="0" err="1">
                <a:latin typeface="Courier New" panose="02070309020205020404" pitchFamily="49" charset="0"/>
                <a:cs typeface="Courier New" panose="02070309020205020404" pitchFamily="49" charset="0"/>
              </a:rPr>
              <a:t>Integer.parseInt</a:t>
            </a:r>
            <a:r>
              <a:rPr lang="en-IN" sz="2000" b="1" dirty="0">
                <a:latin typeface="Courier New" panose="02070309020205020404" pitchFamily="49" charset="0"/>
                <a:cs typeface="Courier New" panose="02070309020205020404" pitchFamily="49" charset="0"/>
              </a:rPr>
              <a:t>(s[</a:t>
            </a:r>
            <a:r>
              <a:rPr lang="en-IN" sz="2000" b="1" dirty="0" err="1">
                <a:latin typeface="Courier New" panose="02070309020205020404" pitchFamily="49" charset="0"/>
                <a:cs typeface="Courier New" panose="02070309020205020404" pitchFamily="49" charset="0"/>
              </a:rPr>
              <a:t>i</a:t>
            </a:r>
            <a:r>
              <a:rPr lang="en-IN" sz="2000" b="1" dirty="0">
                <a:latin typeface="Courier New" panose="02070309020205020404" pitchFamily="49" charset="0"/>
                <a:cs typeface="Courier New" panose="02070309020205020404" pitchFamily="49" charset="0"/>
              </a:rPr>
              <a:t>]);    </a:t>
            </a:r>
          </a:p>
          <a:p>
            <a:r>
              <a:rPr lang="en-IN" sz="2000" b="1" dirty="0">
                <a:latin typeface="Courier New" panose="02070309020205020404" pitchFamily="49" charset="0"/>
                <a:cs typeface="Courier New" panose="02070309020205020404" pitchFamily="49" charset="0"/>
              </a:rPr>
              <a:t>            }</a:t>
            </a:r>
          </a:p>
          <a:p>
            <a:r>
              <a:rPr lang="en-IN" sz="2000" b="1" dirty="0">
                <a:latin typeface="Courier New" panose="02070309020205020404" pitchFamily="49" charset="0"/>
                <a:cs typeface="Courier New" panose="02070309020205020404" pitchFamily="49" charset="0"/>
              </a:rPr>
              <a:t>            catch(</a:t>
            </a:r>
            <a:r>
              <a:rPr lang="en-IN" sz="2000" b="1" dirty="0" err="1">
                <a:latin typeface="Courier New" panose="02070309020205020404" pitchFamily="49" charset="0"/>
                <a:cs typeface="Courier New" panose="02070309020205020404" pitchFamily="49" charset="0"/>
              </a:rPr>
              <a:t>NumberFormatException</a:t>
            </a:r>
            <a:r>
              <a:rPr lang="en-IN" sz="2000" b="1" dirty="0">
                <a:latin typeface="Courier New" panose="02070309020205020404" pitchFamily="49" charset="0"/>
                <a:cs typeface="Courier New" panose="02070309020205020404" pitchFamily="49" charset="0"/>
              </a:rPr>
              <a:t> | </a:t>
            </a:r>
            <a:r>
              <a:rPr lang="en-IN" sz="2000" b="1" dirty="0" err="1">
                <a:latin typeface="Courier New" panose="02070309020205020404" pitchFamily="49" charset="0"/>
                <a:cs typeface="Courier New" panose="02070309020205020404" pitchFamily="49" charset="0"/>
              </a:rPr>
              <a:t>NullPointerException</a:t>
            </a:r>
            <a:r>
              <a:rPr lang="en-IN" sz="2000" b="1" dirty="0">
                <a:latin typeface="Courier New" panose="02070309020205020404" pitchFamily="49" charset="0"/>
                <a:cs typeface="Courier New" panose="02070309020205020404" pitchFamily="49" charset="0"/>
              </a:rPr>
              <a:t> | </a:t>
            </a:r>
            <a:r>
              <a:rPr lang="en-IN" sz="2000" b="1" dirty="0" smtClean="0">
                <a:latin typeface="Courier New" panose="02070309020205020404" pitchFamily="49" charset="0"/>
                <a:cs typeface="Courier New" panose="02070309020205020404" pitchFamily="49" charset="0"/>
              </a:rPr>
              <a:t>								</a:t>
            </a:r>
            <a:r>
              <a:rPr lang="en-IN" sz="2000" b="1" dirty="0" err="1" smtClean="0">
                <a:latin typeface="Courier New" panose="02070309020205020404" pitchFamily="49" charset="0"/>
                <a:cs typeface="Courier New" panose="02070309020205020404" pitchFamily="49" charset="0"/>
              </a:rPr>
              <a:t>ArrayIndexOutOfBoundsException</a:t>
            </a:r>
            <a:r>
              <a:rPr lang="en-IN" sz="2000" b="1" dirty="0" smtClean="0">
                <a:latin typeface="Courier New" panose="02070309020205020404" pitchFamily="49" charset="0"/>
                <a:cs typeface="Courier New" panose="02070309020205020404" pitchFamily="49" charset="0"/>
              </a:rPr>
              <a:t> </a:t>
            </a:r>
            <a:r>
              <a:rPr lang="en-IN" sz="2000" b="1" dirty="0">
                <a:latin typeface="Courier New" panose="02070309020205020404" pitchFamily="49" charset="0"/>
                <a:cs typeface="Courier New" panose="02070309020205020404" pitchFamily="49" charset="0"/>
              </a:rPr>
              <a:t>ex)</a:t>
            </a:r>
          </a:p>
          <a:p>
            <a:r>
              <a:rPr lang="en-IN" sz="2000" b="1" dirty="0">
                <a:latin typeface="Courier New" panose="02070309020205020404" pitchFamily="49" charset="0"/>
                <a:cs typeface="Courier New" panose="02070309020205020404" pitchFamily="49" charset="0"/>
              </a:rPr>
              <a:t>            {</a:t>
            </a:r>
          </a:p>
          <a:p>
            <a:r>
              <a:rPr lang="en-IN" sz="2000" b="1" dirty="0">
                <a:latin typeface="Courier New" panose="02070309020205020404" pitchFamily="49" charset="0"/>
                <a:cs typeface="Courier New" panose="02070309020205020404" pitchFamily="49" charset="0"/>
              </a:rPr>
              <a:t>                </a:t>
            </a:r>
            <a:r>
              <a:rPr lang="en-IN" sz="2000" b="1" dirty="0" err="1">
                <a:latin typeface="Courier New" panose="02070309020205020404" pitchFamily="49" charset="0"/>
                <a:cs typeface="Courier New" panose="02070309020205020404" pitchFamily="49" charset="0"/>
              </a:rPr>
              <a:t>System.out.println</a:t>
            </a:r>
            <a:r>
              <a:rPr lang="en-IN" sz="2000" b="1" dirty="0">
                <a:latin typeface="Courier New" panose="02070309020205020404" pitchFamily="49" charset="0"/>
                <a:cs typeface="Courier New" panose="02070309020205020404" pitchFamily="49" charset="0"/>
              </a:rPr>
              <a:t>("Handles above mentioned three </a:t>
            </a:r>
            <a:r>
              <a:rPr lang="en-IN" sz="2000" b="1" dirty="0" smtClean="0">
                <a:latin typeface="Courier New" panose="02070309020205020404" pitchFamily="49" charset="0"/>
                <a:cs typeface="Courier New" panose="02070309020205020404" pitchFamily="49" charset="0"/>
              </a:rPr>
              <a:t>											Exception</a:t>
            </a:r>
            <a:r>
              <a:rPr lang="en-IN" sz="2000" b="1" dirty="0">
                <a:latin typeface="Courier New" panose="02070309020205020404" pitchFamily="49" charset="0"/>
                <a:cs typeface="Courier New" panose="02070309020205020404" pitchFamily="49" charset="0"/>
              </a:rPr>
              <a:t>");</a:t>
            </a:r>
          </a:p>
          <a:p>
            <a:r>
              <a:rPr lang="en-IN" sz="2000" b="1" dirty="0">
                <a:latin typeface="Courier New" panose="02070309020205020404" pitchFamily="49" charset="0"/>
                <a:cs typeface="Courier New" panose="02070309020205020404" pitchFamily="49" charset="0"/>
              </a:rPr>
              <a:t>            }</a:t>
            </a:r>
          </a:p>
          <a:p>
            <a:r>
              <a:rPr lang="en-IN" sz="2000" b="1" dirty="0">
                <a:latin typeface="Courier New" panose="02070309020205020404" pitchFamily="49" charset="0"/>
                <a:cs typeface="Courier New" panose="02070309020205020404" pitchFamily="49" charset="0"/>
              </a:rPr>
              <a:t>        }</a:t>
            </a:r>
          </a:p>
          <a:p>
            <a:r>
              <a:rPr lang="en-IN" sz="2000" b="1" dirty="0">
                <a:latin typeface="Courier New" panose="02070309020205020404" pitchFamily="49" charset="0"/>
                <a:cs typeface="Courier New" panose="02070309020205020404" pitchFamily="49" charset="0"/>
              </a:rPr>
              <a:t>    }</a:t>
            </a:r>
          </a:p>
          <a:p>
            <a:r>
              <a:rPr lang="en-IN" sz="2000" b="1" dirty="0">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3" name="Rounded Rectangle 2"/>
          <p:cNvSpPr/>
          <p:nvPr/>
        </p:nvSpPr>
        <p:spPr>
          <a:xfrm>
            <a:off x="2362200" y="4069773"/>
            <a:ext cx="8915400" cy="623455"/>
          </a:xfrm>
          <a:prstGeom prst="round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235415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output</a:t>
            </a:r>
          </a:p>
          <a:p>
            <a:r>
              <a:rPr lang="en-IN" sz="2000" b="1" dirty="0">
                <a:latin typeface="Courier New" panose="02070309020205020404" pitchFamily="49" charset="0"/>
                <a:cs typeface="Courier New" panose="02070309020205020404" pitchFamily="49" charset="0"/>
              </a:rPr>
              <a:t>import </a:t>
            </a:r>
            <a:r>
              <a:rPr lang="en-IN" sz="2000" b="1" dirty="0" err="1">
                <a:latin typeface="Courier New" panose="02070309020205020404" pitchFamily="49" charset="0"/>
                <a:cs typeface="Courier New" panose="02070309020205020404" pitchFamily="49" charset="0"/>
              </a:rPr>
              <a:t>java.util</a:t>
            </a:r>
            <a:r>
              <a:rPr lang="en-IN" sz="2000" b="1" dirty="0">
                <a:latin typeface="Courier New" panose="02070309020205020404" pitchFamily="49" charset="0"/>
                <a:cs typeface="Courier New" panose="02070309020205020404" pitchFamily="49" charset="0"/>
              </a:rPr>
              <a:t>.*;</a:t>
            </a:r>
          </a:p>
          <a:p>
            <a:r>
              <a:rPr lang="en-IN" sz="2000" b="1" dirty="0">
                <a:latin typeface="Courier New" panose="02070309020205020404" pitchFamily="49" charset="0"/>
                <a:cs typeface="Courier New" panose="02070309020205020404" pitchFamily="49" charset="0"/>
              </a:rPr>
              <a:t>public class Main</a:t>
            </a:r>
          </a:p>
          <a:p>
            <a:r>
              <a:rPr lang="en-IN" sz="2000" b="1" dirty="0">
                <a:latin typeface="Courier New" panose="02070309020205020404" pitchFamily="49" charset="0"/>
                <a:cs typeface="Courier New" panose="02070309020205020404" pitchFamily="49" charset="0"/>
              </a:rPr>
              <a:t>{</a:t>
            </a:r>
          </a:p>
          <a:p>
            <a:r>
              <a:rPr lang="en-IN" sz="2000" b="1" dirty="0">
                <a:latin typeface="Courier New" panose="02070309020205020404" pitchFamily="49" charset="0"/>
                <a:cs typeface="Courier New" panose="02070309020205020404" pitchFamily="49" charset="0"/>
              </a:rPr>
              <a:t>    public static void main(String[] </a:t>
            </a:r>
            <a:r>
              <a:rPr lang="en-IN" sz="2000" b="1" dirty="0" err="1">
                <a:latin typeface="Courier New" panose="02070309020205020404" pitchFamily="49" charset="0"/>
                <a:cs typeface="Courier New" panose="02070309020205020404" pitchFamily="49" charset="0"/>
              </a:rPr>
              <a:t>args</a:t>
            </a:r>
            <a:r>
              <a:rPr lang="en-IN" sz="2000" b="1" dirty="0">
                <a:latin typeface="Courier New" panose="02070309020205020404" pitchFamily="49" charset="0"/>
                <a:cs typeface="Courier New" panose="02070309020205020404" pitchFamily="49" charset="0"/>
              </a:rPr>
              <a:t>)</a:t>
            </a:r>
          </a:p>
          <a:p>
            <a:r>
              <a:rPr lang="en-IN" sz="2000" b="1" dirty="0">
                <a:latin typeface="Courier New" panose="02070309020205020404" pitchFamily="49" charset="0"/>
                <a:cs typeface="Courier New" panose="02070309020205020404" pitchFamily="49" charset="0"/>
              </a:rPr>
              <a:t>    {</a:t>
            </a:r>
          </a:p>
          <a:p>
            <a:r>
              <a:rPr lang="en-IN" sz="2000" b="1" dirty="0">
                <a:latin typeface="Courier New" panose="02070309020205020404" pitchFamily="49" charset="0"/>
                <a:cs typeface="Courier New" panose="02070309020205020404" pitchFamily="49" charset="0"/>
              </a:rPr>
              <a:t>        try</a:t>
            </a:r>
          </a:p>
          <a:p>
            <a:r>
              <a:rPr lang="en-IN" sz="2000" b="1" dirty="0">
                <a:latin typeface="Courier New" panose="02070309020205020404" pitchFamily="49" charset="0"/>
                <a:cs typeface="Courier New" panose="02070309020205020404" pitchFamily="49" charset="0"/>
              </a:rPr>
              <a:t>        {</a:t>
            </a:r>
          </a:p>
          <a:p>
            <a:r>
              <a:rPr lang="en-IN" sz="2000" b="1" dirty="0">
                <a:latin typeface="Courier New" panose="02070309020205020404" pitchFamily="49" charset="0"/>
                <a:cs typeface="Courier New" panose="02070309020205020404" pitchFamily="49" charset="0"/>
              </a:rPr>
              <a:t>            </a:t>
            </a:r>
            <a:r>
              <a:rPr lang="en-IN" sz="2000" b="1" dirty="0" err="1">
                <a:latin typeface="Courier New" panose="02070309020205020404" pitchFamily="49" charset="0"/>
                <a:cs typeface="Courier New" panose="02070309020205020404" pitchFamily="49" charset="0"/>
              </a:rPr>
              <a:t>int</a:t>
            </a:r>
            <a:r>
              <a:rPr lang="en-IN" sz="2000" b="1" dirty="0">
                <a:latin typeface="Courier New" panose="02070309020205020404" pitchFamily="49" charset="0"/>
                <a:cs typeface="Courier New" panose="02070309020205020404" pitchFamily="49" charset="0"/>
              </a:rPr>
              <a:t> </a:t>
            </a:r>
            <a:r>
              <a:rPr lang="en-IN" sz="2000" b="1" dirty="0" err="1">
                <a:latin typeface="Courier New" panose="02070309020205020404" pitchFamily="49" charset="0"/>
                <a:cs typeface="Courier New" panose="02070309020205020404" pitchFamily="49" charset="0"/>
              </a:rPr>
              <a:t>i</a:t>
            </a:r>
            <a:r>
              <a:rPr lang="en-IN" sz="2000" b="1" dirty="0">
                <a:latin typeface="Courier New" panose="02070309020205020404" pitchFamily="49" charset="0"/>
                <a:cs typeface="Courier New" panose="02070309020205020404" pitchFamily="49" charset="0"/>
              </a:rPr>
              <a:t> = </a:t>
            </a:r>
            <a:r>
              <a:rPr lang="en-IN" sz="2000" b="1" dirty="0" err="1" smtClean="0">
                <a:latin typeface="Courier New" panose="02070309020205020404" pitchFamily="49" charset="0"/>
                <a:cs typeface="Courier New" panose="02070309020205020404" pitchFamily="49" charset="0"/>
              </a:rPr>
              <a:t>Integer.parseInt</a:t>
            </a:r>
            <a:r>
              <a:rPr lang="en-IN" sz="2000" b="1" dirty="0" smtClean="0">
                <a:latin typeface="Courier New" panose="02070309020205020404" pitchFamily="49" charset="0"/>
                <a:cs typeface="Courier New" panose="02070309020205020404" pitchFamily="49" charset="0"/>
              </a:rPr>
              <a:t>("Thor");</a:t>
            </a:r>
            <a:endParaRPr lang="en-IN" sz="2000" b="1" dirty="0">
              <a:latin typeface="Courier New" panose="02070309020205020404" pitchFamily="49" charset="0"/>
              <a:cs typeface="Courier New" panose="02070309020205020404" pitchFamily="49" charset="0"/>
            </a:endParaRPr>
          </a:p>
          <a:p>
            <a:r>
              <a:rPr lang="en-IN" sz="2000" b="1" dirty="0">
                <a:latin typeface="Courier New" panose="02070309020205020404" pitchFamily="49" charset="0"/>
                <a:cs typeface="Courier New" panose="02070309020205020404" pitchFamily="49" charset="0"/>
              </a:rPr>
              <a:t>        }</a:t>
            </a:r>
          </a:p>
          <a:p>
            <a:r>
              <a:rPr lang="en-IN" sz="2000" b="1" dirty="0">
                <a:latin typeface="Courier New" panose="02070309020205020404" pitchFamily="49" charset="0"/>
                <a:cs typeface="Courier New" panose="02070309020205020404" pitchFamily="49" charset="0"/>
              </a:rPr>
              <a:t>        catch(Exception ex)</a:t>
            </a:r>
          </a:p>
          <a:p>
            <a:r>
              <a:rPr lang="en-IN" sz="2000" b="1" dirty="0">
                <a:latin typeface="Courier New" panose="02070309020205020404" pitchFamily="49" charset="0"/>
                <a:cs typeface="Courier New" panose="02070309020205020404" pitchFamily="49" charset="0"/>
              </a:rPr>
              <a:t>        {</a:t>
            </a:r>
          </a:p>
          <a:p>
            <a:r>
              <a:rPr lang="en-IN" sz="2000" b="1" dirty="0">
                <a:latin typeface="Courier New" panose="02070309020205020404" pitchFamily="49" charset="0"/>
                <a:cs typeface="Courier New" panose="02070309020205020404" pitchFamily="49" charset="0"/>
              </a:rPr>
              <a:t>            </a:t>
            </a:r>
            <a:r>
              <a:rPr lang="en-IN" sz="2000" b="1" dirty="0" err="1">
                <a:latin typeface="Courier New" panose="02070309020205020404" pitchFamily="49" charset="0"/>
                <a:cs typeface="Courier New" panose="02070309020205020404" pitchFamily="49" charset="0"/>
              </a:rPr>
              <a:t>System.out.println</a:t>
            </a:r>
            <a:r>
              <a:rPr lang="en-IN" sz="2000" b="1" dirty="0">
                <a:latin typeface="Courier New" panose="02070309020205020404" pitchFamily="49" charset="0"/>
                <a:cs typeface="Courier New" panose="02070309020205020404" pitchFamily="49" charset="0"/>
              </a:rPr>
              <a:t>("This block handles all exception types");</a:t>
            </a:r>
          </a:p>
          <a:p>
            <a:r>
              <a:rPr lang="en-IN" sz="2000" b="1" dirty="0">
                <a:latin typeface="Courier New" panose="02070309020205020404" pitchFamily="49" charset="0"/>
                <a:cs typeface="Courier New" panose="02070309020205020404" pitchFamily="49" charset="0"/>
              </a:rPr>
              <a:t>        }</a:t>
            </a:r>
          </a:p>
          <a:p>
            <a:r>
              <a:rPr lang="en-IN" sz="2000" b="1" dirty="0">
                <a:latin typeface="Courier New" panose="02070309020205020404" pitchFamily="49" charset="0"/>
                <a:cs typeface="Courier New" panose="02070309020205020404" pitchFamily="49" charset="0"/>
              </a:rPr>
              <a:t>        catch(</a:t>
            </a:r>
            <a:r>
              <a:rPr lang="en-IN" sz="2000" b="1" dirty="0" err="1">
                <a:latin typeface="Courier New" panose="02070309020205020404" pitchFamily="49" charset="0"/>
                <a:cs typeface="Courier New" panose="02070309020205020404" pitchFamily="49" charset="0"/>
              </a:rPr>
              <a:t>NumberFormatException</a:t>
            </a:r>
            <a:r>
              <a:rPr lang="en-IN" sz="2000" b="1" dirty="0">
                <a:latin typeface="Courier New" panose="02070309020205020404" pitchFamily="49" charset="0"/>
                <a:cs typeface="Courier New" panose="02070309020205020404" pitchFamily="49" charset="0"/>
              </a:rPr>
              <a:t> ex)</a:t>
            </a:r>
          </a:p>
          <a:p>
            <a:r>
              <a:rPr lang="en-IN" sz="2000" b="1" dirty="0">
                <a:latin typeface="Courier New" panose="02070309020205020404" pitchFamily="49" charset="0"/>
                <a:cs typeface="Courier New" panose="02070309020205020404" pitchFamily="49" charset="0"/>
              </a:rPr>
              <a:t>        {</a:t>
            </a:r>
          </a:p>
          <a:p>
            <a:r>
              <a:rPr lang="en-IN" sz="2000" b="1" dirty="0">
                <a:latin typeface="Courier New" panose="02070309020205020404" pitchFamily="49" charset="0"/>
                <a:cs typeface="Courier New" panose="02070309020205020404" pitchFamily="49" charset="0"/>
              </a:rPr>
              <a:t>            </a:t>
            </a:r>
            <a:r>
              <a:rPr lang="en-IN" sz="2000" b="1" dirty="0" err="1">
                <a:latin typeface="Courier New" panose="02070309020205020404" pitchFamily="49" charset="0"/>
                <a:cs typeface="Courier New" panose="02070309020205020404" pitchFamily="49" charset="0"/>
              </a:rPr>
              <a:t>System.out.print</a:t>
            </a:r>
            <a:r>
              <a:rPr lang="en-IN" sz="2000" b="1" dirty="0">
                <a:latin typeface="Courier New" panose="02070309020205020404" pitchFamily="49" charset="0"/>
                <a:cs typeface="Courier New" panose="02070309020205020404" pitchFamily="49" charset="0"/>
              </a:rPr>
              <a:t>("This block </a:t>
            </a:r>
            <a:r>
              <a:rPr lang="en-IN" sz="2000" b="1" dirty="0" smtClean="0">
                <a:latin typeface="Courier New" panose="02070309020205020404" pitchFamily="49" charset="0"/>
                <a:cs typeface="Courier New" panose="02070309020205020404" pitchFamily="49" charset="0"/>
              </a:rPr>
              <a:t>handles </a:t>
            </a:r>
            <a:r>
              <a:rPr lang="en-IN" sz="2000" b="1" dirty="0" err="1">
                <a:latin typeface="Courier New" panose="02070309020205020404" pitchFamily="49" charset="0"/>
                <a:cs typeface="Courier New" panose="02070309020205020404" pitchFamily="49" charset="0"/>
              </a:rPr>
              <a:t>NumberFormatException</a:t>
            </a:r>
            <a:r>
              <a:rPr lang="en-IN" sz="2000" b="1" dirty="0">
                <a:latin typeface="Courier New" panose="02070309020205020404" pitchFamily="49" charset="0"/>
                <a:cs typeface="Courier New" panose="02070309020205020404" pitchFamily="49" charset="0"/>
              </a:rPr>
              <a:t>");</a:t>
            </a:r>
          </a:p>
          <a:p>
            <a:r>
              <a:rPr lang="en-IN" sz="2000" b="1" dirty="0">
                <a:latin typeface="Courier New" panose="02070309020205020404" pitchFamily="49" charset="0"/>
                <a:cs typeface="Courier New" panose="02070309020205020404" pitchFamily="49" charset="0"/>
              </a:rPr>
              <a:t>        }</a:t>
            </a:r>
          </a:p>
          <a:p>
            <a:r>
              <a:rPr lang="en-IN" sz="2000" b="1" dirty="0">
                <a:latin typeface="Courier New" panose="02070309020205020404" pitchFamily="49" charset="0"/>
                <a:cs typeface="Courier New" panose="02070309020205020404" pitchFamily="49" charset="0"/>
              </a:rPr>
              <a:t>    }</a:t>
            </a:r>
          </a:p>
          <a:p>
            <a:r>
              <a:rPr lang="en-IN" sz="2000" b="1" dirty="0">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5021798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//Predict the </a:t>
            </a:r>
            <a:r>
              <a:rPr lang="en-US" sz="2000" b="1" dirty="0" err="1" smtClean="0">
                <a:solidFill>
                  <a:srgbClr val="F05136"/>
                </a:solidFill>
                <a:latin typeface="Courier New" panose="02070309020205020404" pitchFamily="49" charset="0"/>
                <a:cs typeface="Courier New" panose="02070309020205020404" pitchFamily="49" charset="0"/>
              </a:rPr>
              <a:t>OUtput</a:t>
            </a:r>
            <a:r>
              <a:rPr lang="en-US" sz="2000" b="1" dirty="0" smtClean="0">
                <a:latin typeface="Courier New" panose="02070309020205020404" pitchFamily="49" charset="0"/>
                <a:cs typeface="Courier New" panose="02070309020205020404" pitchFamily="49" charset="0"/>
              </a:rPr>
              <a:t>  </a:t>
            </a:r>
            <a:endParaRPr lang="en-IN" sz="2000" b="1" dirty="0" smtClean="0">
              <a:latin typeface="Courier New" panose="02070309020205020404" pitchFamily="49" charset="0"/>
              <a:cs typeface="Courier New" panose="02070309020205020404" pitchFamily="49" charset="0"/>
            </a:endParaRPr>
          </a:p>
          <a:p>
            <a:r>
              <a:rPr lang="en-IN" sz="2000" b="1" dirty="0" smtClean="0">
                <a:latin typeface="Courier New" panose="02070309020205020404" pitchFamily="49" charset="0"/>
                <a:cs typeface="Courier New" panose="02070309020205020404" pitchFamily="49" charset="0"/>
              </a:rPr>
              <a:t>import </a:t>
            </a:r>
            <a:r>
              <a:rPr lang="en-IN" sz="2000" b="1" dirty="0" err="1">
                <a:latin typeface="Courier New" panose="02070309020205020404" pitchFamily="49" charset="0"/>
                <a:cs typeface="Courier New" panose="02070309020205020404" pitchFamily="49" charset="0"/>
              </a:rPr>
              <a:t>java.util</a:t>
            </a:r>
            <a:r>
              <a:rPr lang="en-IN" sz="2000" b="1" dirty="0">
                <a:latin typeface="Courier New" panose="02070309020205020404" pitchFamily="49" charset="0"/>
                <a:cs typeface="Courier New" panose="02070309020205020404" pitchFamily="49" charset="0"/>
              </a:rPr>
              <a:t>.*;</a:t>
            </a:r>
          </a:p>
          <a:p>
            <a:r>
              <a:rPr lang="en-IN" sz="2000" b="1" dirty="0">
                <a:latin typeface="Courier New" panose="02070309020205020404" pitchFamily="49" charset="0"/>
                <a:cs typeface="Courier New" panose="02070309020205020404" pitchFamily="49" charset="0"/>
              </a:rPr>
              <a:t>public class Main</a:t>
            </a:r>
          </a:p>
          <a:p>
            <a:r>
              <a:rPr lang="en-IN" sz="2000" b="1" dirty="0">
                <a:latin typeface="Courier New" panose="02070309020205020404" pitchFamily="49" charset="0"/>
                <a:cs typeface="Courier New" panose="02070309020205020404" pitchFamily="49" charset="0"/>
              </a:rPr>
              <a:t>{</a:t>
            </a:r>
          </a:p>
          <a:p>
            <a:r>
              <a:rPr lang="en-IN" sz="2000" b="1" dirty="0">
                <a:latin typeface="Courier New" panose="02070309020205020404" pitchFamily="49" charset="0"/>
                <a:cs typeface="Courier New" panose="02070309020205020404" pitchFamily="49" charset="0"/>
              </a:rPr>
              <a:t>    public static void main(String[] </a:t>
            </a:r>
            <a:r>
              <a:rPr lang="en-IN" sz="2000" b="1" dirty="0" err="1">
                <a:latin typeface="Courier New" panose="02070309020205020404" pitchFamily="49" charset="0"/>
                <a:cs typeface="Courier New" panose="02070309020205020404" pitchFamily="49" charset="0"/>
              </a:rPr>
              <a:t>args</a:t>
            </a:r>
            <a:r>
              <a:rPr lang="en-IN" sz="2000" b="1" dirty="0">
                <a:latin typeface="Courier New" panose="02070309020205020404" pitchFamily="49" charset="0"/>
                <a:cs typeface="Courier New" panose="02070309020205020404" pitchFamily="49" charset="0"/>
              </a:rPr>
              <a:t>)</a:t>
            </a:r>
          </a:p>
          <a:p>
            <a:r>
              <a:rPr lang="en-IN" sz="2000" b="1" dirty="0">
                <a:latin typeface="Courier New" panose="02070309020205020404" pitchFamily="49" charset="0"/>
                <a:cs typeface="Courier New" panose="02070309020205020404" pitchFamily="49" charset="0"/>
              </a:rPr>
              <a:t>    {</a:t>
            </a:r>
          </a:p>
          <a:p>
            <a:r>
              <a:rPr lang="en-IN" sz="2000" b="1" dirty="0">
                <a:latin typeface="Courier New" panose="02070309020205020404" pitchFamily="49" charset="0"/>
                <a:cs typeface="Courier New" panose="02070309020205020404" pitchFamily="49" charset="0"/>
              </a:rPr>
              <a:t>        String[] </a:t>
            </a:r>
            <a:r>
              <a:rPr lang="en-IN" sz="2000" b="1" dirty="0" err="1">
                <a:latin typeface="Courier New" panose="02070309020205020404" pitchFamily="49" charset="0"/>
                <a:cs typeface="Courier New" panose="02070309020205020404" pitchFamily="49" charset="0"/>
              </a:rPr>
              <a:t>str</a:t>
            </a:r>
            <a:r>
              <a:rPr lang="en-IN" sz="2000" b="1" dirty="0">
                <a:latin typeface="Courier New" panose="02070309020205020404" pitchFamily="49" charset="0"/>
                <a:cs typeface="Courier New" panose="02070309020205020404" pitchFamily="49" charset="0"/>
              </a:rPr>
              <a:t> = {null, "Marvel"};</a:t>
            </a:r>
          </a:p>
          <a:p>
            <a:r>
              <a:rPr lang="en-IN" sz="2000" b="1" dirty="0">
                <a:latin typeface="Courier New" panose="02070309020205020404" pitchFamily="49" charset="0"/>
                <a:cs typeface="Courier New" panose="02070309020205020404" pitchFamily="49" charset="0"/>
              </a:rPr>
              <a:t>        for (</a:t>
            </a:r>
            <a:r>
              <a:rPr lang="en-IN" sz="2000" b="1" dirty="0" err="1">
                <a:latin typeface="Courier New" panose="02070309020205020404" pitchFamily="49" charset="0"/>
                <a:cs typeface="Courier New" panose="02070309020205020404" pitchFamily="49" charset="0"/>
              </a:rPr>
              <a:t>int</a:t>
            </a:r>
            <a:r>
              <a:rPr lang="en-IN" sz="2000" b="1" dirty="0">
                <a:latin typeface="Courier New" panose="02070309020205020404" pitchFamily="49" charset="0"/>
                <a:cs typeface="Courier New" panose="02070309020205020404" pitchFamily="49" charset="0"/>
              </a:rPr>
              <a:t> </a:t>
            </a:r>
            <a:r>
              <a:rPr lang="en-IN" sz="2000" b="1" dirty="0" err="1">
                <a:latin typeface="Courier New" panose="02070309020205020404" pitchFamily="49" charset="0"/>
                <a:cs typeface="Courier New" panose="02070309020205020404" pitchFamily="49" charset="0"/>
              </a:rPr>
              <a:t>i</a:t>
            </a:r>
            <a:r>
              <a:rPr lang="en-IN" sz="2000" b="1" dirty="0">
                <a:latin typeface="Courier New" panose="02070309020205020404" pitchFamily="49" charset="0"/>
                <a:cs typeface="Courier New" panose="02070309020205020404" pitchFamily="49" charset="0"/>
              </a:rPr>
              <a:t> = 0; </a:t>
            </a:r>
            <a:r>
              <a:rPr lang="en-IN" sz="2000" b="1" dirty="0" err="1">
                <a:latin typeface="Courier New" panose="02070309020205020404" pitchFamily="49" charset="0"/>
                <a:cs typeface="Courier New" panose="02070309020205020404" pitchFamily="49" charset="0"/>
              </a:rPr>
              <a:t>i</a:t>
            </a:r>
            <a:r>
              <a:rPr lang="en-IN" sz="2000" b="1" dirty="0">
                <a:latin typeface="Courier New" panose="02070309020205020404" pitchFamily="49" charset="0"/>
                <a:cs typeface="Courier New" panose="02070309020205020404" pitchFamily="49" charset="0"/>
              </a:rPr>
              <a:t> &lt; </a:t>
            </a:r>
            <a:r>
              <a:rPr lang="en-IN" sz="2000" b="1" dirty="0" err="1">
                <a:latin typeface="Courier New" panose="02070309020205020404" pitchFamily="49" charset="0"/>
                <a:cs typeface="Courier New" panose="02070309020205020404" pitchFamily="49" charset="0"/>
              </a:rPr>
              <a:t>str.length</a:t>
            </a:r>
            <a:r>
              <a:rPr lang="en-IN" sz="2000" b="1" dirty="0">
                <a:latin typeface="Courier New" panose="02070309020205020404" pitchFamily="49" charset="0"/>
                <a:cs typeface="Courier New" panose="02070309020205020404" pitchFamily="49" charset="0"/>
              </a:rPr>
              <a:t>; </a:t>
            </a:r>
            <a:r>
              <a:rPr lang="en-IN" sz="2000" b="1" dirty="0" err="1">
                <a:latin typeface="Courier New" panose="02070309020205020404" pitchFamily="49" charset="0"/>
                <a:cs typeface="Courier New" panose="02070309020205020404" pitchFamily="49" charset="0"/>
              </a:rPr>
              <a:t>i</a:t>
            </a:r>
            <a:r>
              <a:rPr lang="en-IN" sz="2000" b="1" dirty="0">
                <a:latin typeface="Courier New" panose="02070309020205020404" pitchFamily="49" charset="0"/>
                <a:cs typeface="Courier New" panose="02070309020205020404" pitchFamily="49" charset="0"/>
              </a:rPr>
              <a:t>++)</a:t>
            </a:r>
          </a:p>
          <a:p>
            <a:r>
              <a:rPr lang="en-IN" sz="2000" b="1" dirty="0">
                <a:latin typeface="Courier New" panose="02070309020205020404" pitchFamily="49" charset="0"/>
                <a:cs typeface="Courier New" panose="02070309020205020404" pitchFamily="49" charset="0"/>
              </a:rPr>
              <a:t>        {</a:t>
            </a:r>
          </a:p>
          <a:p>
            <a:r>
              <a:rPr lang="en-IN" sz="2000" b="1" dirty="0">
                <a:latin typeface="Courier New" panose="02070309020205020404" pitchFamily="49" charset="0"/>
                <a:cs typeface="Courier New" panose="02070309020205020404" pitchFamily="49" charset="0"/>
              </a:rPr>
              <a:t>            try</a:t>
            </a:r>
          </a:p>
          <a:p>
            <a:r>
              <a:rPr lang="en-IN" sz="2000" b="1" dirty="0">
                <a:latin typeface="Courier New" panose="02070309020205020404" pitchFamily="49" charset="0"/>
                <a:cs typeface="Courier New" panose="02070309020205020404" pitchFamily="49" charset="0"/>
              </a:rPr>
              <a:t>            {</a:t>
            </a:r>
          </a:p>
          <a:p>
            <a:r>
              <a:rPr lang="en-IN" sz="2000" b="1" dirty="0">
                <a:latin typeface="Courier New" panose="02070309020205020404" pitchFamily="49" charset="0"/>
                <a:cs typeface="Courier New" panose="02070309020205020404" pitchFamily="49" charset="0"/>
              </a:rPr>
              <a:t>                </a:t>
            </a:r>
            <a:r>
              <a:rPr lang="en-IN" sz="2000" b="1" dirty="0" err="1">
                <a:latin typeface="Courier New" panose="02070309020205020404" pitchFamily="49" charset="0"/>
                <a:cs typeface="Courier New" panose="02070309020205020404" pitchFamily="49" charset="0"/>
              </a:rPr>
              <a:t>int</a:t>
            </a:r>
            <a:r>
              <a:rPr lang="en-IN" sz="2000" b="1" dirty="0">
                <a:latin typeface="Courier New" panose="02070309020205020404" pitchFamily="49" charset="0"/>
                <a:cs typeface="Courier New" panose="02070309020205020404" pitchFamily="49" charset="0"/>
              </a:rPr>
              <a:t> a = </a:t>
            </a:r>
            <a:r>
              <a:rPr lang="en-IN" sz="2000" b="1" dirty="0" err="1">
                <a:latin typeface="Courier New" panose="02070309020205020404" pitchFamily="49" charset="0"/>
                <a:cs typeface="Courier New" panose="02070309020205020404" pitchFamily="49" charset="0"/>
              </a:rPr>
              <a:t>str</a:t>
            </a:r>
            <a:r>
              <a:rPr lang="en-IN" sz="2000" b="1" dirty="0">
                <a:latin typeface="Courier New" panose="02070309020205020404" pitchFamily="49" charset="0"/>
                <a:cs typeface="Courier New" panose="02070309020205020404" pitchFamily="49" charset="0"/>
              </a:rPr>
              <a:t>[</a:t>
            </a:r>
            <a:r>
              <a:rPr lang="en-IN" sz="2000" b="1" dirty="0" err="1">
                <a:latin typeface="Courier New" panose="02070309020205020404" pitchFamily="49" charset="0"/>
                <a:cs typeface="Courier New" panose="02070309020205020404" pitchFamily="49" charset="0"/>
              </a:rPr>
              <a:t>i</a:t>
            </a:r>
            <a:r>
              <a:rPr lang="en-IN" sz="2000" b="1" dirty="0">
                <a:latin typeface="Courier New" panose="02070309020205020404" pitchFamily="49" charset="0"/>
                <a:cs typeface="Courier New" panose="02070309020205020404" pitchFamily="49" charset="0"/>
              </a:rPr>
              <a:t>].length();</a:t>
            </a:r>
          </a:p>
          <a:p>
            <a:r>
              <a:rPr lang="en-IN" sz="2000" b="1" dirty="0">
                <a:latin typeface="Courier New" panose="02070309020205020404" pitchFamily="49" charset="0"/>
                <a:cs typeface="Courier New" panose="02070309020205020404" pitchFamily="49" charset="0"/>
              </a:rPr>
              <a:t>                try</a:t>
            </a:r>
          </a:p>
          <a:p>
            <a:r>
              <a:rPr lang="en-IN" sz="2000" b="1" dirty="0">
                <a:latin typeface="Courier New" panose="02070309020205020404" pitchFamily="49" charset="0"/>
                <a:cs typeface="Courier New" panose="02070309020205020404" pitchFamily="49" charset="0"/>
              </a:rPr>
              <a:t>                {</a:t>
            </a:r>
          </a:p>
          <a:p>
            <a:r>
              <a:rPr lang="en-IN" sz="2000" b="1" dirty="0">
                <a:latin typeface="Courier New" panose="02070309020205020404" pitchFamily="49" charset="0"/>
                <a:cs typeface="Courier New" panose="02070309020205020404" pitchFamily="49" charset="0"/>
              </a:rPr>
              <a:t>                    a = </a:t>
            </a:r>
            <a:r>
              <a:rPr lang="en-IN" sz="2000" b="1" dirty="0" err="1">
                <a:latin typeface="Courier New" panose="02070309020205020404" pitchFamily="49" charset="0"/>
                <a:cs typeface="Courier New" panose="02070309020205020404" pitchFamily="49" charset="0"/>
              </a:rPr>
              <a:t>Integer.parseInt</a:t>
            </a:r>
            <a:r>
              <a:rPr lang="en-IN" sz="2000" b="1" dirty="0">
                <a:latin typeface="Courier New" panose="02070309020205020404" pitchFamily="49" charset="0"/>
                <a:cs typeface="Courier New" panose="02070309020205020404" pitchFamily="49" charset="0"/>
              </a:rPr>
              <a:t>(</a:t>
            </a:r>
            <a:r>
              <a:rPr lang="en-IN" sz="2000" b="1" dirty="0" err="1">
                <a:latin typeface="Courier New" panose="02070309020205020404" pitchFamily="49" charset="0"/>
                <a:cs typeface="Courier New" panose="02070309020205020404" pitchFamily="49" charset="0"/>
              </a:rPr>
              <a:t>str</a:t>
            </a:r>
            <a:r>
              <a:rPr lang="en-IN" sz="2000" b="1" dirty="0">
                <a:latin typeface="Courier New" panose="02070309020205020404" pitchFamily="49" charset="0"/>
                <a:cs typeface="Courier New" panose="02070309020205020404" pitchFamily="49" charset="0"/>
              </a:rPr>
              <a:t>[</a:t>
            </a:r>
            <a:r>
              <a:rPr lang="en-IN" sz="2000" b="1" dirty="0" err="1">
                <a:latin typeface="Courier New" panose="02070309020205020404" pitchFamily="49" charset="0"/>
                <a:cs typeface="Courier New" panose="02070309020205020404" pitchFamily="49" charset="0"/>
              </a:rPr>
              <a:t>i</a:t>
            </a:r>
            <a:r>
              <a:rPr lang="en-IN" sz="2000" b="1" dirty="0">
                <a:latin typeface="Courier New" panose="02070309020205020404" pitchFamily="49" charset="0"/>
                <a:cs typeface="Courier New" panose="02070309020205020404" pitchFamily="49" charset="0"/>
              </a:rPr>
              <a:t>]);</a:t>
            </a:r>
          </a:p>
          <a:p>
            <a:r>
              <a:rPr lang="en-IN" sz="2000" b="1" dirty="0">
                <a:latin typeface="Courier New" panose="02070309020205020404" pitchFamily="49" charset="0"/>
                <a:cs typeface="Courier New" panose="02070309020205020404" pitchFamily="49" charset="0"/>
              </a:rPr>
              <a:t>                }</a:t>
            </a:r>
          </a:p>
          <a:p>
            <a:r>
              <a:rPr lang="en-IN" sz="2000" b="1" dirty="0">
                <a:latin typeface="Courier New" panose="02070309020205020404" pitchFamily="49" charset="0"/>
                <a:cs typeface="Courier New" panose="02070309020205020404" pitchFamily="49" charset="0"/>
              </a:rPr>
              <a:t>                catch (</a:t>
            </a:r>
            <a:r>
              <a:rPr lang="en-IN" sz="2000" b="1" dirty="0" err="1">
                <a:latin typeface="Courier New" panose="02070309020205020404" pitchFamily="49" charset="0"/>
                <a:cs typeface="Courier New" panose="02070309020205020404" pitchFamily="49" charset="0"/>
              </a:rPr>
              <a:t>NumberFormatException</a:t>
            </a:r>
            <a:r>
              <a:rPr lang="en-IN" sz="2000" b="1" dirty="0">
                <a:latin typeface="Courier New" panose="02070309020205020404" pitchFamily="49" charset="0"/>
                <a:cs typeface="Courier New" panose="02070309020205020404" pitchFamily="49" charset="0"/>
              </a:rPr>
              <a:t> ex)</a:t>
            </a:r>
          </a:p>
          <a:p>
            <a:r>
              <a:rPr lang="en-IN" sz="2000" b="1" dirty="0">
                <a:latin typeface="Courier New" panose="02070309020205020404" pitchFamily="49" charset="0"/>
                <a:cs typeface="Courier New" panose="02070309020205020404" pitchFamily="49" charset="0"/>
              </a:rPr>
              <a:t>                {</a:t>
            </a:r>
          </a:p>
          <a:p>
            <a:r>
              <a:rPr lang="en-IN" sz="2000" b="1" dirty="0">
                <a:latin typeface="Courier New" panose="02070309020205020404" pitchFamily="49" charset="0"/>
                <a:cs typeface="Courier New" panose="02070309020205020404" pitchFamily="49" charset="0"/>
              </a:rPr>
              <a:t>                    </a:t>
            </a:r>
            <a:r>
              <a:rPr lang="en-IN" sz="2000" b="1" dirty="0" err="1">
                <a:latin typeface="Courier New" panose="02070309020205020404" pitchFamily="49" charset="0"/>
                <a:cs typeface="Courier New" panose="02070309020205020404" pitchFamily="49" charset="0"/>
              </a:rPr>
              <a:t>System.out.println</a:t>
            </a:r>
            <a:r>
              <a:rPr lang="en-IN" sz="2000" b="1" dirty="0">
                <a:latin typeface="Courier New" panose="02070309020205020404" pitchFamily="49" charset="0"/>
                <a:cs typeface="Courier New" panose="02070309020205020404" pitchFamily="49" charset="0"/>
              </a:rPr>
              <a:t>("</a:t>
            </a:r>
            <a:r>
              <a:rPr lang="en-IN" sz="2000" b="1" dirty="0" err="1">
                <a:latin typeface="Courier New" panose="02070309020205020404" pitchFamily="49" charset="0"/>
                <a:cs typeface="Courier New" panose="02070309020205020404" pitchFamily="49" charset="0"/>
              </a:rPr>
              <a:t>NumberFormatException</a:t>
            </a:r>
            <a:r>
              <a:rPr lang="en-IN" sz="2000" b="1" dirty="0">
                <a:latin typeface="Courier New" panose="02070309020205020404" pitchFamily="49" charset="0"/>
                <a:cs typeface="Courier New" panose="02070309020205020404" pitchFamily="49" charset="0"/>
              </a:rPr>
              <a:t>");</a:t>
            </a:r>
          </a:p>
          <a:p>
            <a:r>
              <a:rPr lang="en-IN" sz="2000" b="1" dirty="0">
                <a:latin typeface="Courier New" panose="02070309020205020404" pitchFamily="49" charset="0"/>
                <a:cs typeface="Courier New" panose="02070309020205020404" pitchFamily="49" charset="0"/>
              </a:rPr>
              <a:t>                }</a:t>
            </a:r>
          </a:p>
          <a:p>
            <a:r>
              <a:rPr lang="en-IN" sz="2000" b="1" dirty="0">
                <a:latin typeface="Courier New" panose="02070309020205020404" pitchFamily="49" charset="0"/>
                <a:cs typeface="Courier New" panose="02070309020205020404" pitchFamily="49" charset="0"/>
              </a:rPr>
              <a:t>            }</a:t>
            </a:r>
          </a:p>
          <a:p>
            <a:r>
              <a:rPr lang="en-IN" sz="2000" b="1" dirty="0">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888961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IN" sz="2000" b="1" dirty="0" smtClean="0">
                <a:latin typeface="Courier New" panose="02070309020205020404" pitchFamily="49" charset="0"/>
                <a:cs typeface="Courier New" panose="02070309020205020404" pitchFamily="49" charset="0"/>
              </a:rPr>
              <a:t>		catch(</a:t>
            </a:r>
            <a:r>
              <a:rPr lang="en-IN" sz="2000" b="1" dirty="0" err="1" smtClean="0">
                <a:latin typeface="Courier New" panose="02070309020205020404" pitchFamily="49" charset="0"/>
                <a:cs typeface="Courier New" panose="02070309020205020404" pitchFamily="49" charset="0"/>
              </a:rPr>
              <a:t>NullPointerException</a:t>
            </a:r>
            <a:r>
              <a:rPr lang="en-IN" sz="2000" b="1" dirty="0" smtClean="0">
                <a:latin typeface="Courier New" panose="02070309020205020404" pitchFamily="49" charset="0"/>
                <a:cs typeface="Courier New" panose="02070309020205020404" pitchFamily="49" charset="0"/>
              </a:rPr>
              <a:t> </a:t>
            </a:r>
            <a:r>
              <a:rPr lang="en-IN" sz="2000" b="1" dirty="0">
                <a:latin typeface="Courier New" panose="02070309020205020404" pitchFamily="49" charset="0"/>
                <a:cs typeface="Courier New" panose="02070309020205020404" pitchFamily="49" charset="0"/>
              </a:rPr>
              <a:t>ex)</a:t>
            </a:r>
          </a:p>
          <a:p>
            <a:r>
              <a:rPr lang="en-IN" sz="2000" b="1" dirty="0">
                <a:latin typeface="Courier New" panose="02070309020205020404" pitchFamily="49" charset="0"/>
                <a:cs typeface="Courier New" panose="02070309020205020404" pitchFamily="49" charset="0"/>
              </a:rPr>
              <a:t>            {</a:t>
            </a:r>
          </a:p>
          <a:p>
            <a:r>
              <a:rPr lang="en-IN" sz="2000" b="1" dirty="0">
                <a:latin typeface="Courier New" panose="02070309020205020404" pitchFamily="49" charset="0"/>
                <a:cs typeface="Courier New" panose="02070309020205020404" pitchFamily="49" charset="0"/>
              </a:rPr>
              <a:t>                </a:t>
            </a:r>
            <a:r>
              <a:rPr lang="en-IN" sz="2000" b="1" dirty="0" err="1">
                <a:latin typeface="Courier New" panose="02070309020205020404" pitchFamily="49" charset="0"/>
                <a:cs typeface="Courier New" panose="02070309020205020404" pitchFamily="49" charset="0"/>
              </a:rPr>
              <a:t>System.out.println</a:t>
            </a:r>
            <a:r>
              <a:rPr lang="en-IN" sz="2000" b="1" dirty="0">
                <a:latin typeface="Courier New" panose="02070309020205020404" pitchFamily="49" charset="0"/>
                <a:cs typeface="Courier New" panose="02070309020205020404" pitchFamily="49" charset="0"/>
              </a:rPr>
              <a:t>("</a:t>
            </a:r>
            <a:r>
              <a:rPr lang="en-IN" sz="2000" b="1" dirty="0" err="1">
                <a:latin typeface="Courier New" panose="02070309020205020404" pitchFamily="49" charset="0"/>
                <a:cs typeface="Courier New" panose="02070309020205020404" pitchFamily="49" charset="0"/>
              </a:rPr>
              <a:t>NullPointerException</a:t>
            </a:r>
            <a:r>
              <a:rPr lang="en-IN" sz="2000" b="1" dirty="0">
                <a:latin typeface="Courier New" panose="02070309020205020404" pitchFamily="49" charset="0"/>
                <a:cs typeface="Courier New" panose="02070309020205020404" pitchFamily="49" charset="0"/>
              </a:rPr>
              <a:t>");</a:t>
            </a:r>
          </a:p>
          <a:p>
            <a:r>
              <a:rPr lang="en-IN" sz="2000" b="1" dirty="0">
                <a:latin typeface="Courier New" panose="02070309020205020404" pitchFamily="49" charset="0"/>
                <a:cs typeface="Courier New" panose="02070309020205020404" pitchFamily="49" charset="0"/>
              </a:rPr>
              <a:t>            }</a:t>
            </a:r>
          </a:p>
          <a:p>
            <a:r>
              <a:rPr lang="en-IN" sz="2000" b="1" dirty="0">
                <a:latin typeface="Courier New" panose="02070309020205020404" pitchFamily="49" charset="0"/>
                <a:cs typeface="Courier New" panose="02070309020205020404" pitchFamily="49" charset="0"/>
              </a:rPr>
              <a:t>        }</a:t>
            </a:r>
          </a:p>
          <a:p>
            <a:r>
              <a:rPr lang="en-IN" sz="2000" b="1" dirty="0">
                <a:latin typeface="Courier New" panose="02070309020205020404" pitchFamily="49" charset="0"/>
                <a:cs typeface="Courier New" panose="02070309020205020404" pitchFamily="49" charset="0"/>
              </a:rPr>
              <a:t>    }</a:t>
            </a:r>
          </a:p>
          <a:p>
            <a:r>
              <a:rPr lang="en-IN" sz="2000" b="1" dirty="0">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753404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700514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//Syntax for finally block</a:t>
            </a:r>
          </a:p>
          <a:p>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try </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//Statements that may cause an </a:t>
            </a:r>
            <a:r>
              <a:rPr lang="en-US" sz="2000" b="1" dirty="0" smtClean="0">
                <a:solidFill>
                  <a:schemeClr val="bg1"/>
                </a:solidFill>
                <a:latin typeface="Courier New" panose="02070309020205020404" pitchFamily="49" charset="0"/>
                <a:cs typeface="Courier New" panose="02070309020205020404" pitchFamily="49" charset="0"/>
              </a:rPr>
              <a:t>						exception</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catch {</a:t>
            </a:r>
          </a:p>
          <a:p>
            <a:r>
              <a:rPr lang="en-US" sz="2000" b="1" dirty="0">
                <a:solidFill>
                  <a:schemeClr val="bg1"/>
                </a:solidFill>
                <a:latin typeface="Courier New" panose="02070309020205020404" pitchFamily="49" charset="0"/>
                <a:cs typeface="Courier New" panose="02070309020205020404" pitchFamily="49" charset="0"/>
              </a:rPr>
              <a:t>   //Handling exception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finally {</a:t>
            </a:r>
          </a:p>
          <a:p>
            <a:r>
              <a:rPr lang="en-US" sz="2000" b="1" dirty="0">
                <a:solidFill>
                  <a:schemeClr val="bg1"/>
                </a:solidFill>
                <a:latin typeface="Courier New" panose="02070309020205020404" pitchFamily="49" charset="0"/>
                <a:cs typeface="Courier New" panose="02070309020205020404" pitchFamily="49" charset="0"/>
              </a:rPr>
              <a:t>   //Statements to be executed</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p:txBody>
      </p:sp>
      <p:sp>
        <p:nvSpPr>
          <p:cNvPr id="3" name="Rectangle 2"/>
          <p:cNvSpPr/>
          <p:nvPr/>
        </p:nvSpPr>
        <p:spPr>
          <a:xfrm>
            <a:off x="7010400" y="365760"/>
            <a:ext cx="5186854" cy="6492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182880" rIns="0" bIns="0" rtlCol="0" anchor="t" anchorCtr="0"/>
          <a:lstStyle/>
          <a:p>
            <a:endParaRPr lang="en-US" sz="2000" b="1" dirty="0" smtClean="0">
              <a:solidFill>
                <a:schemeClr val="tx1"/>
              </a:solidFill>
              <a:latin typeface="Courier New" panose="02070309020205020404" pitchFamily="49" charset="0"/>
              <a:cs typeface="Courier New" panose="02070309020205020404" pitchFamily="49" charset="0"/>
            </a:endParaRPr>
          </a:p>
          <a:p>
            <a:r>
              <a:rPr lang="en-US" sz="2000" b="1" dirty="0" smtClean="0">
                <a:solidFill>
                  <a:schemeClr val="tx1"/>
                </a:solidFill>
                <a:latin typeface="Courier New" panose="02070309020205020404" pitchFamily="49" charset="0"/>
                <a:cs typeface="Courier New" panose="02070309020205020404" pitchFamily="49" charset="0"/>
              </a:rPr>
              <a:t>It </a:t>
            </a:r>
            <a:r>
              <a:rPr lang="en-US" sz="2000" b="1" dirty="0">
                <a:solidFill>
                  <a:schemeClr val="tx1"/>
                </a:solidFill>
                <a:latin typeface="Courier New" panose="02070309020205020404" pitchFamily="49" charset="0"/>
                <a:cs typeface="Courier New" panose="02070309020205020404" pitchFamily="49" charset="0"/>
              </a:rPr>
              <a:t>contains all the crucial statements that must be executed whether exception occurs or not</a:t>
            </a:r>
            <a:r>
              <a:rPr lang="en-US" sz="2000" b="1" dirty="0" smtClean="0">
                <a:solidFill>
                  <a:schemeClr val="tx1"/>
                </a:solidFill>
                <a:latin typeface="Courier New" panose="02070309020205020404" pitchFamily="49" charset="0"/>
                <a:cs typeface="Courier New" panose="02070309020205020404" pitchFamily="49" charset="0"/>
              </a:rPr>
              <a:t>.</a:t>
            </a:r>
          </a:p>
          <a:p>
            <a:endParaRPr lang="en-US" sz="2000" b="1" dirty="0" smtClean="0">
              <a:solidFill>
                <a:schemeClr val="tx1"/>
              </a:solidFill>
              <a:latin typeface="Courier New" panose="02070309020205020404" pitchFamily="49" charset="0"/>
              <a:cs typeface="Courier New" panose="02070309020205020404" pitchFamily="49" charset="0"/>
            </a:endParaRPr>
          </a:p>
          <a:p>
            <a:endParaRPr lang="en-US" sz="2000" b="1" dirty="0" smtClean="0">
              <a:solidFill>
                <a:schemeClr val="tx1"/>
              </a:solidFill>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xmlns="" id="{2C2FE0B5-1F15-4781-B896-181844B84130}"/>
              </a:ext>
            </a:extLst>
          </p:cNvPr>
          <p:cNvSpPr/>
          <p:nvPr/>
        </p:nvSpPr>
        <p:spPr>
          <a:xfrm>
            <a:off x="7005146" y="-1"/>
            <a:ext cx="5186854" cy="4114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91440" bIns="91440" numCol="1" spcCol="0" rtlCol="0" fromWordArt="0" anchor="ctr" anchorCtr="1" forceAA="0" compatLnSpc="1">
            <a:prstTxWarp prst="textNoShape">
              <a:avLst/>
            </a:prstTxWarp>
            <a:noAutofit/>
          </a:bodyPr>
          <a:lstStyle/>
          <a:p>
            <a:r>
              <a:rPr lang="en-US" sz="2500" b="1" dirty="0" smtClean="0">
                <a:solidFill>
                  <a:schemeClr val="bg1"/>
                </a:solidFill>
                <a:latin typeface="Courier New" panose="02070309020205020404" pitchFamily="49" charset="0"/>
                <a:cs typeface="Courier New" panose="02070309020205020404" pitchFamily="49" charset="0"/>
              </a:rPr>
              <a:t>Description</a:t>
            </a:r>
            <a:endParaRPr lang="en-US" sz="2500" b="1" dirty="0">
              <a:solidFill>
                <a:schemeClr val="bg1"/>
              </a:solidFill>
              <a:latin typeface="Courier New" panose="02070309020205020404" pitchFamily="49" charset="0"/>
              <a:cs typeface="Courier New" panose="02070309020205020404" pitchFamily="49"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7" name="Rounded Rectangle 6"/>
          <p:cNvSpPr/>
          <p:nvPr/>
        </p:nvSpPr>
        <p:spPr>
          <a:xfrm>
            <a:off x="533400" y="2514600"/>
            <a:ext cx="4648200" cy="990600"/>
          </a:xfrm>
          <a:prstGeom prst="round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75373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public class </a:t>
            </a:r>
            <a:r>
              <a:rPr lang="en-US" sz="2000" b="1" dirty="0" err="1">
                <a:solidFill>
                  <a:schemeClr val="bg1"/>
                </a:solidFill>
                <a:latin typeface="Courier New" panose="02070309020205020404" pitchFamily="49" charset="0"/>
                <a:cs typeface="Courier New" panose="02070309020205020404" pitchFamily="49" charset="0"/>
              </a:rPr>
              <a:t>MyClass</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public static void main(String </a:t>
            </a:r>
            <a:r>
              <a:rPr lang="en-US" sz="2000" b="1" dirty="0" err="1">
                <a:solidFill>
                  <a:schemeClr val="bg1"/>
                </a:solidFill>
                <a:latin typeface="Courier New" panose="02070309020205020404" pitchFamily="49" charset="0"/>
                <a:cs typeface="Courier New" panose="02070309020205020404" pitchFamily="49" charset="0"/>
              </a:rPr>
              <a:t>args</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try{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int</a:t>
            </a:r>
            <a:r>
              <a:rPr lang="en-US" sz="2000" b="1" dirty="0">
                <a:solidFill>
                  <a:schemeClr val="bg1"/>
                </a:solidFill>
                <a:latin typeface="Courier New" panose="02070309020205020404" pitchFamily="49" charset="0"/>
                <a:cs typeface="Courier New" panose="02070309020205020404" pitchFamily="49" charset="0"/>
              </a:rPr>
              <a:t> data = 30/3;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(data);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catch(</a:t>
            </a:r>
            <a:r>
              <a:rPr lang="en-US" sz="2000" b="1" dirty="0" err="1">
                <a:solidFill>
                  <a:schemeClr val="bg1"/>
                </a:solidFill>
                <a:latin typeface="Courier New" panose="02070309020205020404" pitchFamily="49" charset="0"/>
                <a:cs typeface="Courier New" panose="02070309020205020404" pitchFamily="49" charset="0"/>
              </a:rPr>
              <a:t>NullPointerException</a:t>
            </a:r>
            <a:r>
              <a:rPr lang="en-US" sz="2000" b="1" dirty="0">
                <a:solidFill>
                  <a:schemeClr val="bg1"/>
                </a:solidFill>
                <a:latin typeface="Courier New" panose="02070309020205020404" pitchFamily="49" charset="0"/>
                <a:cs typeface="Courier New" panose="02070309020205020404" pitchFamily="49" charset="0"/>
              </a:rPr>
              <a:t> e)</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(e);</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finally</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("finally block is always executed");</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a:t>
            </a:r>
            <a:endParaRPr lang="en-US" sz="25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6" name="Rounded Rectangle 5"/>
          <p:cNvSpPr/>
          <p:nvPr/>
        </p:nvSpPr>
        <p:spPr>
          <a:xfrm>
            <a:off x="1113294" y="3135961"/>
            <a:ext cx="1295400" cy="312274"/>
          </a:xfrm>
          <a:prstGeom prst="round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05136"/>
              </a:solidFill>
            </a:endParaRPr>
          </a:p>
        </p:txBody>
      </p:sp>
    </p:spTree>
    <p:extLst>
      <p:ext uri="{BB962C8B-B14F-4D97-AF65-F5344CB8AC3E}">
        <p14:creationId xmlns:p14="http://schemas.microsoft.com/office/powerpoint/2010/main" val="35302298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public class </a:t>
            </a:r>
            <a:r>
              <a:rPr lang="en-US" sz="2000" b="1" dirty="0" err="1">
                <a:solidFill>
                  <a:schemeClr val="bg1"/>
                </a:solidFill>
                <a:latin typeface="Courier New" panose="02070309020205020404" pitchFamily="49" charset="0"/>
                <a:cs typeface="Courier New" panose="02070309020205020404" pitchFamily="49" charset="0"/>
              </a:rPr>
              <a:t>MyClass</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public static void main(String </a:t>
            </a:r>
            <a:r>
              <a:rPr lang="en-US" sz="2000" b="1" dirty="0" err="1">
                <a:solidFill>
                  <a:schemeClr val="bg1"/>
                </a:solidFill>
                <a:latin typeface="Courier New" panose="02070309020205020404" pitchFamily="49" charset="0"/>
                <a:cs typeface="Courier New" panose="02070309020205020404" pitchFamily="49" charset="0"/>
              </a:rPr>
              <a:t>args</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try{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int</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num</a:t>
            </a:r>
            <a:r>
              <a:rPr lang="en-US" sz="2000" b="1" dirty="0">
                <a:solidFill>
                  <a:schemeClr val="bg1"/>
                </a:solidFill>
                <a:latin typeface="Courier New" panose="02070309020205020404" pitchFamily="49" charset="0"/>
                <a:cs typeface="Courier New" panose="02070309020205020404" pitchFamily="49" charset="0"/>
              </a:rPr>
              <a:t>=121/0;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num</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catch(</a:t>
            </a:r>
            <a:r>
              <a:rPr lang="en-US" sz="2000" b="1" dirty="0" err="1">
                <a:solidFill>
                  <a:schemeClr val="bg1"/>
                </a:solidFill>
                <a:latin typeface="Courier New" panose="02070309020205020404" pitchFamily="49" charset="0"/>
                <a:cs typeface="Courier New" panose="02070309020205020404" pitchFamily="49" charset="0"/>
              </a:rPr>
              <a:t>ArithmeticException</a:t>
            </a:r>
            <a:r>
              <a:rPr lang="en-US" sz="2000" b="1" dirty="0">
                <a:solidFill>
                  <a:schemeClr val="bg1"/>
                </a:solidFill>
                <a:latin typeface="Courier New" panose="02070309020205020404" pitchFamily="49" charset="0"/>
                <a:cs typeface="Courier New" panose="02070309020205020404" pitchFamily="49" charset="0"/>
              </a:rPr>
              <a:t> e){</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("Number should not be divided by zero");</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finally{</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("This is finally block");</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("Out of try-catch-finally");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endParaRPr lang="en-US" sz="25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567540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public class </a:t>
            </a:r>
            <a:r>
              <a:rPr lang="en-US" sz="2000" b="1" dirty="0" err="1">
                <a:solidFill>
                  <a:schemeClr val="bg1"/>
                </a:solidFill>
                <a:latin typeface="Courier New" panose="02070309020205020404" pitchFamily="49" charset="0"/>
                <a:cs typeface="Courier New" panose="02070309020205020404" pitchFamily="49" charset="0"/>
              </a:rPr>
              <a:t>MyClass</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public static void main(String </a:t>
            </a:r>
            <a:r>
              <a:rPr lang="en-US" sz="2000" b="1" dirty="0" err="1">
                <a:solidFill>
                  <a:schemeClr val="bg1"/>
                </a:solidFill>
                <a:latin typeface="Courier New" panose="02070309020205020404" pitchFamily="49" charset="0"/>
                <a:cs typeface="Courier New" panose="02070309020205020404" pitchFamily="49" charset="0"/>
              </a:rPr>
              <a:t>args</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MyClass.myMethod</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public static </a:t>
            </a:r>
            <a:r>
              <a:rPr lang="en-US" sz="2000" b="1" dirty="0" err="1">
                <a:solidFill>
                  <a:schemeClr val="bg1"/>
                </a:solidFill>
                <a:latin typeface="Courier New" panose="02070309020205020404" pitchFamily="49" charset="0"/>
                <a:cs typeface="Courier New" panose="02070309020205020404" pitchFamily="49" charset="0"/>
              </a:rPr>
              <a:t>int</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myMethod</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try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return 0;</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finally</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("This is Finally block");</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("Finally block ran even after </a:t>
            </a:r>
            <a:r>
              <a:rPr lang="en-US" sz="2000" b="1" dirty="0" smtClean="0">
                <a:solidFill>
                  <a:schemeClr val="bg1"/>
                </a:solidFill>
                <a:latin typeface="Courier New" panose="02070309020205020404" pitchFamily="49" charset="0"/>
                <a:cs typeface="Courier New" panose="02070309020205020404" pitchFamily="49" charset="0"/>
              </a:rPr>
              <a:t>return 												   statement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endParaRPr lang="en-US" sz="25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3222703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Exception Handling</a:t>
            </a:r>
            <a:endParaRPr lang="en-US" sz="4500" b="1" dirty="0">
              <a:latin typeface="Nunito Sans" panose="00000500000000000000" pitchFamily="2" charset="0"/>
            </a:endParaRPr>
          </a:p>
        </p:txBody>
      </p:sp>
      <p:sp>
        <p:nvSpPr>
          <p:cNvPr id="16" name="TextBox 15">
            <a:extLst>
              <a:ext uri="{FF2B5EF4-FFF2-40B4-BE49-F238E27FC236}">
                <a16:creationId xmlns="" xmlns:a16="http://schemas.microsoft.com/office/drawing/2014/main" id="{5AFC0D69-68C1-4838-9AC4-A4286388BDC4}"/>
              </a:ext>
            </a:extLst>
          </p:cNvPr>
          <p:cNvSpPr txBox="1"/>
          <p:nvPr/>
        </p:nvSpPr>
        <p:spPr>
          <a:xfrm>
            <a:off x="558069" y="1611766"/>
            <a:ext cx="5524501" cy="3170099"/>
          </a:xfrm>
          <a:prstGeom prst="rect">
            <a:avLst/>
          </a:prstGeom>
          <a:noFill/>
        </p:spPr>
        <p:txBody>
          <a:bodyPr wrap="square" rtlCol="0">
            <a:spAutoFit/>
          </a:bodyPr>
          <a:lstStyle/>
          <a:p>
            <a:r>
              <a:rPr lang="en-IN" sz="2500" dirty="0" smtClean="0">
                <a:latin typeface="Nunito Sans" panose="00000500000000000000" pitchFamily="2" charset="0"/>
              </a:rPr>
              <a:t>An exception can occur for following reasons.</a:t>
            </a:r>
          </a:p>
          <a:p>
            <a:endParaRPr lang="en-IN" sz="2500" dirty="0" smtClean="0">
              <a:latin typeface="Nunito Sans" panose="00000500000000000000" pitchFamily="2" charset="0"/>
            </a:endParaRPr>
          </a:p>
          <a:p>
            <a:pPr>
              <a:buFont typeface="Arial" pitchFamily="34" charset="0"/>
              <a:buChar char="•"/>
            </a:pPr>
            <a:r>
              <a:rPr lang="en-IN" sz="2500" dirty="0" smtClean="0">
                <a:latin typeface="Nunito Sans" panose="00000500000000000000" pitchFamily="2" charset="0"/>
              </a:rPr>
              <a:t>User error</a:t>
            </a:r>
          </a:p>
          <a:p>
            <a:pPr>
              <a:buFont typeface="Arial" pitchFamily="34" charset="0"/>
              <a:buChar char="•"/>
            </a:pPr>
            <a:endParaRPr lang="en-IN" sz="2500" dirty="0" smtClean="0">
              <a:latin typeface="Nunito Sans" panose="00000500000000000000" pitchFamily="2" charset="0"/>
            </a:endParaRPr>
          </a:p>
          <a:p>
            <a:pPr>
              <a:buFont typeface="Arial" pitchFamily="34" charset="0"/>
              <a:buChar char="•"/>
            </a:pPr>
            <a:r>
              <a:rPr lang="en-IN" sz="2500" dirty="0" smtClean="0">
                <a:latin typeface="Nunito Sans" panose="00000500000000000000" pitchFamily="2" charset="0"/>
              </a:rPr>
              <a:t>Programmer error</a:t>
            </a:r>
          </a:p>
          <a:p>
            <a:pPr>
              <a:buFont typeface="Arial" pitchFamily="34" charset="0"/>
              <a:buChar char="•"/>
            </a:pPr>
            <a:endParaRPr lang="en-IN" sz="2500" dirty="0" smtClean="0">
              <a:latin typeface="Nunito Sans" panose="00000500000000000000" pitchFamily="2" charset="0"/>
            </a:endParaRPr>
          </a:p>
          <a:p>
            <a:pPr>
              <a:buFont typeface="Arial" pitchFamily="34" charset="0"/>
              <a:buChar char="•"/>
            </a:pPr>
            <a:r>
              <a:rPr lang="en-US" sz="2500" dirty="0" smtClean="0">
                <a:latin typeface="Nunito Sans" panose="00000500000000000000" pitchFamily="2" charset="0"/>
              </a:rPr>
              <a:t>Physical error </a:t>
            </a:r>
            <a:endParaRPr lang="en-US" sz="2500" dirty="0">
              <a:latin typeface="Nunito Sans" panose="00000500000000000000" pitchFamily="2" charset="0"/>
            </a:endParaRPr>
          </a:p>
        </p:txBody>
      </p:sp>
      <p:sp>
        <p:nvSpPr>
          <p:cNvPr id="18" name="Rectangle 17">
            <a:extLst>
              <a:ext uri="{FF2B5EF4-FFF2-40B4-BE49-F238E27FC236}">
                <a16:creationId xmlns=""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pic>
        <p:nvPicPr>
          <p:cNvPr id="109572" name="Picture 4" descr="Image result for developing software image"/>
          <p:cNvPicPr preferRelativeResize="0">
            <a:picLocks noChangeArrowheads="1"/>
          </p:cNvPicPr>
          <p:nvPr/>
        </p:nvPicPr>
        <p:blipFill>
          <a:blip r:embed="rId4" cstate="print"/>
          <a:srcRect/>
          <a:stretch>
            <a:fillRect/>
          </a:stretch>
        </p:blipFill>
        <p:spPr bwMode="auto">
          <a:xfrm>
            <a:off x="6705600" y="1828800"/>
            <a:ext cx="4888800" cy="4150800"/>
          </a:xfrm>
          <a:prstGeom prst="rect">
            <a:avLst/>
          </a:prstGeom>
          <a:noFill/>
        </p:spPr>
      </p:pic>
    </p:spTree>
    <p:extLst>
      <p:ext uri="{BB962C8B-B14F-4D97-AF65-F5344CB8AC3E}">
        <p14:creationId xmlns:p14="http://schemas.microsoft.com/office/powerpoint/2010/main" val="10162216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public class </a:t>
            </a:r>
            <a:r>
              <a:rPr lang="en-US" sz="2000" b="1" dirty="0" err="1">
                <a:solidFill>
                  <a:schemeClr val="bg1"/>
                </a:solidFill>
                <a:latin typeface="Courier New" panose="02070309020205020404" pitchFamily="49" charset="0"/>
                <a:cs typeface="Courier New" panose="02070309020205020404" pitchFamily="49" charset="0"/>
              </a:rPr>
              <a:t>MyClass</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public static void main(String </a:t>
            </a:r>
            <a:r>
              <a:rPr lang="en-US" sz="2000" b="1" dirty="0" err="1">
                <a:solidFill>
                  <a:schemeClr val="bg1"/>
                </a:solidFill>
                <a:latin typeface="Courier New" panose="02070309020205020404" pitchFamily="49" charset="0"/>
                <a:cs typeface="Courier New" panose="02070309020205020404" pitchFamily="49" charset="0"/>
              </a:rPr>
              <a:t>args</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MyClass.myMethod</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public static </a:t>
            </a:r>
            <a:r>
              <a:rPr lang="en-US" sz="2000" b="1" dirty="0" err="1">
                <a:solidFill>
                  <a:schemeClr val="bg1"/>
                </a:solidFill>
                <a:latin typeface="Courier New" panose="02070309020205020404" pitchFamily="49" charset="0"/>
                <a:cs typeface="Courier New" panose="02070309020205020404" pitchFamily="49" charset="0"/>
              </a:rPr>
              <a:t>int</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myMethod</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try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return 0;</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finally</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("This is Finally block");</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("Finally block ran even after </a:t>
            </a:r>
            <a:r>
              <a:rPr lang="en-US" sz="2000" b="1" dirty="0" smtClean="0">
                <a:solidFill>
                  <a:schemeClr val="bg1"/>
                </a:solidFill>
                <a:latin typeface="Courier New" panose="02070309020205020404" pitchFamily="49" charset="0"/>
                <a:cs typeface="Courier New" panose="02070309020205020404" pitchFamily="49" charset="0"/>
              </a:rPr>
              <a:t>return 												   statement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endParaRPr lang="en-US" sz="25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3" name="Rounded Rectangle 2"/>
          <p:cNvSpPr/>
          <p:nvPr/>
        </p:nvSpPr>
        <p:spPr>
          <a:xfrm>
            <a:off x="1676400" y="3048000"/>
            <a:ext cx="1676400" cy="457200"/>
          </a:xfrm>
          <a:prstGeom prst="round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374676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
        <p:nvSpPr>
          <p:cNvPr id="39" name="TextBox 38">
            <a:extLst>
              <a:ext uri="{FF2B5EF4-FFF2-40B4-BE49-F238E27FC236}">
                <a16:creationId xmlns:a16="http://schemas.microsoft.com/office/drawing/2014/main" xmlns="" id="{AA635DAA-35C4-4438-9D75-515C2C193139}"/>
              </a:ext>
            </a:extLst>
          </p:cNvPr>
          <p:cNvSpPr txBox="1"/>
          <p:nvPr/>
        </p:nvSpPr>
        <p:spPr>
          <a:xfrm>
            <a:off x="526224" y="769163"/>
            <a:ext cx="11285500" cy="1477328"/>
          </a:xfrm>
          <a:prstGeom prst="rect">
            <a:avLst/>
          </a:prstGeom>
          <a:noFill/>
        </p:spPr>
        <p:txBody>
          <a:bodyPr wrap="square" rtlCol="0">
            <a:spAutoFit/>
          </a:bodyPr>
          <a:lstStyle/>
          <a:p>
            <a:r>
              <a:rPr lang="en-US" sz="4500" b="1" dirty="0">
                <a:latin typeface="Nunito Sans" panose="00000500000000000000" pitchFamily="2" charset="0"/>
              </a:rPr>
              <a:t>Cases when the finally block doesn’t execute</a:t>
            </a:r>
          </a:p>
        </p:txBody>
      </p:sp>
      <p:sp>
        <p:nvSpPr>
          <p:cNvPr id="40" name="Rectangle 39">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762000" y="2133600"/>
            <a:ext cx="8458200" cy="177548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smtClean="0">
                <a:latin typeface="Nunito Sans" panose="020B0604020202020204" charset="0"/>
              </a:rPr>
              <a:t>The </a:t>
            </a:r>
            <a:r>
              <a:rPr lang="en-US" sz="2500" dirty="0">
                <a:latin typeface="Nunito Sans" panose="020B0604020202020204" charset="0"/>
              </a:rPr>
              <a:t>death of a </a:t>
            </a:r>
            <a:r>
              <a:rPr lang="en-US" sz="2500" dirty="0" smtClean="0">
                <a:latin typeface="Nunito Sans" panose="020B0604020202020204" charset="0"/>
              </a:rPr>
              <a:t>Thread.</a:t>
            </a:r>
          </a:p>
          <a:p>
            <a:pPr marL="342900" indent="-342900">
              <a:lnSpc>
                <a:spcPct val="150000"/>
              </a:lnSpc>
              <a:buFont typeface="Arial" panose="020B0604020202020204" pitchFamily="34" charset="0"/>
              <a:buChar char="•"/>
            </a:pPr>
            <a:r>
              <a:rPr lang="en-US" sz="2500" dirty="0" smtClean="0">
                <a:latin typeface="Nunito Sans" panose="020B0604020202020204" charset="0"/>
              </a:rPr>
              <a:t>Using </a:t>
            </a:r>
            <a:r>
              <a:rPr lang="en-US" sz="2500" dirty="0">
                <a:latin typeface="Nunito Sans" panose="020B0604020202020204" charset="0"/>
              </a:rPr>
              <a:t>of the System. exit() </a:t>
            </a:r>
            <a:r>
              <a:rPr lang="en-US" sz="2500" dirty="0" smtClean="0">
                <a:latin typeface="Nunito Sans" panose="020B0604020202020204" charset="0"/>
              </a:rPr>
              <a:t>method.</a:t>
            </a:r>
          </a:p>
          <a:p>
            <a:pPr marL="342900" indent="-342900">
              <a:lnSpc>
                <a:spcPct val="150000"/>
              </a:lnSpc>
              <a:buFont typeface="Arial" panose="020B0604020202020204" pitchFamily="34" charset="0"/>
              <a:buChar char="•"/>
            </a:pPr>
            <a:r>
              <a:rPr lang="en-US" sz="2500" dirty="0" smtClean="0">
                <a:latin typeface="Nunito Sans" panose="020B0604020202020204" charset="0"/>
              </a:rPr>
              <a:t>Due </a:t>
            </a:r>
            <a:r>
              <a:rPr lang="en-US" sz="2500" dirty="0">
                <a:latin typeface="Nunito Sans" panose="020B0604020202020204" charset="0"/>
              </a:rPr>
              <a:t>to an exception arising in the finally block.</a:t>
            </a:r>
            <a:endParaRPr lang="en-IN" sz="2500" dirty="0">
              <a:latin typeface="Nunito Sans" panose="020B0604020202020204" charset="0"/>
            </a:endParaRPr>
          </a:p>
        </p:txBody>
      </p:sp>
    </p:spTree>
    <p:extLst>
      <p:ext uri="{BB962C8B-B14F-4D97-AF65-F5344CB8AC3E}">
        <p14:creationId xmlns:p14="http://schemas.microsoft.com/office/powerpoint/2010/main" val="42192471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public class </a:t>
            </a:r>
            <a:r>
              <a:rPr lang="en-US" sz="2000" b="1" dirty="0" err="1" smtClean="0">
                <a:solidFill>
                  <a:schemeClr val="bg1"/>
                </a:solidFill>
                <a:latin typeface="Courier New" panose="02070309020205020404" pitchFamily="49" charset="0"/>
                <a:cs typeface="Courier New" panose="02070309020205020404" pitchFamily="49" charset="0"/>
              </a:rPr>
              <a:t>MyClass</a:t>
            </a:r>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public static void main(String </a:t>
            </a:r>
            <a:r>
              <a:rPr lang="en-US" sz="2000" b="1" dirty="0" err="1">
                <a:solidFill>
                  <a:schemeClr val="bg1"/>
                </a:solidFill>
                <a:latin typeface="Courier New" panose="02070309020205020404" pitchFamily="49" charset="0"/>
                <a:cs typeface="Courier New" panose="02070309020205020404" pitchFamily="49" charset="0"/>
              </a:rPr>
              <a:t>args</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MyClass.myMethod</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public static </a:t>
            </a:r>
            <a:r>
              <a:rPr lang="en-US" sz="2000" b="1" dirty="0" err="1">
                <a:solidFill>
                  <a:schemeClr val="bg1"/>
                </a:solidFill>
                <a:latin typeface="Courier New" panose="02070309020205020404" pitchFamily="49" charset="0"/>
                <a:cs typeface="Courier New" panose="02070309020205020404" pitchFamily="49" charset="0"/>
              </a:rPr>
              <a:t>int</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myMethod</a:t>
            </a:r>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try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int</a:t>
            </a:r>
            <a:r>
              <a:rPr lang="en-US" sz="2000" b="1" dirty="0">
                <a:solidFill>
                  <a:schemeClr val="bg1"/>
                </a:solidFill>
                <a:latin typeface="Courier New" panose="02070309020205020404" pitchFamily="49" charset="0"/>
                <a:cs typeface="Courier New" panose="02070309020205020404" pitchFamily="49" charset="0"/>
              </a:rPr>
              <a:t> x = 63;</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int</a:t>
            </a:r>
            <a:r>
              <a:rPr lang="en-US" sz="2000" b="1" dirty="0">
                <a:solidFill>
                  <a:schemeClr val="bg1"/>
                </a:solidFill>
                <a:latin typeface="Courier New" panose="02070309020205020404" pitchFamily="49" charset="0"/>
                <a:cs typeface="Courier New" panose="02070309020205020404" pitchFamily="49" charset="0"/>
              </a:rPr>
              <a:t> y = 9;</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int</a:t>
            </a:r>
            <a:r>
              <a:rPr lang="en-US" sz="2000" b="1" dirty="0">
                <a:solidFill>
                  <a:schemeClr val="bg1"/>
                </a:solidFill>
                <a:latin typeface="Courier New" panose="02070309020205020404" pitchFamily="49" charset="0"/>
                <a:cs typeface="Courier New" panose="02070309020205020404" pitchFamily="49" charset="0"/>
              </a:rPr>
              <a:t> z=x/y;</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("Inside try block");</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System.exit</a:t>
            </a:r>
            <a:r>
              <a:rPr lang="en-US" sz="2000" b="1" dirty="0">
                <a:solidFill>
                  <a:schemeClr val="bg1"/>
                </a:solidFill>
                <a:latin typeface="Courier New" panose="02070309020205020404" pitchFamily="49" charset="0"/>
                <a:cs typeface="Courier New" panose="02070309020205020404" pitchFamily="49" charset="0"/>
              </a:rPr>
              <a:t>(0);</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catch (Exception </a:t>
            </a:r>
            <a:r>
              <a:rPr lang="en-US" sz="2000" b="1" dirty="0" err="1">
                <a:solidFill>
                  <a:schemeClr val="bg1"/>
                </a:solidFill>
                <a:latin typeface="Courier New" panose="02070309020205020404" pitchFamily="49" charset="0"/>
                <a:cs typeface="Courier New" panose="02070309020205020404" pitchFamily="49" charset="0"/>
              </a:rPr>
              <a:t>exp</a:t>
            </a:r>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exp</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finally{</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("Java finally block");</a:t>
            </a:r>
          </a:p>
          <a:p>
            <a:r>
              <a:rPr lang="en-US" sz="2000" b="1" dirty="0">
                <a:solidFill>
                  <a:schemeClr val="bg1"/>
                </a:solidFill>
                <a:latin typeface="Courier New" panose="02070309020205020404" pitchFamily="49" charset="0"/>
                <a:cs typeface="Courier New" panose="02070309020205020404" pitchFamily="49" charset="0"/>
              </a:rPr>
              <a:t>            return 0;</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endParaRPr lang="en-US" sz="25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6" name="Rounded Rectangle 5"/>
          <p:cNvSpPr/>
          <p:nvPr/>
        </p:nvSpPr>
        <p:spPr>
          <a:xfrm>
            <a:off x="2971800" y="3491205"/>
            <a:ext cx="2362200" cy="307890"/>
          </a:xfrm>
          <a:prstGeom prst="round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915288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public class </a:t>
            </a:r>
            <a:r>
              <a:rPr lang="en-US" sz="2000" b="1" dirty="0" err="1" smtClean="0">
                <a:solidFill>
                  <a:schemeClr val="bg1"/>
                </a:solidFill>
                <a:latin typeface="Courier New" panose="02070309020205020404" pitchFamily="49" charset="0"/>
                <a:cs typeface="Courier New" panose="02070309020205020404" pitchFamily="49" charset="0"/>
              </a:rPr>
              <a:t>MyClass</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a:solidFill>
                  <a:schemeClr val="bg1"/>
                </a:solidFill>
                <a:latin typeface="Courier New" panose="02070309020205020404" pitchFamily="49" charset="0"/>
                <a:cs typeface="Courier New" panose="02070309020205020404" pitchFamily="49" charset="0"/>
              </a:rPr>
              <a:t>public static void main(String </a:t>
            </a:r>
            <a:r>
              <a:rPr lang="en-US" sz="2000" b="1" dirty="0" err="1">
                <a:solidFill>
                  <a:schemeClr val="bg1"/>
                </a:solidFill>
                <a:latin typeface="Courier New" panose="02070309020205020404" pitchFamily="49" charset="0"/>
                <a:cs typeface="Courier New" panose="02070309020205020404" pitchFamily="49" charset="0"/>
              </a:rPr>
              <a:t>args</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MyClass.myMethod</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public static </a:t>
            </a:r>
            <a:r>
              <a:rPr lang="en-US" sz="2000" b="1" dirty="0" err="1">
                <a:solidFill>
                  <a:schemeClr val="bg1"/>
                </a:solidFill>
                <a:latin typeface="Courier New" panose="02070309020205020404" pitchFamily="49" charset="0"/>
                <a:cs typeface="Courier New" panose="02070309020205020404" pitchFamily="49" charset="0"/>
              </a:rPr>
              <a:t>int</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myMethod</a:t>
            </a:r>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try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int</a:t>
            </a:r>
            <a:r>
              <a:rPr lang="en-US" sz="2000" b="1" dirty="0">
                <a:solidFill>
                  <a:schemeClr val="bg1"/>
                </a:solidFill>
                <a:latin typeface="Courier New" panose="02070309020205020404" pitchFamily="49" charset="0"/>
                <a:cs typeface="Courier New" panose="02070309020205020404" pitchFamily="49" charset="0"/>
              </a:rPr>
              <a:t> x = 63;</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int</a:t>
            </a:r>
            <a:r>
              <a:rPr lang="en-US" sz="2000" b="1" dirty="0">
                <a:solidFill>
                  <a:schemeClr val="bg1"/>
                </a:solidFill>
                <a:latin typeface="Courier New" panose="02070309020205020404" pitchFamily="49" charset="0"/>
                <a:cs typeface="Courier New" panose="02070309020205020404" pitchFamily="49" charset="0"/>
              </a:rPr>
              <a:t> y = 0;</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int</a:t>
            </a:r>
            <a:r>
              <a:rPr lang="en-US" sz="2000" b="1" dirty="0">
                <a:solidFill>
                  <a:schemeClr val="bg1"/>
                </a:solidFill>
                <a:latin typeface="Courier New" panose="02070309020205020404" pitchFamily="49" charset="0"/>
                <a:cs typeface="Courier New" panose="02070309020205020404" pitchFamily="49" charset="0"/>
              </a:rPr>
              <a:t> z=x/y;</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("Inside try block");</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System.exit</a:t>
            </a:r>
            <a:r>
              <a:rPr lang="en-US" sz="2000" b="1" dirty="0">
                <a:solidFill>
                  <a:schemeClr val="bg1"/>
                </a:solidFill>
                <a:latin typeface="Courier New" panose="02070309020205020404" pitchFamily="49" charset="0"/>
                <a:cs typeface="Courier New" panose="02070309020205020404" pitchFamily="49" charset="0"/>
              </a:rPr>
              <a:t>(0);</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catch (Exception </a:t>
            </a:r>
            <a:r>
              <a:rPr lang="en-US" sz="2000" b="1" dirty="0" err="1">
                <a:solidFill>
                  <a:schemeClr val="bg1"/>
                </a:solidFill>
                <a:latin typeface="Courier New" panose="02070309020205020404" pitchFamily="49" charset="0"/>
                <a:cs typeface="Courier New" panose="02070309020205020404" pitchFamily="49" charset="0"/>
              </a:rPr>
              <a:t>exp</a:t>
            </a:r>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exp</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finally{</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("Java finally block");</a:t>
            </a:r>
          </a:p>
          <a:p>
            <a:r>
              <a:rPr lang="en-US" sz="2000" b="1" dirty="0">
                <a:solidFill>
                  <a:schemeClr val="bg1"/>
                </a:solidFill>
                <a:latin typeface="Courier New" panose="02070309020205020404" pitchFamily="49" charset="0"/>
                <a:cs typeface="Courier New" panose="02070309020205020404" pitchFamily="49" charset="0"/>
              </a:rPr>
              <a:t>            return 0;</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endParaRPr lang="en-US" sz="25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424145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700514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//Syntax for throw block</a:t>
            </a:r>
          </a:p>
          <a:p>
            <a:endParaRPr lang="en-US" sz="2000" b="1" dirty="0" smtClean="0">
              <a:solidFill>
                <a:schemeClr val="bg1"/>
              </a:solidFill>
              <a:latin typeface="Courier New" panose="02070309020205020404" pitchFamily="49" charset="0"/>
              <a:cs typeface="Courier New" panose="02070309020205020404" pitchFamily="49" charset="0"/>
            </a:endParaRPr>
          </a:p>
          <a:p>
            <a:endParaRPr lang="en-US" sz="2000" b="1" dirty="0" smtClean="0">
              <a:solidFill>
                <a:schemeClr val="bg1"/>
              </a:solidFill>
              <a:latin typeface="Courier New" panose="02070309020205020404" pitchFamily="49" charset="0"/>
              <a:cs typeface="Courier New" panose="02070309020205020404" pitchFamily="49" charset="0"/>
            </a:endParaRPr>
          </a:p>
          <a:p>
            <a:r>
              <a:rPr lang="en-US" sz="1900" b="1" dirty="0" smtClean="0">
                <a:solidFill>
                  <a:schemeClr val="bg1"/>
                </a:solidFill>
                <a:latin typeface="Courier New" panose="02070309020205020404" pitchFamily="49" charset="0"/>
                <a:cs typeface="Courier New" panose="02070309020205020404" pitchFamily="49" charset="0"/>
              </a:rPr>
              <a:t>throw </a:t>
            </a:r>
            <a:r>
              <a:rPr lang="en-US" sz="1900" b="1" dirty="0">
                <a:solidFill>
                  <a:schemeClr val="bg1"/>
                </a:solidFill>
                <a:latin typeface="Courier New" panose="02070309020205020404" pitchFamily="49" charset="0"/>
                <a:cs typeface="Courier New" panose="02070309020205020404" pitchFamily="49" charset="0"/>
              </a:rPr>
              <a:t>new </a:t>
            </a:r>
            <a:r>
              <a:rPr lang="en-US" sz="1900" b="1" dirty="0" err="1">
                <a:solidFill>
                  <a:schemeClr val="bg1"/>
                </a:solidFill>
                <a:latin typeface="Courier New" panose="02070309020205020404" pitchFamily="49" charset="0"/>
                <a:cs typeface="Courier New" panose="02070309020205020404" pitchFamily="49" charset="0"/>
              </a:rPr>
              <a:t>exception_class</a:t>
            </a:r>
            <a:r>
              <a:rPr lang="en-US" sz="1900" b="1" dirty="0">
                <a:solidFill>
                  <a:schemeClr val="bg1"/>
                </a:solidFill>
                <a:latin typeface="Courier New" panose="02070309020205020404" pitchFamily="49" charset="0"/>
                <a:cs typeface="Courier New" panose="02070309020205020404" pitchFamily="49" charset="0"/>
              </a:rPr>
              <a:t>("</a:t>
            </a:r>
            <a:r>
              <a:rPr lang="en-US" sz="1900" b="1" dirty="0" smtClean="0">
                <a:solidFill>
                  <a:schemeClr val="bg1"/>
                </a:solidFill>
                <a:latin typeface="Courier New" panose="02070309020205020404" pitchFamily="49" charset="0"/>
                <a:cs typeface="Courier New" panose="02070309020205020404" pitchFamily="49" charset="0"/>
              </a:rPr>
              <a:t>error message</a:t>
            </a:r>
            <a:r>
              <a:rPr lang="en-US" sz="19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p:txBody>
      </p:sp>
      <p:sp>
        <p:nvSpPr>
          <p:cNvPr id="3" name="Rectangle 2"/>
          <p:cNvSpPr/>
          <p:nvPr/>
        </p:nvSpPr>
        <p:spPr>
          <a:xfrm>
            <a:off x="7010400" y="365760"/>
            <a:ext cx="5186854" cy="6492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182880" rIns="0" bIns="0" rtlCol="0" anchor="t" anchorCtr="0"/>
          <a:lstStyle/>
          <a:p>
            <a:endParaRPr lang="en-US" sz="2000" b="1" dirty="0" smtClean="0">
              <a:solidFill>
                <a:schemeClr val="tx1"/>
              </a:solidFill>
              <a:latin typeface="Courier New" panose="02070309020205020404" pitchFamily="49" charset="0"/>
              <a:cs typeface="Courier New" panose="02070309020205020404" pitchFamily="49" charset="0"/>
            </a:endParaRPr>
          </a:p>
          <a:p>
            <a:r>
              <a:rPr lang="en-US" sz="2000" b="1" dirty="0">
                <a:solidFill>
                  <a:schemeClr val="tx1"/>
                </a:solidFill>
                <a:latin typeface="Courier New" panose="02070309020205020404" pitchFamily="49" charset="0"/>
                <a:cs typeface="Courier New" panose="02070309020205020404" pitchFamily="49" charset="0"/>
              </a:rPr>
              <a:t>The Java throw keyword is used to explicitly throw an exception.</a:t>
            </a:r>
          </a:p>
          <a:p>
            <a:endParaRPr lang="en-US" sz="2000" b="1" dirty="0" smtClean="0">
              <a:solidFill>
                <a:schemeClr val="tx1"/>
              </a:solidFill>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xmlns="" id="{2C2FE0B5-1F15-4781-B896-181844B84130}"/>
              </a:ext>
            </a:extLst>
          </p:cNvPr>
          <p:cNvSpPr/>
          <p:nvPr/>
        </p:nvSpPr>
        <p:spPr>
          <a:xfrm>
            <a:off x="7005146" y="-1"/>
            <a:ext cx="5186854" cy="4114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91440" bIns="91440" numCol="1" spcCol="0" rtlCol="0" fromWordArt="0" anchor="ctr" anchorCtr="1" forceAA="0" compatLnSpc="1">
            <a:prstTxWarp prst="textNoShape">
              <a:avLst/>
            </a:prstTxWarp>
            <a:noAutofit/>
          </a:bodyPr>
          <a:lstStyle/>
          <a:p>
            <a:r>
              <a:rPr lang="en-US" sz="2500" b="1" dirty="0" smtClean="0">
                <a:solidFill>
                  <a:schemeClr val="bg1"/>
                </a:solidFill>
                <a:latin typeface="Courier New" panose="02070309020205020404" pitchFamily="49" charset="0"/>
                <a:cs typeface="Courier New" panose="02070309020205020404" pitchFamily="49" charset="0"/>
              </a:rPr>
              <a:t>Description</a:t>
            </a:r>
            <a:endParaRPr lang="en-US" sz="2500" b="1" dirty="0">
              <a:solidFill>
                <a:schemeClr val="bg1"/>
              </a:solidFill>
              <a:latin typeface="Courier New" panose="02070309020205020404" pitchFamily="49" charset="0"/>
              <a:cs typeface="Courier New" panose="02070309020205020404" pitchFamily="49"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7127340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public class </a:t>
            </a:r>
            <a:r>
              <a:rPr lang="en-US" sz="2000" b="1" dirty="0" err="1">
                <a:solidFill>
                  <a:schemeClr val="bg1"/>
                </a:solidFill>
                <a:latin typeface="Courier New" panose="02070309020205020404" pitchFamily="49" charset="0"/>
                <a:cs typeface="Courier New" panose="02070309020205020404" pitchFamily="49" charset="0"/>
              </a:rPr>
              <a:t>MyClass</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public static void validate(</a:t>
            </a:r>
            <a:r>
              <a:rPr lang="en-US" sz="2000" b="1" dirty="0" err="1">
                <a:solidFill>
                  <a:schemeClr val="bg1"/>
                </a:solidFill>
                <a:latin typeface="Courier New" panose="02070309020205020404" pitchFamily="49" charset="0"/>
                <a:cs typeface="Courier New" panose="02070309020205020404" pitchFamily="49" charset="0"/>
              </a:rPr>
              <a:t>int</a:t>
            </a:r>
            <a:r>
              <a:rPr lang="en-US" sz="2000" b="1" dirty="0">
                <a:solidFill>
                  <a:schemeClr val="bg1"/>
                </a:solidFill>
                <a:latin typeface="Courier New" panose="02070309020205020404" pitchFamily="49" charset="0"/>
                <a:cs typeface="Courier New" panose="02070309020205020404" pitchFamily="49" charset="0"/>
              </a:rPr>
              <a:t> age)</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if(age&lt;21 || age&gt;27)  </a:t>
            </a:r>
          </a:p>
          <a:p>
            <a:r>
              <a:rPr lang="en-US" sz="2000" b="1" dirty="0">
                <a:solidFill>
                  <a:schemeClr val="bg1"/>
                </a:solidFill>
                <a:latin typeface="Courier New" panose="02070309020205020404" pitchFamily="49" charset="0"/>
                <a:cs typeface="Courier New" panose="02070309020205020404" pitchFamily="49" charset="0"/>
              </a:rPr>
              <a:t>      throw new </a:t>
            </a:r>
            <a:r>
              <a:rPr lang="en-US" sz="2000" b="1" dirty="0" err="1">
                <a:solidFill>
                  <a:schemeClr val="bg1"/>
                </a:solidFill>
                <a:latin typeface="Courier New" panose="02070309020205020404" pitchFamily="49" charset="0"/>
                <a:cs typeface="Courier New" panose="02070309020205020404" pitchFamily="49" charset="0"/>
              </a:rPr>
              <a:t>ArithmeticException</a:t>
            </a:r>
            <a:r>
              <a:rPr lang="en-US" sz="2000" b="1" dirty="0">
                <a:solidFill>
                  <a:schemeClr val="bg1"/>
                </a:solidFill>
                <a:latin typeface="Courier New" panose="02070309020205020404" pitchFamily="49" charset="0"/>
                <a:cs typeface="Courier New" panose="02070309020205020404" pitchFamily="49" charset="0"/>
              </a:rPr>
              <a:t>("not </a:t>
            </a:r>
            <a:r>
              <a:rPr lang="en-US" sz="2000" b="1" dirty="0" smtClean="0">
                <a:solidFill>
                  <a:schemeClr val="bg1"/>
                </a:solidFill>
                <a:latin typeface="Courier New" panose="02070309020205020404" pitchFamily="49" charset="0"/>
                <a:cs typeface="Courier New" panose="02070309020205020404" pitchFamily="49" charset="0"/>
              </a:rPr>
              <a:t>eligible</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else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("Eligible to attend Military Selection ");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public static void main(String </a:t>
            </a:r>
            <a:r>
              <a:rPr lang="en-US" sz="2000" b="1" dirty="0" err="1">
                <a:solidFill>
                  <a:schemeClr val="bg1"/>
                </a:solidFill>
                <a:latin typeface="Courier New" panose="02070309020205020404" pitchFamily="49" charset="0"/>
                <a:cs typeface="Courier New" panose="02070309020205020404" pitchFamily="49" charset="0"/>
              </a:rPr>
              <a:t>args</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validate(30);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("rest of the code...");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a:t>
            </a:r>
            <a:endParaRPr lang="en-US" sz="25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3" name="Rounded Rectangle 2"/>
          <p:cNvSpPr/>
          <p:nvPr/>
        </p:nvSpPr>
        <p:spPr>
          <a:xfrm>
            <a:off x="1447800" y="1600200"/>
            <a:ext cx="7010400" cy="381000"/>
          </a:xfrm>
          <a:prstGeom prst="round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6"/>
          <p:cNvSpPr/>
          <p:nvPr/>
        </p:nvSpPr>
        <p:spPr>
          <a:xfrm>
            <a:off x="1447800" y="3446564"/>
            <a:ext cx="2057400" cy="314876"/>
          </a:xfrm>
          <a:prstGeom prst="round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461066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p:cNvSpPr/>
          <p:nvPr/>
        </p:nvSpPr>
        <p:spPr>
          <a:xfrm>
            <a:off x="-274" y="1"/>
            <a:ext cx="12192001" cy="6859466"/>
          </a:xfrm>
          <a:prstGeom prst="rect">
            <a:avLst/>
          </a:prstGeom>
          <a:solidFill>
            <a:srgbClr val="000000"/>
          </a:solidFill>
          <a:ln w="12700">
            <a:miter lim="400000"/>
          </a:ln>
        </p:spPr>
        <p:txBody>
          <a:bodyPr lIns="548640" tIns="914400" rIns="640080" bIns="182880" anchor="t" anchorCtr="0"/>
          <a:lstStyle/>
          <a:p>
            <a:pPr>
              <a:defRPr sz="3000">
                <a:solidFill>
                  <a:srgbClr val="FFFFFF"/>
                </a:solidFill>
                <a:latin typeface="Helvetica Neue Medium"/>
                <a:ea typeface="Helvetica Neue Medium"/>
                <a:cs typeface="Helvetica Neue Medium"/>
                <a:sym typeface="Helvetica Neue Medium"/>
              </a:defRPr>
            </a:pPr>
            <a:r>
              <a:rPr lang="en-US" sz="2000" b="1" dirty="0" smtClean="0">
                <a:latin typeface="Courier New" panose="02070309020205020404" pitchFamily="49" charset="0"/>
                <a:cs typeface="Courier New" panose="02070309020205020404" pitchFamily="49" charset="0"/>
              </a:rPr>
              <a:t>Exception in thread "main" </a:t>
            </a:r>
            <a:r>
              <a:rPr lang="en-US" sz="2000" b="1" dirty="0" err="1" smtClean="0">
                <a:latin typeface="Courier New" panose="02070309020205020404" pitchFamily="49" charset="0"/>
                <a:cs typeface="Courier New" panose="02070309020205020404" pitchFamily="49" charset="0"/>
              </a:rPr>
              <a:t>java.lang.ArithmeticException</a:t>
            </a:r>
            <a:r>
              <a:rPr lang="en-US" sz="2000" b="1" dirty="0" smtClean="0">
                <a:latin typeface="Courier New" panose="02070309020205020404" pitchFamily="49" charset="0"/>
                <a:cs typeface="Courier New" panose="02070309020205020404" pitchFamily="49" charset="0"/>
              </a:rPr>
              <a:t>: not eligible</a:t>
            </a:r>
          </a:p>
          <a:p>
            <a:pPr>
              <a:defRPr sz="3000">
                <a:solidFill>
                  <a:srgbClr val="FFFFFF"/>
                </a:solidFill>
                <a:latin typeface="Helvetica Neue Medium"/>
                <a:ea typeface="Helvetica Neue Medium"/>
                <a:cs typeface="Helvetica Neue Medium"/>
                <a:sym typeface="Helvetica Neue Medium"/>
              </a:defRPr>
            </a:pPr>
            <a:r>
              <a:rPr lang="en-US" sz="2000" b="1" dirty="0" smtClean="0">
                <a:latin typeface="Courier New" panose="02070309020205020404" pitchFamily="49" charset="0"/>
                <a:cs typeface="Courier New" panose="02070309020205020404" pitchFamily="49" charset="0"/>
              </a:rPr>
              <a:t>at </a:t>
            </a:r>
            <a:r>
              <a:rPr lang="en-US" sz="2000" b="1" dirty="0" err="1" smtClean="0">
                <a:latin typeface="Courier New" panose="02070309020205020404" pitchFamily="49" charset="0"/>
                <a:cs typeface="Courier New" panose="02070309020205020404" pitchFamily="49" charset="0"/>
              </a:rPr>
              <a:t>MyClass.validate</a:t>
            </a:r>
            <a:r>
              <a:rPr lang="en-US" sz="2000" b="1" dirty="0" smtClean="0">
                <a:latin typeface="Courier New" panose="02070309020205020404" pitchFamily="49" charset="0"/>
                <a:cs typeface="Courier New" panose="02070309020205020404" pitchFamily="49" charset="0"/>
              </a:rPr>
              <a:t>(MyClass.java:6)	</a:t>
            </a:r>
          </a:p>
          <a:p>
            <a:pPr>
              <a:defRPr sz="3000">
                <a:solidFill>
                  <a:srgbClr val="FFFFFF"/>
                </a:solidFill>
                <a:latin typeface="Helvetica Neue Medium"/>
                <a:ea typeface="Helvetica Neue Medium"/>
                <a:cs typeface="Helvetica Neue Medium"/>
                <a:sym typeface="Helvetica Neue Medium"/>
              </a:defRPr>
            </a:pPr>
            <a:r>
              <a:rPr lang="en-US" sz="2000" b="1" dirty="0" smtClean="0">
                <a:latin typeface="Courier New" panose="02070309020205020404" pitchFamily="49" charset="0"/>
                <a:cs typeface="Courier New" panose="02070309020205020404" pitchFamily="49" charset="0"/>
              </a:rPr>
              <a:t>at </a:t>
            </a:r>
            <a:r>
              <a:rPr lang="en-US" sz="2000" b="1" dirty="0" err="1" smtClean="0">
                <a:latin typeface="Courier New" panose="02070309020205020404" pitchFamily="49" charset="0"/>
                <a:cs typeface="Courier New" panose="02070309020205020404" pitchFamily="49" charset="0"/>
              </a:rPr>
              <a:t>MyClass.main</a:t>
            </a:r>
            <a:r>
              <a:rPr lang="en-US" sz="2000" b="1" dirty="0" smtClean="0">
                <a:latin typeface="Courier New" panose="02070309020205020404" pitchFamily="49" charset="0"/>
                <a:cs typeface="Courier New" panose="02070309020205020404" pitchFamily="49" charset="0"/>
              </a:rPr>
              <a:t>(MyClass.java:12)</a:t>
            </a:r>
          </a:p>
        </p:txBody>
      </p:sp>
      <p:sp>
        <p:nvSpPr>
          <p:cNvPr id="5" name="Rectangle 4">
            <a:extLst>
              <a:ext uri="{FF2B5EF4-FFF2-40B4-BE49-F238E27FC236}">
                <a16:creationId xmlns:a16="http://schemas.microsoft.com/office/drawing/2014/main" xmlns="" id="{610CB327-AE30-4B8C-9066-74E6D5D2230B}"/>
              </a:ext>
            </a:extLst>
          </p:cNvPr>
          <p:cNvSpPr/>
          <p:nvPr/>
        </p:nvSpPr>
        <p:spPr>
          <a:xfrm>
            <a:off x="-274" y="-36786"/>
            <a:ext cx="12192000" cy="57018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500" b="1" dirty="0">
                <a:solidFill>
                  <a:schemeClr val="bg1"/>
                </a:solidFill>
                <a:latin typeface="Courier New" panose="02070309020205020404" pitchFamily="49" charset="0"/>
                <a:cs typeface="Courier New" panose="02070309020205020404" pitchFamily="49" charset="0"/>
              </a:rPr>
              <a:t>   OUTPUT</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9114585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public class </a:t>
            </a:r>
            <a:r>
              <a:rPr lang="en-US" sz="2000" b="1" dirty="0" err="1">
                <a:solidFill>
                  <a:schemeClr val="bg1"/>
                </a:solidFill>
                <a:latin typeface="Courier New" panose="02070309020205020404" pitchFamily="49" charset="0"/>
                <a:cs typeface="Courier New" panose="02070309020205020404" pitchFamily="49" charset="0"/>
              </a:rPr>
              <a:t>MyClass</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public static void validate(</a:t>
            </a:r>
            <a:r>
              <a:rPr lang="en-US" sz="2000" b="1" dirty="0" err="1">
                <a:solidFill>
                  <a:schemeClr val="bg1"/>
                </a:solidFill>
                <a:latin typeface="Courier New" panose="02070309020205020404" pitchFamily="49" charset="0"/>
                <a:cs typeface="Courier New" panose="02070309020205020404" pitchFamily="49" charset="0"/>
              </a:rPr>
              <a:t>int</a:t>
            </a:r>
            <a:r>
              <a:rPr lang="en-US" sz="2000" b="1" dirty="0">
                <a:solidFill>
                  <a:schemeClr val="bg1"/>
                </a:solidFill>
                <a:latin typeface="Courier New" panose="02070309020205020404" pitchFamily="49" charset="0"/>
                <a:cs typeface="Courier New" panose="02070309020205020404" pitchFamily="49" charset="0"/>
              </a:rPr>
              <a:t> age)</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if(age&lt;21 || age&gt;27)  </a:t>
            </a:r>
          </a:p>
          <a:p>
            <a:r>
              <a:rPr lang="en-US" sz="2000" b="1" dirty="0">
                <a:solidFill>
                  <a:schemeClr val="bg1"/>
                </a:solidFill>
                <a:latin typeface="Courier New" panose="02070309020205020404" pitchFamily="49" charset="0"/>
                <a:cs typeface="Courier New" panose="02070309020205020404" pitchFamily="49" charset="0"/>
              </a:rPr>
              <a:t>      throw new </a:t>
            </a:r>
            <a:r>
              <a:rPr lang="en-US" sz="2000" b="1" dirty="0" err="1">
                <a:solidFill>
                  <a:schemeClr val="bg1"/>
                </a:solidFill>
                <a:latin typeface="Courier New" panose="02070309020205020404" pitchFamily="49" charset="0"/>
                <a:cs typeface="Courier New" panose="02070309020205020404" pitchFamily="49" charset="0"/>
              </a:rPr>
              <a:t>ArithmeticException</a:t>
            </a:r>
            <a:r>
              <a:rPr lang="en-US" sz="2000" b="1" dirty="0">
                <a:solidFill>
                  <a:schemeClr val="bg1"/>
                </a:solidFill>
                <a:latin typeface="Courier New" panose="02070309020205020404" pitchFamily="49" charset="0"/>
                <a:cs typeface="Courier New" panose="02070309020205020404" pitchFamily="49" charset="0"/>
              </a:rPr>
              <a:t>("not eligible");  </a:t>
            </a:r>
          </a:p>
          <a:p>
            <a:r>
              <a:rPr lang="en-US" sz="2000" b="1" dirty="0">
                <a:solidFill>
                  <a:schemeClr val="bg1"/>
                </a:solidFill>
                <a:latin typeface="Courier New" panose="02070309020205020404" pitchFamily="49" charset="0"/>
                <a:cs typeface="Courier New" panose="02070309020205020404" pitchFamily="49" charset="0"/>
              </a:rPr>
              <a:t>     else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("Eligible to attend Military Selection ");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public static void main(String </a:t>
            </a:r>
            <a:r>
              <a:rPr lang="en-US" sz="2000" b="1" dirty="0" err="1">
                <a:solidFill>
                  <a:schemeClr val="bg1"/>
                </a:solidFill>
                <a:latin typeface="Courier New" panose="02070309020205020404" pitchFamily="49" charset="0"/>
                <a:cs typeface="Courier New" panose="02070309020205020404" pitchFamily="49" charset="0"/>
              </a:rPr>
              <a:t>args</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try</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validate(30);</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catch(</a:t>
            </a:r>
            <a:r>
              <a:rPr lang="en-US" sz="2000" b="1" dirty="0" err="1">
                <a:solidFill>
                  <a:schemeClr val="bg1"/>
                </a:solidFill>
                <a:latin typeface="Courier New" panose="02070309020205020404" pitchFamily="49" charset="0"/>
                <a:cs typeface="Courier New" panose="02070309020205020404" pitchFamily="49" charset="0"/>
              </a:rPr>
              <a:t>ArithmeticException</a:t>
            </a:r>
            <a:r>
              <a:rPr lang="en-US" sz="2000" b="1" dirty="0">
                <a:solidFill>
                  <a:schemeClr val="bg1"/>
                </a:solidFill>
                <a:latin typeface="Courier New" panose="02070309020205020404" pitchFamily="49" charset="0"/>
                <a:cs typeface="Courier New" panose="02070309020205020404" pitchFamily="49" charset="0"/>
              </a:rPr>
              <a:t> e)</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(e);</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("rest of the code...");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a:t>
            </a:r>
            <a:endParaRPr lang="en-US" sz="25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3" name="Rounded Rectangle 2"/>
          <p:cNvSpPr/>
          <p:nvPr/>
        </p:nvSpPr>
        <p:spPr>
          <a:xfrm>
            <a:off x="1447800" y="1600200"/>
            <a:ext cx="7010400" cy="381000"/>
          </a:xfrm>
          <a:prstGeom prst="round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ounded Rectangle 7"/>
          <p:cNvSpPr/>
          <p:nvPr/>
        </p:nvSpPr>
        <p:spPr>
          <a:xfrm>
            <a:off x="1676400" y="4059520"/>
            <a:ext cx="2057400" cy="314876"/>
          </a:xfrm>
          <a:prstGeom prst="round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920227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p:cNvSpPr/>
          <p:nvPr/>
        </p:nvSpPr>
        <p:spPr>
          <a:xfrm>
            <a:off x="-274" y="1"/>
            <a:ext cx="12192001" cy="6859466"/>
          </a:xfrm>
          <a:prstGeom prst="rect">
            <a:avLst/>
          </a:prstGeom>
          <a:solidFill>
            <a:srgbClr val="000000"/>
          </a:solidFill>
          <a:ln w="12700">
            <a:miter lim="400000"/>
          </a:ln>
        </p:spPr>
        <p:txBody>
          <a:bodyPr lIns="548640" tIns="914400" rIns="640080" bIns="182880" anchor="t" anchorCtr="0"/>
          <a:lstStyle/>
          <a:p>
            <a:pPr>
              <a:defRPr sz="3000">
                <a:solidFill>
                  <a:srgbClr val="FFFFFF"/>
                </a:solidFill>
                <a:latin typeface="Helvetica Neue Medium"/>
                <a:ea typeface="Helvetica Neue Medium"/>
                <a:cs typeface="Helvetica Neue Medium"/>
                <a:sym typeface="Helvetica Neue Medium"/>
              </a:defRPr>
            </a:pPr>
            <a:r>
              <a:rPr lang="en-US" sz="2000" b="1" dirty="0" err="1">
                <a:latin typeface="Courier New" panose="02070309020205020404" pitchFamily="49" charset="0"/>
                <a:cs typeface="Courier New" panose="02070309020205020404" pitchFamily="49" charset="0"/>
              </a:rPr>
              <a:t>java.lang.ArithmeticException</a:t>
            </a:r>
            <a:r>
              <a:rPr lang="en-US" sz="2000" b="1" dirty="0">
                <a:latin typeface="Courier New" panose="02070309020205020404" pitchFamily="49" charset="0"/>
                <a:cs typeface="Courier New" panose="02070309020205020404" pitchFamily="49" charset="0"/>
              </a:rPr>
              <a:t>: not </a:t>
            </a:r>
            <a:r>
              <a:rPr lang="en-US" sz="2000" b="1" dirty="0" smtClean="0">
                <a:latin typeface="Courier New" panose="02070309020205020404" pitchFamily="49" charset="0"/>
                <a:cs typeface="Courier New" panose="02070309020205020404" pitchFamily="49" charset="0"/>
              </a:rPr>
              <a:t>eligible</a:t>
            </a:r>
          </a:p>
          <a:p>
            <a:pPr>
              <a:defRPr sz="3000">
                <a:solidFill>
                  <a:srgbClr val="FFFFFF"/>
                </a:solidFill>
                <a:latin typeface="Helvetica Neue Medium"/>
                <a:ea typeface="Helvetica Neue Medium"/>
                <a:cs typeface="Helvetica Neue Medium"/>
                <a:sym typeface="Helvetica Neue Medium"/>
              </a:defRPr>
            </a:pPr>
            <a:r>
              <a:rPr lang="en-US" sz="2000" b="1" dirty="0" smtClean="0">
                <a:latin typeface="Courier New" panose="02070309020205020404" pitchFamily="49" charset="0"/>
                <a:cs typeface="Courier New" panose="02070309020205020404" pitchFamily="49" charset="0"/>
              </a:rPr>
              <a:t>rest </a:t>
            </a:r>
            <a:r>
              <a:rPr lang="en-US" sz="2000" b="1" dirty="0">
                <a:latin typeface="Courier New" panose="02070309020205020404" pitchFamily="49" charset="0"/>
                <a:cs typeface="Courier New" panose="02070309020205020404" pitchFamily="49" charset="0"/>
              </a:rPr>
              <a:t>of the code...</a:t>
            </a:r>
            <a:endParaRPr lang="en-US" sz="2000" b="1" dirty="0" smtClean="0">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xmlns="" id="{610CB327-AE30-4B8C-9066-74E6D5D2230B}"/>
              </a:ext>
            </a:extLst>
          </p:cNvPr>
          <p:cNvSpPr/>
          <p:nvPr/>
        </p:nvSpPr>
        <p:spPr>
          <a:xfrm>
            <a:off x="-274" y="-36786"/>
            <a:ext cx="12192000" cy="57018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500" b="1" dirty="0">
                <a:solidFill>
                  <a:schemeClr val="bg1"/>
                </a:solidFill>
                <a:latin typeface="Courier New" panose="02070309020205020404" pitchFamily="49" charset="0"/>
                <a:cs typeface="Courier New" panose="02070309020205020404" pitchFamily="49" charset="0"/>
              </a:rPr>
              <a:t>   OUTPUT</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8395109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public class </a:t>
            </a:r>
            <a:r>
              <a:rPr lang="en-US" sz="2000" b="1" dirty="0" err="1">
                <a:solidFill>
                  <a:schemeClr val="bg1"/>
                </a:solidFill>
                <a:latin typeface="Courier New" panose="02070309020205020404" pitchFamily="49" charset="0"/>
                <a:cs typeface="Courier New" panose="02070309020205020404" pitchFamily="49" charset="0"/>
              </a:rPr>
              <a:t>MyClass</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public static void validate(</a:t>
            </a:r>
            <a:r>
              <a:rPr lang="en-US" sz="2000" b="1" dirty="0" err="1">
                <a:solidFill>
                  <a:schemeClr val="bg1"/>
                </a:solidFill>
                <a:latin typeface="Courier New" panose="02070309020205020404" pitchFamily="49" charset="0"/>
                <a:cs typeface="Courier New" panose="02070309020205020404" pitchFamily="49" charset="0"/>
              </a:rPr>
              <a:t>int</a:t>
            </a:r>
            <a:r>
              <a:rPr lang="en-US" sz="2000" b="1" dirty="0">
                <a:solidFill>
                  <a:schemeClr val="bg1"/>
                </a:solidFill>
                <a:latin typeface="Courier New" panose="02070309020205020404" pitchFamily="49" charset="0"/>
                <a:cs typeface="Courier New" panose="02070309020205020404" pitchFamily="49" charset="0"/>
              </a:rPr>
              <a:t> age)</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if(age&lt;21 || age&gt;27)  </a:t>
            </a:r>
          </a:p>
          <a:p>
            <a:r>
              <a:rPr lang="en-US" sz="2000" b="1" dirty="0">
                <a:solidFill>
                  <a:schemeClr val="bg1"/>
                </a:solidFill>
                <a:latin typeface="Courier New" panose="02070309020205020404" pitchFamily="49" charset="0"/>
                <a:cs typeface="Courier New" panose="02070309020205020404" pitchFamily="49" charset="0"/>
              </a:rPr>
              <a:t>      throw new </a:t>
            </a:r>
            <a:r>
              <a:rPr lang="en-US" sz="2000" b="1" dirty="0" err="1">
                <a:solidFill>
                  <a:schemeClr val="bg1"/>
                </a:solidFill>
                <a:latin typeface="Courier New" panose="02070309020205020404" pitchFamily="49" charset="0"/>
                <a:cs typeface="Courier New" panose="02070309020205020404" pitchFamily="49" charset="0"/>
              </a:rPr>
              <a:t>ArithmeticException</a:t>
            </a:r>
            <a:r>
              <a:rPr lang="en-US" sz="2000" b="1" dirty="0">
                <a:solidFill>
                  <a:schemeClr val="bg1"/>
                </a:solidFill>
                <a:latin typeface="Courier New" panose="02070309020205020404" pitchFamily="49" charset="0"/>
                <a:cs typeface="Courier New" panose="02070309020205020404" pitchFamily="49" charset="0"/>
              </a:rPr>
              <a:t>("not eligible");  </a:t>
            </a:r>
          </a:p>
          <a:p>
            <a:r>
              <a:rPr lang="en-US" sz="2000" b="1" dirty="0">
                <a:solidFill>
                  <a:schemeClr val="bg1"/>
                </a:solidFill>
                <a:latin typeface="Courier New" panose="02070309020205020404" pitchFamily="49" charset="0"/>
                <a:cs typeface="Courier New" panose="02070309020205020404" pitchFamily="49" charset="0"/>
              </a:rPr>
              <a:t>     else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("Eligible to attend Military Selection ");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public static void main(String </a:t>
            </a:r>
            <a:r>
              <a:rPr lang="en-US" sz="2000" b="1" dirty="0" err="1">
                <a:solidFill>
                  <a:schemeClr val="bg1"/>
                </a:solidFill>
                <a:latin typeface="Courier New" panose="02070309020205020404" pitchFamily="49" charset="0"/>
                <a:cs typeface="Courier New" panose="02070309020205020404" pitchFamily="49" charset="0"/>
              </a:rPr>
              <a:t>args</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try</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validate(21</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catch(</a:t>
            </a:r>
            <a:r>
              <a:rPr lang="en-US" sz="2000" b="1" dirty="0" err="1">
                <a:solidFill>
                  <a:schemeClr val="bg1"/>
                </a:solidFill>
                <a:latin typeface="Courier New" panose="02070309020205020404" pitchFamily="49" charset="0"/>
                <a:cs typeface="Courier New" panose="02070309020205020404" pitchFamily="49" charset="0"/>
              </a:rPr>
              <a:t>ArithmeticException</a:t>
            </a:r>
            <a:r>
              <a:rPr lang="en-US" sz="2000" b="1" dirty="0">
                <a:solidFill>
                  <a:schemeClr val="bg1"/>
                </a:solidFill>
                <a:latin typeface="Courier New" panose="02070309020205020404" pitchFamily="49" charset="0"/>
                <a:cs typeface="Courier New" panose="02070309020205020404" pitchFamily="49" charset="0"/>
              </a:rPr>
              <a:t> e)</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(e);</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System.out.println</a:t>
            </a:r>
            <a:r>
              <a:rPr lang="en-US" sz="2000" b="1" dirty="0">
                <a:solidFill>
                  <a:schemeClr val="bg1"/>
                </a:solidFill>
                <a:latin typeface="Courier New" panose="02070309020205020404" pitchFamily="49" charset="0"/>
                <a:cs typeface="Courier New" panose="02070309020205020404" pitchFamily="49" charset="0"/>
              </a:rPr>
              <a:t>("rest of the code...");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a:t>
            </a:r>
            <a:endParaRPr lang="en-US" sz="25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35757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a:t>
            </a:r>
            <a:r>
              <a:rPr lang="en-US" sz="2000" b="1" dirty="0" err="1" smtClean="0">
                <a:solidFill>
                  <a:schemeClr val="bg1"/>
                </a:solidFill>
                <a:latin typeface="Courier New" panose="02070309020205020404" pitchFamily="49" charset="0"/>
                <a:cs typeface="Courier New" panose="02070309020205020404" pitchFamily="49" charset="0"/>
              </a:rPr>
              <a:t>MyClass</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t>
            </a:r>
            <a:r>
              <a:rPr lang="en-US" sz="2000" b="1" dirty="0" err="1" smtClean="0">
                <a:solidFill>
                  <a:schemeClr val="bg1"/>
                </a:solidFill>
                <a:latin typeface="Courier New" panose="02070309020205020404" pitchFamily="49" charset="0"/>
                <a:cs typeface="Courier New" panose="02070309020205020404" pitchFamily="49" charset="0"/>
              </a:rPr>
              <a:t>args</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x=10;</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y=0;</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z=x/y;</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System.out.println</a:t>
            </a:r>
            <a:r>
              <a:rPr lang="en-US" sz="2000" b="1" dirty="0" smtClean="0">
                <a:solidFill>
                  <a:schemeClr val="bg1"/>
                </a:solidFill>
                <a:latin typeface="Courier New" panose="02070309020205020404" pitchFamily="49" charset="0"/>
                <a:cs typeface="Courier New" panose="02070309020205020404" pitchFamily="49" charset="0"/>
              </a:rPr>
              <a:t>(z);</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sp>
        <p:nvSpPr>
          <p:cNvPr id="3" name="Rectangle 2"/>
          <p:cNvSpPr/>
          <p:nvPr/>
        </p:nvSpPr>
        <p:spPr>
          <a:xfrm>
            <a:off x="0" y="4681728"/>
            <a:ext cx="12197254" cy="2176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365760" bIns="91440" rtlCol="0" anchor="t" anchorCtr="0"/>
          <a:lstStyle/>
          <a:p>
            <a:r>
              <a:rPr lang="en-IN" sz="2000" b="1" dirty="0" smtClean="0">
                <a:solidFill>
                  <a:schemeClr val="tx1"/>
                </a:solidFill>
                <a:latin typeface="Courier New" panose="02070309020205020404" pitchFamily="49" charset="0"/>
                <a:cs typeface="Courier New" panose="02070309020205020404" pitchFamily="49" charset="0"/>
              </a:rPr>
              <a:t>Exception in thread "main" java.lang.ArithmeticException: / by zero	at </a:t>
            </a:r>
            <a:r>
              <a:rPr lang="en-IN" sz="2000" b="1" dirty="0" err="1" smtClean="0">
                <a:solidFill>
                  <a:schemeClr val="tx1"/>
                </a:solidFill>
                <a:latin typeface="Courier New" panose="02070309020205020404" pitchFamily="49" charset="0"/>
                <a:cs typeface="Courier New" panose="02070309020205020404" pitchFamily="49" charset="0"/>
              </a:rPr>
              <a:t>MyClass.main</a:t>
            </a:r>
            <a:r>
              <a:rPr lang="en-IN" sz="2000" b="1" dirty="0" smtClean="0">
                <a:solidFill>
                  <a:schemeClr val="tx1"/>
                </a:solidFill>
                <a:latin typeface="Courier New" panose="02070309020205020404" pitchFamily="49" charset="0"/>
                <a:cs typeface="Courier New" panose="02070309020205020404" pitchFamily="49" charset="0"/>
              </a:rPr>
              <a:t>(MyClass.java:6)</a:t>
            </a:r>
            <a:endParaRPr lang="en-US" sz="2000" b="1" dirty="0">
              <a:solidFill>
                <a:schemeClr val="tx1"/>
              </a:solidFill>
              <a:latin typeface="Courier New" panose="02070309020205020404" pitchFamily="49" charset="0"/>
              <a:cs typeface="Courier New" panose="02070309020205020404" pitchFamily="49"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9" name="Rectangle 8">
            <a:extLst>
              <a:ext uri="{FF2B5EF4-FFF2-40B4-BE49-F238E27FC236}">
                <a16:creationId xmlns="" xmlns:a16="http://schemas.microsoft.com/office/drawing/2014/main" id="{2C2FE0B5-1F15-4781-B896-181844B84130}"/>
              </a:ext>
            </a:extLst>
          </p:cNvPr>
          <p:cNvSpPr/>
          <p:nvPr/>
        </p:nvSpPr>
        <p:spPr>
          <a:xfrm>
            <a:off x="0" y="4681728"/>
            <a:ext cx="12192000" cy="31089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91440" bIns="91440" numCol="1" spcCol="0" rtlCol="0" fromWordArt="0" anchor="ctr" anchorCtr="1" forceAA="0" compatLnSpc="1">
            <a:prstTxWarp prst="textNoShape">
              <a:avLst/>
            </a:prstTxWarp>
            <a:noAutofit/>
          </a:bodyPr>
          <a:lstStyle/>
          <a:p>
            <a:pPr algn="ctr"/>
            <a:r>
              <a:rPr lang="en-US" sz="2500" b="1" dirty="0" smtClean="0">
                <a:solidFill>
                  <a:schemeClr val="bg1"/>
                </a:solidFill>
                <a:latin typeface="Courier New" panose="02070309020205020404" pitchFamily="49" charset="0"/>
                <a:cs typeface="Courier New" panose="02070309020205020404" pitchFamily="49" charset="0"/>
              </a:rPr>
              <a:t>Output</a:t>
            </a:r>
            <a:endParaRPr lang="en-US" sz="2500" b="1" dirty="0">
              <a:solidFill>
                <a:schemeClr val="bg1"/>
              </a:solidFill>
              <a:latin typeface="Courier New" panose="02070309020205020404" pitchFamily="49" charset="0"/>
              <a:cs typeface="Courier New" panose="02070309020205020404" pitchFamily="49" charset="0"/>
            </a:endParaRPr>
          </a:p>
        </p:txBody>
      </p:sp>
      <p:sp>
        <p:nvSpPr>
          <p:cNvPr id="10" name="Rounded Rectangle 9"/>
          <p:cNvSpPr/>
          <p:nvPr/>
        </p:nvSpPr>
        <p:spPr>
          <a:xfrm>
            <a:off x="381000" y="5029200"/>
            <a:ext cx="4267200" cy="304800"/>
          </a:xfrm>
          <a:prstGeom prst="roundRect">
            <a:avLst/>
          </a:prstGeom>
          <a:noFill/>
          <a:ln w="28575">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05136"/>
              </a:solidFill>
            </a:endParaRPr>
          </a:p>
        </p:txBody>
      </p:sp>
      <p:sp>
        <p:nvSpPr>
          <p:cNvPr id="11" name="Rounded Rectangle 10"/>
          <p:cNvSpPr/>
          <p:nvPr/>
        </p:nvSpPr>
        <p:spPr>
          <a:xfrm>
            <a:off x="1409700" y="2247900"/>
            <a:ext cx="1600200" cy="304800"/>
          </a:xfrm>
          <a:prstGeom prst="round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968454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p:cNvSpPr/>
          <p:nvPr/>
        </p:nvSpPr>
        <p:spPr>
          <a:xfrm>
            <a:off x="-274" y="-36786"/>
            <a:ext cx="12192001" cy="6859466"/>
          </a:xfrm>
          <a:prstGeom prst="rect">
            <a:avLst/>
          </a:prstGeom>
          <a:solidFill>
            <a:srgbClr val="000000"/>
          </a:solidFill>
          <a:ln w="12700">
            <a:miter lim="400000"/>
          </a:ln>
        </p:spPr>
        <p:txBody>
          <a:bodyPr lIns="548640" tIns="914400" rIns="640080" bIns="182880" anchor="t" anchorCtr="0"/>
          <a:lstStyle/>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Eligible to attend Military Selection </a:t>
            </a:r>
            <a:endParaRPr lang="en-US" sz="2000" b="1" dirty="0" smtClean="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r>
              <a:rPr lang="en-US" sz="2000" b="1" dirty="0" smtClean="0">
                <a:latin typeface="Courier New" panose="02070309020205020404" pitchFamily="49" charset="0"/>
                <a:cs typeface="Courier New" panose="02070309020205020404" pitchFamily="49" charset="0"/>
              </a:rPr>
              <a:t>rest </a:t>
            </a:r>
            <a:r>
              <a:rPr lang="en-US" sz="2000" b="1" dirty="0">
                <a:latin typeface="Courier New" panose="02070309020205020404" pitchFamily="49" charset="0"/>
                <a:cs typeface="Courier New" panose="02070309020205020404" pitchFamily="49" charset="0"/>
              </a:rPr>
              <a:t>of the code...</a:t>
            </a:r>
            <a:endParaRPr lang="en-US" sz="2000" b="1" dirty="0" smtClean="0">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xmlns="" id="{610CB327-AE30-4B8C-9066-74E6D5D2230B}"/>
              </a:ext>
            </a:extLst>
          </p:cNvPr>
          <p:cNvSpPr/>
          <p:nvPr/>
        </p:nvSpPr>
        <p:spPr>
          <a:xfrm>
            <a:off x="-274" y="-36786"/>
            <a:ext cx="12192000" cy="57018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500" b="1" dirty="0">
                <a:solidFill>
                  <a:schemeClr val="bg1"/>
                </a:solidFill>
                <a:latin typeface="Courier New" panose="02070309020205020404" pitchFamily="49" charset="0"/>
                <a:cs typeface="Courier New" panose="02070309020205020404" pitchFamily="49" charset="0"/>
              </a:rPr>
              <a:t>   OUTPUT</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2438251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 xmlns:a16="http://schemas.microsoft.com/office/drawing/2014/main" id="{D71EE1CC-5860-4236-A6FD-56296450190E}"/>
              </a:ext>
            </a:extLst>
          </p:cNvPr>
          <p:cNvPicPr>
            <a:picLocks noChangeAspect="1"/>
          </p:cNvPicPr>
          <p:nvPr/>
        </p:nvPicPr>
        <p:blipFill>
          <a:blip r:embed="rId3" cstate="print">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import java.io.*;</a:t>
            </a:r>
          </a:p>
          <a:p>
            <a:r>
              <a:rPr lang="en-US" sz="2000" b="1" dirty="0" smtClean="0">
                <a:solidFill>
                  <a:schemeClr val="bg1"/>
                </a:solidFill>
                <a:latin typeface="Courier New" panose="02070309020205020404" pitchFamily="49" charset="0"/>
                <a:cs typeface="Courier New" panose="02070309020205020404" pitchFamily="49" charset="0"/>
              </a:rPr>
              <a:t>public class Main {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t>
            </a:r>
            <a:r>
              <a:rPr lang="en-US" sz="2000" b="1" dirty="0" err="1" smtClean="0">
                <a:solidFill>
                  <a:schemeClr val="bg1"/>
                </a:solidFill>
                <a:latin typeface="Courier New" panose="02070309020205020404" pitchFamily="49" charset="0"/>
                <a:cs typeface="Courier New" panose="02070309020205020404" pitchFamily="49" charset="0"/>
              </a:rPr>
              <a:t>args</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System.out.println</a:t>
            </a:r>
            <a:r>
              <a:rPr lang="en-US" sz="2000" b="1" dirty="0" smtClean="0">
                <a:solidFill>
                  <a:schemeClr val="bg1"/>
                </a:solidFill>
                <a:latin typeface="Courier New" panose="02070309020205020404" pitchFamily="49" charset="0"/>
                <a:cs typeface="Courier New" panose="02070309020205020404" pitchFamily="49" charset="0"/>
              </a:rPr>
              <a:t>("First line");</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System.out.println</a:t>
            </a:r>
            <a:r>
              <a:rPr lang="en-US" sz="2000" b="1" dirty="0" smtClean="0">
                <a:solidFill>
                  <a:schemeClr val="bg1"/>
                </a:solidFill>
                <a:latin typeface="Courier New" panose="02070309020205020404" pitchFamily="49" charset="0"/>
                <a:cs typeface="Courier New" panose="02070309020205020404" pitchFamily="49" charset="0"/>
              </a:rPr>
              <a:t>("Second line");</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myIntArray</a:t>
            </a:r>
            <a:r>
              <a:rPr lang="en-US" sz="2000" b="1" dirty="0" smtClean="0">
                <a:solidFill>
                  <a:schemeClr val="bg1"/>
                </a:solidFill>
                <a:latin typeface="Courier New" panose="02070309020205020404" pitchFamily="49" charset="0"/>
                <a:cs typeface="Courier New" panose="02070309020205020404" pitchFamily="49" charset="0"/>
              </a:rPr>
              <a:t> = new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[]{1, 2, 3};</a:t>
            </a:r>
          </a:p>
          <a:p>
            <a:r>
              <a:rPr lang="en-US" sz="2000" b="1" dirty="0" smtClean="0">
                <a:solidFill>
                  <a:schemeClr val="bg1"/>
                </a:solidFill>
                <a:latin typeface="Courier New" panose="02070309020205020404" pitchFamily="49" charset="0"/>
                <a:cs typeface="Courier New" panose="02070309020205020404" pitchFamily="49" charset="0"/>
              </a:rPr>
              <a:t>        print(</a:t>
            </a:r>
            <a:r>
              <a:rPr lang="en-US" sz="2000" b="1" dirty="0" err="1" smtClean="0">
                <a:solidFill>
                  <a:schemeClr val="bg1"/>
                </a:solidFill>
                <a:latin typeface="Courier New" panose="02070309020205020404" pitchFamily="49" charset="0"/>
                <a:cs typeface="Courier New" panose="02070309020205020404" pitchFamily="49" charset="0"/>
              </a:rPr>
              <a:t>myIntArray</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System.out.println</a:t>
            </a:r>
            <a:r>
              <a:rPr lang="en-US" sz="2000" b="1" dirty="0" smtClean="0">
                <a:solidFill>
                  <a:schemeClr val="bg1"/>
                </a:solidFill>
                <a:latin typeface="Courier New" panose="02070309020205020404" pitchFamily="49" charset="0"/>
                <a:cs typeface="Courier New" panose="02070309020205020404" pitchFamily="49" charset="0"/>
              </a:rPr>
              <a:t>("Third line");</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public static void print(</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arr</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System.out.println</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arr</a:t>
            </a:r>
            <a:r>
              <a:rPr lang="en-US" sz="2000" b="1" dirty="0" smtClean="0">
                <a:solidFill>
                  <a:schemeClr val="bg1"/>
                </a:solidFill>
                <a:latin typeface="Courier New" panose="02070309020205020404" pitchFamily="49" charset="0"/>
                <a:cs typeface="Courier New" panose="02070309020205020404" pitchFamily="49" charset="0"/>
              </a:rPr>
              <a:t>[3]);</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System.out.println</a:t>
            </a:r>
            <a:r>
              <a:rPr lang="en-US" sz="2000" b="1" dirty="0" smtClean="0">
                <a:solidFill>
                  <a:schemeClr val="bg1"/>
                </a:solidFill>
                <a:latin typeface="Courier New" panose="02070309020205020404" pitchFamily="49" charset="0"/>
                <a:cs typeface="Courier New" panose="02070309020205020404" pitchFamily="49" charset="0"/>
              </a:rPr>
              <a:t>("Fourth element successfully displayed!");</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sp>
        <p:nvSpPr>
          <p:cNvPr id="3" name="Rectangle 2"/>
          <p:cNvSpPr/>
          <p:nvPr/>
        </p:nvSpPr>
        <p:spPr>
          <a:xfrm>
            <a:off x="0" y="4681728"/>
            <a:ext cx="12197254" cy="2176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365760" bIns="91440" rtlCol="0" anchor="t" anchorCtr="0"/>
          <a:lstStyle/>
          <a:p>
            <a:r>
              <a:rPr lang="en-US" sz="2000" b="1" dirty="0" smtClean="0">
                <a:solidFill>
                  <a:schemeClr val="tx1"/>
                </a:solidFill>
                <a:latin typeface="Courier New" panose="02070309020205020404" pitchFamily="49" charset="0"/>
                <a:cs typeface="Courier New" panose="02070309020205020404" pitchFamily="49" charset="0"/>
              </a:rPr>
              <a:t>First line</a:t>
            </a:r>
          </a:p>
          <a:p>
            <a:r>
              <a:rPr lang="en-US" sz="2000" b="1" dirty="0" smtClean="0">
                <a:solidFill>
                  <a:schemeClr val="tx1"/>
                </a:solidFill>
                <a:latin typeface="Courier New" panose="02070309020205020404" pitchFamily="49" charset="0"/>
                <a:cs typeface="Courier New" panose="02070309020205020404" pitchFamily="49" charset="0"/>
              </a:rPr>
              <a:t>Second line</a:t>
            </a:r>
          </a:p>
          <a:p>
            <a:r>
              <a:rPr lang="en-US" sz="2000" b="1" dirty="0" smtClean="0">
                <a:solidFill>
                  <a:schemeClr val="tx1"/>
                </a:solidFill>
                <a:latin typeface="Courier New" panose="02070309020205020404" pitchFamily="49" charset="0"/>
                <a:cs typeface="Courier New" panose="02070309020205020404" pitchFamily="49" charset="0"/>
              </a:rPr>
              <a:t>Exception in thread "main" </a:t>
            </a:r>
            <a:r>
              <a:rPr lang="en-US" sz="2000" b="1" dirty="0" err="1" smtClean="0">
                <a:solidFill>
                  <a:schemeClr val="tx1"/>
                </a:solidFill>
                <a:latin typeface="Courier New" panose="02070309020205020404" pitchFamily="49" charset="0"/>
                <a:cs typeface="Courier New" panose="02070309020205020404" pitchFamily="49" charset="0"/>
              </a:rPr>
              <a:t>java.lang.ArrayIndexOutOfBoundsException</a:t>
            </a:r>
            <a:r>
              <a:rPr lang="en-US" sz="2000" b="1" dirty="0" smtClean="0">
                <a:solidFill>
                  <a:schemeClr val="tx1"/>
                </a:solidFill>
                <a:latin typeface="Courier New" panose="02070309020205020404" pitchFamily="49" charset="0"/>
                <a:cs typeface="Courier New" panose="02070309020205020404" pitchFamily="49" charset="0"/>
              </a:rPr>
              <a:t>: 3</a:t>
            </a:r>
          </a:p>
          <a:p>
            <a:r>
              <a:rPr lang="en-US" sz="2000" b="1" dirty="0" smtClean="0">
                <a:solidFill>
                  <a:schemeClr val="tx1"/>
                </a:solidFill>
                <a:latin typeface="Courier New" panose="02070309020205020404" pitchFamily="49" charset="0"/>
                <a:cs typeface="Courier New" panose="02070309020205020404" pitchFamily="49" charset="0"/>
              </a:rPr>
              <a:t>	at </a:t>
            </a:r>
            <a:r>
              <a:rPr lang="en-US" sz="2000" b="1" dirty="0" err="1" smtClean="0">
                <a:solidFill>
                  <a:schemeClr val="tx1"/>
                </a:solidFill>
                <a:latin typeface="Courier New" panose="02070309020205020404" pitchFamily="49" charset="0"/>
                <a:cs typeface="Courier New" panose="02070309020205020404" pitchFamily="49" charset="0"/>
              </a:rPr>
              <a:t>Main.print</a:t>
            </a:r>
            <a:r>
              <a:rPr lang="en-US" sz="2000" b="1" dirty="0" smtClean="0">
                <a:solidFill>
                  <a:schemeClr val="tx1"/>
                </a:solidFill>
                <a:latin typeface="Courier New" panose="02070309020205020404" pitchFamily="49" charset="0"/>
                <a:cs typeface="Courier New" panose="02070309020205020404" pitchFamily="49" charset="0"/>
              </a:rPr>
              <a:t>(Main.java:11)</a:t>
            </a:r>
          </a:p>
          <a:p>
            <a:r>
              <a:rPr lang="en-US" sz="2000" b="1" dirty="0" smtClean="0">
                <a:solidFill>
                  <a:schemeClr val="tx1"/>
                </a:solidFill>
                <a:latin typeface="Courier New" panose="02070309020205020404" pitchFamily="49" charset="0"/>
                <a:cs typeface="Courier New" panose="02070309020205020404" pitchFamily="49" charset="0"/>
              </a:rPr>
              <a:t>	at </a:t>
            </a:r>
            <a:r>
              <a:rPr lang="en-US" sz="2000" b="1" dirty="0" err="1" smtClean="0">
                <a:solidFill>
                  <a:schemeClr val="tx1"/>
                </a:solidFill>
                <a:latin typeface="Courier New" panose="02070309020205020404" pitchFamily="49" charset="0"/>
                <a:cs typeface="Courier New" panose="02070309020205020404" pitchFamily="49" charset="0"/>
              </a:rPr>
              <a:t>Main.main</a:t>
            </a:r>
            <a:r>
              <a:rPr lang="en-US" sz="2000" b="1" dirty="0" smtClean="0">
                <a:solidFill>
                  <a:schemeClr val="tx1"/>
                </a:solidFill>
                <a:latin typeface="Courier New" panose="02070309020205020404" pitchFamily="49" charset="0"/>
                <a:cs typeface="Courier New" panose="02070309020205020404" pitchFamily="49" charset="0"/>
              </a:rPr>
              <a:t>(Main.java:7)</a:t>
            </a:r>
          </a:p>
          <a:p>
            <a:endParaRPr lang="en-US" sz="2000" b="1" dirty="0" smtClean="0">
              <a:solidFill>
                <a:schemeClr val="tx1"/>
              </a:solidFill>
              <a:latin typeface="Courier New" panose="02070309020205020404" pitchFamily="49" charset="0"/>
              <a:cs typeface="Courier New" panose="02070309020205020404" pitchFamily="49" charset="0"/>
            </a:endParaRPr>
          </a:p>
          <a:p>
            <a:endParaRPr lang="en-US" sz="2000" b="1" dirty="0" smtClean="0">
              <a:solidFill>
                <a:schemeClr val="tx1"/>
              </a:solidFill>
              <a:latin typeface="Courier New" panose="02070309020205020404" pitchFamily="49" charset="0"/>
              <a:cs typeface="Courier New" panose="02070309020205020404" pitchFamily="49" charset="0"/>
            </a:endParaRPr>
          </a:p>
          <a:p>
            <a:endParaRPr lang="en-US" sz="2000" b="1" dirty="0">
              <a:solidFill>
                <a:schemeClr val="tx1"/>
              </a:solidFill>
              <a:latin typeface="Courier New" panose="02070309020205020404" pitchFamily="49" charset="0"/>
              <a:cs typeface="Courier New" panose="02070309020205020404" pitchFamily="49"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9" name="Rectangle 8">
            <a:extLst>
              <a:ext uri="{FF2B5EF4-FFF2-40B4-BE49-F238E27FC236}">
                <a16:creationId xmlns="" xmlns:a16="http://schemas.microsoft.com/office/drawing/2014/main" id="{2C2FE0B5-1F15-4781-B896-181844B84130}"/>
              </a:ext>
            </a:extLst>
          </p:cNvPr>
          <p:cNvSpPr/>
          <p:nvPr/>
        </p:nvSpPr>
        <p:spPr>
          <a:xfrm>
            <a:off x="0" y="4681728"/>
            <a:ext cx="12192000" cy="31089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91440" bIns="91440" numCol="1" spcCol="0" rtlCol="0" fromWordArt="0" anchor="ctr" anchorCtr="1" forceAA="0" compatLnSpc="1">
            <a:prstTxWarp prst="textNoShape">
              <a:avLst/>
            </a:prstTxWarp>
            <a:noAutofit/>
          </a:bodyPr>
          <a:lstStyle/>
          <a:p>
            <a:pPr algn="ctr"/>
            <a:r>
              <a:rPr lang="en-US" sz="2500" b="1" dirty="0" smtClean="0">
                <a:solidFill>
                  <a:schemeClr val="bg1"/>
                </a:solidFill>
                <a:latin typeface="Courier New" panose="02070309020205020404" pitchFamily="49" charset="0"/>
                <a:cs typeface="Courier New" panose="02070309020205020404" pitchFamily="49" charset="0"/>
              </a:rPr>
              <a:t>Output</a:t>
            </a:r>
            <a:endParaRPr lang="en-US" sz="2500"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968454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cxnSp>
        <p:nvCxnSpPr>
          <p:cNvPr id="41" name="Elbow Connector 40"/>
          <p:cNvCxnSpPr/>
          <p:nvPr/>
        </p:nvCxnSpPr>
        <p:spPr>
          <a:xfrm rot="10800000" flipV="1">
            <a:off x="2743200" y="2067327"/>
            <a:ext cx="609600" cy="1961346"/>
          </a:xfrm>
          <a:prstGeom prst="bentConnector3">
            <a:avLst>
              <a:gd name="adj1" fmla="val 5000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p:nvPr/>
        </p:nvCxnSpPr>
        <p:spPr>
          <a:xfrm rot="10800000">
            <a:off x="3352800" y="2067327"/>
            <a:ext cx="76200" cy="4018746"/>
          </a:xfrm>
          <a:prstGeom prst="bentConnector3">
            <a:avLst>
              <a:gd name="adj1" fmla="val 50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762000" y="3657600"/>
            <a:ext cx="1981200" cy="762000"/>
          </a:xfrm>
          <a:prstGeom prst="roundRect">
            <a:avLst>
              <a:gd name="adj" fmla="val 34167"/>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dirty="0" smtClean="0">
                <a:solidFill>
                  <a:schemeClr val="tx1"/>
                </a:solidFill>
                <a:latin typeface="Nunito Sans" charset="0"/>
              </a:rPr>
              <a:t>Throwable</a:t>
            </a:r>
            <a:endParaRPr lang="en-IN" sz="2500" dirty="0">
              <a:solidFill>
                <a:schemeClr val="tx1"/>
              </a:solidFill>
              <a:latin typeface="Nunito Sans" charset="0"/>
            </a:endParaRPr>
          </a:p>
        </p:txBody>
      </p:sp>
      <p:sp>
        <p:nvSpPr>
          <p:cNvPr id="19" name="Rounded Rectangle 18"/>
          <p:cNvSpPr/>
          <p:nvPr/>
        </p:nvSpPr>
        <p:spPr>
          <a:xfrm>
            <a:off x="3429000" y="5715000"/>
            <a:ext cx="1981200" cy="762000"/>
          </a:xfrm>
          <a:prstGeom prst="roundRect">
            <a:avLst>
              <a:gd name="adj" fmla="val 34167"/>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dirty="0" smtClean="0">
                <a:solidFill>
                  <a:schemeClr val="tx1"/>
                </a:solidFill>
                <a:latin typeface="Nunito Sans" charset="0"/>
              </a:rPr>
              <a:t>Error</a:t>
            </a:r>
            <a:endParaRPr lang="en-IN" sz="2500" dirty="0">
              <a:solidFill>
                <a:schemeClr val="tx1"/>
              </a:solidFill>
              <a:latin typeface="Nunito Sans" charset="0"/>
            </a:endParaRPr>
          </a:p>
        </p:txBody>
      </p:sp>
      <p:sp>
        <p:nvSpPr>
          <p:cNvPr id="20" name="Rounded Rectangle 19"/>
          <p:cNvSpPr/>
          <p:nvPr/>
        </p:nvSpPr>
        <p:spPr>
          <a:xfrm>
            <a:off x="3352800" y="1676400"/>
            <a:ext cx="1981200" cy="762000"/>
          </a:xfrm>
          <a:prstGeom prst="roundRect">
            <a:avLst>
              <a:gd name="adj" fmla="val 34167"/>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dirty="0" smtClean="0">
                <a:solidFill>
                  <a:schemeClr val="tx1"/>
                </a:solidFill>
                <a:latin typeface="Nunito Sans" charset="0"/>
              </a:rPr>
              <a:t>Exception</a:t>
            </a:r>
            <a:endParaRPr lang="en-IN" sz="2500" dirty="0">
              <a:solidFill>
                <a:schemeClr val="tx1"/>
              </a:solidFill>
              <a:latin typeface="Nunito Sans" charset="0"/>
            </a:endParaRPr>
          </a:p>
        </p:txBody>
      </p:sp>
      <p:grpSp>
        <p:nvGrpSpPr>
          <p:cNvPr id="2" name="Group 25"/>
          <p:cNvGrpSpPr/>
          <p:nvPr/>
        </p:nvGrpSpPr>
        <p:grpSpPr>
          <a:xfrm>
            <a:off x="6248400" y="1676400"/>
            <a:ext cx="3200400" cy="3829050"/>
            <a:chOff x="6096000" y="228600"/>
            <a:chExt cx="3200400" cy="3829050"/>
          </a:xfrm>
        </p:grpSpPr>
        <p:sp>
          <p:nvSpPr>
            <p:cNvPr id="21" name="Rounded Rectangle 20"/>
            <p:cNvSpPr/>
            <p:nvPr/>
          </p:nvSpPr>
          <p:spPr>
            <a:xfrm>
              <a:off x="6096000" y="228600"/>
              <a:ext cx="3200400" cy="762000"/>
            </a:xfrm>
            <a:prstGeom prst="roundRect">
              <a:avLst>
                <a:gd name="adj" fmla="val 34167"/>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dirty="0" smtClean="0">
                  <a:solidFill>
                    <a:schemeClr val="tx1"/>
                  </a:solidFill>
                  <a:latin typeface="Nunito Sans" charset="0"/>
                </a:rPr>
                <a:t>IOException</a:t>
              </a:r>
              <a:endParaRPr lang="en-IN" sz="2500" dirty="0">
                <a:solidFill>
                  <a:schemeClr val="tx1"/>
                </a:solidFill>
                <a:latin typeface="Nunito Sans" charset="0"/>
              </a:endParaRPr>
            </a:p>
          </p:txBody>
        </p:sp>
        <p:sp>
          <p:nvSpPr>
            <p:cNvPr id="22" name="Rounded Rectangle 21"/>
            <p:cNvSpPr/>
            <p:nvPr/>
          </p:nvSpPr>
          <p:spPr>
            <a:xfrm>
              <a:off x="6096000" y="1238250"/>
              <a:ext cx="3200400" cy="762000"/>
            </a:xfrm>
            <a:prstGeom prst="roundRect">
              <a:avLst>
                <a:gd name="adj" fmla="val 34167"/>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dirty="0" smtClean="0">
                  <a:solidFill>
                    <a:schemeClr val="tx1"/>
                  </a:solidFill>
                  <a:latin typeface="Nunito Sans" charset="0"/>
                </a:rPr>
                <a:t>SQLException</a:t>
              </a:r>
              <a:endParaRPr lang="en-IN" sz="2500" dirty="0">
                <a:solidFill>
                  <a:schemeClr val="tx1"/>
                </a:solidFill>
                <a:latin typeface="Nunito Sans" charset="0"/>
              </a:endParaRPr>
            </a:p>
          </p:txBody>
        </p:sp>
        <p:sp>
          <p:nvSpPr>
            <p:cNvPr id="23" name="Rounded Rectangle 22"/>
            <p:cNvSpPr/>
            <p:nvPr/>
          </p:nvSpPr>
          <p:spPr>
            <a:xfrm>
              <a:off x="6096000" y="2286000"/>
              <a:ext cx="3200400" cy="762000"/>
            </a:xfrm>
            <a:prstGeom prst="roundRect">
              <a:avLst>
                <a:gd name="adj" fmla="val 34167"/>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dirty="0" smtClean="0">
                  <a:solidFill>
                    <a:schemeClr val="tx1"/>
                  </a:solidFill>
                  <a:latin typeface="Nunito Sans" charset="0"/>
                </a:rPr>
                <a:t>ClassNot FoundException</a:t>
              </a:r>
              <a:endParaRPr lang="en-IN" sz="2500" dirty="0">
                <a:solidFill>
                  <a:schemeClr val="tx1"/>
                </a:solidFill>
                <a:latin typeface="Nunito Sans" charset="0"/>
              </a:endParaRPr>
            </a:p>
          </p:txBody>
        </p:sp>
        <p:sp>
          <p:nvSpPr>
            <p:cNvPr id="24" name="Rounded Rectangle 23"/>
            <p:cNvSpPr/>
            <p:nvPr/>
          </p:nvSpPr>
          <p:spPr>
            <a:xfrm>
              <a:off x="6096000" y="3295650"/>
              <a:ext cx="3200400" cy="762000"/>
            </a:xfrm>
            <a:prstGeom prst="roundRect">
              <a:avLst>
                <a:gd name="adj" fmla="val 34167"/>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IN" sz="2500" dirty="0" smtClean="0">
                  <a:solidFill>
                    <a:schemeClr val="tx1"/>
                  </a:solidFill>
                  <a:latin typeface="Nunito Sans" charset="0"/>
                </a:rPr>
                <a:t>RuntimeException</a:t>
              </a:r>
              <a:endParaRPr lang="en-IN" sz="2500" dirty="0">
                <a:solidFill>
                  <a:schemeClr val="tx1"/>
                </a:solidFill>
                <a:latin typeface="Nunito Sans" charset="0"/>
              </a:endParaRPr>
            </a:p>
          </p:txBody>
        </p:sp>
      </p:grpSp>
      <p:cxnSp>
        <p:nvCxnSpPr>
          <p:cNvPr id="28" name="Straight Connector 27"/>
          <p:cNvCxnSpPr>
            <a:stCxn id="20" idx="3"/>
            <a:endCxn id="21" idx="1"/>
          </p:cNvCxnSpPr>
          <p:nvPr/>
        </p:nvCxnSpPr>
        <p:spPr>
          <a:xfrm>
            <a:off x="5334000" y="2057400"/>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2" idx="1"/>
            <a:endCxn id="20" idx="3"/>
          </p:cNvCxnSpPr>
          <p:nvPr/>
        </p:nvCxnSpPr>
        <p:spPr>
          <a:xfrm rot="10800000">
            <a:off x="5334000" y="2057400"/>
            <a:ext cx="914400" cy="1009650"/>
          </a:xfrm>
          <a:prstGeom prst="bent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3" idx="1"/>
            <a:endCxn id="20" idx="3"/>
          </p:cNvCxnSpPr>
          <p:nvPr/>
        </p:nvCxnSpPr>
        <p:spPr>
          <a:xfrm rot="10800000">
            <a:off x="5334000" y="2057400"/>
            <a:ext cx="914400" cy="2057400"/>
          </a:xfrm>
          <a:prstGeom prst="bent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24" idx="1"/>
            <a:endCxn id="20" idx="3"/>
          </p:cNvCxnSpPr>
          <p:nvPr/>
        </p:nvCxnSpPr>
        <p:spPr>
          <a:xfrm rot="10800000">
            <a:off x="5334000" y="2057400"/>
            <a:ext cx="914400" cy="3067050"/>
          </a:xfrm>
          <a:prstGeom prst="bent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Hierarchy of Java Exception classes</a:t>
            </a:r>
            <a:endParaRPr lang="en-US" sz="4500" b="1" dirty="0">
              <a:latin typeface="Nunito Sans" panose="00000500000000000000" pitchFamily="2" charset="0"/>
            </a:endParaRPr>
          </a:p>
        </p:txBody>
      </p:sp>
      <p:sp>
        <p:nvSpPr>
          <p:cNvPr id="40" name="Rectangle 39">
            <a:extLst>
              <a:ext uri="{FF2B5EF4-FFF2-40B4-BE49-F238E27FC236}">
                <a16:creationId xmlns=""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2932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
        <p:nvSpPr>
          <p:cNvPr id="39" name="TextBox 38">
            <a:extLst>
              <a:ext uri="{FF2B5EF4-FFF2-40B4-BE49-F238E27FC236}">
                <a16:creationId xmlns=""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Types of Exception</a:t>
            </a:r>
            <a:endParaRPr lang="en-US" sz="4500" b="1" dirty="0">
              <a:latin typeface="Nunito Sans" panose="00000500000000000000" pitchFamily="2" charset="0"/>
            </a:endParaRPr>
          </a:p>
        </p:txBody>
      </p:sp>
      <p:sp>
        <p:nvSpPr>
          <p:cNvPr id="40" name="Rectangle 39">
            <a:extLst>
              <a:ext uri="{FF2B5EF4-FFF2-40B4-BE49-F238E27FC236}">
                <a16:creationId xmlns=""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 xmlns:a16="http://schemas.microsoft.com/office/drawing/2014/main" id="{6373F422-781C-4385-84E3-34EDBC7AB3E7}"/>
              </a:ext>
            </a:extLst>
          </p:cNvPr>
          <p:cNvSpPr txBox="1"/>
          <p:nvPr/>
        </p:nvSpPr>
        <p:spPr>
          <a:xfrm>
            <a:off x="558069" y="1611766"/>
            <a:ext cx="11104481" cy="1198405"/>
          </a:xfrm>
          <a:prstGeom prst="rect">
            <a:avLst/>
          </a:prstGeom>
          <a:noFill/>
        </p:spPr>
        <p:txBody>
          <a:bodyPr wrap="square" rtlCol="0">
            <a:spAutoFit/>
          </a:bodyPr>
          <a:lstStyle/>
          <a:p>
            <a:pPr>
              <a:lnSpc>
                <a:spcPct val="150000"/>
              </a:lnSpc>
              <a:buFont typeface="Arial" pitchFamily="34" charset="0"/>
              <a:buChar char="•"/>
            </a:pPr>
            <a:r>
              <a:rPr lang="en-US" sz="2500" dirty="0" smtClean="0">
                <a:latin typeface="Nunito Sans" panose="00000500000000000000" pitchFamily="2" charset="0"/>
              </a:rPr>
              <a:t>Checked Exception</a:t>
            </a:r>
          </a:p>
          <a:p>
            <a:pPr>
              <a:lnSpc>
                <a:spcPct val="150000"/>
              </a:lnSpc>
              <a:buFont typeface="Arial" pitchFamily="34" charset="0"/>
              <a:buChar char="•"/>
            </a:pPr>
            <a:r>
              <a:rPr lang="en-US" sz="2500" dirty="0" smtClean="0">
                <a:latin typeface="Nunito Sans" panose="00000500000000000000" pitchFamily="2" charset="0"/>
              </a:rPr>
              <a:t>Unchecked Exception</a:t>
            </a:r>
            <a:endParaRPr lang="en-US" sz="2500" dirty="0">
              <a:latin typeface="Nunito Sans" panose="00000500000000000000" pitchFamily="2" charset="0"/>
            </a:endParaRPr>
          </a:p>
        </p:txBody>
      </p:sp>
    </p:spTree>
    <p:extLst>
      <p:ext uri="{BB962C8B-B14F-4D97-AF65-F5344CB8AC3E}">
        <p14:creationId xmlns:p14="http://schemas.microsoft.com/office/powerpoint/2010/main" val="23129329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//Example for Checked exception</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java.io.FileInputStream</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Main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t>
            </a:r>
            <a:r>
              <a:rPr lang="en-US" sz="2000" b="1" dirty="0" err="1" smtClean="0">
                <a:solidFill>
                  <a:schemeClr val="bg1"/>
                </a:solidFill>
                <a:latin typeface="Courier New" panose="02070309020205020404" pitchFamily="49" charset="0"/>
                <a:cs typeface="Courier New" panose="02070309020205020404" pitchFamily="49" charset="0"/>
              </a:rPr>
              <a:t>args</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FileInputStream</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fis</a:t>
            </a:r>
            <a:r>
              <a:rPr lang="en-US" sz="2000" b="1" dirty="0" smtClean="0">
                <a:solidFill>
                  <a:schemeClr val="bg1"/>
                </a:solidFill>
                <a:latin typeface="Courier New" panose="02070309020205020404" pitchFamily="49" charset="0"/>
                <a:cs typeface="Courier New" panose="02070309020205020404" pitchFamily="49" charset="0"/>
              </a:rPr>
              <a:t> = null;</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fis</a:t>
            </a:r>
            <a:r>
              <a:rPr lang="en-US" sz="2000" b="1" dirty="0" smtClean="0">
                <a:solidFill>
                  <a:schemeClr val="bg1"/>
                </a:solidFill>
                <a:latin typeface="Courier New" panose="02070309020205020404" pitchFamily="49" charset="0"/>
                <a:cs typeface="Courier New" panose="02070309020205020404" pitchFamily="49" charset="0"/>
              </a:rPr>
              <a:t> = new </a:t>
            </a:r>
            <a:r>
              <a:rPr lang="en-US" sz="2000" b="1" dirty="0" err="1" smtClean="0">
                <a:solidFill>
                  <a:schemeClr val="bg1"/>
                </a:solidFill>
                <a:latin typeface="Courier New" panose="02070309020205020404" pitchFamily="49" charset="0"/>
                <a:cs typeface="Courier New" panose="02070309020205020404" pitchFamily="49" charset="0"/>
              </a:rPr>
              <a:t>FileInputStream</a:t>
            </a:r>
            <a:r>
              <a:rPr lang="en-US" sz="2000" b="1" dirty="0" smtClean="0">
                <a:solidFill>
                  <a:schemeClr val="bg1"/>
                </a:solidFill>
                <a:latin typeface="Courier New" panose="02070309020205020404" pitchFamily="49" charset="0"/>
                <a:cs typeface="Courier New" panose="02070309020205020404" pitchFamily="49" charset="0"/>
              </a:rPr>
              <a:t>(“D:/myfile.txt");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k; </a:t>
            </a:r>
          </a:p>
          <a:p>
            <a:r>
              <a:rPr lang="en-US" sz="2000" b="1" dirty="0" smtClean="0">
                <a:solidFill>
                  <a:schemeClr val="bg1"/>
                </a:solidFill>
                <a:latin typeface="Courier New" panose="02070309020205020404" pitchFamily="49" charset="0"/>
                <a:cs typeface="Courier New" panose="02070309020205020404" pitchFamily="49" charset="0"/>
              </a:rPr>
              <a:t>		while(( k = </a:t>
            </a:r>
            <a:r>
              <a:rPr lang="en-US" sz="2000" b="1" dirty="0" err="1" smtClean="0">
                <a:solidFill>
                  <a:schemeClr val="bg1"/>
                </a:solidFill>
                <a:latin typeface="Courier New" panose="02070309020205020404" pitchFamily="49" charset="0"/>
                <a:cs typeface="Courier New" panose="02070309020205020404" pitchFamily="49" charset="0"/>
              </a:rPr>
              <a:t>fis.read</a:t>
            </a:r>
            <a:r>
              <a:rPr lang="en-US" sz="2000" b="1" dirty="0" smtClean="0">
                <a:solidFill>
                  <a:schemeClr val="bg1"/>
                </a:solidFill>
                <a:latin typeface="Courier New" panose="02070309020205020404" pitchFamily="49" charset="0"/>
                <a:cs typeface="Courier New" panose="02070309020205020404" pitchFamily="49" charset="0"/>
              </a:rPr>
              <a:t>() ) != -1)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a:t>
            </a:r>
            <a:r>
              <a:rPr lang="en-US" sz="2000" b="1" dirty="0" smtClean="0">
                <a:solidFill>
                  <a:schemeClr val="bg1"/>
                </a:solidFill>
                <a:latin typeface="Courier New" panose="02070309020205020404" pitchFamily="49" charset="0"/>
                <a:cs typeface="Courier New" panose="02070309020205020404" pitchFamily="49" charset="0"/>
              </a:rPr>
              <a:t>((char)k);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fis.close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smtClean="0">
              <a:solidFill>
                <a:srgbClr val="F05136"/>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sp>
        <p:nvSpPr>
          <p:cNvPr id="3" name="Rectangle 2"/>
          <p:cNvSpPr/>
          <p:nvPr/>
        </p:nvSpPr>
        <p:spPr>
          <a:xfrm>
            <a:off x="0" y="4681728"/>
            <a:ext cx="12197254" cy="2176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365760" bIns="91440" rtlCol="0" anchor="t" anchorCtr="0"/>
          <a:lstStyle/>
          <a:p>
            <a:r>
              <a:rPr lang="en-IN" sz="2000" b="1" dirty="0" smtClean="0">
                <a:solidFill>
                  <a:schemeClr val="tx1"/>
                </a:solidFill>
                <a:latin typeface="Courier New" pitchFamily="49" charset="0"/>
                <a:cs typeface="Courier New" pitchFamily="49" charset="0"/>
              </a:rPr>
              <a:t>Exception in thread "main" java.lang.Error: Unresolved compilation problems: </a:t>
            </a:r>
          </a:p>
          <a:p>
            <a:r>
              <a:rPr lang="en-IN" sz="2000" b="1" dirty="0" smtClean="0">
                <a:solidFill>
                  <a:schemeClr val="tx1"/>
                </a:solidFill>
                <a:latin typeface="Courier New" pitchFamily="49" charset="0"/>
                <a:cs typeface="Courier New" pitchFamily="49" charset="0"/>
              </a:rPr>
              <a:t>Unhandled exception type </a:t>
            </a:r>
            <a:r>
              <a:rPr lang="en-IN" sz="2000" b="1" u="sng" dirty="0" smtClean="0">
                <a:solidFill>
                  <a:schemeClr val="tx1"/>
                </a:solidFill>
                <a:latin typeface="Courier New" pitchFamily="49" charset="0"/>
                <a:cs typeface="Courier New" pitchFamily="49" charset="0"/>
              </a:rPr>
              <a:t>FileNotFoundException</a:t>
            </a:r>
          </a:p>
          <a:p>
            <a:r>
              <a:rPr lang="en-IN" sz="2000" b="1" dirty="0" smtClean="0">
                <a:solidFill>
                  <a:schemeClr val="tx1"/>
                </a:solidFill>
                <a:latin typeface="Courier New" pitchFamily="49" charset="0"/>
                <a:cs typeface="Courier New" pitchFamily="49" charset="0"/>
              </a:rPr>
              <a:t>Unhandled exception type </a:t>
            </a:r>
            <a:r>
              <a:rPr lang="en-IN" sz="2000" b="1" u="sng" dirty="0" smtClean="0">
                <a:solidFill>
                  <a:schemeClr val="tx1"/>
                </a:solidFill>
                <a:latin typeface="Courier New" pitchFamily="49" charset="0"/>
                <a:cs typeface="Courier New" pitchFamily="49" charset="0"/>
              </a:rPr>
              <a:t>IOException</a:t>
            </a:r>
          </a:p>
          <a:p>
            <a:r>
              <a:rPr lang="en-IN" sz="2000" b="1" dirty="0" smtClean="0">
                <a:solidFill>
                  <a:schemeClr val="tx1"/>
                </a:solidFill>
                <a:latin typeface="Courier New" pitchFamily="49" charset="0"/>
                <a:cs typeface="Courier New" pitchFamily="49" charset="0"/>
              </a:rPr>
              <a:t>Unhandled exception type </a:t>
            </a:r>
            <a:r>
              <a:rPr lang="en-IN" sz="2000" b="1" u="sng" dirty="0" smtClean="0">
                <a:solidFill>
                  <a:schemeClr val="tx1"/>
                </a:solidFill>
                <a:latin typeface="Courier New" pitchFamily="49" charset="0"/>
                <a:cs typeface="Courier New" pitchFamily="49" charset="0"/>
              </a:rPr>
              <a:t>IOException</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9" name="Rectangle 8">
            <a:extLst>
              <a:ext uri="{FF2B5EF4-FFF2-40B4-BE49-F238E27FC236}">
                <a16:creationId xmlns="" xmlns:a16="http://schemas.microsoft.com/office/drawing/2014/main" id="{2C2FE0B5-1F15-4781-B896-181844B84130}"/>
              </a:ext>
            </a:extLst>
          </p:cNvPr>
          <p:cNvSpPr/>
          <p:nvPr/>
        </p:nvSpPr>
        <p:spPr>
          <a:xfrm>
            <a:off x="0" y="4681728"/>
            <a:ext cx="12192000" cy="31089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91440" bIns="91440" numCol="1" spcCol="0" rtlCol="0" fromWordArt="0" anchor="ctr" anchorCtr="1" forceAA="0" compatLnSpc="1">
            <a:prstTxWarp prst="textNoShape">
              <a:avLst/>
            </a:prstTxWarp>
            <a:noAutofit/>
          </a:bodyPr>
          <a:lstStyle/>
          <a:p>
            <a:pPr algn="ctr"/>
            <a:r>
              <a:rPr lang="en-US" sz="2500" b="1" dirty="0" smtClean="0">
                <a:solidFill>
                  <a:schemeClr val="bg1"/>
                </a:solidFill>
                <a:latin typeface="Courier New" panose="02070309020205020404" pitchFamily="49" charset="0"/>
                <a:cs typeface="Courier New" panose="02070309020205020404" pitchFamily="49" charset="0"/>
              </a:rPr>
              <a:t>Output</a:t>
            </a:r>
            <a:endParaRPr lang="en-US" sz="2500"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968454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05136"/>
                </a:solidFill>
                <a:latin typeface="Courier New" panose="02070309020205020404" pitchFamily="49" charset="0"/>
                <a:cs typeface="Courier New" panose="02070309020205020404" pitchFamily="49" charset="0"/>
              </a:rPr>
              <a:t>//Example for Unchecked exception</a:t>
            </a:r>
          </a:p>
          <a:p>
            <a:r>
              <a:rPr lang="en-US" sz="2000" b="1" dirty="0" smtClean="0">
                <a:solidFill>
                  <a:schemeClr val="bg1"/>
                </a:solidFill>
                <a:latin typeface="Courier New" panose="02070309020205020404" pitchFamily="49" charset="0"/>
                <a:cs typeface="Courier New" panose="02070309020205020404" pitchFamily="49" charset="0"/>
              </a:rPr>
              <a:t>import java.io.*;</a:t>
            </a:r>
          </a:p>
          <a:p>
            <a:r>
              <a:rPr lang="en-US" sz="2000" b="1" dirty="0" smtClean="0">
                <a:solidFill>
                  <a:schemeClr val="bg1"/>
                </a:solidFill>
                <a:latin typeface="Courier New" panose="02070309020205020404" pitchFamily="49" charset="0"/>
                <a:cs typeface="Courier New" panose="02070309020205020404" pitchFamily="49" charset="0"/>
              </a:rPr>
              <a:t>public class Main {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t>
            </a:r>
            <a:r>
              <a:rPr lang="en-US" sz="2000" b="1" dirty="0" err="1" smtClean="0">
                <a:solidFill>
                  <a:schemeClr val="bg1"/>
                </a:solidFill>
                <a:latin typeface="Courier New" panose="02070309020205020404" pitchFamily="49" charset="0"/>
                <a:cs typeface="Courier New" panose="02070309020205020404" pitchFamily="49" charset="0"/>
              </a:rPr>
              <a:t>args</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arr</a:t>
            </a:r>
            <a:r>
              <a:rPr lang="en-US" sz="2000" b="1" dirty="0" smtClean="0">
                <a:solidFill>
                  <a:schemeClr val="bg1"/>
                </a:solidFill>
                <a:latin typeface="Courier New" panose="02070309020205020404" pitchFamily="49" charset="0"/>
                <a:cs typeface="Courier New" panose="02070309020205020404" pitchFamily="49" charset="0"/>
              </a:rPr>
              <a:t> = new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[]{7, 11, 30, 63};</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System.out.println</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arr</a:t>
            </a:r>
            <a:r>
              <a:rPr lang="en-US" sz="2000" b="1" dirty="0" smtClean="0">
                <a:solidFill>
                  <a:schemeClr val="bg1"/>
                </a:solidFill>
                <a:latin typeface="Courier New" panose="02070309020205020404" pitchFamily="49" charset="0"/>
                <a:cs typeface="Courier New" panose="02070309020205020404" pitchFamily="49" charset="0"/>
              </a:rPr>
              <a:t>[5]);</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smtClean="0">
              <a:solidFill>
                <a:schemeClr val="bg1"/>
              </a:solidFill>
              <a:latin typeface="Courier New" panose="02070309020205020404" pitchFamily="49" charset="0"/>
              <a:cs typeface="Courier New" panose="02070309020205020404" pitchFamily="49" charset="0"/>
            </a:endParaRPr>
          </a:p>
          <a:p>
            <a:endParaRPr lang="en-US" sz="2000" b="1" dirty="0" smtClean="0">
              <a:solidFill>
                <a:srgbClr val="F05136"/>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sp>
        <p:nvSpPr>
          <p:cNvPr id="3" name="Rectangle 2"/>
          <p:cNvSpPr/>
          <p:nvPr/>
        </p:nvSpPr>
        <p:spPr>
          <a:xfrm>
            <a:off x="0" y="4681728"/>
            <a:ext cx="12197254" cy="2176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365760" bIns="91440" rtlCol="0" anchor="t" anchorCtr="0"/>
          <a:lstStyle/>
          <a:p>
            <a:r>
              <a:rPr lang="en-IN" sz="2000" b="1" dirty="0" smtClean="0">
                <a:solidFill>
                  <a:schemeClr val="tx1"/>
                </a:solidFill>
                <a:latin typeface="Courier New" pitchFamily="49" charset="0"/>
                <a:cs typeface="Courier New" pitchFamily="49" charset="0"/>
              </a:rPr>
              <a:t>Exception in thread "main" </a:t>
            </a:r>
            <a:r>
              <a:rPr lang="en-IN" sz="2000" b="1" dirty="0" err="1" smtClean="0">
                <a:solidFill>
                  <a:schemeClr val="tx1"/>
                </a:solidFill>
                <a:latin typeface="Courier New" pitchFamily="49" charset="0"/>
                <a:cs typeface="Courier New" pitchFamily="49" charset="0"/>
              </a:rPr>
              <a:t>java.lang.ArrayIndexOutOfBoundsException</a:t>
            </a:r>
            <a:r>
              <a:rPr lang="en-IN" sz="2000" b="1" dirty="0" smtClean="0">
                <a:solidFill>
                  <a:schemeClr val="tx1"/>
                </a:solidFill>
                <a:latin typeface="Courier New" pitchFamily="49" charset="0"/>
                <a:cs typeface="Courier New" pitchFamily="49" charset="0"/>
              </a:rPr>
              <a:t>: 5</a:t>
            </a:r>
          </a:p>
          <a:p>
            <a:r>
              <a:rPr lang="en-IN" sz="2000" b="1" dirty="0" smtClean="0">
                <a:solidFill>
                  <a:schemeClr val="tx1"/>
                </a:solidFill>
                <a:latin typeface="Courier New" pitchFamily="49" charset="0"/>
                <a:cs typeface="Courier New" pitchFamily="49" charset="0"/>
              </a:rPr>
              <a:t>at </a:t>
            </a:r>
            <a:r>
              <a:rPr lang="en-IN" sz="2000" b="1" dirty="0" err="1" smtClean="0">
                <a:solidFill>
                  <a:schemeClr val="tx1"/>
                </a:solidFill>
                <a:latin typeface="Courier New" pitchFamily="49" charset="0"/>
                <a:cs typeface="Courier New" pitchFamily="49" charset="0"/>
              </a:rPr>
              <a:t>Main.main</a:t>
            </a:r>
            <a:r>
              <a:rPr lang="en-IN" sz="2000" b="1" dirty="0" smtClean="0">
                <a:solidFill>
                  <a:schemeClr val="tx1"/>
                </a:solidFill>
                <a:latin typeface="Courier New" pitchFamily="49" charset="0"/>
                <a:cs typeface="Courier New" pitchFamily="49" charset="0"/>
              </a:rPr>
              <a:t>(Main.java:5)</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9" name="Rectangle 8">
            <a:extLst>
              <a:ext uri="{FF2B5EF4-FFF2-40B4-BE49-F238E27FC236}">
                <a16:creationId xmlns="" xmlns:a16="http://schemas.microsoft.com/office/drawing/2014/main" id="{2C2FE0B5-1F15-4781-B896-181844B84130}"/>
              </a:ext>
            </a:extLst>
          </p:cNvPr>
          <p:cNvSpPr/>
          <p:nvPr/>
        </p:nvSpPr>
        <p:spPr>
          <a:xfrm>
            <a:off x="0" y="4681728"/>
            <a:ext cx="12192000" cy="31089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91440" bIns="91440" numCol="1" spcCol="0" rtlCol="0" fromWordArt="0" anchor="ctr" anchorCtr="1" forceAA="0" compatLnSpc="1">
            <a:prstTxWarp prst="textNoShape">
              <a:avLst/>
            </a:prstTxWarp>
            <a:noAutofit/>
          </a:bodyPr>
          <a:lstStyle/>
          <a:p>
            <a:pPr algn="ctr"/>
            <a:r>
              <a:rPr lang="en-US" sz="2500" b="1" dirty="0" smtClean="0">
                <a:solidFill>
                  <a:schemeClr val="bg1"/>
                </a:solidFill>
                <a:latin typeface="Courier New" panose="02070309020205020404" pitchFamily="49" charset="0"/>
                <a:cs typeface="Courier New" panose="02070309020205020404" pitchFamily="49" charset="0"/>
              </a:rPr>
              <a:t>Output</a:t>
            </a:r>
            <a:endParaRPr lang="en-US" sz="2500"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968454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5212</TotalTime>
  <Words>3598</Words>
  <Application>Microsoft Office PowerPoint</Application>
  <PresentationFormat>Widescreen</PresentationFormat>
  <Paragraphs>1358</Paragraphs>
  <Slides>41</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Courier New</vt:lpstr>
      <vt:lpstr>Calibri</vt:lpstr>
      <vt:lpstr>Nunito Sans</vt:lpstr>
      <vt:lpstr>Helvetica Neue Medium</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user</cp:lastModifiedBy>
  <cp:revision>355</cp:revision>
  <dcterms:created xsi:type="dcterms:W3CDTF">2006-08-16T00:00:00Z</dcterms:created>
  <dcterms:modified xsi:type="dcterms:W3CDTF">2019-11-21T06:05:39Z</dcterms:modified>
</cp:coreProperties>
</file>