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9"/>
  </p:notesMasterIdLst>
  <p:sldIdLst>
    <p:sldId id="272" r:id="rId2"/>
    <p:sldId id="348" r:id="rId3"/>
    <p:sldId id="349" r:id="rId4"/>
    <p:sldId id="350" r:id="rId5"/>
    <p:sldId id="351" r:id="rId6"/>
    <p:sldId id="352" r:id="rId7"/>
    <p:sldId id="353" r:id="rId8"/>
    <p:sldId id="354" r:id="rId9"/>
    <p:sldId id="355" r:id="rId10"/>
    <p:sldId id="356" r:id="rId11"/>
    <p:sldId id="357" r:id="rId12"/>
    <p:sldId id="358" r:id="rId13"/>
    <p:sldId id="359" r:id="rId14"/>
    <p:sldId id="360" r:id="rId15"/>
    <p:sldId id="361" r:id="rId16"/>
    <p:sldId id="362" r:id="rId17"/>
    <p:sldId id="363" r:id="rId18"/>
    <p:sldId id="364" r:id="rId19"/>
    <p:sldId id="365" r:id="rId20"/>
    <p:sldId id="366" r:id="rId21"/>
    <p:sldId id="368" r:id="rId22"/>
    <p:sldId id="367" r:id="rId23"/>
    <p:sldId id="369" r:id="rId24"/>
    <p:sldId id="370" r:id="rId25"/>
    <p:sldId id="371" r:id="rId26"/>
    <p:sldId id="372" r:id="rId27"/>
    <p:sldId id="289" r:id="rId28"/>
  </p:sldIdLst>
  <p:sldSz cx="12192000" cy="6858000"/>
  <p:notesSz cx="6858000" cy="9144000"/>
  <p:embeddedFontLst>
    <p:embeddedFont>
      <p:font typeface="Nunito Sans" charset="0"/>
      <p:regular r:id="rId30"/>
      <p:bold r:id="rId31"/>
      <p:italic r:id="rId32"/>
      <p:boldItalic r:id="rId33"/>
    </p:embeddedFont>
    <p:embeddedFont>
      <p:font typeface="Calibri"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840"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F05136"/>
    <a:srgbClr val="E5E5E5"/>
    <a:srgbClr val="525252"/>
    <a:srgbClr val="1A1A1A"/>
    <a:srgbClr val="4A4A4A"/>
    <a:srgbClr val="131313"/>
    <a:srgbClr val="212121"/>
    <a:srgbClr val="303030"/>
    <a:srgbClr val="3D3D3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000" autoAdjust="0"/>
    <p:restoredTop sz="89599" autoAdjust="0"/>
  </p:normalViewPr>
  <p:slideViewPr>
    <p:cSldViewPr>
      <p:cViewPr varScale="1">
        <p:scale>
          <a:sx n="61" d="100"/>
          <a:sy n="61" d="100"/>
        </p:scale>
        <p:origin x="-246" y="-90"/>
      </p:cViewPr>
      <p:guideLst>
        <p:guide orient="horz" pos="3840"/>
        <p:guide pos="600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latin typeface="+mn-lt"/>
                <a:ea typeface="+mn-ea"/>
                <a:cs typeface="+mn-cs"/>
              </a:rPr>
              <a:t>Description:</a:t>
            </a:r>
          </a:p>
          <a:p>
            <a:r>
              <a:rPr lang="en-US" sz="1200" b="1" i="0" kern="1200" dirty="0" smtClean="0">
                <a:solidFill>
                  <a:schemeClr val="tx1"/>
                </a:solidFill>
                <a:latin typeface="+mn-lt"/>
                <a:ea typeface="+mn-ea"/>
                <a:cs typeface="+mn-cs"/>
              </a:rPr>
              <a:t>Status Line</a:t>
            </a:r>
          </a:p>
          <a:p>
            <a:r>
              <a:rPr lang="en-US" sz="1200" b="0" i="0" kern="1200" dirty="0" smtClean="0">
                <a:solidFill>
                  <a:schemeClr val="tx1"/>
                </a:solidFill>
                <a:latin typeface="+mn-lt"/>
                <a:ea typeface="+mn-ea"/>
                <a:cs typeface="+mn-cs"/>
              </a:rPr>
              <a:t>The first line is called the status line, followed by optional response header(s).</a:t>
            </a:r>
          </a:p>
          <a:p>
            <a:r>
              <a:rPr lang="en-US" sz="1200" b="0" i="0" kern="1200" dirty="0" smtClean="0">
                <a:solidFill>
                  <a:schemeClr val="tx1"/>
                </a:solidFill>
                <a:latin typeface="+mn-lt"/>
                <a:ea typeface="+mn-ea"/>
                <a:cs typeface="+mn-cs"/>
              </a:rPr>
              <a:t>The status line has the following syntax:</a:t>
            </a:r>
          </a:p>
          <a:p>
            <a:r>
              <a:rPr lang="en-US" sz="2800" i="0" dirty="0" smtClean="0"/>
              <a:t>HTTP-version status-code reason-</a:t>
            </a:r>
            <a:r>
              <a:rPr lang="en-US" sz="2800" i="0" dirty="0" err="1" smtClean="0"/>
              <a:t>phrase</a:t>
            </a:r>
            <a:r>
              <a:rPr lang="en-US" sz="1200" b="0" i="0" kern="1200" dirty="0" err="1" smtClean="0">
                <a:solidFill>
                  <a:schemeClr val="tx1"/>
                </a:solidFill>
                <a:latin typeface="+mn-lt"/>
                <a:ea typeface="+mn-ea"/>
                <a:cs typeface="+mn-cs"/>
              </a:rPr>
              <a:t>HTTP</a:t>
            </a:r>
            <a:r>
              <a:rPr lang="en-US" sz="1200" b="0" i="0" kern="1200" dirty="0" smtClean="0">
                <a:solidFill>
                  <a:schemeClr val="tx1"/>
                </a:solidFill>
                <a:latin typeface="+mn-lt"/>
                <a:ea typeface="+mn-ea"/>
                <a:cs typeface="+mn-cs"/>
              </a:rPr>
              <a:t>-version: The HTTP version used in this session. Either HTTP/1.0 and HTTP/1.1.</a:t>
            </a:r>
          </a:p>
          <a:p>
            <a:r>
              <a:rPr lang="en-US" sz="1200" b="0" i="0" kern="1200" dirty="0" smtClean="0">
                <a:solidFill>
                  <a:schemeClr val="tx1"/>
                </a:solidFill>
                <a:latin typeface="+mn-lt"/>
                <a:ea typeface="+mn-ea"/>
                <a:cs typeface="+mn-cs"/>
              </a:rPr>
              <a:t>status-code: a 3-digit number generated by the server to reflect the outcome of the request.</a:t>
            </a:r>
          </a:p>
          <a:p>
            <a:r>
              <a:rPr lang="en-US" sz="1200" b="0" i="0" kern="1200" dirty="0" smtClean="0">
                <a:solidFill>
                  <a:schemeClr val="tx1"/>
                </a:solidFill>
                <a:latin typeface="+mn-lt"/>
                <a:ea typeface="+mn-ea"/>
                <a:cs typeface="+mn-cs"/>
              </a:rPr>
              <a:t>reason-phrase: gives a short explanation to the status code.</a:t>
            </a:r>
          </a:p>
          <a:p>
            <a:r>
              <a:rPr lang="en-US" sz="1200" b="0" i="0" kern="1200" dirty="0" smtClean="0">
                <a:solidFill>
                  <a:schemeClr val="tx1"/>
                </a:solidFill>
                <a:latin typeface="+mn-lt"/>
                <a:ea typeface="+mn-ea"/>
                <a:cs typeface="+mn-cs"/>
              </a:rPr>
              <a:t>Common status code and reason phrase are "200 OK", "404 Not Found", "403 Forbidden", "500 Internal Server Error".</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Examples of status line are:</a:t>
            </a:r>
            <a:endParaRPr lang="en-US" sz="1200" b="1" i="0" kern="1200" dirty="0" smtClean="0">
              <a:solidFill>
                <a:schemeClr val="tx1"/>
              </a:solidFill>
              <a:latin typeface="+mn-lt"/>
              <a:ea typeface="+mn-ea"/>
              <a:cs typeface="+mn-cs"/>
            </a:endParaRPr>
          </a:p>
          <a:p>
            <a:r>
              <a:rPr lang="en-US" sz="2800" b="1" i="0" dirty="0" smtClean="0"/>
              <a:t>HTTP/1.1 200 OK </a:t>
            </a:r>
          </a:p>
          <a:p>
            <a:r>
              <a:rPr lang="en-US" sz="2800" b="1" i="0" dirty="0" smtClean="0"/>
              <a:t>HTTP/1.0 404 Not Found </a:t>
            </a:r>
          </a:p>
          <a:p>
            <a:r>
              <a:rPr lang="en-US" sz="2800" b="1" i="0" dirty="0" smtClean="0"/>
              <a:t>HTTP/1.1 403 Forbidden</a:t>
            </a:r>
          </a:p>
          <a:p>
            <a:endParaRPr lang="en-US" sz="2800" b="1" i="0" dirty="0" smtClean="0">
              <a:latin typeface="Nunito Sans" charset="0"/>
            </a:endParaRPr>
          </a:p>
          <a:p>
            <a:r>
              <a:rPr lang="en-US" sz="2800" b="1" i="0" dirty="0" smtClean="0">
                <a:latin typeface="Nunito Sans" charset="0"/>
              </a:rPr>
              <a:t>Response</a:t>
            </a:r>
            <a:r>
              <a:rPr lang="en-US" sz="2800" b="1" i="0" baseline="0" dirty="0" smtClean="0">
                <a:latin typeface="Nunito Sans" charset="0"/>
              </a:rPr>
              <a:t> Headers:</a:t>
            </a:r>
            <a:endParaRPr lang="en-US" sz="1200" b="1"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response headers are in the form name:value pairs:</a:t>
            </a:r>
          </a:p>
          <a:p>
            <a:r>
              <a:rPr lang="en-US" sz="2800" i="0" dirty="0" smtClean="0"/>
              <a:t>response-header-name: response-header-value1, response-header-value2, ...</a:t>
            </a:r>
            <a:r>
              <a:rPr lang="en-US" sz="1200" b="0" i="0" kern="1200" dirty="0" smtClean="0">
                <a:solidFill>
                  <a:schemeClr val="tx1"/>
                </a:solidFill>
                <a:latin typeface="+mn-lt"/>
                <a:ea typeface="+mn-ea"/>
                <a:cs typeface="+mn-cs"/>
              </a:rPr>
              <a:t>Examples of response headers are:</a:t>
            </a:r>
          </a:p>
          <a:p>
            <a:r>
              <a:rPr lang="en-US" sz="2800" b="1" i="0" dirty="0" smtClean="0"/>
              <a:t>Content-Type: text/html</a:t>
            </a:r>
          </a:p>
          <a:p>
            <a:r>
              <a:rPr lang="en-US" sz="2800" b="1" i="0" dirty="0" smtClean="0"/>
              <a:t>Content-Length: 35 </a:t>
            </a:r>
          </a:p>
          <a:p>
            <a:r>
              <a:rPr lang="en-US" sz="2800" b="1" i="0" dirty="0" smtClean="0"/>
              <a:t>Connection: Keep-Alive </a:t>
            </a:r>
          </a:p>
          <a:p>
            <a:r>
              <a:rPr lang="en-US" sz="2800" b="1" i="0" dirty="0" smtClean="0"/>
              <a:t>Keep-Alive: timeout=15, max=100</a:t>
            </a:r>
            <a:endParaRPr lang="en-US" sz="2800" b="0" i="0" dirty="0" smtClean="0"/>
          </a:p>
          <a:p>
            <a:r>
              <a:rPr lang="en-US" sz="1200" b="0" i="0" kern="1200" dirty="0" smtClean="0">
                <a:solidFill>
                  <a:schemeClr val="tx1"/>
                </a:solidFill>
                <a:latin typeface="+mn-lt"/>
                <a:ea typeface="+mn-ea"/>
                <a:cs typeface="+mn-cs"/>
              </a:rPr>
              <a:t>The response message body contains the resource data requested.</a:t>
            </a:r>
          </a:p>
          <a:p>
            <a:endParaRPr lang="en-US" sz="2500" b="1" i="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 xmlns:p14="http://schemas.microsoft.com/office/powerpoint/2010/main" val="2474158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b="0" dirty="0" smtClean="0"/>
              <a:t>This example for, status line and Response</a:t>
            </a:r>
            <a:r>
              <a:rPr lang="en-US" b="0" baseline="0" dirty="0" smtClean="0"/>
              <a:t> Headers.</a:t>
            </a:r>
            <a:endParaRPr lang="en-US" b="0"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extLst>
      <p:ext uri="{BB962C8B-B14F-4D97-AF65-F5344CB8AC3E}">
        <p14:creationId xmlns="" xmlns:p14="http://schemas.microsoft.com/office/powerpoint/2010/main" val="2474158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latin typeface="+mn-lt"/>
                <a:ea typeface="+mn-ea"/>
                <a:cs typeface="+mn-cs"/>
              </a:rPr>
              <a:t>HTTP protocol defines a set of request methods. A client can use one of these request methods to send a request message to an HTTP server. The methods are:</a:t>
            </a:r>
          </a:p>
          <a:p>
            <a:r>
              <a:rPr lang="en-US" sz="1200" b="1" i="0" kern="1200" dirty="0" smtClean="0">
                <a:solidFill>
                  <a:schemeClr val="tx1"/>
                </a:solidFill>
                <a:latin typeface="+mn-lt"/>
                <a:ea typeface="+mn-ea"/>
                <a:cs typeface="+mn-cs"/>
              </a:rPr>
              <a:t>GET: </a:t>
            </a:r>
            <a:r>
              <a:rPr lang="en-US" sz="1200" b="0" i="0" kern="1200" dirty="0" smtClean="0">
                <a:solidFill>
                  <a:schemeClr val="tx1"/>
                </a:solidFill>
                <a:latin typeface="+mn-lt"/>
                <a:ea typeface="+mn-ea"/>
                <a:cs typeface="+mn-cs"/>
              </a:rPr>
              <a:t>A client can use the GET request to get a web resource from the server.</a:t>
            </a:r>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HEAD:</a:t>
            </a:r>
            <a:r>
              <a:rPr lang="en-US" sz="1200" b="0" i="0" kern="1200" dirty="0" smtClean="0">
                <a:solidFill>
                  <a:schemeClr val="tx1"/>
                </a:solidFill>
                <a:latin typeface="+mn-lt"/>
                <a:ea typeface="+mn-ea"/>
                <a:cs typeface="+mn-cs"/>
              </a:rPr>
              <a:t> A client can use the HEAD request to get the header that a GET request would have obtained. Since the header contains the last-modified date of the data, this can be used to check against the local cache copy.</a:t>
            </a:r>
          </a:p>
          <a:p>
            <a:r>
              <a:rPr lang="en-US" sz="1200" b="1" i="0" kern="1200" dirty="0" smtClean="0">
                <a:solidFill>
                  <a:schemeClr val="tx1"/>
                </a:solidFill>
                <a:latin typeface="+mn-lt"/>
                <a:ea typeface="+mn-ea"/>
                <a:cs typeface="+mn-cs"/>
              </a:rPr>
              <a:t>POST:</a:t>
            </a:r>
            <a:r>
              <a:rPr lang="en-US" sz="1200" b="0" i="0" kern="1200" dirty="0" smtClean="0">
                <a:solidFill>
                  <a:schemeClr val="tx1"/>
                </a:solidFill>
                <a:latin typeface="+mn-lt"/>
                <a:ea typeface="+mn-ea"/>
                <a:cs typeface="+mn-cs"/>
              </a:rPr>
              <a:t> Used to post data up to the web server.</a:t>
            </a:r>
          </a:p>
          <a:p>
            <a:r>
              <a:rPr lang="en-US" sz="1200" b="1" i="0" kern="1200" dirty="0" smtClean="0">
                <a:solidFill>
                  <a:schemeClr val="tx1"/>
                </a:solidFill>
                <a:latin typeface="+mn-lt"/>
                <a:ea typeface="+mn-ea"/>
                <a:cs typeface="+mn-cs"/>
              </a:rPr>
              <a:t>PUT: </a:t>
            </a:r>
            <a:r>
              <a:rPr lang="en-US" sz="1200" b="0" i="0" kern="1200" dirty="0" smtClean="0">
                <a:solidFill>
                  <a:schemeClr val="tx1"/>
                </a:solidFill>
                <a:latin typeface="+mn-lt"/>
                <a:ea typeface="+mn-ea"/>
                <a:cs typeface="+mn-cs"/>
              </a:rPr>
              <a:t>Ask the server to store the data.</a:t>
            </a:r>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DELETE:</a:t>
            </a:r>
            <a:r>
              <a:rPr lang="en-US" sz="1200" b="0" i="0" kern="1200" dirty="0" smtClean="0">
                <a:solidFill>
                  <a:schemeClr val="tx1"/>
                </a:solidFill>
                <a:latin typeface="+mn-lt"/>
                <a:ea typeface="+mn-ea"/>
                <a:cs typeface="+mn-cs"/>
              </a:rPr>
              <a:t> Ask the server to delete the data.</a:t>
            </a:r>
          </a:p>
          <a:p>
            <a:r>
              <a:rPr lang="en-US" sz="1200" b="1" i="0" kern="1200" dirty="0" smtClean="0">
                <a:solidFill>
                  <a:schemeClr val="tx1"/>
                </a:solidFill>
                <a:latin typeface="+mn-lt"/>
                <a:ea typeface="+mn-ea"/>
                <a:cs typeface="+mn-cs"/>
              </a:rPr>
              <a:t>TRACE:</a:t>
            </a:r>
            <a:r>
              <a:rPr lang="en-US" sz="1200" b="0" i="0" kern="1200" dirty="0" smtClean="0">
                <a:solidFill>
                  <a:schemeClr val="tx1"/>
                </a:solidFill>
                <a:latin typeface="+mn-lt"/>
                <a:ea typeface="+mn-ea"/>
                <a:cs typeface="+mn-cs"/>
              </a:rPr>
              <a:t> Ask the server to return a diagnostic trace of the actions it takes.</a:t>
            </a:r>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OPTIONS:</a:t>
            </a:r>
            <a:r>
              <a:rPr lang="en-US" sz="1200" b="0" i="0" kern="1200" dirty="0" smtClean="0">
                <a:solidFill>
                  <a:schemeClr val="tx1"/>
                </a:solidFill>
                <a:latin typeface="+mn-lt"/>
                <a:ea typeface="+mn-ea"/>
                <a:cs typeface="+mn-cs"/>
              </a:rPr>
              <a:t> Ask the server to return the list of request methods it supports.</a:t>
            </a:r>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CONNECT: </a:t>
            </a:r>
            <a:r>
              <a:rPr lang="en-US" sz="1200" b="0" i="0" kern="1200" dirty="0" smtClean="0">
                <a:solidFill>
                  <a:schemeClr val="tx1"/>
                </a:solidFill>
                <a:latin typeface="+mn-lt"/>
                <a:ea typeface="+mn-ea"/>
                <a:cs typeface="+mn-cs"/>
              </a:rPr>
              <a:t>Used to tell a proxy to make a connection to another host and simply reply the content, without attempting to parse or cache it. This is often used to make SSL connection through the proxy.</a:t>
            </a:r>
          </a:p>
          <a:p>
            <a:r>
              <a:rPr lang="en-US" sz="1200" b="0" i="0" kern="1200" dirty="0" smtClean="0">
                <a:solidFill>
                  <a:schemeClr val="tx1"/>
                </a:solidFill>
                <a:latin typeface="+mn-lt"/>
                <a:ea typeface="+mn-ea"/>
                <a:cs typeface="+mn-cs"/>
              </a:rPr>
              <a:t>Other extension methods.</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a:p>
        </p:txBody>
      </p:sp>
    </p:spTree>
    <p:extLst>
      <p:ext uri="{BB962C8B-B14F-4D97-AF65-F5344CB8AC3E}">
        <p14:creationId xmlns="" xmlns:p14="http://schemas.microsoft.com/office/powerpoint/2010/main" val="2474158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smtClean="0"/>
              <a:t>Description:</a:t>
            </a:r>
          </a:p>
          <a:p>
            <a:r>
              <a:rPr lang="en-US" sz="2500" b="0" i="0" kern="1200" dirty="0" smtClean="0">
                <a:solidFill>
                  <a:schemeClr val="tx1"/>
                </a:solidFill>
                <a:latin typeface="Nunito Sans" charset="0"/>
                <a:ea typeface="+mn-ea"/>
                <a:cs typeface="+mn-cs"/>
              </a:rPr>
              <a:t>The keyword GET is case sensitive and must be in uppercase.</a:t>
            </a:r>
          </a:p>
          <a:p>
            <a:r>
              <a:rPr lang="en-US" sz="2500" b="0" i="0" kern="1200" dirty="0" smtClean="0">
                <a:solidFill>
                  <a:schemeClr val="tx1"/>
                </a:solidFill>
                <a:latin typeface="Nunito Sans" charset="0"/>
                <a:ea typeface="+mn-ea"/>
                <a:cs typeface="+mn-cs"/>
              </a:rPr>
              <a:t>request-URI: specifies the path of resource requested, which must begin from the root "/" of the document base directory.</a:t>
            </a:r>
          </a:p>
          <a:p>
            <a:r>
              <a:rPr lang="en-US" sz="2500" b="0" i="0" kern="1200" dirty="0" smtClean="0">
                <a:solidFill>
                  <a:schemeClr val="tx1"/>
                </a:solidFill>
                <a:latin typeface="Nunito Sans" charset="0"/>
                <a:ea typeface="+mn-ea"/>
                <a:cs typeface="+mn-cs"/>
              </a:rPr>
              <a:t>HTTP-version: Either HTTP/1.0 or HTTP/1.1. This client negotiates the protocol to be used for the current session. For example, the client may request to use HTTP/1.1. If the server does not support HTTP/1.1, it may inform the client in the response to use HTTP/1.0.</a:t>
            </a:r>
          </a:p>
          <a:p>
            <a:r>
              <a:rPr lang="en-US" sz="2500" b="0" i="0" kern="1200" dirty="0" smtClean="0">
                <a:solidFill>
                  <a:schemeClr val="tx1"/>
                </a:solidFill>
                <a:latin typeface="Nunito Sans" charset="0"/>
                <a:ea typeface="+mn-ea"/>
                <a:cs typeface="+mn-cs"/>
              </a:rPr>
              <a:t>The client uses the optional request headers (such as Accept, Accept-Language, and etc) to negotiate with the server and ask the server to deliver the preferred contents (e.g., in the language that the client preferred).</a:t>
            </a:r>
          </a:p>
          <a:p>
            <a:r>
              <a:rPr lang="en-US" sz="1200" b="0" i="0" kern="1200" dirty="0" smtClean="0">
                <a:solidFill>
                  <a:schemeClr val="tx1"/>
                </a:solidFill>
                <a:latin typeface="+mn-lt"/>
                <a:ea typeface="+mn-ea"/>
                <a:cs typeface="+mn-cs"/>
              </a:rPr>
              <a:t>GET request message has an optional request body which contains the query string (to be explained later).</a:t>
            </a:r>
          </a:p>
          <a:p>
            <a:endParaRPr lang="en-US" b="1" i="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a:p>
        </p:txBody>
      </p:sp>
    </p:spTree>
    <p:extLst>
      <p:ext uri="{BB962C8B-B14F-4D97-AF65-F5344CB8AC3E}">
        <p14:creationId xmlns="" xmlns:p14="http://schemas.microsoft.com/office/powerpoint/2010/main" val="2474158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smtClean="0"/>
              <a:t>Description:</a:t>
            </a:r>
          </a:p>
          <a:p>
            <a:r>
              <a:rPr lang="en-US" sz="1200" b="1" i="0" kern="1200" dirty="0" smtClean="0">
                <a:solidFill>
                  <a:schemeClr val="tx1"/>
                </a:solidFill>
                <a:latin typeface="+mn-lt"/>
                <a:ea typeface="+mn-ea"/>
                <a:cs typeface="+mn-cs"/>
              </a:rPr>
              <a:t>If-Modified-Since: </a:t>
            </a:r>
            <a:r>
              <a:rPr lang="en-US" sz="1200" b="1" i="1" kern="1200" dirty="0" smtClean="0">
                <a:solidFill>
                  <a:schemeClr val="tx1"/>
                </a:solidFill>
                <a:latin typeface="+mn-lt"/>
                <a:ea typeface="+mn-ea"/>
                <a:cs typeface="+mn-cs"/>
              </a:rPr>
              <a:t>date</a:t>
            </a:r>
            <a:r>
              <a:rPr lang="en-US" sz="1200" b="0" i="0" kern="1200" dirty="0" smtClean="0">
                <a:solidFill>
                  <a:schemeClr val="tx1"/>
                </a:solidFill>
                <a:latin typeface="+mn-lt"/>
                <a:ea typeface="+mn-ea"/>
                <a:cs typeface="+mn-cs"/>
              </a:rPr>
              <a:t> - Tell the server to send the page only if it has been modified after the specific date.</a:t>
            </a:r>
            <a:endParaRPr lang="en-US" b="1" i="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extLst>
      <p:ext uri="{BB962C8B-B14F-4D97-AF65-F5344CB8AC3E}">
        <p14:creationId xmlns="" xmlns:p14="http://schemas.microsoft.com/office/powerpoint/2010/main" val="2474158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smtClean="0"/>
              <a:t>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Nunito Sans" charset="0"/>
              </a:rPr>
              <a:t>However, the server returns only the response header without the response body, which contains the actual document. </a:t>
            </a:r>
          </a:p>
          <a:p>
            <a:endParaRPr lang="en-US" sz="1200" b="1" i="0" dirty="0" smtClean="0">
              <a:latin typeface="Nunito Sans" charset="0"/>
            </a:endParaRPr>
          </a:p>
          <a:p>
            <a:r>
              <a:rPr lang="en-US" sz="1200" dirty="0" smtClean="0">
                <a:latin typeface="Nunito Sans" charset="0"/>
              </a:rPr>
              <a:t>HEAD request is useful for checking the headers, such as Last-Modified, Content-Type, Content-Length, before sending a proper GET request to retrieve the document.</a:t>
            </a:r>
            <a:endParaRPr lang="en-US" b="1" i="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a:p>
        </p:txBody>
      </p:sp>
    </p:spTree>
    <p:extLst>
      <p:ext uri="{BB962C8B-B14F-4D97-AF65-F5344CB8AC3E}">
        <p14:creationId xmlns="" xmlns:p14="http://schemas.microsoft.com/office/powerpoint/2010/main" val="2474158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smtClean="0"/>
              <a:t>Description:</a:t>
            </a:r>
          </a:p>
          <a:p>
            <a:r>
              <a:rPr lang="en-US" sz="1200" b="0" i="0" kern="1200" dirty="0" smtClean="0">
                <a:solidFill>
                  <a:schemeClr val="tx1"/>
                </a:solidFill>
                <a:latin typeface="+mn-lt"/>
                <a:ea typeface="+mn-ea"/>
                <a:cs typeface="+mn-cs"/>
              </a:rPr>
              <a:t>"</a:t>
            </a:r>
            <a:r>
              <a:rPr lang="en-US" dirty="0" smtClean="0"/>
              <a:t>*</a:t>
            </a:r>
            <a:r>
              <a:rPr lang="en-US" sz="1200" b="0" i="0" kern="1200" dirty="0" smtClean="0">
                <a:solidFill>
                  <a:schemeClr val="tx1"/>
                </a:solidFill>
                <a:latin typeface="+mn-lt"/>
                <a:ea typeface="+mn-ea"/>
                <a:cs typeface="+mn-cs"/>
              </a:rPr>
              <a:t>" can be used in place of a </a:t>
            </a:r>
            <a:r>
              <a:rPr lang="en-US" sz="1200" b="0" i="1" kern="1200" dirty="0" smtClean="0">
                <a:solidFill>
                  <a:schemeClr val="tx1"/>
                </a:solidFill>
                <a:latin typeface="+mn-lt"/>
                <a:ea typeface="+mn-ea"/>
                <a:cs typeface="+mn-cs"/>
              </a:rPr>
              <a:t>request-URI</a:t>
            </a:r>
            <a:r>
              <a:rPr lang="en-US" sz="1200" b="0" i="0" kern="1200" dirty="0" smtClean="0">
                <a:solidFill>
                  <a:schemeClr val="tx1"/>
                </a:solidFill>
                <a:latin typeface="+mn-lt"/>
                <a:ea typeface="+mn-ea"/>
                <a:cs typeface="+mn-cs"/>
              </a:rPr>
              <a:t> to indicate that the request does not apply to any particular resource.</a:t>
            </a:r>
            <a:endParaRPr lang="en-US" b="1" i="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a:p>
        </p:txBody>
      </p:sp>
    </p:spTree>
    <p:extLst>
      <p:ext uri="{BB962C8B-B14F-4D97-AF65-F5344CB8AC3E}">
        <p14:creationId xmlns="" xmlns:p14="http://schemas.microsoft.com/office/powerpoint/2010/main" val="2474158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17</a:t>
            </a:fld>
            <a:endParaRPr lang="en-US"/>
          </a:p>
        </p:txBody>
      </p:sp>
    </p:spTree>
    <p:extLst>
      <p:ext uri="{BB962C8B-B14F-4D97-AF65-F5344CB8AC3E}">
        <p14:creationId xmlns="" xmlns:p14="http://schemas.microsoft.com/office/powerpoint/2010/main" val="2474158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b="1" i="0" dirty="0" smtClean="0">
                <a:latin typeface="Nunito Sans" charset="0"/>
              </a:rPr>
              <a:t>Description:</a:t>
            </a:r>
          </a:p>
          <a:p>
            <a:pPr>
              <a:buFont typeface="Wingdings" pitchFamily="2" charset="2"/>
              <a:buChar char="Ø"/>
            </a:pPr>
            <a:r>
              <a:rPr lang="en-US" sz="2500" b="0" i="0" kern="1200" dirty="0" smtClean="0">
                <a:solidFill>
                  <a:schemeClr val="tx1"/>
                </a:solidFill>
                <a:latin typeface="Nunito Sans" charset="0"/>
                <a:ea typeface="+mn-ea"/>
                <a:cs typeface="+mn-cs"/>
              </a:rPr>
              <a:t> Issuing an HTTP URL from the browser always triggers a GET request. To trigger a POST request, you can use an HTML form with attribute </a:t>
            </a:r>
            <a:r>
              <a:rPr lang="en-US" sz="2500" i="0" dirty="0" smtClean="0">
                <a:latin typeface="Nunito Sans" charset="0"/>
              </a:rPr>
              <a:t>method="post"</a:t>
            </a:r>
            <a:r>
              <a:rPr lang="en-US" sz="2500" b="0" i="0" kern="1200" dirty="0" smtClean="0">
                <a:solidFill>
                  <a:schemeClr val="tx1"/>
                </a:solidFill>
                <a:latin typeface="Nunito Sans" charset="0"/>
                <a:ea typeface="+mn-ea"/>
                <a:cs typeface="+mn-cs"/>
              </a:rPr>
              <a:t> or write your own network program. For submitting HTML form data, POST request is the same as the GET request except that the URL-encoded query string is sent in the request body, rather than appended behind the request-URI.</a:t>
            </a:r>
          </a:p>
          <a:p>
            <a:pPr>
              <a:buFont typeface="Wingdings" pitchFamily="2" charset="2"/>
              <a:buChar char="Ø"/>
            </a:pPr>
            <a:endParaRPr lang="en-US" sz="2500" b="0" i="0" kern="1200" dirty="0" smtClean="0">
              <a:solidFill>
                <a:schemeClr val="tx1"/>
              </a:solidFill>
              <a:latin typeface="Nunito Sans" charset="0"/>
              <a:ea typeface="+mn-ea"/>
              <a:cs typeface="+mn-cs"/>
            </a:endParaRPr>
          </a:p>
          <a:p>
            <a:pPr>
              <a:buFont typeface="Wingdings" pitchFamily="2" charset="2"/>
              <a:buChar char="Ø"/>
            </a:pPr>
            <a:r>
              <a:rPr lang="en-US" sz="1200" b="0" i="0" kern="1200" dirty="0" smtClean="0">
                <a:solidFill>
                  <a:schemeClr val="tx1"/>
                </a:solidFill>
                <a:latin typeface="+mn-lt"/>
                <a:ea typeface="+mn-ea"/>
                <a:cs typeface="+mn-cs"/>
              </a:rPr>
              <a:t>Request headers </a:t>
            </a:r>
            <a:r>
              <a:rPr lang="en-US" sz="2800" dirty="0" smtClean="0"/>
              <a:t>Content-Type</a:t>
            </a:r>
            <a:r>
              <a:rPr lang="en-US" sz="1200" b="0" i="0" kern="1200" dirty="0" smtClean="0">
                <a:solidFill>
                  <a:schemeClr val="tx1"/>
                </a:solidFill>
                <a:latin typeface="+mn-lt"/>
                <a:ea typeface="+mn-ea"/>
                <a:cs typeface="+mn-cs"/>
              </a:rPr>
              <a:t> and </a:t>
            </a:r>
            <a:r>
              <a:rPr lang="en-US" sz="2800" dirty="0" smtClean="0"/>
              <a:t>Content-Length</a:t>
            </a:r>
            <a:r>
              <a:rPr lang="en-US" sz="1200" b="0" i="0" kern="1200" dirty="0" smtClean="0">
                <a:solidFill>
                  <a:schemeClr val="tx1"/>
                </a:solidFill>
                <a:latin typeface="+mn-lt"/>
                <a:ea typeface="+mn-ea"/>
                <a:cs typeface="+mn-cs"/>
              </a:rPr>
              <a:t> is necessary in the POST request to inform the server the media type and the length of the request body.</a:t>
            </a:r>
            <a:endParaRPr lang="en-US" sz="2500" b="1" i="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18</a:t>
            </a:fld>
            <a:endParaRPr lang="en-US"/>
          </a:p>
        </p:txBody>
      </p:sp>
    </p:spTree>
    <p:extLst>
      <p:ext uri="{BB962C8B-B14F-4D97-AF65-F5344CB8AC3E}">
        <p14:creationId xmlns="" xmlns:p14="http://schemas.microsoft.com/office/powerpoint/2010/main" val="2474158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500" b="1" i="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19</a:t>
            </a:fld>
            <a:endParaRPr lang="en-US"/>
          </a:p>
        </p:txBody>
      </p:sp>
    </p:spTree>
    <p:extLst>
      <p:ext uri="{BB962C8B-B14F-4D97-AF65-F5344CB8AC3E}">
        <p14:creationId xmlns="" xmlns:p14="http://schemas.microsoft.com/office/powerpoint/2010/main" val="2474158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latin typeface="+mn-lt"/>
                <a:ea typeface="+mn-ea"/>
                <a:cs typeface="+mn-cs"/>
              </a:rPr>
              <a:t>Internet (or The Web) is a massive distributed client/server information system as depicted in the following diagram.</a:t>
            </a:r>
          </a:p>
          <a:p>
            <a:r>
              <a:rPr lang="en-US" sz="1200" b="0" i="0" kern="1200" dirty="0" smtClean="0">
                <a:solidFill>
                  <a:schemeClr val="tx1"/>
                </a:solidFill>
                <a:latin typeface="+mn-lt"/>
                <a:ea typeface="+mn-ea"/>
                <a:cs typeface="+mn-cs"/>
              </a:rPr>
              <a:t>Many applications are running concurrently over the Web, such as web browsing/surfing, e-mail, file transfer, audio &amp; video streaming, and so on.  In order for proper communication to take place between the client and the server, these applications must agree on a specific application-level protocol such as HTTP, FTP, SMTP, POP, and etc.</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 xmlns:p14="http://schemas.microsoft.com/office/powerpoint/2010/main" val="2474158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itchFamily="2" charset="2"/>
              <a:buNone/>
            </a:pPr>
            <a:r>
              <a:rPr lang="en-US" sz="2500" b="1" i="0" dirty="0" smtClean="0">
                <a:latin typeface="Nunito Sans" charset="0"/>
              </a:rPr>
              <a:t>Description:</a:t>
            </a:r>
          </a:p>
          <a:p>
            <a:pPr>
              <a:buFont typeface="Wingdings" pitchFamily="2" charset="2"/>
              <a:buChar char="Ø"/>
            </a:pPr>
            <a:r>
              <a:rPr lang="en-US" sz="1200" b="0" i="0" kern="1200" dirty="0" smtClean="0">
                <a:solidFill>
                  <a:schemeClr val="tx1"/>
                </a:solidFill>
                <a:latin typeface="+mn-lt"/>
                <a:ea typeface="+mn-ea"/>
                <a:cs typeface="+mn-cs"/>
              </a:rPr>
              <a:t>PUT: Ask the server to store the data.</a:t>
            </a:r>
          </a:p>
          <a:p>
            <a:pPr>
              <a:buFont typeface="Wingdings" pitchFamily="2" charset="2"/>
              <a:buChar char="Ø"/>
            </a:pPr>
            <a:r>
              <a:rPr lang="en-US" sz="1200" b="0" i="0" kern="1200" dirty="0" smtClean="0">
                <a:solidFill>
                  <a:schemeClr val="tx1"/>
                </a:solidFill>
                <a:latin typeface="+mn-lt"/>
                <a:ea typeface="+mn-ea"/>
                <a:cs typeface="+mn-cs"/>
              </a:rPr>
              <a:t>DELETE: Ask the server to delete the data.</a:t>
            </a:r>
          </a:p>
          <a:p>
            <a:pPr>
              <a:buFont typeface="Wingdings" pitchFamily="2" charset="2"/>
              <a:buChar char="Ø"/>
            </a:pPr>
            <a:r>
              <a:rPr lang="en-US" sz="1200" b="0" i="0" kern="1200" dirty="0" smtClean="0">
                <a:solidFill>
                  <a:schemeClr val="tx1"/>
                </a:solidFill>
                <a:latin typeface="+mn-lt"/>
                <a:ea typeface="+mn-ea"/>
                <a:cs typeface="+mn-cs"/>
              </a:rPr>
              <a:t>For security consideration, PUT and DELETE are not supported by most of the production server.</a:t>
            </a:r>
          </a:p>
          <a:p>
            <a:pPr>
              <a:buFont typeface="Wingdings" pitchFamily="2" charset="2"/>
              <a:buChar char="Ø"/>
            </a:pPr>
            <a:r>
              <a:rPr lang="en-US" sz="1200" b="0" i="0" kern="1200" dirty="0" smtClean="0">
                <a:solidFill>
                  <a:schemeClr val="tx1"/>
                </a:solidFill>
                <a:latin typeface="+mn-lt"/>
                <a:ea typeface="+mn-ea"/>
                <a:cs typeface="+mn-cs"/>
              </a:rPr>
              <a:t>Extension methods (also error codes and headers) can be defined to extend the functionality of the HTTP protocol.</a:t>
            </a:r>
          </a:p>
          <a:p>
            <a:pPr>
              <a:buFont typeface="Wingdings" pitchFamily="2" charset="2"/>
              <a:buNone/>
            </a:pPr>
            <a:endParaRPr lang="en-US" sz="2500" b="1" i="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a:p>
        </p:txBody>
      </p:sp>
    </p:spTree>
    <p:extLst>
      <p:ext uri="{BB962C8B-B14F-4D97-AF65-F5344CB8AC3E}">
        <p14:creationId xmlns="" xmlns:p14="http://schemas.microsoft.com/office/powerpoint/2010/main" val="2474158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21</a:t>
            </a:fld>
            <a:endParaRPr lang="en-US"/>
          </a:p>
        </p:txBody>
      </p:sp>
    </p:spTree>
    <p:extLst>
      <p:ext uri="{BB962C8B-B14F-4D97-AF65-F5344CB8AC3E}">
        <p14:creationId xmlns="" xmlns:p14="http://schemas.microsoft.com/office/powerpoint/2010/main" val="336828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22</a:t>
            </a:fld>
            <a:endParaRPr lang="en-US"/>
          </a:p>
        </p:txBody>
      </p:sp>
    </p:spTree>
    <p:extLst>
      <p:ext uri="{BB962C8B-B14F-4D97-AF65-F5344CB8AC3E}">
        <p14:creationId xmlns="" xmlns:p14="http://schemas.microsoft.com/office/powerpoint/2010/main" val="4199594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23</a:t>
            </a:fld>
            <a:endParaRPr lang="en-US"/>
          </a:p>
        </p:txBody>
      </p:sp>
    </p:spTree>
    <p:extLst>
      <p:ext uri="{BB962C8B-B14F-4D97-AF65-F5344CB8AC3E}">
        <p14:creationId xmlns="" xmlns:p14="http://schemas.microsoft.com/office/powerpoint/2010/main" val="4199594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24</a:t>
            </a:fld>
            <a:endParaRPr lang="en-US"/>
          </a:p>
        </p:txBody>
      </p:sp>
    </p:spTree>
    <p:extLst>
      <p:ext uri="{BB962C8B-B14F-4D97-AF65-F5344CB8AC3E}">
        <p14:creationId xmlns="" xmlns:p14="http://schemas.microsoft.com/office/powerpoint/2010/main" val="4199594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25</a:t>
            </a:fld>
            <a:endParaRPr lang="en-US"/>
          </a:p>
        </p:txBody>
      </p:sp>
    </p:spTree>
    <p:extLst>
      <p:ext uri="{BB962C8B-B14F-4D97-AF65-F5344CB8AC3E}">
        <p14:creationId xmlns="" xmlns:p14="http://schemas.microsoft.com/office/powerpoint/2010/main" val="4199594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26</a:t>
            </a:fld>
            <a:endParaRPr lang="en-US"/>
          </a:p>
        </p:txBody>
      </p:sp>
    </p:spTree>
    <p:extLst>
      <p:ext uri="{BB962C8B-B14F-4D97-AF65-F5344CB8AC3E}">
        <p14:creationId xmlns="" xmlns:p14="http://schemas.microsoft.com/office/powerpoint/2010/main" val="4199594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pPr/>
              <a:t>27</a:t>
            </a:fld>
            <a:endParaRPr lang="en-US"/>
          </a:p>
        </p:txBody>
      </p:sp>
    </p:spTree>
    <p:extLst>
      <p:ext uri="{BB962C8B-B14F-4D97-AF65-F5344CB8AC3E}">
        <p14:creationId xmlns=""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smtClean="0"/>
              <a:t>Description:</a:t>
            </a:r>
          </a:p>
          <a:p>
            <a:r>
              <a:rPr lang="en-US" sz="1200" b="0" i="0" kern="1200" dirty="0" smtClean="0">
                <a:solidFill>
                  <a:schemeClr val="tx1"/>
                </a:solidFill>
                <a:latin typeface="+mn-lt"/>
                <a:ea typeface="+mn-ea"/>
                <a:cs typeface="+mn-cs"/>
              </a:rPr>
              <a:t>HTTP (Hypertext Transfer Protocol) is perhaps the most popular application protocol used in the Internet (or The WEB).</a:t>
            </a:r>
          </a:p>
          <a:p>
            <a:r>
              <a:rPr lang="en-US" sz="1200" b="0" i="0" kern="1200" dirty="0" smtClean="0">
                <a:solidFill>
                  <a:schemeClr val="tx1"/>
                </a:solidFill>
                <a:latin typeface="+mn-lt"/>
                <a:ea typeface="+mn-ea"/>
                <a:cs typeface="+mn-cs"/>
              </a:rPr>
              <a:t>HTTP is an asymmetric request-response client-server protocol as illustrated.  An HTTP client sends a request message to an HTTP server.  The server, in turn, returns a response message.  In other words, HTTP is a pull protocol, the client pulls information from the server (instead of server pushes information down to the client).</a:t>
            </a:r>
          </a:p>
          <a:p>
            <a:endParaRPr lang="en-US" b="1" i="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 xmlns:p14="http://schemas.microsoft.com/office/powerpoint/2010/main" val="2474158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smtClean="0"/>
              <a:t>Description:</a:t>
            </a:r>
          </a:p>
          <a:p>
            <a:r>
              <a:rPr lang="en-US" sz="1200" b="0" i="0" kern="1200" dirty="0" smtClean="0">
                <a:solidFill>
                  <a:schemeClr val="tx1"/>
                </a:solidFill>
                <a:latin typeface="+mn-lt"/>
                <a:ea typeface="+mn-ea"/>
                <a:cs typeface="+mn-cs"/>
              </a:rPr>
              <a:t>Quoting from the RFC2616: "The Hypertext Transfer Protocol (HTTP) is an application-level protocol for distributed, collaborative, hypermedia information systems. It is a generic, stateless, protocol which can be used for many tasks beyond its use for hypertext, such as name servers and distributed object management systems, through extension of its request methods, error codes and headers."</a:t>
            </a:r>
            <a:endParaRPr lang="en-US" b="1" i="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 xmlns:p14="http://schemas.microsoft.com/office/powerpoint/2010/main" val="2474158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b="1" i="0" dirty="0" smtClean="0">
                <a:latin typeface="Nunito Sans" charset="0"/>
              </a:rPr>
              <a:t>Description:</a:t>
            </a:r>
          </a:p>
          <a:p>
            <a:r>
              <a:rPr lang="en-US" sz="2500" b="0" i="0" kern="1200" dirty="0" smtClean="0">
                <a:solidFill>
                  <a:schemeClr val="tx1"/>
                </a:solidFill>
                <a:latin typeface="Nunito Sans" charset="0"/>
                <a:ea typeface="+mn-ea"/>
                <a:cs typeface="+mn-cs"/>
              </a:rPr>
              <a:t>Whenever you issue a URL from your browser to get a web resource using HTTP, e.g. </a:t>
            </a:r>
            <a:r>
              <a:rPr lang="en-US" sz="2500" i="0" dirty="0" smtClean="0">
                <a:latin typeface="Nunito Sans" charset="0"/>
              </a:rPr>
              <a:t>http://www.nowhere123.com/index.html</a:t>
            </a:r>
            <a:r>
              <a:rPr lang="en-US" sz="2500" b="0" i="0" kern="1200" dirty="0" smtClean="0">
                <a:solidFill>
                  <a:schemeClr val="tx1"/>
                </a:solidFill>
                <a:latin typeface="Nunito Sans" charset="0"/>
                <a:ea typeface="+mn-ea"/>
                <a:cs typeface="+mn-cs"/>
              </a:rPr>
              <a:t>, the browser turns the URL into a request message and sends it to the HTTP server. The HTTP server interprets the request message, and returns you an appropriate response message, which is either the resource you requested or an error message.</a:t>
            </a:r>
            <a:endParaRPr lang="en-US" sz="2500" b="1" i="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 xmlns:p14="http://schemas.microsoft.com/office/powerpoint/2010/main" val="2474158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smtClean="0"/>
              <a:t>Description:</a:t>
            </a:r>
          </a:p>
          <a:p>
            <a:r>
              <a:rPr lang="en-US" sz="2500" b="0" i="0" kern="1200" dirty="0" smtClean="0">
                <a:solidFill>
                  <a:schemeClr val="tx1"/>
                </a:solidFill>
                <a:latin typeface="Nunito Sans" charset="0"/>
                <a:ea typeface="+mn-ea"/>
                <a:cs typeface="+mn-cs"/>
              </a:rPr>
              <a:t>There are 4 parts in a URL:</a:t>
            </a:r>
          </a:p>
          <a:p>
            <a:r>
              <a:rPr lang="en-US" sz="2500" b="0" i="0" kern="1200" dirty="0" smtClean="0">
                <a:solidFill>
                  <a:schemeClr val="tx1"/>
                </a:solidFill>
                <a:latin typeface="Nunito Sans" charset="0"/>
                <a:ea typeface="+mn-ea"/>
                <a:cs typeface="+mn-cs"/>
              </a:rPr>
              <a:t>Protocol: The application-level protocol used by the client and server, e.g., HTTP, FTP, and telnet.</a:t>
            </a:r>
          </a:p>
          <a:p>
            <a:r>
              <a:rPr lang="en-US" sz="2500" b="0" i="0" kern="1200" dirty="0" smtClean="0">
                <a:solidFill>
                  <a:schemeClr val="tx1"/>
                </a:solidFill>
                <a:latin typeface="Nunito Sans" charset="0"/>
                <a:ea typeface="+mn-ea"/>
                <a:cs typeface="+mn-cs"/>
              </a:rPr>
              <a:t>Hostname: The DNS domain name (e.g., www.nowhere123.com) or IP address (e.g., 192.128.1.2) of the server.</a:t>
            </a:r>
          </a:p>
          <a:p>
            <a:r>
              <a:rPr lang="en-US" sz="2500" b="0" i="0" kern="1200" dirty="0" smtClean="0">
                <a:solidFill>
                  <a:schemeClr val="tx1"/>
                </a:solidFill>
                <a:latin typeface="Nunito Sans" charset="0"/>
                <a:ea typeface="+mn-ea"/>
                <a:cs typeface="+mn-cs"/>
              </a:rPr>
              <a:t>Port: The TCP port number that the server is listening for incoming requests from the clients.</a:t>
            </a:r>
          </a:p>
          <a:p>
            <a:r>
              <a:rPr lang="en-US" sz="2500" b="0" i="0" kern="1200" dirty="0" smtClean="0">
                <a:solidFill>
                  <a:schemeClr val="tx1"/>
                </a:solidFill>
                <a:latin typeface="Nunito Sans" charset="0"/>
                <a:ea typeface="+mn-ea"/>
                <a:cs typeface="+mn-cs"/>
              </a:rPr>
              <a:t>Path-and-file-name: The name and location of the requested resource, under the server document base directory.</a:t>
            </a:r>
          </a:p>
          <a:p>
            <a:endParaRPr lang="en-US" sz="2500" b="1" i="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 xmlns:p14="http://schemas.microsoft.com/office/powerpoint/2010/main" val="2474158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i="0" dirty="0" smtClean="0">
                <a:latin typeface="Nunito Sans" charset="0"/>
              </a:rPr>
              <a:t>Description:</a:t>
            </a:r>
          </a:p>
          <a:p>
            <a:r>
              <a:rPr lang="en-US" sz="2000" b="0" i="0" kern="1200" dirty="0" smtClean="0">
                <a:solidFill>
                  <a:schemeClr val="tx1"/>
                </a:solidFill>
                <a:latin typeface="Nunito Sans" charset="0"/>
                <a:ea typeface="+mn-ea"/>
                <a:cs typeface="+mn-cs"/>
              </a:rPr>
              <a:t>TCP/IP (Transmission Control Protocol/Internet Protocol) is a set of transport and network-layer protocols for machines to communicate with each other over the network.</a:t>
            </a:r>
          </a:p>
          <a:p>
            <a:r>
              <a:rPr lang="en-US" sz="2000" b="0" i="0" kern="1200" dirty="0" smtClean="0">
                <a:solidFill>
                  <a:schemeClr val="tx1"/>
                </a:solidFill>
                <a:latin typeface="Nunito Sans" charset="0"/>
                <a:ea typeface="+mn-ea"/>
                <a:cs typeface="+mn-cs"/>
              </a:rPr>
              <a:t>IP (Internet Protocol) is a network-layer protocol, deals with network addressing and routing. In an IP network, each machine is assigned an unique IP address (e.g., 165.1.2.3), and the IP software is responsible for routing a message from the source IP to the destination IP. In IPv4 (IP version 4), the IP address consists of 4 bytes, each ranges from 0 to 255, separated by dots, which is called a </a:t>
            </a:r>
            <a:r>
              <a:rPr lang="en-US" sz="2000" b="0" i="1" kern="1200" dirty="0" smtClean="0">
                <a:solidFill>
                  <a:schemeClr val="tx1"/>
                </a:solidFill>
                <a:latin typeface="Nunito Sans" charset="0"/>
                <a:ea typeface="+mn-ea"/>
                <a:cs typeface="+mn-cs"/>
              </a:rPr>
              <a:t>quad-dotted form</a:t>
            </a:r>
            <a:r>
              <a:rPr lang="en-US" sz="2000" b="0" i="0" kern="1200" dirty="0" smtClean="0">
                <a:solidFill>
                  <a:schemeClr val="tx1"/>
                </a:solidFill>
                <a:latin typeface="Nunito Sans" charset="0"/>
                <a:ea typeface="+mn-ea"/>
                <a:cs typeface="+mn-cs"/>
              </a:rPr>
              <a:t>.  This numbering scheme supports up to 4G addresses on the network.  The latest IPv6 (IP version 6) supports more addresses.  Since memorizing number is difficult for most of the people, an </a:t>
            </a:r>
            <a:r>
              <a:rPr lang="en-US" sz="2000" b="0" i="0" kern="1200" dirty="0" err="1" smtClean="0">
                <a:solidFill>
                  <a:schemeClr val="tx1"/>
                </a:solidFill>
                <a:latin typeface="Nunito Sans" charset="0"/>
                <a:ea typeface="+mn-ea"/>
                <a:cs typeface="+mn-cs"/>
              </a:rPr>
              <a:t>english</a:t>
            </a:r>
            <a:r>
              <a:rPr lang="en-US" sz="2000" b="0" i="0" kern="1200" dirty="0" smtClean="0">
                <a:solidFill>
                  <a:schemeClr val="tx1"/>
                </a:solidFill>
                <a:latin typeface="Nunito Sans" charset="0"/>
                <a:ea typeface="+mn-ea"/>
                <a:cs typeface="+mn-cs"/>
              </a:rPr>
              <a:t>-like domain name, such as www.nowhere123.com is used instead.  The DNS (Domain Name Service) translates the domain name into the IP address (via distributed lookup tables). A special IP address 127.0.0.1 always refers to your own machine.  It's </a:t>
            </a:r>
            <a:r>
              <a:rPr lang="en-US" sz="2000" b="0" i="0" kern="1200" dirty="0" err="1" smtClean="0">
                <a:solidFill>
                  <a:schemeClr val="tx1"/>
                </a:solidFill>
                <a:latin typeface="Nunito Sans" charset="0"/>
                <a:ea typeface="+mn-ea"/>
                <a:cs typeface="+mn-cs"/>
              </a:rPr>
              <a:t>domian</a:t>
            </a:r>
            <a:r>
              <a:rPr lang="en-US" sz="2000" b="0" i="0" kern="1200" dirty="0" smtClean="0">
                <a:solidFill>
                  <a:schemeClr val="tx1"/>
                </a:solidFill>
                <a:latin typeface="Nunito Sans" charset="0"/>
                <a:ea typeface="+mn-ea"/>
                <a:cs typeface="+mn-cs"/>
              </a:rPr>
              <a:t> name is "</a:t>
            </a:r>
            <a:r>
              <a:rPr lang="en-US" sz="2000" b="0" i="0" kern="1200" dirty="0" err="1" smtClean="0">
                <a:solidFill>
                  <a:schemeClr val="tx1"/>
                </a:solidFill>
                <a:latin typeface="Nunito Sans" charset="0"/>
                <a:ea typeface="+mn-ea"/>
                <a:cs typeface="+mn-cs"/>
              </a:rPr>
              <a:t>localhost</a:t>
            </a:r>
            <a:r>
              <a:rPr lang="en-US" sz="2000" b="0" i="0" kern="1200" dirty="0" smtClean="0">
                <a:solidFill>
                  <a:schemeClr val="tx1"/>
                </a:solidFill>
                <a:latin typeface="Nunito Sans" charset="0"/>
                <a:ea typeface="+mn-ea"/>
                <a:cs typeface="+mn-cs"/>
              </a:rPr>
              <a:t>" and can be used for </a:t>
            </a:r>
            <a:r>
              <a:rPr lang="en-US" sz="2000" b="0" i="1" kern="1200" dirty="0" smtClean="0">
                <a:solidFill>
                  <a:schemeClr val="tx1"/>
                </a:solidFill>
                <a:latin typeface="Nunito Sans" charset="0"/>
                <a:ea typeface="+mn-ea"/>
                <a:cs typeface="+mn-cs"/>
              </a:rPr>
              <a:t>local loopback testing</a:t>
            </a:r>
            <a:r>
              <a:rPr lang="en-US" sz="2000" b="0" i="0" kern="1200" dirty="0" smtClean="0">
                <a:solidFill>
                  <a:schemeClr val="tx1"/>
                </a:solidFill>
                <a:latin typeface="Nunito Sans" charset="0"/>
                <a:ea typeface="+mn-ea"/>
                <a:cs typeface="+mn-cs"/>
              </a:rPr>
              <a:t>.</a:t>
            </a:r>
          </a:p>
          <a:p>
            <a:r>
              <a:rPr lang="en-US" sz="2000" b="0" i="0" kern="1200" dirty="0" smtClean="0">
                <a:solidFill>
                  <a:schemeClr val="tx1"/>
                </a:solidFill>
                <a:latin typeface="Nunito Sans" charset="0"/>
                <a:ea typeface="+mn-ea"/>
                <a:cs typeface="+mn-cs"/>
              </a:rPr>
              <a:t>TCP (Transmission Control Protocol) is a transport-layer protocol, responsible for establish a connection between two machines. TCP consists of 2 protocols: TCP and UDP (User Datagram Package).  TCP is </a:t>
            </a:r>
            <a:r>
              <a:rPr lang="en-US" sz="2000" b="0" i="1" kern="1200" dirty="0" smtClean="0">
                <a:solidFill>
                  <a:schemeClr val="tx1"/>
                </a:solidFill>
                <a:latin typeface="Nunito Sans" charset="0"/>
                <a:ea typeface="+mn-ea"/>
                <a:cs typeface="+mn-cs"/>
              </a:rPr>
              <a:t>reliable</a:t>
            </a:r>
            <a:r>
              <a:rPr lang="en-US" sz="2000" b="0" i="0" kern="1200" dirty="0" smtClean="0">
                <a:solidFill>
                  <a:schemeClr val="tx1"/>
                </a:solidFill>
                <a:latin typeface="Nunito Sans" charset="0"/>
                <a:ea typeface="+mn-ea"/>
                <a:cs typeface="+mn-cs"/>
              </a:rPr>
              <a:t>, each packet has a sequence number, and an acknowledgement is expected.  A packet will be re-transmitted if it is not received by the receiver.  Packet delivery is guaranteed in TCP.  UDP does not guarantee packet delivery, and is therefore not reliable.  However, UDP has less network overhead and can be used for applications such as video and audio streaming, where reliability is not critical.</a:t>
            </a:r>
          </a:p>
          <a:p>
            <a:r>
              <a:rPr lang="en-US" sz="1200" b="0" i="0" kern="1200" dirty="0" smtClean="0">
                <a:solidFill>
                  <a:schemeClr val="tx1"/>
                </a:solidFill>
                <a:latin typeface="+mn-lt"/>
                <a:ea typeface="+mn-ea"/>
                <a:cs typeface="+mn-cs"/>
              </a:rPr>
              <a:t>TCP </a:t>
            </a:r>
            <a:r>
              <a:rPr lang="en-US" sz="1200" b="0" i="1" kern="1200" dirty="0" smtClean="0">
                <a:solidFill>
                  <a:schemeClr val="tx1"/>
                </a:solidFill>
                <a:latin typeface="+mn-lt"/>
                <a:ea typeface="+mn-ea"/>
                <a:cs typeface="+mn-cs"/>
              </a:rPr>
              <a:t>multiplexes</a:t>
            </a:r>
            <a:r>
              <a:rPr lang="en-US" sz="1200" b="0" i="0" kern="1200" dirty="0" smtClean="0">
                <a:solidFill>
                  <a:schemeClr val="tx1"/>
                </a:solidFill>
                <a:latin typeface="+mn-lt"/>
                <a:ea typeface="+mn-ea"/>
                <a:cs typeface="+mn-cs"/>
              </a:rPr>
              <a:t> applications within an IP machine. For each IP machine, TCP supports (multiplexes) up to 65536 ports (or sockets), from port number 0 to 65535.  An application, such as HTTP or FTP, runs (or listens) at a particular port number for incoming requests. Port 0 to 1023 are pre-assigned to popular protocols, e.g., HTTP at 80, FTP at 21, Telnet at 23, SMTP at 25, NNTP at 119, and DNS at 53.  Port 1024 and above are available to the users.</a:t>
            </a:r>
            <a:endParaRPr lang="en-US" sz="2000" b="0" i="0" kern="1200" dirty="0" smtClean="0">
              <a:solidFill>
                <a:schemeClr val="tx1"/>
              </a:solidFill>
              <a:latin typeface="Nunito Sans" charset="0"/>
              <a:ea typeface="+mn-ea"/>
              <a:cs typeface="+mn-cs"/>
            </a:endParaRPr>
          </a:p>
          <a:p>
            <a:endParaRPr lang="en-US" sz="2000" b="1" i="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 xmlns:p14="http://schemas.microsoft.com/office/powerpoint/2010/main" val="2474158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b="1" i="0" dirty="0" smtClean="0">
                <a:latin typeface="Nunito Sans" charset="0"/>
              </a:rPr>
              <a:t>Description:</a:t>
            </a:r>
          </a:p>
          <a:p>
            <a:r>
              <a:rPr lang="en-US" sz="1200" b="0" i="0" kern="1200" dirty="0" smtClean="0">
                <a:solidFill>
                  <a:schemeClr val="tx1"/>
                </a:solidFill>
                <a:latin typeface="+mn-lt"/>
                <a:ea typeface="+mn-ea"/>
                <a:cs typeface="+mn-cs"/>
              </a:rPr>
              <a:t>Apache HTTP server is a popular industrial-strength production server, produced by Apache Software Foundation (ASF) @ </a:t>
            </a:r>
            <a:r>
              <a:rPr lang="en-US" sz="1200" b="0" i="0" u="none" strike="noStrike" kern="1200" dirty="0" smtClean="0">
                <a:solidFill>
                  <a:schemeClr val="tx1"/>
                </a:solidFill>
                <a:latin typeface="+mn-lt"/>
                <a:ea typeface="+mn-ea"/>
                <a:cs typeface="+mn-cs"/>
              </a:rPr>
              <a:t>www.apache.org</a:t>
            </a:r>
            <a:r>
              <a:rPr lang="en-US" sz="1200" b="0" i="0" kern="1200" dirty="0" smtClean="0">
                <a:solidFill>
                  <a:schemeClr val="tx1"/>
                </a:solidFill>
                <a:latin typeface="+mn-lt"/>
                <a:ea typeface="+mn-ea"/>
                <a:cs typeface="+mn-cs"/>
              </a:rPr>
              <a:t>.  ASF is an open-source software foundation.  That is to say, Apache HTTP server is free, with source code.</a:t>
            </a:r>
          </a:p>
          <a:p>
            <a:r>
              <a:rPr lang="en-US" sz="1200" b="0" i="0" kern="1200" dirty="0" smtClean="0">
                <a:solidFill>
                  <a:schemeClr val="tx1"/>
                </a:solidFill>
                <a:latin typeface="+mn-lt"/>
                <a:ea typeface="+mn-ea"/>
                <a:cs typeface="+mn-cs"/>
              </a:rPr>
              <a:t>The first HTTP server is written by Tim Berners Lee at CERN (European Center for Nuclear Research) at Geneva, Switzerland, who also invented HTML.  Apache was built on NCSA (National Center for Supercomputing Applications, USA) "httpd 1.3" server, in early 1995. Apache probably gets its name from the fact that it consists of some original code (from an earlier NCSA httpd web server) plus some patches; or from the name of an American Indian tribe.</a:t>
            </a:r>
          </a:p>
          <a:p>
            <a:r>
              <a:rPr lang="en-US" sz="1200" b="0" i="0" kern="1200" dirty="0" smtClean="0">
                <a:solidFill>
                  <a:schemeClr val="tx1"/>
                </a:solidFill>
                <a:latin typeface="+mn-lt"/>
                <a:ea typeface="+mn-ea"/>
                <a:cs typeface="+mn-cs"/>
              </a:rPr>
              <a:t>Read "</a:t>
            </a:r>
            <a:r>
              <a:rPr lang="en-US" sz="1200" b="0" i="0" u="none" strike="noStrike" kern="1200" dirty="0" smtClean="0">
                <a:solidFill>
                  <a:schemeClr val="tx1"/>
                </a:solidFill>
                <a:latin typeface="+mn-lt"/>
                <a:ea typeface="+mn-ea"/>
                <a:cs typeface="+mn-cs"/>
              </a:rPr>
              <a:t>Apache How-to</a:t>
            </a:r>
            <a:r>
              <a:rPr lang="en-US" sz="1200" b="0" i="0" kern="1200" dirty="0" smtClean="0">
                <a:solidFill>
                  <a:schemeClr val="tx1"/>
                </a:solidFill>
                <a:latin typeface="+mn-lt"/>
                <a:ea typeface="+mn-ea"/>
                <a:cs typeface="+mn-cs"/>
              </a:rPr>
              <a:t>" on how to install and configure Apache HTTP server; or "</a:t>
            </a:r>
            <a:r>
              <a:rPr lang="en-US" sz="1200" b="0" i="0" u="none" strike="noStrike" kern="1200" dirty="0" smtClean="0">
                <a:solidFill>
                  <a:schemeClr val="tx1"/>
                </a:solidFill>
                <a:latin typeface="+mn-lt"/>
                <a:ea typeface="+mn-ea"/>
                <a:cs typeface="+mn-cs"/>
              </a:rPr>
              <a:t>Tomcat How-to</a:t>
            </a:r>
            <a:r>
              <a:rPr lang="en-US" sz="1200" b="0" i="0" kern="1200" dirty="0" smtClean="0">
                <a:solidFill>
                  <a:schemeClr val="tx1"/>
                </a:solidFill>
                <a:latin typeface="+mn-lt"/>
                <a:ea typeface="+mn-ea"/>
                <a:cs typeface="+mn-cs"/>
              </a:rPr>
              <a:t>" to install and get started with Apache Tomcat Server.</a:t>
            </a:r>
          </a:p>
          <a:p>
            <a:endParaRPr lang="en-US" sz="2500" b="1" i="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 xmlns:p14="http://schemas.microsoft.com/office/powerpoint/2010/main" val="2474158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b="1" i="0" dirty="0" smtClean="0">
                <a:latin typeface="Nunito Sans" charset="0"/>
              </a:rPr>
              <a:t>Description:</a:t>
            </a:r>
          </a:p>
          <a:p>
            <a:r>
              <a:rPr lang="en-US" sz="1200" b="0" i="0" kern="1200" dirty="0" smtClean="0">
                <a:solidFill>
                  <a:schemeClr val="tx1"/>
                </a:solidFill>
                <a:latin typeface="+mn-lt"/>
                <a:ea typeface="+mn-ea"/>
                <a:cs typeface="+mn-cs"/>
              </a:rPr>
              <a:t>HTTP client and server communicate by sending text messages. The client sends a request message to the server.  The server, in turn, returns a response message.</a:t>
            </a:r>
          </a:p>
          <a:p>
            <a:r>
              <a:rPr lang="en-US" sz="1200" b="0" i="0" kern="1200" dirty="0" smtClean="0">
                <a:solidFill>
                  <a:schemeClr val="tx1"/>
                </a:solidFill>
                <a:latin typeface="+mn-lt"/>
                <a:ea typeface="+mn-ea"/>
                <a:cs typeface="+mn-cs"/>
              </a:rPr>
              <a:t>An HTTP message consists of a message header and an optional message body, separated by a blank line, as illustrated above:</a:t>
            </a:r>
          </a:p>
          <a:p>
            <a:endParaRPr lang="en-US" sz="2500" b="1" i="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 xmlns:p14="http://schemas.microsoft.com/office/powerpoint/2010/main" val="2474158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F4ED726-F685-44A1-B8DD-C121D1926DBA}"/>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3A73E930-58B4-4FEC-8303-01C4F888F30D}"/>
              </a:ext>
            </a:extLst>
          </p:cNvPr>
          <p:cNvSpPr txBox="1"/>
          <p:nvPr/>
        </p:nvSpPr>
        <p:spPr>
          <a:xfrm>
            <a:off x="609600" y="762000"/>
            <a:ext cx="11052517" cy="954107"/>
          </a:xfrm>
          <a:prstGeom prst="rect">
            <a:avLst/>
          </a:prstGeom>
          <a:noFill/>
        </p:spPr>
        <p:txBody>
          <a:bodyPr wrap="square" rtlCol="0">
            <a:spAutoFit/>
          </a:bodyPr>
          <a:lstStyle/>
          <a:p>
            <a:r>
              <a:rPr lang="en-US" sz="2800" b="1" dirty="0" smtClean="0"/>
              <a:t>HTTP Request </a:t>
            </a:r>
            <a:r>
              <a:rPr lang="en-US" sz="2800" b="1" dirty="0" smtClean="0"/>
              <a:t>Message:</a:t>
            </a:r>
          </a:p>
          <a:p>
            <a:endParaRPr lang="en-US" sz="2800" b="1" dirty="0" smtClean="0"/>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495800" y="2057400"/>
            <a:ext cx="2971800" cy="3733800"/>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r>
              <a:rPr lang="en-US" sz="2000" dirty="0" smtClean="0">
                <a:solidFill>
                  <a:srgbClr val="000000"/>
                </a:solidFill>
                <a:latin typeface="Nunito Sans" charset="0"/>
              </a:rPr>
              <a:t>h</a:t>
            </a:r>
            <a:r>
              <a:rPr lang="en-US" sz="2000" dirty="0" smtClean="0">
                <a:solidFill>
                  <a:srgbClr val="000000"/>
                </a:solidFill>
                <a:latin typeface="Nunito Sans" charset="0"/>
              </a:rPr>
              <a:t>hhhhhhhhhhhhhhhhhhhhhhhhhhhhhhhhhhhhhhhhhhhhhhhhhh</a:t>
            </a: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r>
              <a:rPr lang="en-US" sz="2000" dirty="0" smtClean="0">
                <a:solidFill>
                  <a:srgbClr val="000000"/>
                </a:solidFill>
                <a:latin typeface="Nunito Sans" charset="0"/>
              </a:rPr>
              <a:t>bbbbbbbbbbbbbbbbbbbbbbbbbbbbbbbbbbbbbbbbbbbbbbbbbbbbbbbbbbbbbbbb</a:t>
            </a:r>
          </a:p>
          <a:p>
            <a:pPr algn="ctr"/>
            <a:endParaRPr lang="en-US" sz="2000" dirty="0" smtClean="0">
              <a:solidFill>
                <a:srgbClr val="000000"/>
              </a:solidFill>
              <a:latin typeface="Nunito Sans" charset="0"/>
            </a:endParaRPr>
          </a:p>
          <a:p>
            <a:pPr algn="ctr"/>
            <a:r>
              <a:rPr lang="en-US" sz="2000" dirty="0" smtClean="0">
                <a:solidFill>
                  <a:srgbClr val="000000"/>
                </a:solidFill>
                <a:latin typeface="Nunito Sans" charset="0"/>
              </a:rPr>
              <a:t> </a:t>
            </a: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a:solidFill>
                <a:srgbClr val="000000"/>
              </a:solidFill>
              <a:latin typeface="Nunito Sans" charset="0"/>
            </a:endParaRPr>
          </a:p>
        </p:txBody>
      </p:sp>
      <p:sp>
        <p:nvSpPr>
          <p:cNvPr id="10" name="Left Brace 9"/>
          <p:cNvSpPr/>
          <p:nvPr/>
        </p:nvSpPr>
        <p:spPr>
          <a:xfrm rot="10800000">
            <a:off x="7696200" y="2286000"/>
            <a:ext cx="381000" cy="914400"/>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10800000">
            <a:off x="7696200" y="3352800"/>
            <a:ext cx="381000" cy="914400"/>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rot="10800000">
            <a:off x="7696200" y="4419600"/>
            <a:ext cx="381000" cy="1066800"/>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8229600" y="2590800"/>
            <a:ext cx="3733800" cy="400110"/>
          </a:xfrm>
          <a:prstGeom prst="rect">
            <a:avLst/>
          </a:prstGeom>
          <a:noFill/>
        </p:spPr>
        <p:txBody>
          <a:bodyPr wrap="square" rtlCol="0">
            <a:spAutoFit/>
          </a:bodyPr>
          <a:lstStyle/>
          <a:p>
            <a:r>
              <a:rPr lang="en-US" sz="2000" dirty="0" smtClean="0">
                <a:latin typeface="Nunito Sans" charset="0"/>
              </a:rPr>
              <a:t>Request Message Header</a:t>
            </a:r>
            <a:endParaRPr lang="en-US" sz="2000" dirty="0">
              <a:latin typeface="Nunito Sans" charset="0"/>
            </a:endParaRPr>
          </a:p>
        </p:txBody>
      </p:sp>
      <p:sp>
        <p:nvSpPr>
          <p:cNvPr id="14" name="TextBox 13"/>
          <p:cNvSpPr txBox="1"/>
          <p:nvPr/>
        </p:nvSpPr>
        <p:spPr>
          <a:xfrm>
            <a:off x="8229600" y="3581400"/>
            <a:ext cx="3581400" cy="400110"/>
          </a:xfrm>
          <a:prstGeom prst="rect">
            <a:avLst/>
          </a:prstGeom>
          <a:noFill/>
        </p:spPr>
        <p:txBody>
          <a:bodyPr wrap="square" rtlCol="0">
            <a:spAutoFit/>
          </a:bodyPr>
          <a:lstStyle/>
          <a:p>
            <a:r>
              <a:rPr lang="en-US" sz="2000" dirty="0" smtClean="0">
                <a:latin typeface="Nunito Sans" charset="0"/>
              </a:rPr>
              <a:t>Separated by a blank line</a:t>
            </a:r>
            <a:endParaRPr lang="en-US" sz="2000" dirty="0">
              <a:latin typeface="Nunito Sans" charset="0"/>
            </a:endParaRPr>
          </a:p>
        </p:txBody>
      </p:sp>
      <p:sp>
        <p:nvSpPr>
          <p:cNvPr id="15" name="TextBox 14"/>
          <p:cNvSpPr txBox="1"/>
          <p:nvPr/>
        </p:nvSpPr>
        <p:spPr>
          <a:xfrm>
            <a:off x="8229600" y="4648200"/>
            <a:ext cx="4876800" cy="400110"/>
          </a:xfrm>
          <a:prstGeom prst="rect">
            <a:avLst/>
          </a:prstGeom>
          <a:noFill/>
        </p:spPr>
        <p:txBody>
          <a:bodyPr wrap="square" rtlCol="0">
            <a:spAutoFit/>
          </a:bodyPr>
          <a:lstStyle/>
          <a:p>
            <a:r>
              <a:rPr lang="en-US" sz="2000" dirty="0" smtClean="0">
                <a:latin typeface="Nunito Sans" charset="0"/>
              </a:rPr>
              <a:t>Request Message Body(optional)</a:t>
            </a:r>
            <a:endParaRPr lang="en-US" sz="2000" dirty="0">
              <a:latin typeface="Nunito Sans" charset="0"/>
            </a:endParaRPr>
          </a:p>
        </p:txBody>
      </p:sp>
      <p:sp>
        <p:nvSpPr>
          <p:cNvPr id="16" name="TextBox 15"/>
          <p:cNvSpPr txBox="1"/>
          <p:nvPr/>
        </p:nvSpPr>
        <p:spPr>
          <a:xfrm>
            <a:off x="4648200" y="5867400"/>
            <a:ext cx="3886200" cy="477054"/>
          </a:xfrm>
          <a:prstGeom prst="rect">
            <a:avLst/>
          </a:prstGeom>
          <a:noFill/>
        </p:spPr>
        <p:txBody>
          <a:bodyPr wrap="square" rtlCol="0">
            <a:spAutoFit/>
          </a:bodyPr>
          <a:lstStyle/>
          <a:p>
            <a:r>
              <a:rPr lang="en-US" sz="2500" b="1" dirty="0" smtClean="0">
                <a:solidFill>
                  <a:srgbClr val="000000"/>
                </a:solidFill>
                <a:latin typeface="Nunito Sans" charset="0"/>
              </a:rPr>
              <a:t>HTTP Request Messages </a:t>
            </a:r>
            <a:endParaRPr lang="en-US" sz="2500" b="1" dirty="0">
              <a:solidFill>
                <a:srgbClr val="000000"/>
              </a:solidFill>
              <a:latin typeface="Nunito Sans" charset="0"/>
            </a:endParaRPr>
          </a:p>
        </p:txBody>
      </p:sp>
      <p:sp>
        <p:nvSpPr>
          <p:cNvPr id="17" name="Left Brace 16"/>
          <p:cNvSpPr/>
          <p:nvPr/>
        </p:nvSpPr>
        <p:spPr>
          <a:xfrm>
            <a:off x="4114800" y="2667000"/>
            <a:ext cx="381000" cy="533400"/>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1905000" y="2743200"/>
            <a:ext cx="2286000" cy="400110"/>
          </a:xfrm>
          <a:prstGeom prst="rect">
            <a:avLst/>
          </a:prstGeom>
          <a:noFill/>
        </p:spPr>
        <p:txBody>
          <a:bodyPr wrap="square" rtlCol="0">
            <a:spAutoFit/>
          </a:bodyPr>
          <a:lstStyle/>
          <a:p>
            <a:r>
              <a:rPr lang="en-US" sz="2000" dirty="0" smtClean="0">
                <a:latin typeface="Nunito Sans" charset="0"/>
              </a:rPr>
              <a:t>Request Headers</a:t>
            </a:r>
            <a:endParaRPr lang="en-US" sz="2000" dirty="0">
              <a:latin typeface="Nunito Sans" charset="0"/>
            </a:endParaRPr>
          </a:p>
        </p:txBody>
      </p:sp>
      <p:cxnSp>
        <p:nvCxnSpPr>
          <p:cNvPr id="20" name="Straight Arrow Connector 19"/>
          <p:cNvCxnSpPr/>
          <p:nvPr/>
        </p:nvCxnSpPr>
        <p:spPr>
          <a:xfrm rot="10800000">
            <a:off x="4038600" y="2438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209800" y="2209800"/>
            <a:ext cx="2286000" cy="400110"/>
          </a:xfrm>
          <a:prstGeom prst="rect">
            <a:avLst/>
          </a:prstGeom>
          <a:noFill/>
          <a:ln>
            <a:solidFill>
              <a:srgbClr val="000000"/>
            </a:solidFill>
          </a:ln>
        </p:spPr>
        <p:txBody>
          <a:bodyPr wrap="square" rtlCol="0">
            <a:spAutoFit/>
          </a:bodyPr>
          <a:lstStyle/>
          <a:p>
            <a:r>
              <a:rPr lang="en-US" sz="2000" dirty="0" smtClean="0">
                <a:latin typeface="Nunito Sans" charset="0"/>
              </a:rPr>
              <a:t>Request Line</a:t>
            </a:r>
            <a:endParaRPr lang="en-US" sz="2000" dirty="0">
              <a:latin typeface="Nunito Sans" charset="0"/>
            </a:endParaRPr>
          </a:p>
        </p:txBody>
      </p:sp>
    </p:spTree>
    <p:extLst>
      <p:ext uri="{BB962C8B-B14F-4D97-AF65-F5344CB8AC3E}">
        <p14:creationId xmlns="" xmlns:p14="http://schemas.microsoft.com/office/powerpoint/2010/main" val="1157464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3A73E930-58B4-4FEC-8303-01C4F888F30D}"/>
              </a:ext>
            </a:extLst>
          </p:cNvPr>
          <p:cNvSpPr txBox="1"/>
          <p:nvPr/>
        </p:nvSpPr>
        <p:spPr>
          <a:xfrm>
            <a:off x="529883" y="609600"/>
            <a:ext cx="11052517" cy="2062103"/>
          </a:xfrm>
          <a:prstGeom prst="rect">
            <a:avLst/>
          </a:prstGeom>
          <a:noFill/>
        </p:spPr>
        <p:txBody>
          <a:bodyPr wrap="square" rtlCol="0">
            <a:spAutoFit/>
          </a:bodyPr>
          <a:lstStyle/>
          <a:p>
            <a:r>
              <a:rPr lang="en-US" sz="2800" b="1" dirty="0" smtClean="0"/>
              <a:t>HTTP Response </a:t>
            </a:r>
            <a:r>
              <a:rPr lang="en-US" sz="2800" b="1" dirty="0" smtClean="0"/>
              <a:t>Message</a:t>
            </a:r>
            <a:r>
              <a:rPr lang="en-US" sz="2500" b="1" dirty="0" smtClean="0">
                <a:latin typeface="Nunito Sans" panose="00000500000000000000" pitchFamily="2" charset="0"/>
              </a:rPr>
              <a:t>:</a:t>
            </a:r>
          </a:p>
          <a:p>
            <a:endParaRPr lang="en-US" sz="2500" b="1" dirty="0" smtClean="0">
              <a:latin typeface="Nunito Sans" panose="00000500000000000000" pitchFamily="2" charset="0"/>
            </a:endParaRPr>
          </a:p>
          <a:p>
            <a:r>
              <a:rPr lang="en-US" sz="2500" b="1" dirty="0" smtClean="0">
                <a:latin typeface="Nunito Sans" panose="00000500000000000000" pitchFamily="2" charset="0"/>
              </a:rPr>
              <a:t>Example:</a:t>
            </a: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5" name="Rectangle 4"/>
          <p:cNvSpPr/>
          <p:nvPr/>
        </p:nvSpPr>
        <p:spPr>
          <a:xfrm>
            <a:off x="3276600" y="1600200"/>
            <a:ext cx="5334000" cy="4114800"/>
          </a:xfrm>
          <a:prstGeom prst="rect">
            <a:avLst/>
          </a:prstGeom>
          <a:solidFill>
            <a:schemeClr val="accent5">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000000"/>
                </a:solidFill>
                <a:latin typeface="Nunito Sans" charset="0"/>
              </a:rPr>
              <a:t>HTTP/1.1 200 OK</a:t>
            </a:r>
          </a:p>
          <a:p>
            <a:r>
              <a:rPr lang="en-US" sz="2000" dirty="0" smtClean="0">
                <a:solidFill>
                  <a:srgbClr val="000000"/>
                </a:solidFill>
                <a:latin typeface="Nunito Sans" charset="0"/>
              </a:rPr>
              <a:t>Date : Mon , 02 Jan  </a:t>
            </a:r>
            <a:r>
              <a:rPr lang="en-US" sz="2000" dirty="0" err="1" smtClean="0">
                <a:solidFill>
                  <a:srgbClr val="000000"/>
                </a:solidFill>
                <a:latin typeface="Nunito Sans" charset="0"/>
              </a:rPr>
              <a:t>xxxx</a:t>
            </a:r>
            <a:r>
              <a:rPr lang="en-US" sz="2000" dirty="0" smtClean="0">
                <a:solidFill>
                  <a:srgbClr val="000000"/>
                </a:solidFill>
                <a:latin typeface="Nunito Sans" charset="0"/>
              </a:rPr>
              <a:t> 01:11.12  GMT </a:t>
            </a:r>
          </a:p>
          <a:p>
            <a:r>
              <a:rPr lang="en-US" sz="2000" dirty="0" smtClean="0">
                <a:solidFill>
                  <a:srgbClr val="000000"/>
                </a:solidFill>
                <a:latin typeface="Nunito Sans" charset="0"/>
              </a:rPr>
              <a:t>Server : Apache/1.3.29 </a:t>
            </a:r>
          </a:p>
          <a:p>
            <a:r>
              <a:rPr lang="en-US" sz="2000" dirty="0" smtClean="0">
                <a:solidFill>
                  <a:srgbClr val="000000"/>
                </a:solidFill>
                <a:latin typeface="Nunito Sans" charset="0"/>
              </a:rPr>
              <a:t>Last-modified: Mon, 02, Jan </a:t>
            </a:r>
            <a:r>
              <a:rPr lang="en-US" sz="2000" dirty="0" err="1" smtClean="0">
                <a:solidFill>
                  <a:srgbClr val="000000"/>
                </a:solidFill>
                <a:latin typeface="Nunito Sans" charset="0"/>
              </a:rPr>
              <a:t>xxxx</a:t>
            </a:r>
            <a:endParaRPr lang="en-US" sz="2000" dirty="0" smtClean="0">
              <a:solidFill>
                <a:srgbClr val="000000"/>
              </a:solidFill>
              <a:latin typeface="Nunito Sans" charset="0"/>
            </a:endParaRPr>
          </a:p>
          <a:p>
            <a:r>
              <a:rPr lang="en-US" sz="2000" dirty="0" err="1" smtClean="0">
                <a:solidFill>
                  <a:srgbClr val="000000"/>
                </a:solidFill>
                <a:latin typeface="Nunito Sans" charset="0"/>
              </a:rPr>
              <a:t>ETag</a:t>
            </a:r>
            <a:r>
              <a:rPr lang="en-US" sz="2000" dirty="0" smtClean="0">
                <a:solidFill>
                  <a:srgbClr val="000000"/>
                </a:solidFill>
                <a:latin typeface="Nunito Sans" charset="0"/>
              </a:rPr>
              <a:t> : “0-23-4024c3a5”</a:t>
            </a:r>
          </a:p>
          <a:p>
            <a:r>
              <a:rPr lang="en-US" sz="2000" dirty="0" smtClean="0">
                <a:solidFill>
                  <a:srgbClr val="000000"/>
                </a:solidFill>
                <a:latin typeface="Nunito Sans" charset="0"/>
              </a:rPr>
              <a:t>Accept –Ranges: bytes</a:t>
            </a:r>
          </a:p>
          <a:p>
            <a:r>
              <a:rPr lang="en-US" sz="2000" dirty="0" smtClean="0">
                <a:solidFill>
                  <a:srgbClr val="000000"/>
                </a:solidFill>
                <a:latin typeface="Nunito Sans" charset="0"/>
              </a:rPr>
              <a:t>Content-Length: 35</a:t>
            </a:r>
          </a:p>
          <a:p>
            <a:r>
              <a:rPr lang="en-US" sz="2000" dirty="0" smtClean="0">
                <a:solidFill>
                  <a:srgbClr val="000000"/>
                </a:solidFill>
                <a:latin typeface="Nunito Sans" charset="0"/>
              </a:rPr>
              <a:t>Connection: close</a:t>
            </a:r>
          </a:p>
          <a:p>
            <a:r>
              <a:rPr lang="en-US" sz="2000" dirty="0" smtClean="0">
                <a:solidFill>
                  <a:srgbClr val="000000"/>
                </a:solidFill>
                <a:latin typeface="Nunito Sans" charset="0"/>
              </a:rPr>
              <a:t>Content-Type: text/html</a:t>
            </a:r>
          </a:p>
          <a:p>
            <a:endParaRPr lang="en-US" sz="2000" dirty="0" smtClean="0">
              <a:solidFill>
                <a:srgbClr val="000000"/>
              </a:solidFill>
              <a:latin typeface="Nunito Sans" charset="0"/>
            </a:endParaRPr>
          </a:p>
          <a:p>
            <a:endParaRPr lang="en-US" sz="2000" dirty="0" smtClean="0">
              <a:solidFill>
                <a:srgbClr val="000000"/>
              </a:solidFill>
              <a:latin typeface="Nunito Sans" charset="0"/>
            </a:endParaRPr>
          </a:p>
          <a:p>
            <a:r>
              <a:rPr lang="en-US" sz="2000" dirty="0" smtClean="0">
                <a:solidFill>
                  <a:srgbClr val="000000"/>
                </a:solidFill>
                <a:latin typeface="Nunito Sans" charset="0"/>
              </a:rPr>
              <a:t>&lt;h1&gt;My Home page&lt;/h1&gt;</a:t>
            </a:r>
            <a:endParaRPr lang="en-US" sz="2000" dirty="0">
              <a:solidFill>
                <a:srgbClr val="000000"/>
              </a:solidFill>
              <a:latin typeface="Nunito Sans" charset="0"/>
            </a:endParaRPr>
          </a:p>
        </p:txBody>
      </p:sp>
      <p:cxnSp>
        <p:nvCxnSpPr>
          <p:cNvPr id="8" name="Straight Arrow Connector 7"/>
          <p:cNvCxnSpPr/>
          <p:nvPr/>
        </p:nvCxnSpPr>
        <p:spPr>
          <a:xfrm>
            <a:off x="3352800" y="4953000"/>
            <a:ext cx="5715000" cy="1588"/>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9" name="Left Brace 8"/>
          <p:cNvSpPr/>
          <p:nvPr/>
        </p:nvSpPr>
        <p:spPr>
          <a:xfrm rot="10800000">
            <a:off x="8839200" y="5105400"/>
            <a:ext cx="381000" cy="533400"/>
          </a:xfrm>
          <a:prstGeom prst="leftBrace">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10" name="Left Brace 9"/>
          <p:cNvSpPr/>
          <p:nvPr/>
        </p:nvSpPr>
        <p:spPr>
          <a:xfrm>
            <a:off x="4114800" y="2667000"/>
            <a:ext cx="381000"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12" name="Left Brace 11"/>
          <p:cNvSpPr/>
          <p:nvPr/>
        </p:nvSpPr>
        <p:spPr>
          <a:xfrm rot="10800000">
            <a:off x="8763000" y="2209800"/>
            <a:ext cx="228600" cy="2362200"/>
          </a:xfrm>
          <a:prstGeom prst="leftBrace">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13" name="Left Brace 12"/>
          <p:cNvSpPr/>
          <p:nvPr/>
        </p:nvSpPr>
        <p:spPr>
          <a:xfrm rot="10800000">
            <a:off x="10668000" y="2133600"/>
            <a:ext cx="228600" cy="2438400"/>
          </a:xfrm>
          <a:prstGeom prst="leftBrace">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cxnSp>
        <p:nvCxnSpPr>
          <p:cNvPr id="15" name="Straight Arrow Connector 14"/>
          <p:cNvCxnSpPr/>
          <p:nvPr/>
        </p:nvCxnSpPr>
        <p:spPr>
          <a:xfrm>
            <a:off x="5486400" y="1981200"/>
            <a:ext cx="3505200" cy="1588"/>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991600" y="1752600"/>
            <a:ext cx="2209800" cy="400110"/>
          </a:xfrm>
          <a:prstGeom prst="rect">
            <a:avLst/>
          </a:prstGeom>
          <a:noFill/>
        </p:spPr>
        <p:txBody>
          <a:bodyPr wrap="square" rtlCol="0">
            <a:spAutoFit/>
          </a:bodyPr>
          <a:lstStyle/>
          <a:p>
            <a:r>
              <a:rPr lang="en-US" sz="2000" dirty="0" smtClean="0">
                <a:latin typeface="Nunito Sans" charset="0"/>
              </a:rPr>
              <a:t>Status Line</a:t>
            </a:r>
            <a:endParaRPr lang="en-US" sz="2000" dirty="0">
              <a:latin typeface="Nunito Sans" charset="0"/>
            </a:endParaRPr>
          </a:p>
        </p:txBody>
      </p:sp>
      <p:sp>
        <p:nvSpPr>
          <p:cNvPr id="17" name="TextBox 16"/>
          <p:cNvSpPr txBox="1"/>
          <p:nvPr/>
        </p:nvSpPr>
        <p:spPr>
          <a:xfrm>
            <a:off x="9067800" y="3048000"/>
            <a:ext cx="1447800" cy="707886"/>
          </a:xfrm>
          <a:prstGeom prst="rect">
            <a:avLst/>
          </a:prstGeom>
          <a:noFill/>
        </p:spPr>
        <p:txBody>
          <a:bodyPr wrap="square" rtlCol="0">
            <a:spAutoFit/>
          </a:bodyPr>
          <a:lstStyle/>
          <a:p>
            <a:r>
              <a:rPr lang="en-US" sz="2000" dirty="0" smtClean="0">
                <a:latin typeface="Nunito Sans" charset="0"/>
              </a:rPr>
              <a:t>Response Headers</a:t>
            </a:r>
            <a:endParaRPr lang="en-US" sz="2000" dirty="0">
              <a:latin typeface="Nunito Sans" charset="0"/>
            </a:endParaRPr>
          </a:p>
        </p:txBody>
      </p:sp>
      <p:sp>
        <p:nvSpPr>
          <p:cNvPr id="18" name="TextBox 17"/>
          <p:cNvSpPr txBox="1"/>
          <p:nvPr/>
        </p:nvSpPr>
        <p:spPr>
          <a:xfrm>
            <a:off x="10972800" y="2667000"/>
            <a:ext cx="1447800" cy="1015663"/>
          </a:xfrm>
          <a:prstGeom prst="rect">
            <a:avLst/>
          </a:prstGeom>
          <a:noFill/>
        </p:spPr>
        <p:txBody>
          <a:bodyPr wrap="square" rtlCol="0">
            <a:spAutoFit/>
          </a:bodyPr>
          <a:lstStyle/>
          <a:p>
            <a:r>
              <a:rPr lang="en-US" sz="2000" dirty="0" smtClean="0">
                <a:latin typeface="Nunito Sans" charset="0"/>
              </a:rPr>
              <a:t>Response Message</a:t>
            </a:r>
          </a:p>
          <a:p>
            <a:r>
              <a:rPr lang="en-US" sz="2000" dirty="0" smtClean="0">
                <a:latin typeface="Nunito Sans" charset="0"/>
              </a:rPr>
              <a:t>Header</a:t>
            </a:r>
            <a:endParaRPr lang="en-US" sz="2000" dirty="0">
              <a:latin typeface="Nunito Sans" charset="0"/>
            </a:endParaRPr>
          </a:p>
        </p:txBody>
      </p:sp>
      <p:sp>
        <p:nvSpPr>
          <p:cNvPr id="19" name="TextBox 18"/>
          <p:cNvSpPr txBox="1"/>
          <p:nvPr/>
        </p:nvSpPr>
        <p:spPr>
          <a:xfrm>
            <a:off x="9144000" y="4572000"/>
            <a:ext cx="3429000" cy="707886"/>
          </a:xfrm>
          <a:prstGeom prst="rect">
            <a:avLst/>
          </a:prstGeom>
          <a:noFill/>
        </p:spPr>
        <p:txBody>
          <a:bodyPr wrap="square" rtlCol="0">
            <a:spAutoFit/>
          </a:bodyPr>
          <a:lstStyle/>
          <a:p>
            <a:r>
              <a:rPr lang="en-US" sz="2000" dirty="0" smtClean="0">
                <a:latin typeface="Nunito Sans" charset="0"/>
              </a:rPr>
              <a:t>A blank link separates  header &amp; body</a:t>
            </a:r>
            <a:endParaRPr lang="en-US" sz="2000" dirty="0">
              <a:latin typeface="Nunito Sans" charset="0"/>
            </a:endParaRPr>
          </a:p>
        </p:txBody>
      </p:sp>
      <p:sp>
        <p:nvSpPr>
          <p:cNvPr id="20" name="TextBox 19"/>
          <p:cNvSpPr txBox="1"/>
          <p:nvPr/>
        </p:nvSpPr>
        <p:spPr>
          <a:xfrm>
            <a:off x="9144000" y="5181600"/>
            <a:ext cx="3429000" cy="400110"/>
          </a:xfrm>
          <a:prstGeom prst="rect">
            <a:avLst/>
          </a:prstGeom>
          <a:noFill/>
        </p:spPr>
        <p:txBody>
          <a:bodyPr wrap="square" rtlCol="0">
            <a:spAutoFit/>
          </a:bodyPr>
          <a:lstStyle/>
          <a:p>
            <a:r>
              <a:rPr lang="en-US" sz="2000" dirty="0" smtClean="0">
                <a:latin typeface="Nunito Sans" charset="0"/>
              </a:rPr>
              <a:t>Response Message Body</a:t>
            </a:r>
            <a:endParaRPr lang="en-US" sz="2000" dirty="0">
              <a:latin typeface="Nunito Sans" charset="0"/>
            </a:endParaRPr>
          </a:p>
        </p:txBody>
      </p:sp>
    </p:spTree>
    <p:extLst>
      <p:ext uri="{BB962C8B-B14F-4D97-AF65-F5344CB8AC3E}">
        <p14:creationId xmlns="" xmlns:p14="http://schemas.microsoft.com/office/powerpoint/2010/main" val="1157464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3A73E930-58B4-4FEC-8303-01C4F888F30D}"/>
              </a:ext>
            </a:extLst>
          </p:cNvPr>
          <p:cNvSpPr txBox="1"/>
          <p:nvPr/>
        </p:nvSpPr>
        <p:spPr>
          <a:xfrm>
            <a:off x="529883" y="609600"/>
            <a:ext cx="11052517" cy="3939540"/>
          </a:xfrm>
          <a:prstGeom prst="rect">
            <a:avLst/>
          </a:prstGeom>
          <a:noFill/>
        </p:spPr>
        <p:txBody>
          <a:bodyPr wrap="square" rtlCol="0">
            <a:spAutoFit/>
          </a:bodyPr>
          <a:lstStyle/>
          <a:p>
            <a:r>
              <a:rPr lang="en-US" sz="2500" b="1" dirty="0" smtClean="0">
                <a:latin typeface="Nunito Sans" panose="00000500000000000000" pitchFamily="2" charset="0"/>
              </a:rPr>
              <a:t>HTTP Request Methods:</a:t>
            </a:r>
          </a:p>
          <a:p>
            <a:pPr lvl="1">
              <a:buFont typeface="Wingdings" pitchFamily="2" charset="2"/>
              <a:buChar char="Ø"/>
            </a:pPr>
            <a:endParaRPr lang="en-US" sz="2500" dirty="0" smtClean="0">
              <a:latin typeface="Nunito Sans" panose="00000500000000000000" pitchFamily="2" charset="0"/>
            </a:endParaRPr>
          </a:p>
          <a:p>
            <a:pPr lvl="1">
              <a:buFont typeface="Wingdings" pitchFamily="2" charset="2"/>
              <a:buChar char="Ø"/>
            </a:pPr>
            <a:r>
              <a:rPr lang="en-US" sz="2500" dirty="0" smtClean="0">
                <a:latin typeface="Nunito Sans" panose="00000500000000000000" pitchFamily="2" charset="0"/>
              </a:rPr>
              <a:t>  GET</a:t>
            </a:r>
          </a:p>
          <a:p>
            <a:pPr lvl="1">
              <a:buFont typeface="Wingdings" pitchFamily="2" charset="2"/>
              <a:buChar char="Ø"/>
            </a:pPr>
            <a:r>
              <a:rPr lang="en-US" sz="2500" dirty="0" smtClean="0">
                <a:latin typeface="Nunito Sans" panose="00000500000000000000" pitchFamily="2" charset="0"/>
              </a:rPr>
              <a:t>  HEAD</a:t>
            </a:r>
          </a:p>
          <a:p>
            <a:pPr lvl="1">
              <a:buFont typeface="Wingdings" pitchFamily="2" charset="2"/>
              <a:buChar char="Ø"/>
            </a:pPr>
            <a:r>
              <a:rPr lang="en-US" sz="2500" dirty="0" smtClean="0">
                <a:latin typeface="Nunito Sans" panose="00000500000000000000" pitchFamily="2" charset="0"/>
              </a:rPr>
              <a:t>  POST</a:t>
            </a:r>
          </a:p>
          <a:p>
            <a:pPr lvl="1">
              <a:buFont typeface="Wingdings" pitchFamily="2" charset="2"/>
              <a:buChar char="Ø"/>
            </a:pPr>
            <a:r>
              <a:rPr lang="en-US" sz="2500" dirty="0" smtClean="0">
                <a:latin typeface="Nunito Sans" panose="00000500000000000000" pitchFamily="2" charset="0"/>
              </a:rPr>
              <a:t>  PUT</a:t>
            </a:r>
          </a:p>
          <a:p>
            <a:pPr lvl="1">
              <a:buFont typeface="Wingdings" pitchFamily="2" charset="2"/>
              <a:buChar char="Ø"/>
            </a:pPr>
            <a:r>
              <a:rPr lang="en-US" sz="2500" dirty="0" smtClean="0">
                <a:latin typeface="Nunito Sans" panose="00000500000000000000" pitchFamily="2" charset="0"/>
              </a:rPr>
              <a:t>  DELETE</a:t>
            </a:r>
          </a:p>
          <a:p>
            <a:pPr lvl="1">
              <a:buFont typeface="Wingdings" pitchFamily="2" charset="2"/>
              <a:buChar char="Ø"/>
            </a:pPr>
            <a:r>
              <a:rPr lang="en-US" sz="2500" dirty="0" smtClean="0">
                <a:latin typeface="Nunito Sans" panose="00000500000000000000" pitchFamily="2" charset="0"/>
              </a:rPr>
              <a:t>  TRACE</a:t>
            </a:r>
          </a:p>
          <a:p>
            <a:pPr lvl="1">
              <a:buFont typeface="Wingdings" pitchFamily="2" charset="2"/>
              <a:buChar char="Ø"/>
            </a:pPr>
            <a:r>
              <a:rPr lang="en-US" sz="2500" dirty="0" smtClean="0">
                <a:latin typeface="Nunito Sans" panose="00000500000000000000" pitchFamily="2" charset="0"/>
              </a:rPr>
              <a:t>  OPTIONS</a:t>
            </a:r>
          </a:p>
          <a:p>
            <a:pPr lvl="1">
              <a:buFont typeface="Wingdings" pitchFamily="2" charset="2"/>
              <a:buChar char="Ø"/>
            </a:pPr>
            <a:r>
              <a:rPr lang="en-US" sz="2500" dirty="0" smtClean="0">
                <a:latin typeface="Nunito Sans" panose="00000500000000000000" pitchFamily="2" charset="0"/>
              </a:rPr>
              <a:t>  CONNECT</a:t>
            </a:r>
            <a:endParaRPr lang="en-US" sz="2500" dirty="0">
              <a:latin typeface="Nunito Sans" panose="00000500000000000000" pitchFamily="2" charset="0"/>
            </a:endParaRPr>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 xmlns:p14="http://schemas.microsoft.com/office/powerpoint/2010/main" val="1157464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3A73E930-58B4-4FEC-8303-01C4F888F30D}"/>
              </a:ext>
            </a:extLst>
          </p:cNvPr>
          <p:cNvSpPr txBox="1"/>
          <p:nvPr/>
        </p:nvSpPr>
        <p:spPr>
          <a:xfrm>
            <a:off x="529883" y="609600"/>
            <a:ext cx="11052517" cy="2785378"/>
          </a:xfrm>
          <a:prstGeom prst="rect">
            <a:avLst/>
          </a:prstGeom>
          <a:noFill/>
        </p:spPr>
        <p:txBody>
          <a:bodyPr wrap="square" rtlCol="0">
            <a:spAutoFit/>
          </a:bodyPr>
          <a:lstStyle/>
          <a:p>
            <a:r>
              <a:rPr lang="en-US" sz="2500" b="1" dirty="0" smtClean="0">
                <a:latin typeface="Nunito Sans" panose="00000500000000000000" pitchFamily="2" charset="0"/>
              </a:rPr>
              <a:t>“GET” Request  Method:</a:t>
            </a:r>
          </a:p>
          <a:p>
            <a:endParaRPr lang="en-US" sz="2500" b="1" dirty="0" smtClean="0">
              <a:latin typeface="Nunito Sans" panose="00000500000000000000" pitchFamily="2" charset="0"/>
            </a:endParaRPr>
          </a:p>
          <a:p>
            <a:pPr lvl="1" algn="just">
              <a:buFont typeface="Wingdings" pitchFamily="2" charset="2"/>
              <a:buChar char="Ø"/>
            </a:pPr>
            <a:r>
              <a:rPr lang="en-US" sz="2500" dirty="0" smtClean="0">
                <a:latin typeface="Nunito Sans" charset="0"/>
              </a:rPr>
              <a:t>  GET </a:t>
            </a:r>
            <a:r>
              <a:rPr lang="en-US" sz="2500" dirty="0" smtClean="0">
                <a:latin typeface="Nunito Sans" charset="0"/>
              </a:rPr>
              <a:t>is the most common HTTP request method. </a:t>
            </a:r>
            <a:endParaRPr lang="en-US" sz="2500" dirty="0" smtClean="0">
              <a:latin typeface="Nunito Sans" charset="0"/>
            </a:endParaRPr>
          </a:p>
          <a:p>
            <a:pPr lvl="1" algn="just">
              <a:buFont typeface="Wingdings" pitchFamily="2" charset="2"/>
              <a:buChar char="Ø"/>
            </a:pPr>
            <a:r>
              <a:rPr lang="en-US" sz="2500" dirty="0" smtClean="0">
                <a:latin typeface="Nunito Sans" charset="0"/>
              </a:rPr>
              <a:t>  A </a:t>
            </a:r>
            <a:r>
              <a:rPr lang="en-US" sz="2500" dirty="0" smtClean="0">
                <a:latin typeface="Nunito Sans" charset="0"/>
              </a:rPr>
              <a:t>client can use the GET request method to request (or "get") for a piece of resource from an HTTP </a:t>
            </a:r>
            <a:r>
              <a:rPr lang="en-US" sz="2500" dirty="0" smtClean="0">
                <a:latin typeface="Nunito Sans" charset="0"/>
              </a:rPr>
              <a:t>server.</a:t>
            </a:r>
          </a:p>
          <a:p>
            <a:pPr lvl="1" algn="just">
              <a:buFont typeface="Wingdings" pitchFamily="2" charset="2"/>
              <a:buChar char="Ø"/>
            </a:pPr>
            <a:r>
              <a:rPr lang="en-US" sz="2500" dirty="0" smtClean="0">
                <a:latin typeface="Nunito Sans" charset="0"/>
              </a:rPr>
              <a:t>  A </a:t>
            </a:r>
            <a:r>
              <a:rPr lang="en-US" sz="2500" dirty="0" smtClean="0">
                <a:latin typeface="Nunito Sans" charset="0"/>
              </a:rPr>
              <a:t>GET request message takes the following syntax</a:t>
            </a:r>
            <a:r>
              <a:rPr lang="en-US" sz="2500" dirty="0" smtClean="0">
                <a:latin typeface="Nunito Sans" charset="0"/>
              </a:rPr>
              <a:t>:</a:t>
            </a:r>
          </a:p>
          <a:p>
            <a:pPr lvl="1" algn="just">
              <a:buFont typeface="Wingdings" pitchFamily="2" charset="2"/>
              <a:buChar char="Ø"/>
            </a:pPr>
            <a:endParaRPr lang="en-US" sz="2500" b="1" dirty="0" smtClean="0">
              <a:latin typeface="Nunito Sans" charset="0"/>
            </a:endParaRPr>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5" name="Rectangle 4"/>
          <p:cNvSpPr/>
          <p:nvPr/>
        </p:nvSpPr>
        <p:spPr>
          <a:xfrm>
            <a:off x="2286000" y="3048000"/>
            <a:ext cx="5410200" cy="2209800"/>
          </a:xfrm>
          <a:prstGeom prst="rect">
            <a:avLst/>
          </a:prstGeom>
          <a:solidFill>
            <a:schemeClr val="accent6">
              <a:lumMod val="9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2500" dirty="0" smtClean="0">
                <a:solidFill>
                  <a:srgbClr val="000000"/>
                </a:solidFill>
                <a:latin typeface="Nunito Sans" charset="0"/>
              </a:rPr>
              <a:t>GET </a:t>
            </a:r>
            <a:r>
              <a:rPr lang="en-US" sz="2500" i="1" dirty="0" smtClean="0">
                <a:solidFill>
                  <a:srgbClr val="000000"/>
                </a:solidFill>
                <a:latin typeface="Nunito Sans" charset="0"/>
              </a:rPr>
              <a:t>request</a:t>
            </a:r>
            <a:r>
              <a:rPr lang="en-US" sz="2500" dirty="0" smtClean="0">
                <a:solidFill>
                  <a:srgbClr val="000000"/>
                </a:solidFill>
                <a:latin typeface="Nunito Sans" charset="0"/>
              </a:rPr>
              <a:t>-</a:t>
            </a:r>
            <a:r>
              <a:rPr lang="en-US" sz="2500" i="1" dirty="0" smtClean="0">
                <a:solidFill>
                  <a:srgbClr val="000000"/>
                </a:solidFill>
                <a:latin typeface="Nunito Sans" charset="0"/>
              </a:rPr>
              <a:t>URI</a:t>
            </a:r>
            <a:r>
              <a:rPr lang="en-US" sz="2500" dirty="0" smtClean="0">
                <a:solidFill>
                  <a:srgbClr val="000000"/>
                </a:solidFill>
                <a:latin typeface="Nunito Sans" charset="0"/>
              </a:rPr>
              <a:t> </a:t>
            </a:r>
            <a:r>
              <a:rPr lang="en-US" sz="2500" i="1" dirty="0" smtClean="0">
                <a:solidFill>
                  <a:srgbClr val="000000"/>
                </a:solidFill>
                <a:latin typeface="Nunito Sans" charset="0"/>
              </a:rPr>
              <a:t>HTTP-version</a:t>
            </a:r>
            <a:r>
              <a:rPr lang="en-US" sz="2500" dirty="0" smtClean="0">
                <a:solidFill>
                  <a:srgbClr val="000000"/>
                </a:solidFill>
                <a:latin typeface="Nunito Sans" charset="0"/>
              </a:rPr>
              <a:t> </a:t>
            </a:r>
          </a:p>
          <a:p>
            <a:pPr lvl="1" algn="just"/>
            <a:r>
              <a:rPr lang="en-US" sz="2500" dirty="0" smtClean="0">
                <a:solidFill>
                  <a:srgbClr val="000000"/>
                </a:solidFill>
                <a:latin typeface="Nunito Sans" charset="0"/>
              </a:rPr>
              <a:t>(</a:t>
            </a:r>
            <a:r>
              <a:rPr lang="en-US" sz="2500" i="1" dirty="0" smtClean="0">
                <a:solidFill>
                  <a:srgbClr val="000000"/>
                </a:solidFill>
                <a:latin typeface="Nunito Sans" charset="0"/>
              </a:rPr>
              <a:t>optional request headers</a:t>
            </a:r>
            <a:r>
              <a:rPr lang="en-US" sz="2500" dirty="0" smtClean="0">
                <a:solidFill>
                  <a:srgbClr val="000000"/>
                </a:solidFill>
                <a:latin typeface="Nunito Sans" charset="0"/>
              </a:rPr>
              <a:t>) </a:t>
            </a:r>
          </a:p>
          <a:p>
            <a:pPr lvl="1" algn="just"/>
            <a:r>
              <a:rPr lang="en-US" sz="2500" dirty="0" smtClean="0">
                <a:solidFill>
                  <a:srgbClr val="000000"/>
                </a:solidFill>
                <a:latin typeface="Nunito Sans" charset="0"/>
              </a:rPr>
              <a:t>(blank line)</a:t>
            </a:r>
          </a:p>
          <a:p>
            <a:pPr lvl="1" algn="just"/>
            <a:r>
              <a:rPr lang="en-US" sz="2500" dirty="0" smtClean="0">
                <a:solidFill>
                  <a:srgbClr val="000000"/>
                </a:solidFill>
                <a:latin typeface="Nunito Sans" charset="0"/>
              </a:rPr>
              <a:t> (</a:t>
            </a:r>
            <a:r>
              <a:rPr lang="en-US" sz="2500" i="1" dirty="0" smtClean="0">
                <a:solidFill>
                  <a:srgbClr val="000000"/>
                </a:solidFill>
                <a:latin typeface="Nunito Sans" charset="0"/>
              </a:rPr>
              <a:t>optional request body</a:t>
            </a:r>
            <a:r>
              <a:rPr lang="en-US" sz="2500" dirty="0" smtClean="0">
                <a:solidFill>
                  <a:srgbClr val="000000"/>
                </a:solidFill>
                <a:latin typeface="Nunito Sans" charset="0"/>
              </a:rPr>
              <a:t>)</a:t>
            </a:r>
          </a:p>
        </p:txBody>
      </p:sp>
    </p:spTree>
    <p:extLst>
      <p:ext uri="{BB962C8B-B14F-4D97-AF65-F5344CB8AC3E}">
        <p14:creationId xmlns="" xmlns:p14="http://schemas.microsoft.com/office/powerpoint/2010/main" val="1157464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3A73E930-58B4-4FEC-8303-01C4F888F30D}"/>
              </a:ext>
            </a:extLst>
          </p:cNvPr>
          <p:cNvSpPr txBox="1"/>
          <p:nvPr/>
        </p:nvSpPr>
        <p:spPr>
          <a:xfrm>
            <a:off x="529883" y="609600"/>
            <a:ext cx="11052517" cy="3647152"/>
          </a:xfrm>
          <a:prstGeom prst="rect">
            <a:avLst/>
          </a:prstGeom>
          <a:noFill/>
        </p:spPr>
        <p:txBody>
          <a:bodyPr wrap="square" rtlCol="0">
            <a:spAutoFit/>
          </a:bodyPr>
          <a:lstStyle/>
          <a:p>
            <a:r>
              <a:rPr lang="en-US" sz="2800" b="1" dirty="0" smtClean="0"/>
              <a:t>Conditional GET </a:t>
            </a:r>
            <a:r>
              <a:rPr lang="en-US" sz="2800" b="1" dirty="0" smtClean="0"/>
              <a:t>Requests:</a:t>
            </a:r>
          </a:p>
          <a:p>
            <a:endParaRPr lang="en-US" sz="2800" dirty="0" smtClean="0"/>
          </a:p>
          <a:p>
            <a:pPr lvl="1">
              <a:buFont typeface="Wingdings" pitchFamily="2" charset="2"/>
              <a:buChar char="Ø"/>
            </a:pPr>
            <a:r>
              <a:rPr lang="en-US" sz="2500" dirty="0" smtClean="0">
                <a:latin typeface="Nunito Sans" charset="0"/>
              </a:rPr>
              <a:t>  If-Modified-Since</a:t>
            </a:r>
            <a:r>
              <a:rPr lang="en-US" sz="2500" dirty="0" smtClean="0">
                <a:latin typeface="Nunito Sans" charset="0"/>
              </a:rPr>
              <a:t> (check for response status code "304 Not </a:t>
            </a:r>
            <a:r>
              <a:rPr lang="en-US" sz="2500" dirty="0" smtClean="0">
                <a:latin typeface="Nunito Sans" charset="0"/>
              </a:rPr>
              <a:t> Modified</a:t>
            </a:r>
            <a:r>
              <a:rPr lang="en-US" sz="2500" dirty="0" smtClean="0">
                <a:latin typeface="Nunito Sans" charset="0"/>
              </a:rPr>
              <a:t>").</a:t>
            </a:r>
          </a:p>
          <a:p>
            <a:pPr lvl="1">
              <a:buFont typeface="Wingdings" pitchFamily="2" charset="2"/>
              <a:buChar char="Ø"/>
            </a:pPr>
            <a:r>
              <a:rPr lang="en-US" sz="2500" dirty="0" smtClean="0">
                <a:latin typeface="Nunito Sans" charset="0"/>
              </a:rPr>
              <a:t>  If-Unmodified-Since</a:t>
            </a:r>
            <a:endParaRPr lang="en-US" sz="2500" dirty="0" smtClean="0">
              <a:latin typeface="Nunito Sans" charset="0"/>
            </a:endParaRPr>
          </a:p>
          <a:p>
            <a:pPr lvl="1">
              <a:buFont typeface="Wingdings" pitchFamily="2" charset="2"/>
              <a:buChar char="Ø"/>
            </a:pPr>
            <a:r>
              <a:rPr lang="en-US" sz="2500" dirty="0" smtClean="0">
                <a:latin typeface="Nunito Sans" charset="0"/>
              </a:rPr>
              <a:t>  If-Match</a:t>
            </a:r>
            <a:endParaRPr lang="en-US" sz="2500" dirty="0" smtClean="0">
              <a:latin typeface="Nunito Sans" charset="0"/>
            </a:endParaRPr>
          </a:p>
          <a:p>
            <a:pPr lvl="1">
              <a:buFont typeface="Wingdings" pitchFamily="2" charset="2"/>
              <a:buChar char="Ø"/>
            </a:pPr>
            <a:r>
              <a:rPr lang="en-US" sz="2500" dirty="0" smtClean="0">
                <a:latin typeface="Nunito Sans" charset="0"/>
              </a:rPr>
              <a:t>  If-None-Match</a:t>
            </a:r>
            <a:endParaRPr lang="en-US" sz="2500" dirty="0" smtClean="0">
              <a:latin typeface="Nunito Sans" charset="0"/>
            </a:endParaRPr>
          </a:p>
          <a:p>
            <a:pPr lvl="1">
              <a:buFont typeface="Wingdings" pitchFamily="2" charset="2"/>
              <a:buChar char="Ø"/>
            </a:pPr>
            <a:r>
              <a:rPr lang="en-US" sz="2500" dirty="0" smtClean="0">
                <a:latin typeface="Nunito Sans" charset="0"/>
              </a:rPr>
              <a:t>  If-Range</a:t>
            </a:r>
            <a:endParaRPr lang="en-US" sz="2500" dirty="0" smtClean="0">
              <a:latin typeface="Nunito Sans" charset="0"/>
            </a:endParaRPr>
          </a:p>
          <a:p>
            <a:pPr lvl="1"/>
            <a:endParaRPr lang="en-US" sz="2500" b="1" dirty="0" smtClean="0">
              <a:latin typeface="Nunito Sans" charset="0"/>
            </a:endParaRPr>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 xmlns:p14="http://schemas.microsoft.com/office/powerpoint/2010/main" val="1157464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3A73E930-58B4-4FEC-8303-01C4F888F30D}"/>
              </a:ext>
            </a:extLst>
          </p:cNvPr>
          <p:cNvSpPr txBox="1"/>
          <p:nvPr/>
        </p:nvSpPr>
        <p:spPr>
          <a:xfrm>
            <a:off x="529883" y="609600"/>
            <a:ext cx="11052517" cy="2062103"/>
          </a:xfrm>
          <a:prstGeom prst="rect">
            <a:avLst/>
          </a:prstGeom>
          <a:noFill/>
        </p:spPr>
        <p:txBody>
          <a:bodyPr wrap="square" rtlCol="0">
            <a:spAutoFit/>
          </a:bodyPr>
          <a:lstStyle/>
          <a:p>
            <a:r>
              <a:rPr lang="en-US" sz="2800" b="1" dirty="0" smtClean="0"/>
              <a:t>"HEAD" Request </a:t>
            </a:r>
            <a:r>
              <a:rPr lang="en-US" sz="2800" b="1" dirty="0" smtClean="0"/>
              <a:t>Method:</a:t>
            </a:r>
          </a:p>
          <a:p>
            <a:endParaRPr lang="en-US" sz="2500" b="1" dirty="0" smtClean="0">
              <a:latin typeface="Nunito Sans" panose="00000500000000000000" pitchFamily="2" charset="0"/>
            </a:endParaRPr>
          </a:p>
          <a:p>
            <a:pPr lvl="1">
              <a:buFont typeface="Wingdings" pitchFamily="2" charset="2"/>
              <a:buChar char="Ø"/>
            </a:pPr>
            <a:r>
              <a:rPr lang="en-US" sz="2500" dirty="0" smtClean="0">
                <a:latin typeface="Nunito Sans" charset="0"/>
              </a:rPr>
              <a:t>   HEAD </a:t>
            </a:r>
            <a:r>
              <a:rPr lang="en-US" sz="2500" dirty="0" smtClean="0">
                <a:latin typeface="Nunito Sans" charset="0"/>
              </a:rPr>
              <a:t>request is similar to GET request. </a:t>
            </a:r>
            <a:endParaRPr lang="en-US" sz="2500" dirty="0" smtClean="0">
              <a:latin typeface="Nunito Sans" charset="0"/>
            </a:endParaRPr>
          </a:p>
          <a:p>
            <a:pPr lvl="1">
              <a:buFont typeface="Wingdings" pitchFamily="2" charset="2"/>
              <a:buChar char="Ø"/>
            </a:pPr>
            <a:r>
              <a:rPr lang="en-US" sz="2500" dirty="0" smtClean="0">
                <a:latin typeface="Nunito Sans" charset="0"/>
              </a:rPr>
              <a:t>   The </a:t>
            </a:r>
            <a:r>
              <a:rPr lang="en-US" sz="2500" dirty="0" smtClean="0">
                <a:latin typeface="Nunito Sans" charset="0"/>
              </a:rPr>
              <a:t>syntax of the HEAD request is as follows:</a:t>
            </a:r>
          </a:p>
          <a:p>
            <a:pPr lvl="2" algn="just">
              <a:buFont typeface="Wingdings" pitchFamily="2" charset="2"/>
              <a:buChar char="Ø"/>
            </a:pPr>
            <a:endParaRPr lang="en-US" sz="2500" b="1" dirty="0" smtClean="0">
              <a:latin typeface="Nunito Sans" charset="0"/>
            </a:endParaRPr>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5" name="Rectangle 4"/>
          <p:cNvSpPr/>
          <p:nvPr/>
        </p:nvSpPr>
        <p:spPr>
          <a:xfrm>
            <a:off x="1981200" y="2514600"/>
            <a:ext cx="5867400" cy="2209800"/>
          </a:xfrm>
          <a:prstGeom prst="rect">
            <a:avLst/>
          </a:prstGeom>
          <a:solidFill>
            <a:schemeClr val="accent6">
              <a:lumMod val="9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2500" dirty="0" smtClean="0">
                <a:solidFill>
                  <a:srgbClr val="000000"/>
                </a:solidFill>
                <a:latin typeface="Nunito Sans" charset="0"/>
              </a:rPr>
              <a:t>HEAD </a:t>
            </a:r>
            <a:r>
              <a:rPr lang="en-US" sz="2500" i="1" dirty="0" smtClean="0">
                <a:solidFill>
                  <a:srgbClr val="000000"/>
                </a:solidFill>
                <a:latin typeface="Nunito Sans" charset="0"/>
              </a:rPr>
              <a:t>request-URI</a:t>
            </a:r>
            <a:r>
              <a:rPr lang="en-US" sz="2500" dirty="0" smtClean="0">
                <a:solidFill>
                  <a:srgbClr val="000000"/>
                </a:solidFill>
                <a:latin typeface="Nunito Sans" charset="0"/>
              </a:rPr>
              <a:t> </a:t>
            </a:r>
            <a:r>
              <a:rPr lang="en-US" sz="2500" i="1" dirty="0" smtClean="0">
                <a:solidFill>
                  <a:srgbClr val="000000"/>
                </a:solidFill>
                <a:latin typeface="Nunito Sans" charset="0"/>
              </a:rPr>
              <a:t>HTTP-version </a:t>
            </a:r>
            <a:endParaRPr lang="en-US" sz="2500" i="1" dirty="0" smtClean="0">
              <a:solidFill>
                <a:srgbClr val="000000"/>
              </a:solidFill>
              <a:latin typeface="Nunito Sans" charset="0"/>
            </a:endParaRPr>
          </a:p>
          <a:p>
            <a:pPr lvl="1" algn="just"/>
            <a:r>
              <a:rPr lang="en-US" sz="2500" dirty="0" smtClean="0">
                <a:solidFill>
                  <a:srgbClr val="000000"/>
                </a:solidFill>
                <a:latin typeface="Nunito Sans" charset="0"/>
              </a:rPr>
              <a:t>(</a:t>
            </a:r>
            <a:r>
              <a:rPr lang="en-US" sz="2500" dirty="0" smtClean="0">
                <a:solidFill>
                  <a:srgbClr val="000000"/>
                </a:solidFill>
                <a:latin typeface="Nunito Sans" charset="0"/>
              </a:rPr>
              <a:t>other optional request headers) (blank line) </a:t>
            </a:r>
            <a:endParaRPr lang="en-US" sz="2500" dirty="0" smtClean="0">
              <a:solidFill>
                <a:srgbClr val="000000"/>
              </a:solidFill>
              <a:latin typeface="Nunito Sans" charset="0"/>
            </a:endParaRPr>
          </a:p>
          <a:p>
            <a:pPr lvl="1" algn="just"/>
            <a:r>
              <a:rPr lang="en-US" sz="2500" dirty="0" smtClean="0">
                <a:solidFill>
                  <a:srgbClr val="000000"/>
                </a:solidFill>
                <a:latin typeface="Nunito Sans" charset="0"/>
              </a:rPr>
              <a:t>(</a:t>
            </a:r>
            <a:r>
              <a:rPr lang="en-US" sz="2500" dirty="0" smtClean="0">
                <a:solidFill>
                  <a:srgbClr val="000000"/>
                </a:solidFill>
                <a:latin typeface="Nunito Sans" charset="0"/>
              </a:rPr>
              <a:t>optional request body)</a:t>
            </a:r>
          </a:p>
        </p:txBody>
      </p:sp>
    </p:spTree>
    <p:extLst>
      <p:ext uri="{BB962C8B-B14F-4D97-AF65-F5344CB8AC3E}">
        <p14:creationId xmlns="" xmlns:p14="http://schemas.microsoft.com/office/powerpoint/2010/main" val="11574643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3A73E930-58B4-4FEC-8303-01C4F888F30D}"/>
              </a:ext>
            </a:extLst>
          </p:cNvPr>
          <p:cNvSpPr txBox="1"/>
          <p:nvPr/>
        </p:nvSpPr>
        <p:spPr>
          <a:xfrm>
            <a:off x="529883" y="609600"/>
            <a:ext cx="11052517" cy="2108269"/>
          </a:xfrm>
          <a:prstGeom prst="rect">
            <a:avLst/>
          </a:prstGeom>
          <a:noFill/>
        </p:spPr>
        <p:txBody>
          <a:bodyPr wrap="square" rtlCol="0">
            <a:spAutoFit/>
          </a:bodyPr>
          <a:lstStyle/>
          <a:p>
            <a:r>
              <a:rPr lang="en-US" sz="2800" b="1" dirty="0" smtClean="0"/>
              <a:t>"OPTIONS" Request </a:t>
            </a:r>
            <a:r>
              <a:rPr lang="en-US" sz="2800" b="1" dirty="0" smtClean="0"/>
              <a:t>Method:</a:t>
            </a:r>
          </a:p>
          <a:p>
            <a:endParaRPr lang="en-US" sz="2800" b="1" dirty="0" smtClean="0"/>
          </a:p>
          <a:p>
            <a:pPr lvl="1">
              <a:buFont typeface="Wingdings" pitchFamily="2" charset="2"/>
              <a:buChar char="Ø"/>
            </a:pPr>
            <a:r>
              <a:rPr lang="en-US" sz="2500" dirty="0" smtClean="0">
                <a:latin typeface="Nunito Sans" charset="0"/>
              </a:rPr>
              <a:t>  A </a:t>
            </a:r>
            <a:r>
              <a:rPr lang="en-US" sz="2500" dirty="0" smtClean="0">
                <a:latin typeface="Nunito Sans" charset="0"/>
              </a:rPr>
              <a:t>client can use an OPTIONS request method to query the server which request methods are supported</a:t>
            </a:r>
            <a:r>
              <a:rPr lang="en-US" sz="2500" dirty="0" smtClean="0">
                <a:latin typeface="Nunito Sans" charset="0"/>
              </a:rPr>
              <a:t>.</a:t>
            </a:r>
          </a:p>
          <a:p>
            <a:pPr lvl="1">
              <a:buFont typeface="Wingdings" pitchFamily="2" charset="2"/>
              <a:buChar char="Ø"/>
            </a:pPr>
            <a:r>
              <a:rPr lang="en-US" sz="2500" dirty="0" smtClean="0">
                <a:latin typeface="Nunito Sans" charset="0"/>
              </a:rPr>
              <a:t>  The </a:t>
            </a:r>
            <a:r>
              <a:rPr lang="en-US" sz="2500" dirty="0" smtClean="0">
                <a:latin typeface="Nunito Sans" charset="0"/>
              </a:rPr>
              <a:t>syntax for OPTIONS request message is:</a:t>
            </a:r>
            <a:endParaRPr lang="en-US" sz="2500" b="1" dirty="0" smtClean="0">
              <a:latin typeface="Nunito Sans" charset="0"/>
            </a:endParaRPr>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5" name="Rectangle 4"/>
          <p:cNvSpPr/>
          <p:nvPr/>
        </p:nvSpPr>
        <p:spPr>
          <a:xfrm>
            <a:off x="1981200" y="2971800"/>
            <a:ext cx="5410200" cy="2209800"/>
          </a:xfrm>
          <a:prstGeom prst="rect">
            <a:avLst/>
          </a:prstGeom>
          <a:solidFill>
            <a:schemeClr val="accent6">
              <a:lumMod val="9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2500" dirty="0" smtClean="0">
                <a:solidFill>
                  <a:srgbClr val="000000"/>
                </a:solidFill>
                <a:latin typeface="Nunito Sans" charset="0"/>
              </a:rPr>
              <a:t>OPTIONS </a:t>
            </a:r>
            <a:r>
              <a:rPr lang="en-US" sz="2500" i="1" dirty="0" smtClean="0">
                <a:solidFill>
                  <a:srgbClr val="000000"/>
                </a:solidFill>
                <a:latin typeface="Nunito Sans" charset="0"/>
              </a:rPr>
              <a:t>request-URI</a:t>
            </a:r>
            <a:r>
              <a:rPr lang="en-US" sz="2500" dirty="0" smtClean="0">
                <a:solidFill>
                  <a:srgbClr val="000000"/>
                </a:solidFill>
                <a:latin typeface="Nunito Sans" charset="0"/>
              </a:rPr>
              <a:t>|* </a:t>
            </a:r>
            <a:r>
              <a:rPr lang="en-US" sz="2500" i="1" dirty="0" smtClean="0">
                <a:solidFill>
                  <a:srgbClr val="000000"/>
                </a:solidFill>
                <a:latin typeface="Nunito Sans" charset="0"/>
              </a:rPr>
              <a:t>HTTP-version</a:t>
            </a:r>
          </a:p>
          <a:p>
            <a:pPr lvl="1" algn="just"/>
            <a:r>
              <a:rPr lang="en-US" sz="2500" dirty="0" smtClean="0">
                <a:solidFill>
                  <a:srgbClr val="000000"/>
                </a:solidFill>
                <a:latin typeface="Nunito Sans" charset="0"/>
              </a:rPr>
              <a:t>(</a:t>
            </a:r>
            <a:r>
              <a:rPr lang="en-US" sz="2500" dirty="0" smtClean="0">
                <a:solidFill>
                  <a:srgbClr val="000000"/>
                </a:solidFill>
                <a:latin typeface="Nunito Sans" charset="0"/>
              </a:rPr>
              <a:t>other optional headers</a:t>
            </a:r>
            <a:r>
              <a:rPr lang="en-US" sz="2500" dirty="0" smtClean="0">
                <a:solidFill>
                  <a:srgbClr val="000000"/>
                </a:solidFill>
                <a:latin typeface="Nunito Sans" charset="0"/>
              </a:rPr>
              <a:t>)</a:t>
            </a:r>
          </a:p>
          <a:p>
            <a:pPr lvl="1" algn="just"/>
            <a:r>
              <a:rPr lang="en-US" sz="2500" dirty="0" smtClean="0">
                <a:solidFill>
                  <a:srgbClr val="000000"/>
                </a:solidFill>
                <a:latin typeface="Nunito Sans" charset="0"/>
              </a:rPr>
              <a:t>(</a:t>
            </a:r>
            <a:r>
              <a:rPr lang="en-US" sz="2500" dirty="0" smtClean="0">
                <a:solidFill>
                  <a:srgbClr val="000000"/>
                </a:solidFill>
                <a:latin typeface="Nunito Sans" charset="0"/>
              </a:rPr>
              <a:t>blank line)</a:t>
            </a:r>
          </a:p>
        </p:txBody>
      </p:sp>
    </p:spTree>
    <p:extLst>
      <p:ext uri="{BB962C8B-B14F-4D97-AF65-F5344CB8AC3E}">
        <p14:creationId xmlns="" xmlns:p14="http://schemas.microsoft.com/office/powerpoint/2010/main" val="1157464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3A73E930-58B4-4FEC-8303-01C4F888F30D}"/>
              </a:ext>
            </a:extLst>
          </p:cNvPr>
          <p:cNvSpPr txBox="1"/>
          <p:nvPr/>
        </p:nvSpPr>
        <p:spPr>
          <a:xfrm>
            <a:off x="529883" y="609600"/>
            <a:ext cx="11052517" cy="2539157"/>
          </a:xfrm>
          <a:prstGeom prst="rect">
            <a:avLst/>
          </a:prstGeom>
          <a:noFill/>
        </p:spPr>
        <p:txBody>
          <a:bodyPr wrap="square" rtlCol="0">
            <a:spAutoFit/>
          </a:bodyPr>
          <a:lstStyle/>
          <a:p>
            <a:r>
              <a:rPr lang="en-US" sz="2800" b="1" dirty="0" smtClean="0"/>
              <a:t>"TRACE" Request </a:t>
            </a:r>
            <a:r>
              <a:rPr lang="en-US" sz="2800" b="1" dirty="0" smtClean="0"/>
              <a:t>Method:</a:t>
            </a:r>
          </a:p>
          <a:p>
            <a:endParaRPr lang="en-US" sz="2800" b="1" dirty="0" smtClean="0"/>
          </a:p>
          <a:p>
            <a:pPr lvl="1">
              <a:buFont typeface="Wingdings" pitchFamily="2" charset="2"/>
              <a:buChar char="Ø"/>
            </a:pPr>
            <a:r>
              <a:rPr lang="en-US" sz="2500" dirty="0" smtClean="0">
                <a:latin typeface="Nunito Sans" charset="0"/>
              </a:rPr>
              <a:t>  A </a:t>
            </a:r>
            <a:r>
              <a:rPr lang="en-US" sz="2500" dirty="0" smtClean="0">
                <a:latin typeface="Nunito Sans" charset="0"/>
              </a:rPr>
              <a:t>client can send a TRACE request to ask the server to return a diagnostic trace.</a:t>
            </a:r>
          </a:p>
          <a:p>
            <a:pPr lvl="1">
              <a:buFont typeface="Wingdings" pitchFamily="2" charset="2"/>
              <a:buChar char="Ø"/>
            </a:pPr>
            <a:r>
              <a:rPr lang="en-US" sz="2500" dirty="0" smtClean="0">
                <a:latin typeface="Nunito Sans" charset="0"/>
              </a:rPr>
              <a:t>  TRACE </a:t>
            </a:r>
            <a:r>
              <a:rPr lang="en-US" sz="2500" dirty="0" smtClean="0">
                <a:latin typeface="Nunito Sans" charset="0"/>
              </a:rPr>
              <a:t>request takes the following syntax:</a:t>
            </a:r>
          </a:p>
          <a:p>
            <a:endParaRPr lang="en-US" sz="2800" b="1" dirty="0" smtClean="0"/>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5" name="Rectangle 4"/>
          <p:cNvSpPr/>
          <p:nvPr/>
        </p:nvSpPr>
        <p:spPr>
          <a:xfrm>
            <a:off x="1981200" y="2971800"/>
            <a:ext cx="5410200" cy="2209800"/>
          </a:xfrm>
          <a:prstGeom prst="rect">
            <a:avLst/>
          </a:prstGeom>
          <a:solidFill>
            <a:schemeClr val="accent6">
              <a:lumMod val="9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2500" dirty="0" smtClean="0">
                <a:solidFill>
                  <a:srgbClr val="000000"/>
                </a:solidFill>
                <a:latin typeface="Nunito Sans" charset="0"/>
              </a:rPr>
              <a:t>TRACE / </a:t>
            </a:r>
            <a:r>
              <a:rPr lang="en-US" sz="2500" i="1" dirty="0" smtClean="0">
                <a:solidFill>
                  <a:srgbClr val="000000"/>
                </a:solidFill>
                <a:latin typeface="Nunito Sans" charset="0"/>
              </a:rPr>
              <a:t>HTTP-version </a:t>
            </a:r>
            <a:endParaRPr lang="en-US" sz="2500" i="1" dirty="0" smtClean="0">
              <a:solidFill>
                <a:srgbClr val="000000"/>
              </a:solidFill>
              <a:latin typeface="Nunito Sans" charset="0"/>
            </a:endParaRPr>
          </a:p>
          <a:p>
            <a:pPr lvl="1" algn="just"/>
            <a:r>
              <a:rPr lang="en-US" sz="2500" dirty="0" smtClean="0">
                <a:solidFill>
                  <a:srgbClr val="000000"/>
                </a:solidFill>
                <a:latin typeface="Nunito Sans" charset="0"/>
              </a:rPr>
              <a:t>(</a:t>
            </a:r>
            <a:r>
              <a:rPr lang="en-US" sz="2500" dirty="0" smtClean="0">
                <a:solidFill>
                  <a:srgbClr val="000000"/>
                </a:solidFill>
                <a:latin typeface="Nunito Sans" charset="0"/>
              </a:rPr>
              <a:t>blank line)</a:t>
            </a:r>
          </a:p>
        </p:txBody>
      </p:sp>
    </p:spTree>
    <p:extLst>
      <p:ext uri="{BB962C8B-B14F-4D97-AF65-F5344CB8AC3E}">
        <p14:creationId xmlns="" xmlns:p14="http://schemas.microsoft.com/office/powerpoint/2010/main" val="1157464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3A73E930-58B4-4FEC-8303-01C4F888F30D}"/>
              </a:ext>
            </a:extLst>
          </p:cNvPr>
          <p:cNvSpPr txBox="1"/>
          <p:nvPr/>
        </p:nvSpPr>
        <p:spPr>
          <a:xfrm>
            <a:off x="529883" y="609600"/>
            <a:ext cx="11052517" cy="2108269"/>
          </a:xfrm>
          <a:prstGeom prst="rect">
            <a:avLst/>
          </a:prstGeom>
          <a:noFill/>
        </p:spPr>
        <p:txBody>
          <a:bodyPr wrap="square" rtlCol="0">
            <a:spAutoFit/>
          </a:bodyPr>
          <a:lstStyle/>
          <a:p>
            <a:r>
              <a:rPr lang="en-US" sz="2800" b="1" dirty="0" smtClean="0"/>
              <a:t>"POST" Request </a:t>
            </a:r>
            <a:r>
              <a:rPr lang="en-US" sz="2800" b="1" dirty="0" smtClean="0"/>
              <a:t>Method:</a:t>
            </a:r>
          </a:p>
          <a:p>
            <a:endParaRPr lang="en-US" sz="2800" b="1" dirty="0" smtClean="0"/>
          </a:p>
          <a:p>
            <a:pPr lvl="1">
              <a:buFont typeface="Wingdings" pitchFamily="2" charset="2"/>
              <a:buChar char="Ø"/>
            </a:pPr>
            <a:r>
              <a:rPr lang="en-US" sz="2500" dirty="0" smtClean="0">
                <a:latin typeface="Nunito Sans" charset="0"/>
              </a:rPr>
              <a:t>  POST </a:t>
            </a:r>
            <a:r>
              <a:rPr lang="en-US" sz="2500" dirty="0" smtClean="0">
                <a:latin typeface="Nunito Sans" charset="0"/>
              </a:rPr>
              <a:t>request method is used to "post" additional data up to the server (e.g., submitting HTML form data or uploading a file). </a:t>
            </a:r>
            <a:endParaRPr lang="en-US" sz="2500" dirty="0" smtClean="0">
              <a:latin typeface="Nunito Sans" charset="0"/>
            </a:endParaRPr>
          </a:p>
          <a:p>
            <a:pPr lvl="1">
              <a:buFont typeface="Wingdings" pitchFamily="2" charset="2"/>
              <a:buChar char="Ø"/>
            </a:pPr>
            <a:r>
              <a:rPr lang="en-US" sz="2500" dirty="0" smtClean="0">
                <a:latin typeface="Nunito Sans" charset="0"/>
              </a:rPr>
              <a:t>  The </a:t>
            </a:r>
            <a:r>
              <a:rPr lang="en-US" sz="2500" dirty="0" smtClean="0">
                <a:latin typeface="Nunito Sans" charset="0"/>
              </a:rPr>
              <a:t>POST request takes the following syntax:</a:t>
            </a:r>
            <a:endParaRPr lang="en-US" sz="2500" b="1" dirty="0" smtClean="0">
              <a:latin typeface="Nunito Sans" charset="0"/>
            </a:endParaRPr>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5" name="Rectangle 4"/>
          <p:cNvSpPr/>
          <p:nvPr/>
        </p:nvSpPr>
        <p:spPr>
          <a:xfrm>
            <a:off x="1981200" y="2895600"/>
            <a:ext cx="5562600" cy="2590800"/>
          </a:xfrm>
          <a:prstGeom prst="rect">
            <a:avLst/>
          </a:prstGeom>
          <a:solidFill>
            <a:schemeClr val="accent6">
              <a:lumMod val="9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2500" b="1" dirty="0" smtClean="0">
                <a:solidFill>
                  <a:srgbClr val="000000"/>
                </a:solidFill>
                <a:latin typeface="Nunito Sans" charset="0"/>
              </a:rPr>
              <a:t>POST</a:t>
            </a:r>
            <a:r>
              <a:rPr lang="en-US" sz="2500" dirty="0" smtClean="0">
                <a:solidFill>
                  <a:srgbClr val="000000"/>
                </a:solidFill>
                <a:latin typeface="Nunito Sans" charset="0"/>
              </a:rPr>
              <a:t> </a:t>
            </a:r>
            <a:r>
              <a:rPr lang="en-US" sz="2500" i="1" dirty="0" smtClean="0">
                <a:solidFill>
                  <a:srgbClr val="000000"/>
                </a:solidFill>
                <a:latin typeface="Nunito Sans" charset="0"/>
              </a:rPr>
              <a:t>request-URI</a:t>
            </a:r>
            <a:r>
              <a:rPr lang="en-US" sz="2500" dirty="0" smtClean="0">
                <a:solidFill>
                  <a:srgbClr val="000000"/>
                </a:solidFill>
                <a:latin typeface="Nunito Sans" charset="0"/>
              </a:rPr>
              <a:t> </a:t>
            </a:r>
            <a:r>
              <a:rPr lang="en-US" sz="2500" i="1" dirty="0" smtClean="0">
                <a:solidFill>
                  <a:srgbClr val="000000"/>
                </a:solidFill>
                <a:latin typeface="Nunito Sans" charset="0"/>
              </a:rPr>
              <a:t>HTTP-version </a:t>
            </a:r>
            <a:r>
              <a:rPr lang="en-US" sz="2500" dirty="0" smtClean="0">
                <a:solidFill>
                  <a:srgbClr val="000000"/>
                </a:solidFill>
                <a:latin typeface="Nunito Sans" charset="0"/>
              </a:rPr>
              <a:t>Content-Type: </a:t>
            </a:r>
            <a:r>
              <a:rPr lang="en-US" sz="2500" i="1" dirty="0" smtClean="0">
                <a:solidFill>
                  <a:srgbClr val="000000"/>
                </a:solidFill>
                <a:latin typeface="Nunito Sans" charset="0"/>
              </a:rPr>
              <a:t>mime-type</a:t>
            </a:r>
            <a:r>
              <a:rPr lang="en-US" sz="2500" dirty="0" smtClean="0">
                <a:solidFill>
                  <a:srgbClr val="000000"/>
                </a:solidFill>
                <a:latin typeface="Nunito Sans" charset="0"/>
              </a:rPr>
              <a:t> </a:t>
            </a:r>
            <a:endParaRPr lang="en-US" sz="2500" dirty="0" smtClean="0">
              <a:solidFill>
                <a:srgbClr val="000000"/>
              </a:solidFill>
              <a:latin typeface="Nunito Sans" charset="0"/>
            </a:endParaRPr>
          </a:p>
          <a:p>
            <a:pPr lvl="1" algn="just"/>
            <a:r>
              <a:rPr lang="en-US" sz="2500" dirty="0" smtClean="0">
                <a:solidFill>
                  <a:srgbClr val="000000"/>
                </a:solidFill>
                <a:latin typeface="Nunito Sans" charset="0"/>
              </a:rPr>
              <a:t>Content-Length</a:t>
            </a:r>
            <a:r>
              <a:rPr lang="en-US" sz="2500" dirty="0" smtClean="0">
                <a:solidFill>
                  <a:srgbClr val="000000"/>
                </a:solidFill>
                <a:latin typeface="Nunito Sans" charset="0"/>
              </a:rPr>
              <a:t>: </a:t>
            </a:r>
            <a:r>
              <a:rPr lang="en-US" sz="2500" i="1" dirty="0" smtClean="0">
                <a:solidFill>
                  <a:srgbClr val="000000"/>
                </a:solidFill>
                <a:latin typeface="Nunito Sans" charset="0"/>
              </a:rPr>
              <a:t>number-of-bytes</a:t>
            </a:r>
            <a:r>
              <a:rPr lang="en-US" sz="2500" dirty="0" smtClean="0">
                <a:solidFill>
                  <a:srgbClr val="000000"/>
                </a:solidFill>
                <a:latin typeface="Nunito Sans" charset="0"/>
              </a:rPr>
              <a:t> (other optional request headers) </a:t>
            </a:r>
            <a:endParaRPr lang="en-US" sz="2500" dirty="0" smtClean="0">
              <a:solidFill>
                <a:srgbClr val="000000"/>
              </a:solidFill>
              <a:latin typeface="Nunito Sans" charset="0"/>
            </a:endParaRPr>
          </a:p>
          <a:p>
            <a:pPr lvl="1" algn="just"/>
            <a:endParaRPr lang="en-US" sz="2500" dirty="0" smtClean="0">
              <a:solidFill>
                <a:srgbClr val="000000"/>
              </a:solidFill>
              <a:latin typeface="Nunito Sans" charset="0"/>
            </a:endParaRPr>
          </a:p>
          <a:p>
            <a:pPr lvl="1" algn="just"/>
            <a:r>
              <a:rPr lang="en-US" sz="2500" dirty="0" smtClean="0">
                <a:solidFill>
                  <a:srgbClr val="000000"/>
                </a:solidFill>
                <a:latin typeface="Nunito Sans" charset="0"/>
              </a:rPr>
              <a:t>(</a:t>
            </a:r>
            <a:r>
              <a:rPr lang="en-US" sz="2500" dirty="0" smtClean="0">
                <a:solidFill>
                  <a:srgbClr val="000000"/>
                </a:solidFill>
                <a:latin typeface="Nunito Sans" charset="0"/>
              </a:rPr>
              <a:t>URL-encoded query string)</a:t>
            </a:r>
          </a:p>
        </p:txBody>
      </p:sp>
    </p:spTree>
    <p:extLst>
      <p:ext uri="{BB962C8B-B14F-4D97-AF65-F5344CB8AC3E}">
        <p14:creationId xmlns="" xmlns:p14="http://schemas.microsoft.com/office/powerpoint/2010/main" val="1157464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3A73E930-58B4-4FEC-8303-01C4F888F30D}"/>
              </a:ext>
            </a:extLst>
          </p:cNvPr>
          <p:cNvSpPr txBox="1"/>
          <p:nvPr/>
        </p:nvSpPr>
        <p:spPr>
          <a:xfrm>
            <a:off x="529883" y="609600"/>
            <a:ext cx="11052517" cy="2062103"/>
          </a:xfrm>
          <a:prstGeom prst="rect">
            <a:avLst/>
          </a:prstGeom>
          <a:noFill/>
        </p:spPr>
        <p:txBody>
          <a:bodyPr wrap="square" rtlCol="0">
            <a:spAutoFit/>
          </a:bodyPr>
          <a:lstStyle/>
          <a:p>
            <a:r>
              <a:rPr lang="en-US" sz="2800" b="1" dirty="0" smtClean="0"/>
              <a:t>"CONNECT" Request </a:t>
            </a:r>
            <a:r>
              <a:rPr lang="en-US" sz="2800" b="1" dirty="0" smtClean="0"/>
              <a:t>Method</a:t>
            </a:r>
            <a:r>
              <a:rPr lang="en-US" sz="2500" b="1" dirty="0" smtClean="0">
                <a:latin typeface="Nunito Sans" charset="0"/>
              </a:rPr>
              <a:t>:</a:t>
            </a:r>
          </a:p>
          <a:p>
            <a:endParaRPr lang="en-US" sz="2500" b="1" dirty="0" smtClean="0">
              <a:latin typeface="Nunito Sans" charset="0"/>
            </a:endParaRPr>
          </a:p>
          <a:p>
            <a:pPr lvl="1" algn="just">
              <a:buFont typeface="Wingdings" pitchFamily="2" charset="2"/>
              <a:buChar char="Ø"/>
            </a:pPr>
            <a:r>
              <a:rPr lang="en-US" sz="2500" dirty="0" smtClean="0">
                <a:latin typeface="Nunito Sans" charset="0"/>
              </a:rPr>
              <a:t> </a:t>
            </a:r>
            <a:r>
              <a:rPr lang="en-US" sz="2500" dirty="0" smtClean="0">
                <a:latin typeface="Nunito Sans" charset="0"/>
              </a:rPr>
              <a:t>The </a:t>
            </a:r>
            <a:r>
              <a:rPr lang="en-US" sz="2500" dirty="0" smtClean="0">
                <a:latin typeface="Nunito Sans" charset="0"/>
              </a:rPr>
              <a:t>HTTP CONNECT request is used to ask a proxy to make a connection to anther host and simply relay the content, rather than attempting to parse or cache the message. </a:t>
            </a:r>
            <a:endParaRPr lang="en-US" sz="2500" b="1" dirty="0" smtClean="0">
              <a:latin typeface="Nunito Sans" charset="0"/>
            </a:endParaRPr>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 xmlns:p14="http://schemas.microsoft.com/office/powerpoint/2010/main" val="1157464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3A73E930-58B4-4FEC-8303-01C4F888F30D}"/>
              </a:ext>
            </a:extLst>
          </p:cNvPr>
          <p:cNvSpPr txBox="1"/>
          <p:nvPr/>
        </p:nvSpPr>
        <p:spPr>
          <a:xfrm>
            <a:off x="609600" y="762000"/>
            <a:ext cx="11052517" cy="5093702"/>
          </a:xfrm>
          <a:prstGeom prst="rect">
            <a:avLst/>
          </a:prstGeom>
          <a:noFill/>
        </p:spPr>
        <p:txBody>
          <a:bodyPr wrap="square" rtlCol="0">
            <a:spAutoFit/>
          </a:bodyPr>
          <a:lstStyle/>
          <a:p>
            <a:r>
              <a:rPr lang="en-US" sz="2500" b="1" dirty="0" smtClean="0">
                <a:latin typeface="Nunito Sans" panose="00000500000000000000" pitchFamily="2" charset="0"/>
              </a:rPr>
              <a:t>Internet:</a:t>
            </a: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r>
              <a:rPr lang="en-US" sz="2500" b="1" dirty="0" smtClean="0">
                <a:latin typeface="Nunito Sans" panose="00000500000000000000" pitchFamily="2" charset="0"/>
              </a:rPr>
              <a:t>                Clients                                                                  Servers</a:t>
            </a:r>
          </a:p>
          <a:p>
            <a:r>
              <a:rPr lang="en-US" sz="2500" b="1" dirty="0" smtClean="0">
                <a:latin typeface="Nunito Sans" panose="00000500000000000000" pitchFamily="2" charset="0"/>
              </a:rPr>
              <a:t>	</a:t>
            </a:r>
            <a:endParaRPr lang="en-US" sz="2500" b="1" dirty="0">
              <a:latin typeface="Nunito Sans" panose="00000500000000000000" pitchFamily="2" charset="0"/>
            </a:endParaRPr>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ownloadlkdlskfll.jpg"/>
          <p:cNvPicPr>
            <a:picLocks noChangeAspect="1"/>
          </p:cNvPicPr>
          <p:nvPr/>
        </p:nvPicPr>
        <p:blipFill>
          <a:blip r:embed="rId4"/>
          <a:stretch>
            <a:fillRect/>
          </a:stretch>
        </p:blipFill>
        <p:spPr>
          <a:xfrm>
            <a:off x="1066800" y="1143000"/>
            <a:ext cx="3733800" cy="3733800"/>
          </a:xfrm>
          <a:prstGeom prst="rect">
            <a:avLst/>
          </a:prstGeom>
        </p:spPr>
      </p:pic>
      <p:pic>
        <p:nvPicPr>
          <p:cNvPr id="8" name="Picture 7" descr="images 124.jpg"/>
          <p:cNvPicPr>
            <a:picLocks noChangeAspect="1"/>
          </p:cNvPicPr>
          <p:nvPr/>
        </p:nvPicPr>
        <p:blipFill>
          <a:blip r:embed="rId5"/>
          <a:stretch>
            <a:fillRect/>
          </a:stretch>
        </p:blipFill>
        <p:spPr>
          <a:xfrm>
            <a:off x="7467600" y="2057400"/>
            <a:ext cx="3381375" cy="2532767"/>
          </a:xfrm>
          <a:prstGeom prst="rect">
            <a:avLst/>
          </a:prstGeom>
        </p:spPr>
      </p:pic>
      <p:sp>
        <p:nvSpPr>
          <p:cNvPr id="9" name="Cloud 8"/>
          <p:cNvSpPr/>
          <p:nvPr/>
        </p:nvSpPr>
        <p:spPr>
          <a:xfrm>
            <a:off x="5105400" y="2209800"/>
            <a:ext cx="2895600" cy="2286000"/>
          </a:xfrm>
          <a:prstGeom prst="cloud">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rgbClr val="000000"/>
                </a:solidFill>
                <a:latin typeface="Nunito Sans" charset="0"/>
              </a:rPr>
              <a:t>Internet</a:t>
            </a:r>
          </a:p>
          <a:p>
            <a:pPr algn="ctr"/>
            <a:r>
              <a:rPr lang="en-US" sz="2500" dirty="0" smtClean="0">
                <a:solidFill>
                  <a:srgbClr val="000000"/>
                </a:solidFill>
                <a:latin typeface="Nunito Sans" charset="0"/>
              </a:rPr>
              <a:t>(The web )</a:t>
            </a:r>
          </a:p>
          <a:p>
            <a:pPr algn="ctr"/>
            <a:r>
              <a:rPr lang="en-US" sz="2500" dirty="0" smtClean="0">
                <a:solidFill>
                  <a:srgbClr val="000000"/>
                </a:solidFill>
                <a:latin typeface="Nunito Sans" charset="0"/>
              </a:rPr>
              <a:t>(TCP /IP Network)</a:t>
            </a:r>
            <a:endParaRPr lang="en-US" sz="2500" dirty="0">
              <a:solidFill>
                <a:srgbClr val="000000"/>
              </a:solidFill>
              <a:latin typeface="Nunito Sans" charset="0"/>
            </a:endParaRPr>
          </a:p>
        </p:txBody>
      </p:sp>
      <p:cxnSp>
        <p:nvCxnSpPr>
          <p:cNvPr id="11" name="Straight Connector 10"/>
          <p:cNvCxnSpPr/>
          <p:nvPr/>
        </p:nvCxnSpPr>
        <p:spPr>
          <a:xfrm>
            <a:off x="4343400" y="3200400"/>
            <a:ext cx="609600" cy="158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077200" y="3124200"/>
            <a:ext cx="609600" cy="158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57464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3A73E930-58B4-4FEC-8303-01C4F888F30D}"/>
              </a:ext>
            </a:extLst>
          </p:cNvPr>
          <p:cNvSpPr txBox="1"/>
          <p:nvPr/>
        </p:nvSpPr>
        <p:spPr>
          <a:xfrm>
            <a:off x="529883" y="609600"/>
            <a:ext cx="11052517" cy="2062103"/>
          </a:xfrm>
          <a:prstGeom prst="rect">
            <a:avLst/>
          </a:prstGeom>
          <a:noFill/>
        </p:spPr>
        <p:txBody>
          <a:bodyPr wrap="square" rtlCol="0">
            <a:spAutoFit/>
          </a:bodyPr>
          <a:lstStyle/>
          <a:p>
            <a:r>
              <a:rPr lang="en-US" sz="2800" b="1" dirty="0" smtClean="0"/>
              <a:t>Other Request </a:t>
            </a:r>
            <a:r>
              <a:rPr lang="en-US" sz="2800" b="1" dirty="0" smtClean="0"/>
              <a:t>Methods:</a:t>
            </a:r>
            <a:endParaRPr lang="en-US" sz="2800" b="1" dirty="0" smtClean="0"/>
          </a:p>
          <a:p>
            <a:endParaRPr lang="en-US" sz="2500" b="1" dirty="0" smtClean="0">
              <a:latin typeface="Nunito Sans" charset="0"/>
            </a:endParaRPr>
          </a:p>
          <a:p>
            <a:endParaRPr lang="en-US" sz="2500" b="1" dirty="0" smtClean="0">
              <a:latin typeface="Nunito Sans" charset="0"/>
            </a:endParaRPr>
          </a:p>
          <a:p>
            <a:pPr lvl="1">
              <a:buFont typeface="Wingdings" pitchFamily="2" charset="2"/>
              <a:buChar char="Ø"/>
            </a:pPr>
            <a:r>
              <a:rPr lang="en-US" sz="2500" dirty="0" smtClean="0">
                <a:latin typeface="Nunito Sans" charset="0"/>
              </a:rPr>
              <a:t>  PUT</a:t>
            </a:r>
          </a:p>
          <a:p>
            <a:pPr lvl="1">
              <a:buFont typeface="Wingdings" pitchFamily="2" charset="2"/>
              <a:buChar char="Ø"/>
            </a:pPr>
            <a:r>
              <a:rPr lang="en-US" sz="2500" dirty="0" smtClean="0">
                <a:latin typeface="Nunito Sans" charset="0"/>
              </a:rPr>
              <a:t>  DELETE</a:t>
            </a:r>
            <a:endParaRPr lang="en-US" sz="2500" dirty="0" smtClean="0">
              <a:latin typeface="Nunito Sans" charset="0"/>
            </a:endParaRPr>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 xmlns:p14="http://schemas.microsoft.com/office/powerpoint/2010/main" val="11574643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smtClean="0">
                <a:solidFill>
                  <a:schemeClr val="bg1"/>
                </a:solidFill>
                <a:latin typeface="Nunito Sans" panose="00000500000000000000" pitchFamily="2" charset="0"/>
              </a:rPr>
              <a:t>Programming</a:t>
            </a:r>
            <a:endParaRPr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4065581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1020071" cy="477054"/>
          </a:xfrm>
          <a:prstGeom prst="rect">
            <a:avLst/>
          </a:prstGeom>
          <a:noFill/>
        </p:spPr>
        <p:txBody>
          <a:bodyPr wrap="square" rtlCol="0">
            <a:spAutoFit/>
          </a:bodyPr>
          <a:lstStyle/>
          <a:p>
            <a:r>
              <a:rPr lang="en-US" sz="2500" dirty="0" smtClean="0">
                <a:latin typeface="Nunito Sans" charset="0"/>
              </a:rPr>
              <a:t>Hyper Text Transfer Protocol (HTTP) support</a:t>
            </a:r>
            <a:endParaRPr lang="en-US" sz="2500" dirty="0">
              <a:latin typeface="Nunito Sans" charset="0"/>
            </a:endParaRPr>
          </a:p>
        </p:txBody>
      </p:sp>
      <p:sp>
        <p:nvSpPr>
          <p:cNvPr id="23" name="Rectangle 22">
            <a:extLst>
              <a:ext uri="{FF2B5EF4-FFF2-40B4-BE49-F238E27FC236}">
                <a16:creationId xmlns="" xmlns:a16="http://schemas.microsoft.com/office/drawing/2014/main" id="{116C2E0D-93FB-4ADC-BC2B-83DFED946B7A}"/>
              </a:ext>
            </a:extLst>
          </p:cNvPr>
          <p:cNvSpPr/>
          <p:nvPr/>
        </p:nvSpPr>
        <p:spPr>
          <a:xfrm>
            <a:off x="1167134" y="2362200"/>
            <a:ext cx="10495416" cy="477054"/>
          </a:xfrm>
          <a:prstGeom prst="rect">
            <a:avLst/>
          </a:prstGeom>
          <a:noFill/>
        </p:spPr>
        <p:txBody>
          <a:bodyPr wrap="square" lIns="91440" tIns="45720" rIns="91440" bIns="45720">
            <a:spAutoFit/>
          </a:bodyPr>
          <a:lstStyle/>
          <a:p>
            <a:r>
              <a:rPr lang="en-US" sz="2500" dirty="0" smtClean="0">
                <a:latin typeface="Nunito Sans" charset="0"/>
              </a:rPr>
              <a:t>Proxy Domain</a:t>
            </a:r>
            <a:endParaRPr lang="en-US" sz="2500" dirty="0" smtClean="0">
              <a:latin typeface="Nunito Sans"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01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2362200"/>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 xmlns:a16="http://schemas.microsoft.com/office/drawing/2014/main" id="{116C2E0D-93FB-4ADC-BC2B-83DFED946B7A}"/>
              </a:ext>
            </a:extLst>
          </p:cNvPr>
          <p:cNvSpPr/>
          <p:nvPr/>
        </p:nvSpPr>
        <p:spPr>
          <a:xfrm>
            <a:off x="1175878" y="3294142"/>
            <a:ext cx="10495416" cy="477054"/>
          </a:xfrm>
          <a:prstGeom prst="rect">
            <a:avLst/>
          </a:prstGeom>
          <a:noFill/>
        </p:spPr>
        <p:txBody>
          <a:bodyPr wrap="square" lIns="91440" tIns="45720" rIns="91440" bIns="45720">
            <a:spAutoFit/>
          </a:bodyPr>
          <a:lstStyle/>
          <a:p>
            <a:r>
              <a:rPr lang="en-US" sz="2500" dirty="0" smtClean="0">
                <a:latin typeface="Nunito Sans" charset="0"/>
              </a:rPr>
              <a:t>Proxy Documents</a:t>
            </a:r>
            <a:endParaRPr lang="en-US" sz="2500" dirty="0" smtClean="0">
              <a:latin typeface="Nunito Sans" charset="0"/>
            </a:endParaRPr>
          </a:p>
        </p:txBody>
      </p:sp>
      <p:sp>
        <p:nvSpPr>
          <p:cNvPr id="29" name="TextBox 28"/>
          <p:cNvSpPr txBox="1"/>
          <p:nvPr/>
        </p:nvSpPr>
        <p:spPr>
          <a:xfrm>
            <a:off x="651223" y="329414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 xmlns:a16="http://schemas.microsoft.com/office/drawing/2014/main" id="{116C2E0D-93FB-4ADC-BC2B-83DFED946B7A}"/>
              </a:ext>
            </a:extLst>
          </p:cNvPr>
          <p:cNvSpPr/>
          <p:nvPr/>
        </p:nvSpPr>
        <p:spPr>
          <a:xfrm>
            <a:off x="1167134" y="4226084"/>
            <a:ext cx="10495416" cy="477054"/>
          </a:xfrm>
          <a:prstGeom prst="rect">
            <a:avLst/>
          </a:prstGeom>
          <a:noFill/>
        </p:spPr>
        <p:txBody>
          <a:bodyPr wrap="square" lIns="91440" tIns="45720" rIns="91440" bIns="45720">
            <a:spAutoFit/>
          </a:bodyPr>
          <a:lstStyle/>
          <a:p>
            <a:r>
              <a:rPr lang="en-US" sz="2500" dirty="0" smtClean="0">
                <a:latin typeface="Nunito Sans" charset="0"/>
              </a:rPr>
              <a:t>Proxy Server</a:t>
            </a:r>
            <a:endParaRPr lang="en-US" sz="2500" dirty="0" smtClean="0">
              <a:latin typeface="Nunito Sans" charset="0"/>
            </a:endParaRPr>
          </a:p>
        </p:txBody>
      </p:sp>
      <p:sp>
        <p:nvSpPr>
          <p:cNvPr id="31" name="TextBox 30"/>
          <p:cNvSpPr txBox="1"/>
          <p:nvPr/>
        </p:nvSpPr>
        <p:spPr>
          <a:xfrm>
            <a:off x="642479" y="4226084"/>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 xmlns:a16="http://schemas.microsoft.com/office/drawing/2014/main" id="{116C2E0D-93FB-4ADC-BC2B-83DFED946B7A}"/>
              </a:ext>
            </a:extLst>
          </p:cNvPr>
          <p:cNvSpPr/>
          <p:nvPr/>
        </p:nvSpPr>
        <p:spPr>
          <a:xfrm>
            <a:off x="1167134" y="5158026"/>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Proxy IP</a:t>
            </a:r>
            <a:endParaRPr lang="en-US" sz="2500" dirty="0" smtClean="0">
              <a:latin typeface="Nunito Sans" panose="00000500000000000000" pitchFamily="2" charset="0"/>
            </a:endParaRPr>
          </a:p>
        </p:txBody>
      </p:sp>
      <p:sp>
        <p:nvSpPr>
          <p:cNvPr id="33" name="TextBox 32"/>
          <p:cNvSpPr txBox="1"/>
          <p:nvPr/>
        </p:nvSpPr>
        <p:spPr>
          <a:xfrm>
            <a:off x="642479" y="5158026"/>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1026" name="Picture 2" descr="C:\Users\HP-LAP\Desktop\Right answer.png"/>
          <p:cNvPicPr>
            <a:picLocks noChangeAspect="1" noChangeArrowheads="1"/>
          </p:cNvPicPr>
          <p:nvPr/>
        </p:nvPicPr>
        <p:blipFill>
          <a:blip r:embed="rId4"/>
          <a:srcRect/>
          <a:stretch>
            <a:fillRect/>
          </a:stretch>
        </p:blipFill>
        <p:spPr bwMode="auto">
          <a:xfrm>
            <a:off x="3124200" y="3962400"/>
            <a:ext cx="685800" cy="638175"/>
          </a:xfrm>
          <a:prstGeom prst="rect">
            <a:avLst/>
          </a:prstGeom>
          <a:noFill/>
        </p:spPr>
      </p:pic>
    </p:spTree>
    <p:extLst>
      <p:ext uri="{BB962C8B-B14F-4D97-AF65-F5344CB8AC3E}">
        <p14:creationId xmlns="" xmlns:p14="http://schemas.microsoft.com/office/powerpoint/2010/main" val="284386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1020071" cy="477054"/>
          </a:xfrm>
          <a:prstGeom prst="rect">
            <a:avLst/>
          </a:prstGeom>
          <a:noFill/>
        </p:spPr>
        <p:txBody>
          <a:bodyPr wrap="square" rtlCol="0">
            <a:spAutoFit/>
          </a:bodyPr>
          <a:lstStyle/>
          <a:p>
            <a:r>
              <a:rPr lang="en-US" sz="2500" dirty="0" smtClean="0">
                <a:latin typeface="Nunito Sans" charset="0"/>
              </a:rPr>
              <a:t>To create Web Pages we use a term, called</a:t>
            </a:r>
            <a:endParaRPr lang="en-US" sz="2500" dirty="0">
              <a:latin typeface="Nunito Sans" charset="0"/>
            </a:endParaRPr>
          </a:p>
        </p:txBody>
      </p:sp>
      <p:sp>
        <p:nvSpPr>
          <p:cNvPr id="23" name="Rectangle 22">
            <a:extLst>
              <a:ext uri="{FF2B5EF4-FFF2-40B4-BE49-F238E27FC236}">
                <a16:creationId xmlns="" xmlns:a16="http://schemas.microsoft.com/office/drawing/2014/main" id="{116C2E0D-93FB-4ADC-BC2B-83DFED946B7A}"/>
              </a:ext>
            </a:extLst>
          </p:cNvPr>
          <p:cNvSpPr/>
          <p:nvPr/>
        </p:nvSpPr>
        <p:spPr>
          <a:xfrm>
            <a:off x="1167134" y="2362200"/>
            <a:ext cx="10495416" cy="477054"/>
          </a:xfrm>
          <a:prstGeom prst="rect">
            <a:avLst/>
          </a:prstGeom>
          <a:noFill/>
        </p:spPr>
        <p:txBody>
          <a:bodyPr wrap="square" lIns="91440" tIns="45720" rIns="91440" bIns="45720">
            <a:spAutoFit/>
          </a:bodyPr>
          <a:lstStyle/>
          <a:p>
            <a:r>
              <a:rPr lang="en-US" sz="2500" dirty="0" smtClean="0">
                <a:latin typeface="Nunito Sans" charset="0"/>
              </a:rPr>
              <a:t>TCP/IP</a:t>
            </a:r>
            <a:endParaRPr lang="en-US" sz="2500" dirty="0" smtClean="0">
              <a:latin typeface="Nunito Sans"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02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2362200"/>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 xmlns:a16="http://schemas.microsoft.com/office/drawing/2014/main" id="{116C2E0D-93FB-4ADC-BC2B-83DFED946B7A}"/>
              </a:ext>
            </a:extLst>
          </p:cNvPr>
          <p:cNvSpPr/>
          <p:nvPr/>
        </p:nvSpPr>
        <p:spPr>
          <a:xfrm>
            <a:off x="1175878" y="3294142"/>
            <a:ext cx="10495416" cy="477054"/>
          </a:xfrm>
          <a:prstGeom prst="rect">
            <a:avLst/>
          </a:prstGeom>
          <a:noFill/>
        </p:spPr>
        <p:txBody>
          <a:bodyPr wrap="square" lIns="91440" tIns="45720" rIns="91440" bIns="45720">
            <a:spAutoFit/>
          </a:bodyPr>
          <a:lstStyle/>
          <a:p>
            <a:r>
              <a:rPr lang="en-US" sz="2500" dirty="0" smtClean="0">
                <a:latin typeface="Nunito Sans" charset="0"/>
              </a:rPr>
              <a:t>WWW</a:t>
            </a:r>
            <a:endParaRPr lang="en-US" sz="2500" dirty="0" smtClean="0">
              <a:latin typeface="Nunito Sans" charset="0"/>
            </a:endParaRPr>
          </a:p>
        </p:txBody>
      </p:sp>
      <p:sp>
        <p:nvSpPr>
          <p:cNvPr id="29" name="TextBox 28"/>
          <p:cNvSpPr txBox="1"/>
          <p:nvPr/>
        </p:nvSpPr>
        <p:spPr>
          <a:xfrm>
            <a:off x="651223" y="329414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 xmlns:a16="http://schemas.microsoft.com/office/drawing/2014/main" id="{116C2E0D-93FB-4ADC-BC2B-83DFED946B7A}"/>
              </a:ext>
            </a:extLst>
          </p:cNvPr>
          <p:cNvSpPr/>
          <p:nvPr/>
        </p:nvSpPr>
        <p:spPr>
          <a:xfrm>
            <a:off x="1167134" y="4226084"/>
            <a:ext cx="10495416" cy="477054"/>
          </a:xfrm>
          <a:prstGeom prst="rect">
            <a:avLst/>
          </a:prstGeom>
          <a:noFill/>
        </p:spPr>
        <p:txBody>
          <a:bodyPr wrap="square" lIns="91440" tIns="45720" rIns="91440" bIns="45720">
            <a:spAutoFit/>
          </a:bodyPr>
          <a:lstStyle/>
          <a:p>
            <a:r>
              <a:rPr lang="en-US" sz="2500" dirty="0" smtClean="0">
                <a:latin typeface="Nunito Sans" charset="0"/>
              </a:rPr>
              <a:t>HTML</a:t>
            </a:r>
            <a:endParaRPr lang="en-US" sz="2500" dirty="0" smtClean="0">
              <a:latin typeface="Nunito Sans" charset="0"/>
            </a:endParaRPr>
          </a:p>
        </p:txBody>
      </p:sp>
      <p:sp>
        <p:nvSpPr>
          <p:cNvPr id="31" name="TextBox 30"/>
          <p:cNvSpPr txBox="1"/>
          <p:nvPr/>
        </p:nvSpPr>
        <p:spPr>
          <a:xfrm>
            <a:off x="642479" y="4226084"/>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 xmlns:a16="http://schemas.microsoft.com/office/drawing/2014/main" id="{116C2E0D-93FB-4ADC-BC2B-83DFED946B7A}"/>
              </a:ext>
            </a:extLst>
          </p:cNvPr>
          <p:cNvSpPr/>
          <p:nvPr/>
        </p:nvSpPr>
        <p:spPr>
          <a:xfrm>
            <a:off x="1167134" y="5158026"/>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FTP</a:t>
            </a:r>
            <a:endParaRPr lang="en-US" sz="2500" dirty="0" smtClean="0">
              <a:latin typeface="Nunito Sans" panose="00000500000000000000" pitchFamily="2" charset="0"/>
            </a:endParaRPr>
          </a:p>
        </p:txBody>
      </p:sp>
      <p:sp>
        <p:nvSpPr>
          <p:cNvPr id="33" name="TextBox 32"/>
          <p:cNvSpPr txBox="1"/>
          <p:nvPr/>
        </p:nvSpPr>
        <p:spPr>
          <a:xfrm>
            <a:off x="642479" y="5158026"/>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1026" name="Picture 2" descr="C:\Users\HP-LAP\Desktop\Right answer.png"/>
          <p:cNvPicPr>
            <a:picLocks noChangeAspect="1" noChangeArrowheads="1"/>
          </p:cNvPicPr>
          <p:nvPr/>
        </p:nvPicPr>
        <p:blipFill>
          <a:blip r:embed="rId4"/>
          <a:srcRect/>
          <a:stretch>
            <a:fillRect/>
          </a:stretch>
        </p:blipFill>
        <p:spPr bwMode="auto">
          <a:xfrm>
            <a:off x="2133600" y="3962400"/>
            <a:ext cx="685800" cy="638175"/>
          </a:xfrm>
          <a:prstGeom prst="rect">
            <a:avLst/>
          </a:prstGeom>
          <a:noFill/>
        </p:spPr>
      </p:pic>
    </p:spTree>
    <p:extLst>
      <p:ext uri="{BB962C8B-B14F-4D97-AF65-F5344CB8AC3E}">
        <p14:creationId xmlns="" xmlns:p14="http://schemas.microsoft.com/office/powerpoint/2010/main" val="284386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1020071" cy="477054"/>
          </a:xfrm>
          <a:prstGeom prst="rect">
            <a:avLst/>
          </a:prstGeom>
          <a:noFill/>
        </p:spPr>
        <p:txBody>
          <a:bodyPr wrap="square" rtlCol="0">
            <a:spAutoFit/>
          </a:bodyPr>
          <a:lstStyle/>
          <a:p>
            <a:r>
              <a:rPr lang="en-US" sz="2500" dirty="0" smtClean="0">
                <a:latin typeface="Nunito Sans" charset="0"/>
              </a:rPr>
              <a:t>A browser can retrieve and run an HTML file that has embedded address of</a:t>
            </a:r>
            <a:endParaRPr lang="en-US" sz="2500" dirty="0">
              <a:latin typeface="Nunito Sans" charset="0"/>
            </a:endParaRPr>
          </a:p>
        </p:txBody>
      </p:sp>
      <p:sp>
        <p:nvSpPr>
          <p:cNvPr id="23" name="Rectangle 22">
            <a:extLst>
              <a:ext uri="{FF2B5EF4-FFF2-40B4-BE49-F238E27FC236}">
                <a16:creationId xmlns="" xmlns:a16="http://schemas.microsoft.com/office/drawing/2014/main" id="{116C2E0D-93FB-4ADC-BC2B-83DFED946B7A}"/>
              </a:ext>
            </a:extLst>
          </p:cNvPr>
          <p:cNvSpPr/>
          <p:nvPr/>
        </p:nvSpPr>
        <p:spPr>
          <a:xfrm>
            <a:off x="1167134" y="2362200"/>
            <a:ext cx="10495416" cy="477054"/>
          </a:xfrm>
          <a:prstGeom prst="rect">
            <a:avLst/>
          </a:prstGeom>
          <a:noFill/>
        </p:spPr>
        <p:txBody>
          <a:bodyPr wrap="square" lIns="91440" tIns="45720" rIns="91440" bIns="45720">
            <a:spAutoFit/>
          </a:bodyPr>
          <a:lstStyle/>
          <a:p>
            <a:r>
              <a:rPr lang="en-US" sz="2500" dirty="0" smtClean="0">
                <a:latin typeface="Nunito Sans" charset="0"/>
              </a:rPr>
              <a:t>Applets</a:t>
            </a:r>
            <a:endParaRPr lang="en-US" sz="2500" dirty="0" smtClean="0">
              <a:latin typeface="Nunito Sans"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03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2362200"/>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 xmlns:a16="http://schemas.microsoft.com/office/drawing/2014/main" id="{116C2E0D-93FB-4ADC-BC2B-83DFED946B7A}"/>
              </a:ext>
            </a:extLst>
          </p:cNvPr>
          <p:cNvSpPr/>
          <p:nvPr/>
        </p:nvSpPr>
        <p:spPr>
          <a:xfrm>
            <a:off x="1175878" y="3294142"/>
            <a:ext cx="10495416" cy="477054"/>
          </a:xfrm>
          <a:prstGeom prst="rect">
            <a:avLst/>
          </a:prstGeom>
          <a:noFill/>
        </p:spPr>
        <p:txBody>
          <a:bodyPr wrap="square" lIns="91440" tIns="45720" rIns="91440" bIns="45720">
            <a:spAutoFit/>
          </a:bodyPr>
          <a:lstStyle/>
          <a:p>
            <a:r>
              <a:rPr lang="en-US" sz="2500" dirty="0" smtClean="0">
                <a:latin typeface="Nunito Sans" charset="0"/>
              </a:rPr>
              <a:t>Language</a:t>
            </a:r>
            <a:endParaRPr lang="en-US" sz="2500" dirty="0" smtClean="0">
              <a:latin typeface="Nunito Sans" charset="0"/>
            </a:endParaRPr>
          </a:p>
        </p:txBody>
      </p:sp>
      <p:sp>
        <p:nvSpPr>
          <p:cNvPr id="29" name="TextBox 28"/>
          <p:cNvSpPr txBox="1"/>
          <p:nvPr/>
        </p:nvSpPr>
        <p:spPr>
          <a:xfrm>
            <a:off x="651223" y="329414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 xmlns:a16="http://schemas.microsoft.com/office/drawing/2014/main" id="{116C2E0D-93FB-4ADC-BC2B-83DFED946B7A}"/>
              </a:ext>
            </a:extLst>
          </p:cNvPr>
          <p:cNvSpPr/>
          <p:nvPr/>
        </p:nvSpPr>
        <p:spPr>
          <a:xfrm>
            <a:off x="1167134" y="4226084"/>
            <a:ext cx="10495416" cy="477054"/>
          </a:xfrm>
          <a:prstGeom prst="rect">
            <a:avLst/>
          </a:prstGeom>
          <a:noFill/>
        </p:spPr>
        <p:txBody>
          <a:bodyPr wrap="square" lIns="91440" tIns="45720" rIns="91440" bIns="45720">
            <a:spAutoFit/>
          </a:bodyPr>
          <a:lstStyle/>
          <a:p>
            <a:r>
              <a:rPr lang="en-US" sz="2500" dirty="0" smtClean="0">
                <a:latin typeface="Nunito Sans" charset="0"/>
              </a:rPr>
              <a:t>HTML</a:t>
            </a:r>
            <a:endParaRPr lang="en-US" sz="2500" dirty="0" smtClean="0">
              <a:latin typeface="Nunito Sans" charset="0"/>
            </a:endParaRPr>
          </a:p>
        </p:txBody>
      </p:sp>
      <p:sp>
        <p:nvSpPr>
          <p:cNvPr id="31" name="TextBox 30"/>
          <p:cNvSpPr txBox="1"/>
          <p:nvPr/>
        </p:nvSpPr>
        <p:spPr>
          <a:xfrm>
            <a:off x="642479" y="4226084"/>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 xmlns:a16="http://schemas.microsoft.com/office/drawing/2014/main" id="{116C2E0D-93FB-4ADC-BC2B-83DFED946B7A}"/>
              </a:ext>
            </a:extLst>
          </p:cNvPr>
          <p:cNvSpPr/>
          <p:nvPr/>
        </p:nvSpPr>
        <p:spPr>
          <a:xfrm>
            <a:off x="1167134" y="5158026"/>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HTTP</a:t>
            </a:r>
            <a:endParaRPr lang="en-US" sz="2500" dirty="0" smtClean="0">
              <a:latin typeface="Nunito Sans" panose="00000500000000000000" pitchFamily="2" charset="0"/>
            </a:endParaRPr>
          </a:p>
        </p:txBody>
      </p:sp>
      <p:sp>
        <p:nvSpPr>
          <p:cNvPr id="33" name="TextBox 32"/>
          <p:cNvSpPr txBox="1"/>
          <p:nvPr/>
        </p:nvSpPr>
        <p:spPr>
          <a:xfrm>
            <a:off x="642479" y="5158026"/>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1026" name="Picture 2" descr="C:\Users\HP-LAP\Desktop\Right answer.png"/>
          <p:cNvPicPr>
            <a:picLocks noChangeAspect="1" noChangeArrowheads="1"/>
          </p:cNvPicPr>
          <p:nvPr/>
        </p:nvPicPr>
        <p:blipFill>
          <a:blip r:embed="rId4"/>
          <a:srcRect/>
          <a:stretch>
            <a:fillRect/>
          </a:stretch>
        </p:blipFill>
        <p:spPr bwMode="auto">
          <a:xfrm>
            <a:off x="2438400" y="2133600"/>
            <a:ext cx="685800" cy="638175"/>
          </a:xfrm>
          <a:prstGeom prst="rect">
            <a:avLst/>
          </a:prstGeom>
          <a:noFill/>
        </p:spPr>
      </p:pic>
    </p:spTree>
    <p:extLst>
      <p:ext uri="{BB962C8B-B14F-4D97-AF65-F5344CB8AC3E}">
        <p14:creationId xmlns="" xmlns:p14="http://schemas.microsoft.com/office/powerpoint/2010/main" val="284386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1020071" cy="477054"/>
          </a:xfrm>
          <a:prstGeom prst="rect">
            <a:avLst/>
          </a:prstGeom>
          <a:noFill/>
        </p:spPr>
        <p:txBody>
          <a:bodyPr wrap="square" rtlCol="0">
            <a:spAutoFit/>
          </a:bodyPr>
          <a:lstStyle/>
          <a:p>
            <a:r>
              <a:rPr lang="en-US" sz="2500" dirty="0" smtClean="0">
                <a:latin typeface="Nunito Sans" charset="0"/>
              </a:rPr>
              <a:t> Protocol is client/server program used to retrieve the</a:t>
            </a:r>
            <a:endParaRPr lang="en-US" sz="2500" dirty="0">
              <a:latin typeface="Nunito Sans" charset="0"/>
            </a:endParaRPr>
          </a:p>
        </p:txBody>
      </p:sp>
      <p:sp>
        <p:nvSpPr>
          <p:cNvPr id="23" name="Rectangle 22">
            <a:extLst>
              <a:ext uri="{FF2B5EF4-FFF2-40B4-BE49-F238E27FC236}">
                <a16:creationId xmlns="" xmlns:a16="http://schemas.microsoft.com/office/drawing/2014/main" id="{116C2E0D-93FB-4ADC-BC2B-83DFED946B7A}"/>
              </a:ext>
            </a:extLst>
          </p:cNvPr>
          <p:cNvSpPr/>
          <p:nvPr/>
        </p:nvSpPr>
        <p:spPr>
          <a:xfrm>
            <a:off x="1167134" y="2362200"/>
            <a:ext cx="10495416" cy="477054"/>
          </a:xfrm>
          <a:prstGeom prst="rect">
            <a:avLst/>
          </a:prstGeom>
          <a:noFill/>
        </p:spPr>
        <p:txBody>
          <a:bodyPr wrap="square" lIns="91440" tIns="45720" rIns="91440" bIns="45720">
            <a:spAutoFit/>
          </a:bodyPr>
          <a:lstStyle/>
          <a:p>
            <a:r>
              <a:rPr lang="en-US" sz="2500" dirty="0" smtClean="0">
                <a:latin typeface="Nunito Sans" charset="0"/>
              </a:rPr>
              <a:t>IP</a:t>
            </a:r>
            <a:endParaRPr lang="en-US" sz="2500" dirty="0" smtClean="0">
              <a:latin typeface="Nunito Sans"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04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2362200"/>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 xmlns:a16="http://schemas.microsoft.com/office/drawing/2014/main" id="{116C2E0D-93FB-4ADC-BC2B-83DFED946B7A}"/>
              </a:ext>
            </a:extLst>
          </p:cNvPr>
          <p:cNvSpPr/>
          <p:nvPr/>
        </p:nvSpPr>
        <p:spPr>
          <a:xfrm>
            <a:off x="1175878" y="3294142"/>
            <a:ext cx="10495416" cy="477054"/>
          </a:xfrm>
          <a:prstGeom prst="rect">
            <a:avLst/>
          </a:prstGeom>
          <a:noFill/>
        </p:spPr>
        <p:txBody>
          <a:bodyPr wrap="square" lIns="91440" tIns="45720" rIns="91440" bIns="45720">
            <a:spAutoFit/>
          </a:bodyPr>
          <a:lstStyle/>
          <a:p>
            <a:r>
              <a:rPr lang="en-US" sz="2500" dirty="0" smtClean="0">
                <a:latin typeface="Nunito Sans" charset="0"/>
              </a:rPr>
              <a:t>Header</a:t>
            </a:r>
            <a:endParaRPr lang="en-US" sz="2500" dirty="0" smtClean="0">
              <a:latin typeface="Nunito Sans" charset="0"/>
            </a:endParaRPr>
          </a:p>
        </p:txBody>
      </p:sp>
      <p:sp>
        <p:nvSpPr>
          <p:cNvPr id="29" name="TextBox 28"/>
          <p:cNvSpPr txBox="1"/>
          <p:nvPr/>
        </p:nvSpPr>
        <p:spPr>
          <a:xfrm>
            <a:off x="651223" y="329414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 xmlns:a16="http://schemas.microsoft.com/office/drawing/2014/main" id="{116C2E0D-93FB-4ADC-BC2B-83DFED946B7A}"/>
              </a:ext>
            </a:extLst>
          </p:cNvPr>
          <p:cNvSpPr/>
          <p:nvPr/>
        </p:nvSpPr>
        <p:spPr>
          <a:xfrm>
            <a:off x="1167134" y="4226084"/>
            <a:ext cx="10495416" cy="477054"/>
          </a:xfrm>
          <a:prstGeom prst="rect">
            <a:avLst/>
          </a:prstGeom>
          <a:noFill/>
        </p:spPr>
        <p:txBody>
          <a:bodyPr wrap="square" lIns="91440" tIns="45720" rIns="91440" bIns="45720">
            <a:spAutoFit/>
          </a:bodyPr>
          <a:lstStyle/>
          <a:p>
            <a:r>
              <a:rPr lang="en-US" sz="2500" dirty="0" smtClean="0">
                <a:latin typeface="Nunito Sans" charset="0"/>
              </a:rPr>
              <a:t>Cache</a:t>
            </a:r>
            <a:endParaRPr lang="en-US" sz="2500" dirty="0" smtClean="0">
              <a:latin typeface="Nunito Sans" charset="0"/>
            </a:endParaRPr>
          </a:p>
        </p:txBody>
      </p:sp>
      <p:sp>
        <p:nvSpPr>
          <p:cNvPr id="31" name="TextBox 30"/>
          <p:cNvSpPr txBox="1"/>
          <p:nvPr/>
        </p:nvSpPr>
        <p:spPr>
          <a:xfrm>
            <a:off x="642479" y="4226084"/>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 xmlns:a16="http://schemas.microsoft.com/office/drawing/2014/main" id="{116C2E0D-93FB-4ADC-BC2B-83DFED946B7A}"/>
              </a:ext>
            </a:extLst>
          </p:cNvPr>
          <p:cNvSpPr/>
          <p:nvPr/>
        </p:nvSpPr>
        <p:spPr>
          <a:xfrm>
            <a:off x="1167134" y="5158026"/>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Document</a:t>
            </a:r>
            <a:endParaRPr lang="en-US" sz="2500" dirty="0" smtClean="0">
              <a:latin typeface="Nunito Sans" panose="00000500000000000000" pitchFamily="2" charset="0"/>
            </a:endParaRPr>
          </a:p>
        </p:txBody>
      </p:sp>
      <p:sp>
        <p:nvSpPr>
          <p:cNvPr id="33" name="TextBox 32"/>
          <p:cNvSpPr txBox="1"/>
          <p:nvPr/>
        </p:nvSpPr>
        <p:spPr>
          <a:xfrm>
            <a:off x="642479" y="5158026"/>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1026" name="Picture 2" descr="C:\Users\HP-LAP\Desktop\Right answer.png"/>
          <p:cNvPicPr>
            <a:picLocks noChangeAspect="1" noChangeArrowheads="1"/>
          </p:cNvPicPr>
          <p:nvPr/>
        </p:nvPicPr>
        <p:blipFill>
          <a:blip r:embed="rId4"/>
          <a:srcRect/>
          <a:stretch>
            <a:fillRect/>
          </a:stretch>
        </p:blipFill>
        <p:spPr bwMode="auto">
          <a:xfrm>
            <a:off x="2819400" y="4876800"/>
            <a:ext cx="685800" cy="638175"/>
          </a:xfrm>
          <a:prstGeom prst="rect">
            <a:avLst/>
          </a:prstGeom>
          <a:noFill/>
        </p:spPr>
      </p:pic>
    </p:spTree>
    <p:extLst>
      <p:ext uri="{BB962C8B-B14F-4D97-AF65-F5344CB8AC3E}">
        <p14:creationId xmlns="" xmlns:p14="http://schemas.microsoft.com/office/powerpoint/2010/main" val="284386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1020071" cy="477054"/>
          </a:xfrm>
          <a:prstGeom prst="rect">
            <a:avLst/>
          </a:prstGeom>
          <a:noFill/>
        </p:spPr>
        <p:txBody>
          <a:bodyPr wrap="square" rtlCol="0">
            <a:spAutoFit/>
          </a:bodyPr>
          <a:lstStyle/>
          <a:p>
            <a:r>
              <a:rPr lang="en-US" sz="2500" dirty="0" smtClean="0">
                <a:latin typeface="Nunito Sans" charset="0"/>
              </a:rPr>
              <a:t>To use proxy server, client must be configured to access proxy instead of the</a:t>
            </a:r>
            <a:endParaRPr lang="en-US" sz="2500" dirty="0">
              <a:latin typeface="Nunito Sans" charset="0"/>
            </a:endParaRPr>
          </a:p>
        </p:txBody>
      </p:sp>
      <p:sp>
        <p:nvSpPr>
          <p:cNvPr id="23" name="Rectangle 22">
            <a:extLst>
              <a:ext uri="{FF2B5EF4-FFF2-40B4-BE49-F238E27FC236}">
                <a16:creationId xmlns="" xmlns:a16="http://schemas.microsoft.com/office/drawing/2014/main" id="{116C2E0D-93FB-4ADC-BC2B-83DFED946B7A}"/>
              </a:ext>
            </a:extLst>
          </p:cNvPr>
          <p:cNvSpPr/>
          <p:nvPr/>
        </p:nvSpPr>
        <p:spPr>
          <a:xfrm>
            <a:off x="1167134" y="2362200"/>
            <a:ext cx="10495416" cy="477054"/>
          </a:xfrm>
          <a:prstGeom prst="rect">
            <a:avLst/>
          </a:prstGeom>
          <a:noFill/>
        </p:spPr>
        <p:txBody>
          <a:bodyPr wrap="square" lIns="91440" tIns="45720" rIns="91440" bIns="45720">
            <a:spAutoFit/>
          </a:bodyPr>
          <a:lstStyle/>
          <a:p>
            <a:r>
              <a:rPr lang="en-US" sz="2500" dirty="0" smtClean="0">
                <a:latin typeface="Nunito Sans" charset="0"/>
              </a:rPr>
              <a:t>Proxy Server</a:t>
            </a:r>
            <a:endParaRPr lang="en-US" sz="2500" dirty="0" smtClean="0">
              <a:latin typeface="Nunito Sans"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05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2362200"/>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 xmlns:a16="http://schemas.microsoft.com/office/drawing/2014/main" id="{116C2E0D-93FB-4ADC-BC2B-83DFED946B7A}"/>
              </a:ext>
            </a:extLst>
          </p:cNvPr>
          <p:cNvSpPr/>
          <p:nvPr/>
        </p:nvSpPr>
        <p:spPr>
          <a:xfrm>
            <a:off x="1175878" y="3294142"/>
            <a:ext cx="10495416" cy="477054"/>
          </a:xfrm>
          <a:prstGeom prst="rect">
            <a:avLst/>
          </a:prstGeom>
          <a:noFill/>
        </p:spPr>
        <p:txBody>
          <a:bodyPr wrap="square" lIns="91440" tIns="45720" rIns="91440" bIns="45720">
            <a:spAutoFit/>
          </a:bodyPr>
          <a:lstStyle/>
          <a:p>
            <a:r>
              <a:rPr lang="en-US" sz="2500" dirty="0" smtClean="0">
                <a:latin typeface="Nunito Sans" charset="0"/>
              </a:rPr>
              <a:t>Target Server</a:t>
            </a:r>
            <a:endParaRPr lang="en-US" sz="2500" dirty="0" smtClean="0">
              <a:latin typeface="Nunito Sans" charset="0"/>
            </a:endParaRPr>
          </a:p>
        </p:txBody>
      </p:sp>
      <p:sp>
        <p:nvSpPr>
          <p:cNvPr id="29" name="TextBox 28"/>
          <p:cNvSpPr txBox="1"/>
          <p:nvPr/>
        </p:nvSpPr>
        <p:spPr>
          <a:xfrm>
            <a:off x="651223" y="329414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 xmlns:a16="http://schemas.microsoft.com/office/drawing/2014/main" id="{116C2E0D-93FB-4ADC-BC2B-83DFED946B7A}"/>
              </a:ext>
            </a:extLst>
          </p:cNvPr>
          <p:cNvSpPr/>
          <p:nvPr/>
        </p:nvSpPr>
        <p:spPr>
          <a:xfrm>
            <a:off x="1167134" y="4226084"/>
            <a:ext cx="10495416" cy="477054"/>
          </a:xfrm>
          <a:prstGeom prst="rect">
            <a:avLst/>
          </a:prstGeom>
          <a:noFill/>
        </p:spPr>
        <p:txBody>
          <a:bodyPr wrap="square" lIns="91440" tIns="45720" rIns="91440" bIns="45720">
            <a:spAutoFit/>
          </a:bodyPr>
          <a:lstStyle/>
          <a:p>
            <a:r>
              <a:rPr lang="en-US" sz="2500" dirty="0" smtClean="0">
                <a:latin typeface="Nunito Sans" charset="0"/>
              </a:rPr>
              <a:t>Domain Server</a:t>
            </a:r>
            <a:endParaRPr lang="en-US" sz="2500" dirty="0" smtClean="0">
              <a:latin typeface="Nunito Sans" charset="0"/>
            </a:endParaRPr>
          </a:p>
        </p:txBody>
      </p:sp>
      <p:sp>
        <p:nvSpPr>
          <p:cNvPr id="31" name="TextBox 30"/>
          <p:cNvSpPr txBox="1"/>
          <p:nvPr/>
        </p:nvSpPr>
        <p:spPr>
          <a:xfrm>
            <a:off x="642479" y="4226084"/>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 xmlns:a16="http://schemas.microsoft.com/office/drawing/2014/main" id="{116C2E0D-93FB-4ADC-BC2B-83DFED946B7A}"/>
              </a:ext>
            </a:extLst>
          </p:cNvPr>
          <p:cNvSpPr/>
          <p:nvPr/>
        </p:nvSpPr>
        <p:spPr>
          <a:xfrm>
            <a:off x="1167134" y="5158026"/>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Original Server</a:t>
            </a:r>
            <a:endParaRPr lang="en-US" sz="2500" dirty="0" smtClean="0">
              <a:latin typeface="Nunito Sans" panose="00000500000000000000" pitchFamily="2" charset="0"/>
            </a:endParaRPr>
          </a:p>
        </p:txBody>
      </p:sp>
      <p:sp>
        <p:nvSpPr>
          <p:cNvPr id="33" name="TextBox 32"/>
          <p:cNvSpPr txBox="1"/>
          <p:nvPr/>
        </p:nvSpPr>
        <p:spPr>
          <a:xfrm>
            <a:off x="642479" y="5158026"/>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1026" name="Picture 2" descr="C:\Users\HP-LAP\Desktop\Right answer.png"/>
          <p:cNvPicPr>
            <a:picLocks noChangeAspect="1" noChangeArrowheads="1"/>
          </p:cNvPicPr>
          <p:nvPr/>
        </p:nvPicPr>
        <p:blipFill>
          <a:blip r:embed="rId4"/>
          <a:srcRect/>
          <a:stretch>
            <a:fillRect/>
          </a:stretch>
        </p:blipFill>
        <p:spPr bwMode="auto">
          <a:xfrm>
            <a:off x="3200400" y="3048000"/>
            <a:ext cx="685800" cy="638175"/>
          </a:xfrm>
          <a:prstGeom prst="rect">
            <a:avLst/>
          </a:prstGeom>
          <a:noFill/>
        </p:spPr>
      </p:pic>
    </p:spTree>
    <p:extLst>
      <p:ext uri="{BB962C8B-B14F-4D97-AF65-F5344CB8AC3E}">
        <p14:creationId xmlns="" xmlns:p14="http://schemas.microsoft.com/office/powerpoint/2010/main" val="284386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 xmlns:a16="http://schemas.microsoft.com/office/drawing/2014/main" id="{D71EE1CC-5860-4236-A6FD-56296450190E}"/>
              </a:ext>
            </a:extLst>
          </p:cNvPr>
          <p:cNvPicPr>
            <a:picLocks noChangeAspect="1"/>
          </p:cNvPicPr>
          <p:nvPr/>
        </p:nvPicPr>
        <p:blipFill>
          <a:blip r:embed="rId3">
            <a:extLst>
              <a:ext uri="{28A0092B-C50C-407E-A947-70E740481C1C}">
                <a14:useLocalDpi xmlns=""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3A73E930-58B4-4FEC-8303-01C4F888F30D}"/>
              </a:ext>
            </a:extLst>
          </p:cNvPr>
          <p:cNvSpPr txBox="1"/>
          <p:nvPr/>
        </p:nvSpPr>
        <p:spPr>
          <a:xfrm>
            <a:off x="609600" y="762000"/>
            <a:ext cx="11052517" cy="5093702"/>
          </a:xfrm>
          <a:prstGeom prst="rect">
            <a:avLst/>
          </a:prstGeom>
          <a:noFill/>
        </p:spPr>
        <p:txBody>
          <a:bodyPr wrap="square" rtlCol="0">
            <a:spAutoFit/>
          </a:bodyPr>
          <a:lstStyle/>
          <a:p>
            <a:r>
              <a:rPr lang="en-US" sz="2500" b="1" dirty="0" smtClean="0">
                <a:latin typeface="Nunito Sans" panose="00000500000000000000" pitchFamily="2" charset="0"/>
              </a:rPr>
              <a:t>HyperText Transfer Protocol(HTTP):</a:t>
            </a: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r>
              <a:rPr lang="en-US" sz="2500" b="1" dirty="0" smtClean="0">
                <a:latin typeface="Nunito Sans" panose="00000500000000000000" pitchFamily="2" charset="0"/>
              </a:rPr>
              <a:t>	HTTP Clients            HTTP Over TCP/IP               HTTP Server</a:t>
            </a:r>
          </a:p>
          <a:p>
            <a:r>
              <a:rPr lang="en-US" sz="2500" dirty="0" smtClean="0">
                <a:latin typeface="Nunito Sans" panose="00000500000000000000" pitchFamily="2" charset="0"/>
              </a:rPr>
              <a:t>          (Web Browser)  					       (Web server) </a:t>
            </a:r>
            <a:endParaRPr lang="en-US" sz="2500" dirty="0">
              <a:latin typeface="Nunito Sans" panose="00000500000000000000" pitchFamily="2" charset="0"/>
            </a:endParaRPr>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downloadiOIZIXm.jpg"/>
          <p:cNvPicPr>
            <a:picLocks noChangeAspect="1"/>
          </p:cNvPicPr>
          <p:nvPr/>
        </p:nvPicPr>
        <p:blipFill>
          <a:blip r:embed="rId4"/>
          <a:stretch>
            <a:fillRect/>
          </a:stretch>
        </p:blipFill>
        <p:spPr>
          <a:xfrm>
            <a:off x="838200" y="1905000"/>
            <a:ext cx="3806209" cy="3048000"/>
          </a:xfrm>
          <a:prstGeom prst="rect">
            <a:avLst/>
          </a:prstGeom>
        </p:spPr>
      </p:pic>
      <p:pic>
        <p:nvPicPr>
          <p:cNvPr id="13" name="Picture 12" descr="images 124.jpg"/>
          <p:cNvPicPr>
            <a:picLocks noChangeAspect="1"/>
          </p:cNvPicPr>
          <p:nvPr/>
        </p:nvPicPr>
        <p:blipFill>
          <a:blip r:embed="rId5"/>
          <a:stretch>
            <a:fillRect/>
          </a:stretch>
        </p:blipFill>
        <p:spPr>
          <a:xfrm>
            <a:off x="7542916" y="2133600"/>
            <a:ext cx="3153659" cy="2362200"/>
          </a:xfrm>
          <a:prstGeom prst="rect">
            <a:avLst/>
          </a:prstGeom>
        </p:spPr>
      </p:pic>
      <p:sp>
        <p:nvSpPr>
          <p:cNvPr id="14" name="Curved Left Arrow 13"/>
          <p:cNvSpPr/>
          <p:nvPr/>
        </p:nvSpPr>
        <p:spPr>
          <a:xfrm>
            <a:off x="5181600" y="2209800"/>
            <a:ext cx="2667000" cy="2895600"/>
          </a:xfrm>
          <a:prstGeom prst="curvedLeftArrow">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4419600" y="1600200"/>
            <a:ext cx="3962400" cy="477054"/>
          </a:xfrm>
          <a:prstGeom prst="rect">
            <a:avLst/>
          </a:prstGeom>
          <a:noFill/>
        </p:spPr>
        <p:txBody>
          <a:bodyPr wrap="square" rtlCol="0">
            <a:spAutoFit/>
          </a:bodyPr>
          <a:lstStyle/>
          <a:p>
            <a:r>
              <a:rPr lang="en-US" sz="2500" dirty="0" smtClean="0">
                <a:latin typeface="Nunito Sans" charset="0"/>
              </a:rPr>
              <a:t>HTTP  Request Message</a:t>
            </a:r>
            <a:endParaRPr lang="en-US" sz="2500" dirty="0">
              <a:latin typeface="Nunito Sans" charset="0"/>
            </a:endParaRPr>
          </a:p>
        </p:txBody>
      </p:sp>
    </p:spTree>
    <p:extLst>
      <p:ext uri="{BB962C8B-B14F-4D97-AF65-F5344CB8AC3E}">
        <p14:creationId xmlns="" xmlns:p14="http://schemas.microsoft.com/office/powerpoint/2010/main" val="1157464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3A73E930-58B4-4FEC-8303-01C4F888F30D}"/>
              </a:ext>
            </a:extLst>
          </p:cNvPr>
          <p:cNvSpPr txBox="1"/>
          <p:nvPr/>
        </p:nvSpPr>
        <p:spPr>
          <a:xfrm>
            <a:off x="609600" y="762000"/>
            <a:ext cx="11052517" cy="2785378"/>
          </a:xfrm>
          <a:prstGeom prst="rect">
            <a:avLst/>
          </a:prstGeom>
          <a:noFill/>
        </p:spPr>
        <p:txBody>
          <a:bodyPr wrap="square" rtlCol="0">
            <a:spAutoFit/>
          </a:bodyPr>
          <a:lstStyle/>
          <a:p>
            <a:r>
              <a:rPr lang="en-US" sz="2500" b="1" dirty="0" smtClean="0">
                <a:latin typeface="Nunito Sans" panose="00000500000000000000" pitchFamily="2" charset="0"/>
              </a:rPr>
              <a:t>HTTP:</a:t>
            </a:r>
          </a:p>
          <a:p>
            <a:pPr lvl="1" algn="just">
              <a:buFont typeface="Wingdings" pitchFamily="2" charset="2"/>
              <a:buChar char="Ø"/>
            </a:pPr>
            <a:r>
              <a:rPr lang="en-US" sz="2500" dirty="0" smtClean="0">
                <a:latin typeface="Nunito Sans" charset="0"/>
              </a:rPr>
              <a:t> HTTP is a stateless protocol. In other words, the current request does not know what has been done in the previous requests.</a:t>
            </a:r>
          </a:p>
          <a:p>
            <a:pPr lvl="1" algn="just"/>
            <a:endParaRPr lang="en-US" sz="2500" dirty="0" smtClean="0">
              <a:latin typeface="Nunito Sans" charset="0"/>
            </a:endParaRPr>
          </a:p>
          <a:p>
            <a:pPr lvl="1" algn="just">
              <a:buFont typeface="Wingdings" pitchFamily="2" charset="2"/>
              <a:buChar char="Ø"/>
            </a:pPr>
            <a:r>
              <a:rPr lang="en-US" sz="2500" dirty="0" smtClean="0">
                <a:latin typeface="Nunito Sans" charset="0"/>
              </a:rPr>
              <a:t> HTTP permits negotiating of data type and representation, so as to allow systems to be built independently of the data being transferred.</a:t>
            </a:r>
          </a:p>
          <a:p>
            <a:endParaRPr lang="en-US" sz="2500" b="1" dirty="0">
              <a:latin typeface="Nunito Sans" panose="00000500000000000000" pitchFamily="2" charset="0"/>
            </a:endParaRPr>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157464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3A73E930-58B4-4FEC-8303-01C4F888F30D}"/>
              </a:ext>
            </a:extLst>
          </p:cNvPr>
          <p:cNvSpPr txBox="1"/>
          <p:nvPr/>
        </p:nvSpPr>
        <p:spPr>
          <a:xfrm>
            <a:off x="609600" y="762000"/>
            <a:ext cx="11052517" cy="5863144"/>
          </a:xfrm>
          <a:prstGeom prst="rect">
            <a:avLst/>
          </a:prstGeom>
          <a:noFill/>
        </p:spPr>
        <p:txBody>
          <a:bodyPr wrap="square" rtlCol="0">
            <a:spAutoFit/>
          </a:bodyPr>
          <a:lstStyle/>
          <a:p>
            <a:r>
              <a:rPr lang="en-US" sz="2500" b="1" dirty="0" smtClean="0">
                <a:latin typeface="Nunito Sans" panose="00000500000000000000" pitchFamily="2" charset="0"/>
              </a:rPr>
              <a:t>Browser:</a:t>
            </a:r>
          </a:p>
          <a:p>
            <a:endParaRPr lang="en-US" sz="2500" b="1" dirty="0" smtClean="0">
              <a:latin typeface="Nunito Sans" panose="00000500000000000000" pitchFamily="2" charset="0"/>
            </a:endParaRPr>
          </a:p>
          <a:p>
            <a:r>
              <a:rPr lang="en-US" sz="2500" dirty="0" smtClean="0">
                <a:latin typeface="Nunito Sans" panose="00000500000000000000" pitchFamily="2" charset="0"/>
              </a:rPr>
              <a:t>1)</a:t>
            </a:r>
            <a:r>
              <a:rPr lang="en-US" sz="2000" dirty="0" smtClean="0">
                <a:latin typeface="Nunito Sans" panose="00000500000000000000" pitchFamily="2" charset="0"/>
              </a:rPr>
              <a:t>User issues URL form a browser</a:t>
            </a:r>
            <a:r>
              <a:rPr lang="en-US" sz="2500" dirty="0" smtClean="0">
                <a:latin typeface="Nunito Sans" panose="00000500000000000000" pitchFamily="2" charset="0"/>
              </a:rPr>
              <a:t>   2)</a:t>
            </a:r>
            <a:r>
              <a:rPr lang="en-US" sz="2000" dirty="0" smtClean="0">
                <a:latin typeface="Nunito Sans" panose="00000500000000000000" pitchFamily="2" charset="0"/>
              </a:rPr>
              <a:t>	Browser sends a request message</a:t>
            </a: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endParaRPr lang="en-US" sz="2500" b="1" dirty="0" smtClean="0">
              <a:latin typeface="Nunito Sans" panose="00000500000000000000" pitchFamily="2" charset="0"/>
            </a:endParaRPr>
          </a:p>
          <a:p>
            <a:r>
              <a:rPr lang="en-US" sz="2500" b="1" dirty="0" smtClean="0">
                <a:latin typeface="Nunito Sans" panose="00000500000000000000" pitchFamily="2" charset="0"/>
              </a:rPr>
              <a:t>     Client</a:t>
            </a:r>
            <a:r>
              <a:rPr lang="en-US" sz="2500" dirty="0" smtClean="0">
                <a:latin typeface="Nunito Sans" panose="00000500000000000000" pitchFamily="2" charset="0"/>
              </a:rPr>
              <a:t>(Browser) </a:t>
            </a:r>
            <a:r>
              <a:rPr lang="en-US" sz="2500" b="1" dirty="0" smtClean="0">
                <a:latin typeface="Nunito Sans" panose="00000500000000000000" pitchFamily="2" charset="0"/>
              </a:rPr>
              <a:t>                  HTTP</a:t>
            </a:r>
            <a:r>
              <a:rPr lang="en-US" sz="2500" dirty="0" smtClean="0">
                <a:latin typeface="Nunito Sans" panose="00000500000000000000" pitchFamily="2" charset="0"/>
              </a:rPr>
              <a:t>(Over TCP/IP)       </a:t>
            </a:r>
            <a:r>
              <a:rPr lang="en-US" sz="2500" b="1" dirty="0" smtClean="0">
                <a:latin typeface="Nunito Sans" panose="00000500000000000000" pitchFamily="2" charset="0"/>
              </a:rPr>
              <a:t>Server</a:t>
            </a:r>
            <a:r>
              <a:rPr lang="en-US" sz="2500" dirty="0" smtClean="0">
                <a:latin typeface="Nunito Sans" panose="00000500000000000000" pitchFamily="2" charset="0"/>
              </a:rPr>
              <a:t>(@ </a:t>
            </a:r>
            <a:r>
              <a:rPr lang="en-US" sz="2500" dirty="0" err="1" smtClean="0">
                <a:latin typeface="Nunito Sans" panose="00000500000000000000" pitchFamily="2" charset="0"/>
              </a:rPr>
              <a:t>host:port</a:t>
            </a:r>
            <a:r>
              <a:rPr lang="en-US" sz="2500" dirty="0" smtClean="0">
                <a:latin typeface="Nunito Sans" panose="00000500000000000000" pitchFamily="2" charset="0"/>
              </a:rPr>
              <a:t>)</a:t>
            </a:r>
          </a:p>
          <a:p>
            <a:r>
              <a:rPr lang="en-US" sz="2500" b="1" dirty="0" smtClean="0">
                <a:latin typeface="Nunito Sans" panose="00000500000000000000" pitchFamily="2" charset="0"/>
              </a:rPr>
              <a:t>  </a:t>
            </a:r>
          </a:p>
          <a:p>
            <a:r>
              <a:rPr lang="en-US" sz="2500" b="1" dirty="0" smtClean="0">
                <a:latin typeface="Nunito Sans" panose="00000500000000000000" pitchFamily="2" charset="0"/>
              </a:rPr>
              <a:t>	</a:t>
            </a:r>
            <a:endParaRPr lang="en-US" sz="2500" dirty="0">
              <a:latin typeface="Nunito Sans" panose="00000500000000000000" pitchFamily="2" charset="0"/>
            </a:endParaRPr>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downloadiOIZIXm.jpg"/>
          <p:cNvPicPr>
            <a:picLocks noChangeAspect="1"/>
          </p:cNvPicPr>
          <p:nvPr/>
        </p:nvPicPr>
        <p:blipFill>
          <a:blip r:embed="rId4"/>
          <a:stretch>
            <a:fillRect/>
          </a:stretch>
        </p:blipFill>
        <p:spPr>
          <a:xfrm>
            <a:off x="838200" y="1905000"/>
            <a:ext cx="3806209" cy="3048000"/>
          </a:xfrm>
          <a:prstGeom prst="rect">
            <a:avLst/>
          </a:prstGeom>
        </p:spPr>
      </p:pic>
      <p:pic>
        <p:nvPicPr>
          <p:cNvPr id="13" name="Picture 12" descr="images 124.jpg"/>
          <p:cNvPicPr>
            <a:picLocks noChangeAspect="1"/>
          </p:cNvPicPr>
          <p:nvPr/>
        </p:nvPicPr>
        <p:blipFill>
          <a:blip r:embed="rId5"/>
          <a:stretch>
            <a:fillRect/>
          </a:stretch>
        </p:blipFill>
        <p:spPr>
          <a:xfrm>
            <a:off x="7542916" y="2133600"/>
            <a:ext cx="3153659" cy="2362200"/>
          </a:xfrm>
          <a:prstGeom prst="rect">
            <a:avLst/>
          </a:prstGeom>
        </p:spPr>
      </p:pic>
      <p:sp>
        <p:nvSpPr>
          <p:cNvPr id="14" name="Curved Left Arrow 13"/>
          <p:cNvSpPr/>
          <p:nvPr/>
        </p:nvSpPr>
        <p:spPr>
          <a:xfrm>
            <a:off x="5181600" y="2209800"/>
            <a:ext cx="2667000" cy="2895600"/>
          </a:xfrm>
          <a:prstGeom prst="curvedLeftArrow">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1219200" y="1905000"/>
            <a:ext cx="3886200" cy="400110"/>
          </a:xfrm>
          <a:prstGeom prst="rect">
            <a:avLst/>
          </a:prstGeom>
          <a:noFill/>
        </p:spPr>
        <p:txBody>
          <a:bodyPr wrap="square" rtlCol="0">
            <a:spAutoFit/>
          </a:bodyPr>
          <a:lstStyle/>
          <a:p>
            <a:r>
              <a:rPr lang="en-US" sz="2000" dirty="0" smtClean="0">
                <a:latin typeface="Nunito Sans" charset="0"/>
              </a:rPr>
              <a:t>https://host:port /path/file</a:t>
            </a:r>
            <a:endParaRPr lang="en-US" sz="2000" dirty="0">
              <a:latin typeface="Nunito Sans" charset="0"/>
            </a:endParaRPr>
          </a:p>
        </p:txBody>
      </p:sp>
      <p:sp>
        <p:nvSpPr>
          <p:cNvPr id="11" name="TextBox 10"/>
          <p:cNvSpPr txBox="1"/>
          <p:nvPr/>
        </p:nvSpPr>
        <p:spPr>
          <a:xfrm>
            <a:off x="9677400" y="2438400"/>
            <a:ext cx="2286000" cy="1631216"/>
          </a:xfrm>
          <a:prstGeom prst="rect">
            <a:avLst/>
          </a:prstGeom>
          <a:noFill/>
        </p:spPr>
        <p:txBody>
          <a:bodyPr wrap="square" rtlCol="0">
            <a:spAutoFit/>
          </a:bodyPr>
          <a:lstStyle/>
          <a:p>
            <a:pPr algn="just"/>
            <a:r>
              <a:rPr lang="en-US" sz="2000" dirty="0" smtClean="0">
                <a:latin typeface="Nunito Sans" charset="0"/>
              </a:rPr>
              <a:t>3)Server maps the URL to a file or program under the document directory</a:t>
            </a:r>
            <a:endParaRPr lang="en-US" sz="2000" dirty="0">
              <a:latin typeface="Nunito Sans" charset="0"/>
            </a:endParaRPr>
          </a:p>
        </p:txBody>
      </p:sp>
      <p:sp>
        <p:nvSpPr>
          <p:cNvPr id="12" name="TextBox 11"/>
          <p:cNvSpPr txBox="1"/>
          <p:nvPr/>
        </p:nvSpPr>
        <p:spPr>
          <a:xfrm>
            <a:off x="4419600" y="3048000"/>
            <a:ext cx="2514600" cy="707886"/>
          </a:xfrm>
          <a:prstGeom prst="rect">
            <a:avLst/>
          </a:prstGeom>
          <a:noFill/>
        </p:spPr>
        <p:txBody>
          <a:bodyPr wrap="square" rtlCol="0">
            <a:spAutoFit/>
          </a:bodyPr>
          <a:lstStyle/>
          <a:p>
            <a:r>
              <a:rPr lang="en-US" sz="2000" dirty="0" smtClean="0">
                <a:latin typeface="Nunito Sans" charset="0"/>
              </a:rPr>
              <a:t>4)Server  returns a response message</a:t>
            </a:r>
            <a:endParaRPr lang="en-US" sz="2000" dirty="0">
              <a:latin typeface="Nunito Sans" charset="0"/>
            </a:endParaRPr>
          </a:p>
        </p:txBody>
      </p:sp>
      <p:sp>
        <p:nvSpPr>
          <p:cNvPr id="16" name="TextBox 15"/>
          <p:cNvSpPr txBox="1"/>
          <p:nvPr/>
        </p:nvSpPr>
        <p:spPr>
          <a:xfrm>
            <a:off x="1066800" y="4572000"/>
            <a:ext cx="3657600" cy="707886"/>
          </a:xfrm>
          <a:prstGeom prst="rect">
            <a:avLst/>
          </a:prstGeom>
          <a:noFill/>
        </p:spPr>
        <p:txBody>
          <a:bodyPr wrap="square" rtlCol="0">
            <a:spAutoFit/>
          </a:bodyPr>
          <a:lstStyle/>
          <a:p>
            <a:r>
              <a:rPr lang="en-US" sz="2000" dirty="0" smtClean="0">
                <a:latin typeface="Nunito Sans" charset="0"/>
              </a:rPr>
              <a:t>5)Browser formats the response and displays</a:t>
            </a:r>
            <a:endParaRPr lang="en-US" sz="2000" dirty="0">
              <a:latin typeface="Nunito Sans" charset="0"/>
            </a:endParaRPr>
          </a:p>
        </p:txBody>
      </p:sp>
      <p:sp>
        <p:nvSpPr>
          <p:cNvPr id="17" name="Rounded Rectangle 16"/>
          <p:cNvSpPr/>
          <p:nvPr/>
        </p:nvSpPr>
        <p:spPr>
          <a:xfrm rot="728452">
            <a:off x="4716579" y="2154269"/>
            <a:ext cx="3200400" cy="9906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GET URL HTTP/1.1</a:t>
            </a:r>
          </a:p>
          <a:p>
            <a:pPr algn="ctr"/>
            <a:r>
              <a:rPr lang="en-US" dirty="0" err="1" smtClean="0">
                <a:solidFill>
                  <a:srgbClr val="000000"/>
                </a:solidFill>
              </a:rPr>
              <a:t>Host:host:port</a:t>
            </a:r>
            <a:endParaRPr lang="en-US" dirty="0">
              <a:solidFill>
                <a:srgbClr val="000000"/>
              </a:solidFill>
            </a:endParaRPr>
          </a:p>
        </p:txBody>
      </p:sp>
      <p:sp>
        <p:nvSpPr>
          <p:cNvPr id="18" name="Rounded Rectangle 17"/>
          <p:cNvSpPr/>
          <p:nvPr/>
        </p:nvSpPr>
        <p:spPr>
          <a:xfrm rot="20341975">
            <a:off x="5024278" y="3740207"/>
            <a:ext cx="3200400" cy="9906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HTTP/1.1  200 OK</a:t>
            </a:r>
          </a:p>
        </p:txBody>
      </p:sp>
    </p:spTree>
    <p:extLst>
      <p:ext uri="{BB962C8B-B14F-4D97-AF65-F5344CB8AC3E}">
        <p14:creationId xmlns="" xmlns:p14="http://schemas.microsoft.com/office/powerpoint/2010/main" val="1157464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3A73E930-58B4-4FEC-8303-01C4F888F30D}"/>
              </a:ext>
            </a:extLst>
          </p:cNvPr>
          <p:cNvSpPr txBox="1"/>
          <p:nvPr/>
        </p:nvSpPr>
        <p:spPr>
          <a:xfrm>
            <a:off x="609600" y="762000"/>
            <a:ext cx="11052517" cy="2446824"/>
          </a:xfrm>
          <a:prstGeom prst="rect">
            <a:avLst/>
          </a:prstGeom>
          <a:noFill/>
        </p:spPr>
        <p:txBody>
          <a:bodyPr wrap="square" rtlCol="0">
            <a:spAutoFit/>
          </a:bodyPr>
          <a:lstStyle/>
          <a:p>
            <a:r>
              <a:rPr lang="en-US" sz="2500" b="1" dirty="0" smtClean="0">
                <a:latin typeface="Nunito Sans" panose="00000500000000000000" pitchFamily="2" charset="0"/>
              </a:rPr>
              <a:t>Uniform Resource Locator (URL</a:t>
            </a:r>
            <a:r>
              <a:rPr lang="en-US" sz="2500" b="1" dirty="0" smtClean="0">
                <a:latin typeface="Nunito Sans" panose="00000500000000000000" pitchFamily="2" charset="0"/>
              </a:rPr>
              <a:t>)</a:t>
            </a:r>
          </a:p>
          <a:p>
            <a:endParaRPr lang="en-US" sz="2500" b="1" dirty="0" smtClean="0">
              <a:latin typeface="Nunito Sans" panose="00000500000000000000" pitchFamily="2" charset="0"/>
            </a:endParaRPr>
          </a:p>
          <a:p>
            <a:pPr lvl="1">
              <a:buFont typeface="Wingdings" pitchFamily="2" charset="2"/>
              <a:buChar char="Ø"/>
            </a:pPr>
            <a:r>
              <a:rPr lang="en-US" sz="2500" dirty="0" smtClean="0">
                <a:latin typeface="Nunito Sans" panose="00000500000000000000" pitchFamily="2" charset="0"/>
              </a:rPr>
              <a:t> </a:t>
            </a:r>
            <a:r>
              <a:rPr lang="en-US" sz="2500" dirty="0" smtClean="0">
                <a:latin typeface="Nunito Sans" panose="00000500000000000000" pitchFamily="2" charset="0"/>
              </a:rPr>
              <a:t>A </a:t>
            </a:r>
            <a:r>
              <a:rPr lang="en-US" sz="2500" dirty="0" smtClean="0">
                <a:latin typeface="Nunito Sans" panose="00000500000000000000" pitchFamily="2" charset="0"/>
              </a:rPr>
              <a:t>URL (Uniform Resource Locator) is used to uniquely identify </a:t>
            </a:r>
            <a:r>
              <a:rPr lang="en-US" sz="2500" dirty="0" smtClean="0">
                <a:latin typeface="Nunito Sans" panose="00000500000000000000" pitchFamily="2" charset="0"/>
              </a:rPr>
              <a:t>a	       resource </a:t>
            </a:r>
            <a:r>
              <a:rPr lang="en-US" sz="2500" dirty="0" smtClean="0">
                <a:latin typeface="Nunito Sans" panose="00000500000000000000" pitchFamily="2" charset="0"/>
              </a:rPr>
              <a:t>over the web. URL has the following syntax</a:t>
            </a:r>
            <a:r>
              <a:rPr lang="en-US" sz="2500" dirty="0" smtClean="0">
                <a:latin typeface="Nunito Sans" panose="00000500000000000000" pitchFamily="2" charset="0"/>
              </a:rPr>
              <a:t>:</a:t>
            </a:r>
          </a:p>
          <a:p>
            <a:pPr lvl="1">
              <a:buFont typeface="Wingdings" pitchFamily="2" charset="2"/>
              <a:buChar char="Ø"/>
            </a:pPr>
            <a:endParaRPr lang="en-US" sz="2500" dirty="0" smtClean="0">
              <a:latin typeface="Nunito Sans" charset="0"/>
            </a:endParaRPr>
          </a:p>
          <a:p>
            <a:pPr lvl="1"/>
            <a:r>
              <a:rPr lang="en-US" sz="2500" dirty="0" smtClean="0">
                <a:latin typeface="Nunito Sans" charset="0"/>
              </a:rPr>
              <a:t>    </a:t>
            </a:r>
            <a:r>
              <a:rPr lang="en-US" sz="2500" b="1" dirty="0" smtClean="0">
                <a:latin typeface="Nunito Sans" charset="0"/>
              </a:rPr>
              <a:t>protocol</a:t>
            </a:r>
            <a:r>
              <a:rPr lang="en-US" sz="2500" b="1" dirty="0" smtClean="0">
                <a:latin typeface="Nunito Sans" charset="0"/>
              </a:rPr>
              <a:t>://hostname:port/path-and-file-name</a:t>
            </a:r>
            <a:endParaRPr lang="en-US" sz="2500" b="1" dirty="0">
              <a:latin typeface="Nunito Sans" charset="0"/>
            </a:endParaRPr>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295400" y="2667000"/>
            <a:ext cx="6858000" cy="457200"/>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157464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3A73E930-58B4-4FEC-8303-01C4F888F30D}"/>
              </a:ext>
            </a:extLst>
          </p:cNvPr>
          <p:cNvSpPr txBox="1"/>
          <p:nvPr/>
        </p:nvSpPr>
        <p:spPr>
          <a:xfrm>
            <a:off x="609600" y="762000"/>
            <a:ext cx="11052517" cy="477054"/>
          </a:xfrm>
          <a:prstGeom prst="rect">
            <a:avLst/>
          </a:prstGeom>
          <a:noFill/>
        </p:spPr>
        <p:txBody>
          <a:bodyPr wrap="square" rtlCol="0">
            <a:spAutoFit/>
          </a:bodyPr>
          <a:lstStyle/>
          <a:p>
            <a:r>
              <a:rPr lang="en-US" sz="2500" b="1" dirty="0" smtClean="0">
                <a:latin typeface="Nunito Sans" charset="0"/>
              </a:rPr>
              <a:t>HTTP Over TCP/IP:</a:t>
            </a:r>
            <a:endParaRPr lang="en-US" sz="2500" b="1" dirty="0">
              <a:latin typeface="Nunito Sans" charset="0"/>
            </a:endParaRPr>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609600" y="1905000"/>
          <a:ext cx="2692400" cy="3307080"/>
        </p:xfrm>
        <a:graphic>
          <a:graphicData uri="http://schemas.openxmlformats.org/drawingml/2006/table">
            <a:tbl>
              <a:tblPr firstRow="1" bandRow="1">
                <a:tableStyleId>{5C22544A-7EE6-4342-B048-85BDC9FD1C3A}</a:tableStyleId>
              </a:tblPr>
              <a:tblGrid>
                <a:gridCol w="2692400"/>
              </a:tblGrid>
              <a:tr h="370840">
                <a:tc>
                  <a:txBody>
                    <a:bodyPr/>
                    <a:lstStyle/>
                    <a:p>
                      <a:pPr algn="ctr"/>
                      <a:r>
                        <a:rPr lang="en-US" sz="2500" dirty="0" smtClean="0"/>
                        <a:t>Application</a:t>
                      </a:r>
                      <a:endParaRPr lang="en-US" sz="2500" b="0" dirty="0">
                        <a:solidFill>
                          <a:srgbClr val="000000"/>
                        </a:solidFill>
                        <a:latin typeface="Nunito Sans" charset="0"/>
                      </a:endParaRPr>
                    </a:p>
                  </a:txBody>
                  <a:tcPr/>
                </a:tc>
              </a:tr>
              <a:tr h="370840">
                <a:tc>
                  <a:txBody>
                    <a:bodyPr/>
                    <a:lstStyle/>
                    <a:p>
                      <a:pPr algn="ctr"/>
                      <a:r>
                        <a:rPr lang="en-US" sz="2500" dirty="0" smtClean="0"/>
                        <a:t>Presentation</a:t>
                      </a:r>
                      <a:endParaRPr lang="en-US" sz="2500" b="0" dirty="0">
                        <a:solidFill>
                          <a:srgbClr val="000000"/>
                        </a:solidFill>
                        <a:latin typeface="Nunito Sans" charset="0"/>
                      </a:endParaRPr>
                    </a:p>
                  </a:txBody>
                  <a:tcPr/>
                </a:tc>
              </a:tr>
              <a:tr h="370840">
                <a:tc>
                  <a:txBody>
                    <a:bodyPr/>
                    <a:lstStyle/>
                    <a:p>
                      <a:pPr algn="ctr"/>
                      <a:r>
                        <a:rPr lang="en-US" sz="2500" dirty="0" smtClean="0"/>
                        <a:t> Session </a:t>
                      </a:r>
                      <a:endParaRPr lang="en-US" sz="2500" b="0" dirty="0" smtClean="0">
                        <a:solidFill>
                          <a:srgbClr val="000000"/>
                        </a:solidFill>
                        <a:latin typeface="Nunito Sans" charset="0"/>
                      </a:endParaRPr>
                    </a:p>
                  </a:txBody>
                  <a:tcPr/>
                </a:tc>
              </a:tr>
              <a:tr h="370840">
                <a:tc>
                  <a:txBody>
                    <a:bodyPr/>
                    <a:lstStyle/>
                    <a:p>
                      <a:pPr algn="ctr"/>
                      <a:r>
                        <a:rPr lang="en-US" sz="2500" dirty="0" smtClean="0"/>
                        <a:t>Transport </a:t>
                      </a:r>
                      <a:endParaRPr lang="en-US" sz="2500" b="0" dirty="0">
                        <a:solidFill>
                          <a:srgbClr val="000000"/>
                        </a:solidFill>
                        <a:latin typeface="Nunito Sans" charset="0"/>
                      </a:endParaRPr>
                    </a:p>
                  </a:txBody>
                  <a:tcPr/>
                </a:tc>
              </a:tr>
              <a:tr h="370840">
                <a:tc>
                  <a:txBody>
                    <a:bodyPr/>
                    <a:lstStyle/>
                    <a:p>
                      <a:pPr algn="ctr"/>
                      <a:r>
                        <a:rPr lang="en-US" sz="2500" dirty="0" smtClean="0"/>
                        <a:t>Network</a:t>
                      </a:r>
                      <a:endParaRPr lang="en-US" sz="2500" b="0" dirty="0">
                        <a:solidFill>
                          <a:srgbClr val="000000"/>
                        </a:solidFill>
                        <a:latin typeface="Nunito Sans" charset="0"/>
                      </a:endParaRPr>
                    </a:p>
                  </a:txBody>
                  <a:tcPr/>
                </a:tc>
              </a:tr>
              <a:tr h="370840">
                <a:tc>
                  <a:txBody>
                    <a:bodyPr/>
                    <a:lstStyle/>
                    <a:p>
                      <a:pPr algn="ctr"/>
                      <a:r>
                        <a:rPr lang="en-US" sz="2500" dirty="0" err="1" smtClean="0"/>
                        <a:t>Datalink</a:t>
                      </a:r>
                      <a:endParaRPr lang="en-US" sz="2500" b="0" dirty="0">
                        <a:solidFill>
                          <a:srgbClr val="000000"/>
                        </a:solidFill>
                        <a:latin typeface="Nunito Sans" charset="0"/>
                      </a:endParaRPr>
                    </a:p>
                  </a:txBody>
                  <a:tcPr/>
                </a:tc>
              </a:tr>
              <a:tr h="370840">
                <a:tc>
                  <a:txBody>
                    <a:bodyPr/>
                    <a:lstStyle/>
                    <a:p>
                      <a:pPr algn="ctr"/>
                      <a:r>
                        <a:rPr lang="en-US" sz="2500" dirty="0" smtClean="0"/>
                        <a:t>Physical</a:t>
                      </a:r>
                      <a:endParaRPr lang="en-US" sz="2500" b="0" dirty="0">
                        <a:solidFill>
                          <a:srgbClr val="000000"/>
                        </a:solidFill>
                        <a:latin typeface="Nunito Sans" charset="0"/>
                      </a:endParaRPr>
                    </a:p>
                  </a:txBody>
                  <a:tcPr/>
                </a:tc>
              </a:tr>
            </a:tbl>
          </a:graphicData>
        </a:graphic>
      </p:graphicFrame>
      <p:graphicFrame>
        <p:nvGraphicFramePr>
          <p:cNvPr id="12" name="Table 11"/>
          <p:cNvGraphicFramePr>
            <a:graphicFrameLocks noGrp="1"/>
          </p:cNvGraphicFramePr>
          <p:nvPr/>
        </p:nvGraphicFramePr>
        <p:xfrm>
          <a:off x="6248400" y="1981200"/>
          <a:ext cx="2743200" cy="3307080"/>
        </p:xfrm>
        <a:graphic>
          <a:graphicData uri="http://schemas.openxmlformats.org/drawingml/2006/table">
            <a:tbl>
              <a:tblPr firstRow="1" bandRow="1">
                <a:tableStyleId>{5C22544A-7EE6-4342-B048-85BDC9FD1C3A}</a:tableStyleId>
              </a:tblPr>
              <a:tblGrid>
                <a:gridCol w="2743200"/>
              </a:tblGrid>
              <a:tr h="457200">
                <a:tc>
                  <a:txBody>
                    <a:bodyPr/>
                    <a:lstStyle/>
                    <a:p>
                      <a:pPr algn="ctr"/>
                      <a:r>
                        <a:rPr lang="en-US" sz="2500" b="0" dirty="0" smtClean="0">
                          <a:solidFill>
                            <a:srgbClr val="000000"/>
                          </a:solidFill>
                          <a:latin typeface="Nunito Sans" charset="0"/>
                        </a:rPr>
                        <a:t>Application</a:t>
                      </a:r>
                      <a:endParaRPr lang="en-US" sz="2500" b="0" dirty="0">
                        <a:solidFill>
                          <a:srgbClr val="000000"/>
                        </a:solidFill>
                        <a:latin typeface="Nunito Sans" charset="0"/>
                      </a:endParaRPr>
                    </a:p>
                  </a:txBody>
                  <a:tcPr/>
                </a:tc>
              </a:tr>
              <a:tr h="457200">
                <a:tc>
                  <a:txBody>
                    <a:bodyPr/>
                    <a:lstStyle/>
                    <a:p>
                      <a:pPr algn="ctr"/>
                      <a:r>
                        <a:rPr lang="en-US" sz="2500" b="0" dirty="0" smtClean="0">
                          <a:solidFill>
                            <a:srgbClr val="000000"/>
                          </a:solidFill>
                          <a:latin typeface="Nunito Sans" charset="0"/>
                        </a:rPr>
                        <a:t>Presentation</a:t>
                      </a:r>
                      <a:endParaRPr lang="en-US" sz="2500" b="0" dirty="0">
                        <a:solidFill>
                          <a:srgbClr val="000000"/>
                        </a:solidFill>
                        <a:latin typeface="Nunito Sans" charset="0"/>
                      </a:endParaRPr>
                    </a:p>
                  </a:txBody>
                  <a:tcPr/>
                </a:tc>
              </a:tr>
              <a:tr h="457200">
                <a:tc>
                  <a:txBody>
                    <a:bodyPr/>
                    <a:lstStyle/>
                    <a:p>
                      <a:pPr algn="ctr"/>
                      <a:r>
                        <a:rPr lang="en-US" sz="2500" b="0" dirty="0" smtClean="0">
                          <a:solidFill>
                            <a:srgbClr val="000000"/>
                          </a:solidFill>
                          <a:latin typeface="Nunito Sans" charset="0"/>
                        </a:rPr>
                        <a:t> Session </a:t>
                      </a:r>
                    </a:p>
                  </a:txBody>
                  <a:tcPr/>
                </a:tc>
              </a:tr>
              <a:tr h="457200">
                <a:tc>
                  <a:txBody>
                    <a:bodyPr/>
                    <a:lstStyle/>
                    <a:p>
                      <a:pPr algn="ctr"/>
                      <a:r>
                        <a:rPr lang="en-US" sz="2500" b="0" dirty="0" smtClean="0">
                          <a:solidFill>
                            <a:srgbClr val="000000"/>
                          </a:solidFill>
                          <a:latin typeface="Nunito Sans" charset="0"/>
                        </a:rPr>
                        <a:t>Transport </a:t>
                      </a:r>
                      <a:endParaRPr lang="en-US" sz="2500" b="0" dirty="0">
                        <a:solidFill>
                          <a:srgbClr val="000000"/>
                        </a:solidFill>
                        <a:latin typeface="Nunito Sans" charset="0"/>
                      </a:endParaRPr>
                    </a:p>
                  </a:txBody>
                  <a:tcPr/>
                </a:tc>
              </a:tr>
              <a:tr h="457200">
                <a:tc>
                  <a:txBody>
                    <a:bodyPr/>
                    <a:lstStyle/>
                    <a:p>
                      <a:pPr algn="ctr"/>
                      <a:r>
                        <a:rPr lang="en-US" sz="2500" b="0" dirty="0" smtClean="0">
                          <a:solidFill>
                            <a:srgbClr val="000000"/>
                          </a:solidFill>
                          <a:latin typeface="Nunito Sans" charset="0"/>
                        </a:rPr>
                        <a:t>Network</a:t>
                      </a:r>
                      <a:endParaRPr lang="en-US" sz="2500" b="0" dirty="0">
                        <a:solidFill>
                          <a:srgbClr val="000000"/>
                        </a:solidFill>
                        <a:latin typeface="Nunito Sans" charset="0"/>
                      </a:endParaRPr>
                    </a:p>
                  </a:txBody>
                  <a:tcPr/>
                </a:tc>
              </a:tr>
              <a:tr h="457200">
                <a:tc>
                  <a:txBody>
                    <a:bodyPr/>
                    <a:lstStyle/>
                    <a:p>
                      <a:pPr algn="ctr"/>
                      <a:r>
                        <a:rPr lang="en-US" sz="2500" b="0" dirty="0" err="1" smtClean="0">
                          <a:solidFill>
                            <a:srgbClr val="000000"/>
                          </a:solidFill>
                          <a:latin typeface="Nunito Sans" charset="0"/>
                        </a:rPr>
                        <a:t>Datalink</a:t>
                      </a:r>
                      <a:endParaRPr lang="en-US" sz="2500" b="0" dirty="0">
                        <a:solidFill>
                          <a:srgbClr val="000000"/>
                        </a:solidFill>
                        <a:latin typeface="Nunito Sans" charset="0"/>
                      </a:endParaRPr>
                    </a:p>
                  </a:txBody>
                  <a:tcPr/>
                </a:tc>
              </a:tr>
              <a:tr h="457200">
                <a:tc>
                  <a:txBody>
                    <a:bodyPr/>
                    <a:lstStyle/>
                    <a:p>
                      <a:pPr algn="ctr"/>
                      <a:r>
                        <a:rPr lang="en-US" sz="2500" b="0" dirty="0" smtClean="0">
                          <a:solidFill>
                            <a:srgbClr val="000000"/>
                          </a:solidFill>
                          <a:latin typeface="Nunito Sans" charset="0"/>
                        </a:rPr>
                        <a:t>Physical</a:t>
                      </a:r>
                      <a:endParaRPr lang="en-US" sz="2500" b="0" dirty="0">
                        <a:solidFill>
                          <a:srgbClr val="000000"/>
                        </a:solidFill>
                        <a:latin typeface="Nunito Sans" charset="0"/>
                      </a:endParaRPr>
                    </a:p>
                  </a:txBody>
                  <a:tcPr/>
                </a:tc>
              </a:tr>
            </a:tbl>
          </a:graphicData>
        </a:graphic>
      </p:graphicFrame>
      <p:graphicFrame>
        <p:nvGraphicFramePr>
          <p:cNvPr id="13" name="Table 12"/>
          <p:cNvGraphicFramePr>
            <a:graphicFrameLocks noGrp="1"/>
          </p:cNvGraphicFramePr>
          <p:nvPr/>
        </p:nvGraphicFramePr>
        <p:xfrm>
          <a:off x="4191000" y="3810000"/>
          <a:ext cx="1371600" cy="1295400"/>
        </p:xfrm>
        <a:graphic>
          <a:graphicData uri="http://schemas.openxmlformats.org/drawingml/2006/table">
            <a:tbl>
              <a:tblPr firstRow="1" bandRow="1">
                <a:tableStyleId>{5C22544A-7EE6-4342-B048-85BDC9FD1C3A}</a:tableStyleId>
              </a:tblPr>
              <a:tblGrid>
                <a:gridCol w="1371600"/>
              </a:tblGrid>
              <a:tr h="431800">
                <a:tc>
                  <a:txBody>
                    <a:bodyPr/>
                    <a:lstStyle/>
                    <a:p>
                      <a:pPr algn="ctr"/>
                      <a:r>
                        <a:rPr lang="en-US" sz="2000" b="0" dirty="0" smtClean="0">
                          <a:solidFill>
                            <a:srgbClr val="000000"/>
                          </a:solidFill>
                          <a:latin typeface="Nunito Sans" charset="0"/>
                        </a:rPr>
                        <a:t>Network</a:t>
                      </a:r>
                      <a:endParaRPr lang="en-US" sz="2000" b="0" dirty="0">
                        <a:solidFill>
                          <a:srgbClr val="000000"/>
                        </a:solidFill>
                        <a:latin typeface="Nunito Sans" charset="0"/>
                      </a:endParaRPr>
                    </a:p>
                  </a:txBody>
                  <a:tcPr/>
                </a:tc>
              </a:tr>
              <a:tr h="431800">
                <a:tc>
                  <a:txBody>
                    <a:bodyPr/>
                    <a:lstStyle/>
                    <a:p>
                      <a:pPr algn="ctr"/>
                      <a:r>
                        <a:rPr lang="en-US" sz="2000" b="0" dirty="0" smtClean="0">
                          <a:solidFill>
                            <a:srgbClr val="000000"/>
                          </a:solidFill>
                          <a:latin typeface="Nunito Sans" charset="0"/>
                        </a:rPr>
                        <a:t>Data link</a:t>
                      </a:r>
                      <a:endParaRPr lang="en-US" sz="2000" b="0" dirty="0">
                        <a:solidFill>
                          <a:srgbClr val="000000"/>
                        </a:solidFill>
                        <a:latin typeface="Nunito Sans" charset="0"/>
                      </a:endParaRPr>
                    </a:p>
                  </a:txBody>
                  <a:tcPr/>
                </a:tc>
              </a:tr>
              <a:tr h="431800">
                <a:tc>
                  <a:txBody>
                    <a:bodyPr/>
                    <a:lstStyle/>
                    <a:p>
                      <a:pPr algn="ctr"/>
                      <a:r>
                        <a:rPr lang="en-US" sz="2000" b="0" dirty="0" smtClean="0">
                          <a:solidFill>
                            <a:srgbClr val="000000"/>
                          </a:solidFill>
                          <a:latin typeface="Nunito Sans" charset="0"/>
                        </a:rPr>
                        <a:t>Physical</a:t>
                      </a:r>
                      <a:endParaRPr lang="en-US" sz="2000" b="0" dirty="0">
                        <a:solidFill>
                          <a:srgbClr val="000000"/>
                        </a:solidFill>
                        <a:latin typeface="Nunito Sans" charset="0"/>
                      </a:endParaRPr>
                    </a:p>
                  </a:txBody>
                  <a:tcPr/>
                </a:tc>
              </a:tr>
            </a:tbl>
          </a:graphicData>
        </a:graphic>
      </p:graphicFrame>
      <p:cxnSp>
        <p:nvCxnSpPr>
          <p:cNvPr id="15" name="Straight Arrow Connector 14"/>
          <p:cNvCxnSpPr/>
          <p:nvPr/>
        </p:nvCxnSpPr>
        <p:spPr>
          <a:xfrm>
            <a:off x="3276600" y="2133600"/>
            <a:ext cx="2971800" cy="1588"/>
          </a:xfrm>
          <a:prstGeom prst="straightConnector1">
            <a:avLst/>
          </a:prstGeom>
          <a:ln w="28575">
            <a:solidFill>
              <a:srgbClr val="000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76600" y="2667000"/>
            <a:ext cx="2971800" cy="1588"/>
          </a:xfrm>
          <a:prstGeom prst="straightConnector1">
            <a:avLst/>
          </a:prstGeom>
          <a:ln w="28575">
            <a:solidFill>
              <a:srgbClr val="000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276600" y="3124200"/>
            <a:ext cx="2971800" cy="1588"/>
          </a:xfrm>
          <a:prstGeom prst="straightConnector1">
            <a:avLst/>
          </a:prstGeom>
          <a:ln w="28575">
            <a:solidFill>
              <a:srgbClr val="000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276600" y="3581400"/>
            <a:ext cx="2971800" cy="1588"/>
          </a:xfrm>
          <a:prstGeom prst="straightConnector1">
            <a:avLst/>
          </a:prstGeom>
          <a:ln w="28575">
            <a:solidFill>
              <a:srgbClr val="000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76600" y="3962400"/>
            <a:ext cx="914400" cy="1588"/>
          </a:xfrm>
          <a:prstGeom prst="straightConnector1">
            <a:avLst/>
          </a:prstGeom>
          <a:ln w="28575">
            <a:solidFill>
              <a:srgbClr val="000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562600" y="3962400"/>
            <a:ext cx="685800" cy="1588"/>
          </a:xfrm>
          <a:prstGeom prst="straightConnector1">
            <a:avLst/>
          </a:prstGeom>
          <a:ln w="28575">
            <a:solidFill>
              <a:srgbClr val="000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276600" y="4495800"/>
            <a:ext cx="914400" cy="1588"/>
          </a:xfrm>
          <a:prstGeom prst="straightConnector1">
            <a:avLst/>
          </a:prstGeom>
          <a:ln w="28575">
            <a:solidFill>
              <a:srgbClr val="000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562600" y="4495800"/>
            <a:ext cx="685800" cy="1588"/>
          </a:xfrm>
          <a:prstGeom prst="straightConnector1">
            <a:avLst/>
          </a:prstGeom>
          <a:ln w="28575">
            <a:solidFill>
              <a:srgbClr val="000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276600" y="4953000"/>
            <a:ext cx="990600" cy="1588"/>
          </a:xfrm>
          <a:prstGeom prst="straightConnector1">
            <a:avLst/>
          </a:prstGeom>
          <a:ln w="28575">
            <a:solidFill>
              <a:srgbClr val="000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562600" y="4953000"/>
            <a:ext cx="685800" cy="1588"/>
          </a:xfrm>
          <a:prstGeom prst="straightConnector1">
            <a:avLst/>
          </a:prstGeom>
          <a:ln w="28575">
            <a:solidFill>
              <a:srgbClr val="000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nvGraphicFramePr>
        <p:xfrm>
          <a:off x="9372600" y="1981199"/>
          <a:ext cx="2438400" cy="3386434"/>
        </p:xfrm>
        <a:graphic>
          <a:graphicData uri="http://schemas.openxmlformats.org/drawingml/2006/table">
            <a:tbl>
              <a:tblPr firstRow="1" bandRow="1">
                <a:tableStyleId>{93296810-A885-4BE3-A3E7-6D5BEEA58F35}</a:tableStyleId>
              </a:tblPr>
              <a:tblGrid>
                <a:gridCol w="2438400"/>
              </a:tblGrid>
              <a:tr h="441434">
                <a:tc>
                  <a:txBody>
                    <a:bodyPr/>
                    <a:lstStyle/>
                    <a:p>
                      <a:pPr algn="ctr"/>
                      <a:r>
                        <a:rPr lang="en-US" sz="2500" dirty="0" smtClean="0"/>
                        <a:t>HTTP</a:t>
                      </a:r>
                      <a:endParaRPr lang="en-US" sz="2500" dirty="0">
                        <a:solidFill>
                          <a:srgbClr val="000000"/>
                        </a:solidFill>
                        <a:latin typeface="Nunito Sans" charset="0"/>
                      </a:endParaRPr>
                    </a:p>
                  </a:txBody>
                  <a:tcPr/>
                </a:tc>
              </a:tr>
              <a:tr h="441434">
                <a:tc>
                  <a:txBody>
                    <a:bodyPr/>
                    <a:lstStyle/>
                    <a:p>
                      <a:pPr algn="ctr"/>
                      <a:r>
                        <a:rPr lang="en-US" sz="2500" dirty="0" smtClean="0"/>
                        <a:t>SSL</a:t>
                      </a:r>
                      <a:endParaRPr lang="en-US" sz="2500" dirty="0">
                        <a:solidFill>
                          <a:srgbClr val="000000"/>
                        </a:solidFill>
                        <a:latin typeface="Nunito Sans" charset="0"/>
                      </a:endParaRPr>
                    </a:p>
                  </a:txBody>
                  <a:tcPr/>
                </a:tc>
              </a:tr>
              <a:tr h="441434">
                <a:tc>
                  <a:txBody>
                    <a:bodyPr/>
                    <a:lstStyle/>
                    <a:p>
                      <a:pPr algn="ctr"/>
                      <a:endParaRPr lang="en-US" sz="2500" dirty="0">
                        <a:solidFill>
                          <a:srgbClr val="000000"/>
                        </a:solidFill>
                        <a:latin typeface="Nunito Sans" charset="0"/>
                      </a:endParaRPr>
                    </a:p>
                  </a:txBody>
                  <a:tcPr/>
                </a:tc>
              </a:tr>
              <a:tr h="441434">
                <a:tc>
                  <a:txBody>
                    <a:bodyPr/>
                    <a:lstStyle/>
                    <a:p>
                      <a:pPr algn="ctr"/>
                      <a:r>
                        <a:rPr lang="en-US" sz="2500" dirty="0" smtClean="0"/>
                        <a:t>TCP</a:t>
                      </a:r>
                      <a:endParaRPr lang="en-US" sz="2500" b="1" dirty="0">
                        <a:solidFill>
                          <a:srgbClr val="000000"/>
                        </a:solidFill>
                        <a:latin typeface="Nunito Sans" charset="0"/>
                      </a:endParaRPr>
                    </a:p>
                  </a:txBody>
                  <a:tcPr/>
                </a:tc>
              </a:tr>
              <a:tr h="441434">
                <a:tc>
                  <a:txBody>
                    <a:bodyPr/>
                    <a:lstStyle/>
                    <a:p>
                      <a:pPr algn="ctr"/>
                      <a:r>
                        <a:rPr lang="en-US" sz="2500" dirty="0" smtClean="0"/>
                        <a:t>IP</a:t>
                      </a:r>
                      <a:endParaRPr lang="en-US" sz="2500" b="1" dirty="0">
                        <a:solidFill>
                          <a:srgbClr val="000000"/>
                        </a:solidFill>
                        <a:latin typeface="Nunito Sans" charset="0"/>
                      </a:endParaRPr>
                    </a:p>
                  </a:txBody>
                  <a:tcPr/>
                </a:tc>
              </a:tr>
              <a:tr h="551794">
                <a:tc>
                  <a:txBody>
                    <a:bodyPr/>
                    <a:lstStyle/>
                    <a:p>
                      <a:pPr algn="ctr"/>
                      <a:r>
                        <a:rPr lang="en-US" sz="2500" dirty="0" smtClean="0"/>
                        <a:t>IEEE</a:t>
                      </a:r>
                      <a:r>
                        <a:rPr lang="en-US" sz="2500" baseline="0" dirty="0" smtClean="0"/>
                        <a:t>  802.11x</a:t>
                      </a:r>
                      <a:endParaRPr lang="en-US" sz="2500" dirty="0">
                        <a:solidFill>
                          <a:srgbClr val="000000"/>
                        </a:solidFill>
                        <a:latin typeface="Nunito Sans" charset="0"/>
                      </a:endParaRPr>
                    </a:p>
                  </a:txBody>
                  <a:tcPr/>
                </a:tc>
              </a:tr>
              <a:tr h="441434">
                <a:tc>
                  <a:txBody>
                    <a:bodyPr/>
                    <a:lstStyle/>
                    <a:p>
                      <a:pPr algn="ctr"/>
                      <a:endParaRPr lang="en-US" sz="2500" dirty="0">
                        <a:solidFill>
                          <a:srgbClr val="000000"/>
                        </a:solidFill>
                        <a:latin typeface="Nunito Sans" charset="0"/>
                      </a:endParaRPr>
                    </a:p>
                  </a:txBody>
                  <a:tcPr/>
                </a:tc>
              </a:tr>
            </a:tbl>
          </a:graphicData>
        </a:graphic>
      </p:graphicFrame>
      <p:sp>
        <p:nvSpPr>
          <p:cNvPr id="32" name="TextBox 31"/>
          <p:cNvSpPr txBox="1"/>
          <p:nvPr/>
        </p:nvSpPr>
        <p:spPr>
          <a:xfrm>
            <a:off x="3200400" y="5410200"/>
            <a:ext cx="3505200" cy="400110"/>
          </a:xfrm>
          <a:prstGeom prst="rect">
            <a:avLst/>
          </a:prstGeom>
          <a:noFill/>
        </p:spPr>
        <p:txBody>
          <a:bodyPr wrap="square" rtlCol="0">
            <a:spAutoFit/>
          </a:bodyPr>
          <a:lstStyle/>
          <a:p>
            <a:pPr algn="ctr"/>
            <a:r>
              <a:rPr lang="en-US" sz="2000" dirty="0" smtClean="0">
                <a:latin typeface="Nunito Sans" charset="0"/>
              </a:rPr>
              <a:t>Immediate Nodes (routers)</a:t>
            </a:r>
            <a:endParaRPr lang="en-US" sz="2000" dirty="0">
              <a:latin typeface="Nunito Sans" charset="0"/>
            </a:endParaRPr>
          </a:p>
        </p:txBody>
      </p:sp>
      <p:sp>
        <p:nvSpPr>
          <p:cNvPr id="34" name="TextBox 33"/>
          <p:cNvSpPr txBox="1"/>
          <p:nvPr/>
        </p:nvSpPr>
        <p:spPr>
          <a:xfrm>
            <a:off x="8686800" y="5410200"/>
            <a:ext cx="3505200" cy="400110"/>
          </a:xfrm>
          <a:prstGeom prst="rect">
            <a:avLst/>
          </a:prstGeom>
          <a:noFill/>
        </p:spPr>
        <p:txBody>
          <a:bodyPr wrap="square" rtlCol="0">
            <a:spAutoFit/>
          </a:bodyPr>
          <a:lstStyle/>
          <a:p>
            <a:pPr algn="ctr"/>
            <a:r>
              <a:rPr lang="en-US" sz="2000" b="1" dirty="0" smtClean="0">
                <a:latin typeface="Nunito Sans" charset="0"/>
              </a:rPr>
              <a:t>HTTP  Over TCP/IP</a:t>
            </a:r>
            <a:endParaRPr lang="en-US" sz="2000" b="1" dirty="0">
              <a:latin typeface="Nunito Sans" charset="0"/>
            </a:endParaRPr>
          </a:p>
        </p:txBody>
      </p:sp>
      <p:sp>
        <p:nvSpPr>
          <p:cNvPr id="35" name="TextBox 34"/>
          <p:cNvSpPr txBox="1"/>
          <p:nvPr/>
        </p:nvSpPr>
        <p:spPr>
          <a:xfrm>
            <a:off x="3124200" y="6019800"/>
            <a:ext cx="3505200" cy="400110"/>
          </a:xfrm>
          <a:prstGeom prst="rect">
            <a:avLst/>
          </a:prstGeom>
          <a:noFill/>
        </p:spPr>
        <p:txBody>
          <a:bodyPr wrap="square" rtlCol="0">
            <a:spAutoFit/>
          </a:bodyPr>
          <a:lstStyle/>
          <a:p>
            <a:pPr algn="ctr"/>
            <a:r>
              <a:rPr lang="en-US" sz="2000" b="1" dirty="0" smtClean="0">
                <a:latin typeface="Nunito Sans" charset="0"/>
              </a:rPr>
              <a:t>ISO OSI 7-layer network</a:t>
            </a:r>
            <a:endParaRPr lang="en-US" sz="2000" b="1" dirty="0">
              <a:latin typeface="Nunito Sans" charset="0"/>
            </a:endParaRPr>
          </a:p>
        </p:txBody>
      </p:sp>
    </p:spTree>
    <p:extLst>
      <p:ext uri="{BB962C8B-B14F-4D97-AF65-F5344CB8AC3E}">
        <p14:creationId xmlns="" xmlns:p14="http://schemas.microsoft.com/office/powerpoint/2010/main" val="115746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3A73E930-58B4-4FEC-8303-01C4F888F30D}"/>
              </a:ext>
            </a:extLst>
          </p:cNvPr>
          <p:cNvSpPr txBox="1"/>
          <p:nvPr/>
        </p:nvSpPr>
        <p:spPr>
          <a:xfrm>
            <a:off x="609600" y="762000"/>
            <a:ext cx="11052517" cy="2400657"/>
          </a:xfrm>
          <a:prstGeom prst="rect">
            <a:avLst/>
          </a:prstGeom>
          <a:noFill/>
        </p:spPr>
        <p:txBody>
          <a:bodyPr wrap="square" rtlCol="0">
            <a:spAutoFit/>
          </a:bodyPr>
          <a:lstStyle/>
          <a:p>
            <a:r>
              <a:rPr lang="en-US" sz="2500" b="1" dirty="0" smtClean="0">
                <a:latin typeface="Nunito Sans" charset="0"/>
              </a:rPr>
              <a:t>Apache HTTP </a:t>
            </a:r>
            <a:r>
              <a:rPr lang="en-US" sz="2500" b="1" dirty="0" smtClean="0">
                <a:latin typeface="Nunito Sans" charset="0"/>
              </a:rPr>
              <a:t>Server:</a:t>
            </a:r>
            <a:r>
              <a:rPr lang="en-US" sz="2500" b="1" dirty="0" smtClean="0">
                <a:latin typeface="Nunito Sans" charset="0"/>
              </a:rPr>
              <a:t> </a:t>
            </a:r>
          </a:p>
          <a:p>
            <a:endParaRPr lang="en-US" sz="2500" dirty="0" smtClean="0">
              <a:latin typeface="Nunito Sans" charset="0"/>
            </a:endParaRPr>
          </a:p>
          <a:p>
            <a:pPr lvl="1">
              <a:buFont typeface="Wingdings" pitchFamily="2" charset="2"/>
              <a:buChar char="Ø"/>
            </a:pPr>
            <a:r>
              <a:rPr lang="en-US" sz="2500" dirty="0" smtClean="0">
                <a:latin typeface="Nunito Sans" charset="0"/>
              </a:rPr>
              <a:t> Apache HTTP Server  or Apach</a:t>
            </a:r>
            <a:r>
              <a:rPr lang="en-US" sz="2500" dirty="0" smtClean="0">
                <a:latin typeface="Nunito Sans" charset="0"/>
              </a:rPr>
              <a:t>e Tomcat Server.</a:t>
            </a:r>
          </a:p>
          <a:p>
            <a:pPr lvl="1">
              <a:buFont typeface="Wingdings" pitchFamily="2" charset="2"/>
              <a:buChar char="Ø"/>
            </a:pPr>
            <a:endParaRPr lang="en-US" sz="2500" dirty="0" smtClean="0">
              <a:latin typeface="Nunito Sans" charset="0"/>
            </a:endParaRPr>
          </a:p>
          <a:p>
            <a:pPr lvl="1">
              <a:buFont typeface="Wingdings" pitchFamily="2" charset="2"/>
              <a:buChar char="Ø"/>
            </a:pPr>
            <a:r>
              <a:rPr lang="en-US" sz="2500" dirty="0" smtClean="0">
                <a:latin typeface="Nunito Sans" charset="0"/>
              </a:rPr>
              <a:t> A </a:t>
            </a:r>
            <a:r>
              <a:rPr lang="en-US" sz="2500" dirty="0" smtClean="0">
                <a:latin typeface="Nunito Sans" charset="0"/>
              </a:rPr>
              <a:t>HTTP server (such as Apache HTTP Server or Apache Tomcat Server) is needed to study the HTTP protocol.</a:t>
            </a:r>
            <a:endParaRPr lang="en-US" sz="2500" dirty="0">
              <a:latin typeface="Nunito Sans" charset="0"/>
            </a:endParaRPr>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157464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3A73E930-58B4-4FEC-8303-01C4F888F30D}"/>
              </a:ext>
            </a:extLst>
          </p:cNvPr>
          <p:cNvSpPr txBox="1"/>
          <p:nvPr/>
        </p:nvSpPr>
        <p:spPr>
          <a:xfrm>
            <a:off x="609600" y="762000"/>
            <a:ext cx="11052517" cy="954107"/>
          </a:xfrm>
          <a:prstGeom prst="rect">
            <a:avLst/>
          </a:prstGeom>
          <a:noFill/>
        </p:spPr>
        <p:txBody>
          <a:bodyPr wrap="square" rtlCol="0">
            <a:spAutoFit/>
          </a:bodyPr>
          <a:lstStyle/>
          <a:p>
            <a:r>
              <a:rPr lang="en-US" sz="2800" b="1" dirty="0" smtClean="0"/>
              <a:t>HTTP Request and Response </a:t>
            </a:r>
            <a:r>
              <a:rPr lang="en-US" sz="2800" b="1" dirty="0" smtClean="0"/>
              <a:t>Messages:</a:t>
            </a:r>
          </a:p>
          <a:p>
            <a:endParaRPr lang="en-US" sz="2800" b="1" dirty="0" smtClean="0"/>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495800" y="2057400"/>
            <a:ext cx="2971800" cy="3733800"/>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r>
              <a:rPr lang="en-US" sz="2000" dirty="0" smtClean="0">
                <a:solidFill>
                  <a:srgbClr val="000000"/>
                </a:solidFill>
                <a:latin typeface="Nunito Sans" charset="0"/>
              </a:rPr>
              <a:t>hhhhhhhhhhhhhhhhhhhhhhhhhhhhhhhhhhhhhhhhhhhhhhhhhhh</a:t>
            </a: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r>
              <a:rPr lang="en-US" sz="2000" dirty="0" smtClean="0">
                <a:solidFill>
                  <a:srgbClr val="000000"/>
                </a:solidFill>
                <a:latin typeface="Nunito Sans" charset="0"/>
              </a:rPr>
              <a:t>bbbbbbbbbbbbbbbbbbbbbbbbbbbbbbbbbbbbbbbbbbbbbbbbbbbbbbbbbbbbbbbb</a:t>
            </a:r>
          </a:p>
          <a:p>
            <a:pPr algn="ctr"/>
            <a:endParaRPr lang="en-US" sz="2000" dirty="0" smtClean="0">
              <a:solidFill>
                <a:srgbClr val="000000"/>
              </a:solidFill>
              <a:latin typeface="Nunito Sans" charset="0"/>
            </a:endParaRPr>
          </a:p>
          <a:p>
            <a:pPr algn="ctr"/>
            <a:r>
              <a:rPr lang="en-US" sz="2000" dirty="0" smtClean="0">
                <a:solidFill>
                  <a:srgbClr val="000000"/>
                </a:solidFill>
                <a:latin typeface="Nunito Sans" charset="0"/>
              </a:rPr>
              <a:t> </a:t>
            </a: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smtClean="0">
              <a:solidFill>
                <a:srgbClr val="000000"/>
              </a:solidFill>
              <a:latin typeface="Nunito Sans" charset="0"/>
            </a:endParaRPr>
          </a:p>
          <a:p>
            <a:pPr algn="ctr"/>
            <a:endParaRPr lang="en-US" sz="2000" dirty="0">
              <a:solidFill>
                <a:srgbClr val="000000"/>
              </a:solidFill>
              <a:latin typeface="Nunito Sans" charset="0"/>
            </a:endParaRPr>
          </a:p>
        </p:txBody>
      </p:sp>
      <p:sp>
        <p:nvSpPr>
          <p:cNvPr id="10" name="Left Brace 9"/>
          <p:cNvSpPr/>
          <p:nvPr/>
        </p:nvSpPr>
        <p:spPr>
          <a:xfrm rot="10800000">
            <a:off x="7696200" y="2286000"/>
            <a:ext cx="381000" cy="914400"/>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10800000">
            <a:off x="7696200" y="3352800"/>
            <a:ext cx="381000" cy="914400"/>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rot="10800000">
            <a:off x="7696200" y="4419600"/>
            <a:ext cx="381000" cy="1066800"/>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8229600" y="2590800"/>
            <a:ext cx="2438400" cy="400110"/>
          </a:xfrm>
          <a:prstGeom prst="rect">
            <a:avLst/>
          </a:prstGeom>
          <a:noFill/>
        </p:spPr>
        <p:txBody>
          <a:bodyPr wrap="square" rtlCol="0">
            <a:spAutoFit/>
          </a:bodyPr>
          <a:lstStyle/>
          <a:p>
            <a:r>
              <a:rPr lang="en-US" sz="2000" dirty="0" smtClean="0">
                <a:latin typeface="Nunito Sans" charset="0"/>
              </a:rPr>
              <a:t>Message Header</a:t>
            </a:r>
            <a:endParaRPr lang="en-US" sz="2000" dirty="0">
              <a:latin typeface="Nunito Sans" charset="0"/>
            </a:endParaRPr>
          </a:p>
        </p:txBody>
      </p:sp>
      <p:sp>
        <p:nvSpPr>
          <p:cNvPr id="14" name="TextBox 13"/>
          <p:cNvSpPr txBox="1"/>
          <p:nvPr/>
        </p:nvSpPr>
        <p:spPr>
          <a:xfrm>
            <a:off x="8229600" y="3429000"/>
            <a:ext cx="3581400" cy="707886"/>
          </a:xfrm>
          <a:prstGeom prst="rect">
            <a:avLst/>
          </a:prstGeom>
          <a:noFill/>
        </p:spPr>
        <p:txBody>
          <a:bodyPr wrap="square" rtlCol="0">
            <a:spAutoFit/>
          </a:bodyPr>
          <a:lstStyle/>
          <a:p>
            <a:r>
              <a:rPr lang="en-US" sz="2000" dirty="0" smtClean="0">
                <a:latin typeface="Nunito Sans" charset="0"/>
              </a:rPr>
              <a:t>A blank  line separates the header and body</a:t>
            </a:r>
            <a:endParaRPr lang="en-US" sz="2000" dirty="0">
              <a:latin typeface="Nunito Sans" charset="0"/>
            </a:endParaRPr>
          </a:p>
        </p:txBody>
      </p:sp>
      <p:sp>
        <p:nvSpPr>
          <p:cNvPr id="15" name="TextBox 14"/>
          <p:cNvSpPr txBox="1"/>
          <p:nvPr/>
        </p:nvSpPr>
        <p:spPr>
          <a:xfrm>
            <a:off x="8229600" y="4572000"/>
            <a:ext cx="3581400" cy="400110"/>
          </a:xfrm>
          <a:prstGeom prst="rect">
            <a:avLst/>
          </a:prstGeom>
          <a:noFill/>
        </p:spPr>
        <p:txBody>
          <a:bodyPr wrap="square" rtlCol="0">
            <a:spAutoFit/>
          </a:bodyPr>
          <a:lstStyle/>
          <a:p>
            <a:r>
              <a:rPr lang="en-US" sz="2000" dirty="0" smtClean="0">
                <a:latin typeface="Nunito Sans" charset="0"/>
              </a:rPr>
              <a:t>Message Body (optional )</a:t>
            </a:r>
            <a:endParaRPr lang="en-US" sz="2000" dirty="0">
              <a:latin typeface="Nunito Sans" charset="0"/>
            </a:endParaRPr>
          </a:p>
        </p:txBody>
      </p:sp>
      <p:sp>
        <p:nvSpPr>
          <p:cNvPr id="16" name="TextBox 15"/>
          <p:cNvSpPr txBox="1"/>
          <p:nvPr/>
        </p:nvSpPr>
        <p:spPr>
          <a:xfrm>
            <a:off x="4648200" y="5867400"/>
            <a:ext cx="3276600" cy="477054"/>
          </a:xfrm>
          <a:prstGeom prst="rect">
            <a:avLst/>
          </a:prstGeom>
          <a:noFill/>
        </p:spPr>
        <p:txBody>
          <a:bodyPr wrap="square" rtlCol="0">
            <a:spAutoFit/>
          </a:bodyPr>
          <a:lstStyle/>
          <a:p>
            <a:r>
              <a:rPr lang="en-US" sz="2500" b="1" dirty="0" smtClean="0">
                <a:solidFill>
                  <a:srgbClr val="000000"/>
                </a:solidFill>
                <a:latin typeface="Nunito Sans" charset="0"/>
              </a:rPr>
              <a:t>HTTP Messages </a:t>
            </a:r>
            <a:endParaRPr lang="en-US" sz="2500" b="1" dirty="0">
              <a:solidFill>
                <a:srgbClr val="000000"/>
              </a:solidFill>
              <a:latin typeface="Nunito Sans" charset="0"/>
            </a:endParaRPr>
          </a:p>
        </p:txBody>
      </p:sp>
    </p:spTree>
    <p:extLst>
      <p:ext uri="{BB962C8B-B14F-4D97-AF65-F5344CB8AC3E}">
        <p14:creationId xmlns="" xmlns:p14="http://schemas.microsoft.com/office/powerpoint/2010/main" val="1157464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3837</TotalTime>
  <Words>1499</Words>
  <Application>Microsoft Office PowerPoint</Application>
  <PresentationFormat>Custom</PresentationFormat>
  <Paragraphs>454</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Nunito Sans</vt:lpstr>
      <vt:lpstr>Calibri</vt:lpstr>
      <vt:lpstr>Wingdings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HP-LAP</cp:lastModifiedBy>
  <cp:revision>242</cp:revision>
  <dcterms:created xsi:type="dcterms:W3CDTF">2006-08-16T00:00:00Z</dcterms:created>
  <dcterms:modified xsi:type="dcterms:W3CDTF">2020-01-02T07:44:28Z</dcterms:modified>
</cp:coreProperties>
</file>