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4"/>
  </p:notesMasterIdLst>
  <p:sldIdLst>
    <p:sldId id="272"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289" r:id="rId33"/>
  </p:sldIdLst>
  <p:sldSz cx="12192000" cy="6858000"/>
  <p:notesSz cx="6858000" cy="9144000"/>
  <p:embeddedFontLst>
    <p:embeddedFont>
      <p:font typeface="Nunito Sans"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F05136"/>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00" autoAdjust="0"/>
    <p:restoredTop sz="89599" autoAdjust="0"/>
  </p:normalViewPr>
  <p:slideViewPr>
    <p:cSldViewPr>
      <p:cViewPr varScale="1">
        <p:scale>
          <a:sx n="61" d="100"/>
          <a:sy n="61" d="100"/>
        </p:scale>
        <p:origin x="-246" y="-9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Specifies attribute list of an element</a:t>
            </a:r>
          </a:p>
          <a:p>
            <a:r>
              <a:rPr lang="en-US" sz="1200" kern="1200" baseline="0" dirty="0" smtClean="0">
                <a:solidFill>
                  <a:schemeClr val="tx1"/>
                </a:solidFill>
                <a:latin typeface="+mn-lt"/>
                <a:ea typeface="+mn-ea"/>
                <a:cs typeface="+mn-cs"/>
              </a:rPr>
              <a:t>Use ATTLIST attribute list declaration</a:t>
            </a:r>
          </a:p>
          <a:p>
            <a:r>
              <a:rPr lang="en-US" sz="1200" kern="1200" baseline="0" dirty="0" smtClean="0">
                <a:solidFill>
                  <a:schemeClr val="tx1"/>
                </a:solidFill>
                <a:latin typeface="+mn-lt"/>
                <a:ea typeface="+mn-ea"/>
                <a:cs typeface="+mn-cs"/>
              </a:rPr>
              <a:t>In XML, attributes may occur in any order</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There are 4 parts in the syntax</a:t>
            </a:r>
          </a:p>
          <a:p>
            <a:r>
              <a:rPr lang="en-US" sz="1200" kern="1200" baseline="0" dirty="0" smtClean="0">
                <a:solidFill>
                  <a:schemeClr val="tx1"/>
                </a:solidFill>
                <a:latin typeface="+mn-lt"/>
                <a:ea typeface="+mn-ea"/>
                <a:cs typeface="+mn-cs"/>
              </a:rPr>
              <a:t>• The first ATTLIST is the syntax</a:t>
            </a:r>
          </a:p>
          <a:p>
            <a:r>
              <a:rPr lang="en-US" sz="1200" kern="1200" baseline="0" dirty="0" smtClean="0">
                <a:solidFill>
                  <a:schemeClr val="tx1"/>
                </a:solidFill>
                <a:latin typeface="+mn-lt"/>
                <a:ea typeface="+mn-ea"/>
                <a:cs typeface="+mn-cs"/>
              </a:rPr>
              <a:t>• Second part is the Element Name for which the attribute has to be declared</a:t>
            </a:r>
          </a:p>
          <a:p>
            <a:r>
              <a:rPr lang="en-US" sz="1200" kern="1200" baseline="0" dirty="0" smtClean="0">
                <a:solidFill>
                  <a:schemeClr val="tx1"/>
                </a:solidFill>
                <a:latin typeface="+mn-lt"/>
                <a:ea typeface="+mn-ea"/>
                <a:cs typeface="+mn-cs"/>
              </a:rPr>
              <a:t>• Third the Attribute Name, fourth the Data type of the attribute since the attribute stores</a:t>
            </a:r>
          </a:p>
          <a:p>
            <a:r>
              <a:rPr lang="en-US" sz="1200" kern="1200" baseline="0" dirty="0" smtClean="0">
                <a:solidFill>
                  <a:schemeClr val="tx1"/>
                </a:solidFill>
                <a:latin typeface="+mn-lt"/>
                <a:ea typeface="+mn-ea"/>
                <a:cs typeface="+mn-cs"/>
              </a:rPr>
              <a:t>values as name - value pairs</a:t>
            </a:r>
          </a:p>
          <a:p>
            <a:r>
              <a:rPr lang="en-US" sz="1200" kern="1200" baseline="0" dirty="0" smtClean="0">
                <a:solidFill>
                  <a:schemeClr val="tx1"/>
                </a:solidFill>
                <a:latin typeface="+mn-lt"/>
                <a:ea typeface="+mn-ea"/>
                <a:cs typeface="+mn-cs"/>
              </a:rPr>
              <a:t>• The last is the Default value of the attribute.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Provides grammar for one or more XML documents</a:t>
            </a:r>
          </a:p>
          <a:p>
            <a:r>
              <a:rPr lang="en-US" sz="1200" kern="1200" baseline="0" dirty="0" smtClean="0">
                <a:solidFill>
                  <a:schemeClr val="tx1"/>
                </a:solidFill>
                <a:latin typeface="+mn-lt"/>
                <a:ea typeface="+mn-ea"/>
                <a:cs typeface="+mn-cs"/>
              </a:rPr>
              <a:t>•  Contains necessary rules that XML code must follow</a:t>
            </a:r>
          </a:p>
          <a:p>
            <a:r>
              <a:rPr lang="en-US" sz="1200" kern="1200" baseline="0" dirty="0" smtClean="0">
                <a:solidFill>
                  <a:schemeClr val="tx1"/>
                </a:solidFill>
                <a:latin typeface="+mn-lt"/>
                <a:ea typeface="+mn-ea"/>
                <a:cs typeface="+mn-cs"/>
              </a:rPr>
              <a:t>•  Describes a model of the structure of the content of an XML document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Characters like "&lt;" and "&amp;" are illegal in CDATA attribute values since they are markup</a:t>
            </a:r>
          </a:p>
          <a:p>
            <a:r>
              <a:rPr lang="en-US" sz="1200" kern="1200" baseline="0" dirty="0" smtClean="0">
                <a:solidFill>
                  <a:schemeClr val="tx1"/>
                </a:solidFill>
                <a:latin typeface="+mn-lt"/>
                <a:ea typeface="+mn-ea"/>
                <a:cs typeface="+mn-cs"/>
              </a:rPr>
              <a:t>• "&lt;" generates an error as parser interprets it as start of a new element</a:t>
            </a:r>
          </a:p>
          <a:p>
            <a:r>
              <a:rPr lang="en-US" sz="1200" kern="1200" baseline="0" dirty="0" smtClean="0">
                <a:solidFill>
                  <a:schemeClr val="tx1"/>
                </a:solidFill>
                <a:latin typeface="+mn-lt"/>
                <a:ea typeface="+mn-ea"/>
                <a:cs typeface="+mn-cs"/>
              </a:rPr>
              <a:t>• "&amp;" generates an error as parser interprets it as start of a character entity</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lvl="1">
              <a:buFont typeface="Wingdings" pitchFamily="2" charset="2"/>
              <a:buChar char="Ø"/>
            </a:pPr>
            <a:r>
              <a:rPr lang="en-US" sz="1200" b="0" kern="1200" baseline="0" dirty="0" smtClean="0">
                <a:solidFill>
                  <a:schemeClr val="tx1"/>
                </a:solidFill>
                <a:latin typeface="Nunito Sans" charset="0"/>
                <a:ea typeface="+mn-ea"/>
                <a:cs typeface="+mn-cs"/>
              </a:rPr>
              <a:t> The content can reside inside or outside the XML document</a:t>
            </a:r>
          </a:p>
          <a:p>
            <a:pPr lvl="1">
              <a:buFont typeface="Wingdings" pitchFamily="2" charset="2"/>
              <a:buChar char="Ø"/>
            </a:pPr>
            <a:r>
              <a:rPr lang="en-US" sz="1200" b="0" kern="1200" baseline="0" dirty="0" smtClean="0">
                <a:solidFill>
                  <a:schemeClr val="tx1"/>
                </a:solidFill>
                <a:latin typeface="Nunito Sans" charset="0"/>
                <a:ea typeface="+mn-ea"/>
                <a:cs typeface="+mn-cs"/>
              </a:rPr>
              <a:t> Deal with both text data and binary data</a:t>
            </a:r>
          </a:p>
          <a:p>
            <a:pPr lvl="1">
              <a:buFont typeface="Wingdings" pitchFamily="2" charset="2"/>
              <a:buChar char="Ø"/>
            </a:pPr>
            <a:r>
              <a:rPr lang="en-US" sz="1200" b="0" kern="1200" baseline="0" dirty="0" smtClean="0">
                <a:solidFill>
                  <a:schemeClr val="tx1"/>
                </a:solidFill>
                <a:latin typeface="Nunito Sans" charset="0"/>
                <a:ea typeface="+mn-ea"/>
                <a:cs typeface="+mn-cs"/>
              </a:rPr>
              <a:t> Most entities must be declared in DTD (except predefined entities)</a:t>
            </a:r>
            <a:endParaRPr lang="en-US"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Nunito Sans" charset="0"/>
              </a:rPr>
              <a:t>Description:</a:t>
            </a:r>
          </a:p>
          <a:p>
            <a:r>
              <a:rPr lang="en-US" sz="1200" b="1" kern="1200" baseline="0" dirty="0" smtClean="0">
                <a:solidFill>
                  <a:schemeClr val="tx1"/>
                </a:solidFill>
                <a:latin typeface="+mn-lt"/>
                <a:ea typeface="+mn-ea"/>
                <a:cs typeface="+mn-cs"/>
              </a:rPr>
              <a:t>Internal Entities:</a:t>
            </a:r>
            <a:r>
              <a:rPr lang="en-US" sz="1200" kern="1200" baseline="0" dirty="0" smtClean="0">
                <a:solidFill>
                  <a:schemeClr val="tx1"/>
                </a:solidFill>
                <a:latin typeface="+mn-lt"/>
                <a:ea typeface="+mn-ea"/>
                <a:cs typeface="+mn-cs"/>
              </a:rPr>
              <a:t> Definitions found within the document’s DTD</a:t>
            </a:r>
          </a:p>
          <a:p>
            <a:r>
              <a:rPr lang="en-US" sz="1200" b="1" kern="1200" baseline="0" dirty="0" smtClean="0">
                <a:solidFill>
                  <a:schemeClr val="tx1"/>
                </a:solidFill>
                <a:latin typeface="+mn-lt"/>
                <a:ea typeface="+mn-ea"/>
                <a:cs typeface="+mn-cs"/>
              </a:rPr>
              <a:t>External Entities:</a:t>
            </a:r>
            <a:r>
              <a:rPr lang="en-US" sz="1200" kern="1200" baseline="0" dirty="0" smtClean="0">
                <a:solidFill>
                  <a:schemeClr val="tx1"/>
                </a:solidFill>
                <a:latin typeface="+mn-lt"/>
                <a:ea typeface="+mn-ea"/>
                <a:cs typeface="+mn-cs"/>
              </a:rPr>
              <a:t> Definitions found outside the document’s DTD</a:t>
            </a:r>
          </a:p>
          <a:p>
            <a:r>
              <a:rPr lang="en-US" sz="1200" b="1" kern="1200" baseline="0" dirty="0" smtClean="0">
                <a:solidFill>
                  <a:schemeClr val="tx1"/>
                </a:solidFill>
                <a:latin typeface="+mn-lt"/>
                <a:ea typeface="+mn-ea"/>
                <a:cs typeface="+mn-cs"/>
              </a:rPr>
              <a:t>Parsed Entities:</a:t>
            </a:r>
            <a:r>
              <a:rPr lang="en-US" sz="1200" kern="1200" baseline="0" dirty="0" smtClean="0">
                <a:solidFill>
                  <a:schemeClr val="tx1"/>
                </a:solidFill>
                <a:latin typeface="+mn-lt"/>
                <a:ea typeface="+mn-ea"/>
                <a:cs typeface="+mn-cs"/>
              </a:rPr>
              <a:t> Contents parsed by XML parser</a:t>
            </a:r>
          </a:p>
          <a:p>
            <a:r>
              <a:rPr lang="en-US" sz="1200" b="1" kern="1200" baseline="0" dirty="0" smtClean="0">
                <a:solidFill>
                  <a:schemeClr val="tx1"/>
                </a:solidFill>
                <a:latin typeface="+mn-lt"/>
                <a:ea typeface="+mn-ea"/>
                <a:cs typeface="+mn-cs"/>
              </a:rPr>
              <a:t>Unparsed Entities:</a:t>
            </a:r>
            <a:r>
              <a:rPr lang="en-US" sz="1200" kern="1200" baseline="0" dirty="0" smtClean="0">
                <a:solidFill>
                  <a:schemeClr val="tx1"/>
                </a:solidFill>
                <a:latin typeface="+mn-lt"/>
                <a:ea typeface="+mn-ea"/>
                <a:cs typeface="+mn-cs"/>
              </a:rPr>
              <a:t> Contents not parsed by XML parser.</a:t>
            </a:r>
          </a:p>
          <a:p>
            <a:r>
              <a:rPr lang="fr-FR" sz="1200" kern="1200" baseline="0" dirty="0" smtClean="0">
                <a:solidFill>
                  <a:schemeClr val="tx1"/>
                </a:solidFill>
                <a:latin typeface="+mn-lt"/>
                <a:ea typeface="+mn-ea"/>
                <a:cs typeface="+mn-cs"/>
              </a:rPr>
              <a:t>E.g.: Sound files, Image files etc.</a:t>
            </a:r>
            <a:endParaRPr lang="en-US" b="1"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Nunito Sans" charset="0"/>
              </a:rPr>
              <a:t>Description:</a:t>
            </a:r>
          </a:p>
          <a:p>
            <a:r>
              <a:rPr lang="en-US" sz="1200" kern="1200" baseline="0" dirty="0" smtClean="0">
                <a:solidFill>
                  <a:schemeClr val="tx1"/>
                </a:solidFill>
                <a:latin typeface="+mn-lt"/>
                <a:ea typeface="+mn-ea"/>
                <a:cs typeface="+mn-cs"/>
              </a:rPr>
              <a:t>A well-formed XML document follows all the syntax rules of XML, but it may not necessarily adhere to any particular schema. So, an XML document can be well formed without being valid, but it cannot be valid unless it is well formed.</a:t>
            </a:r>
            <a:endParaRPr lang="en-US" b="1"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xmlns="" val="336828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err="1" smtClean="0">
                <a:solidFill>
                  <a:schemeClr val="tx1"/>
                </a:solidFill>
                <a:latin typeface="+mn-lt"/>
                <a:ea typeface="+mn-ea"/>
                <a:cs typeface="+mn-cs"/>
              </a:rPr>
              <a:t>Document.getDocumentElement</a:t>
            </a:r>
            <a:r>
              <a:rPr lang="en-US" sz="1200" b="0" i="0" kern="1200" dirty="0" smtClean="0">
                <a:solidFill>
                  <a:schemeClr val="tx1"/>
                </a:solidFill>
                <a:latin typeface="+mn-lt"/>
                <a:ea typeface="+mn-ea"/>
                <a:cs typeface="+mn-cs"/>
              </a:rPr>
              <a:t>() returns the root element of the document in DOM Parsing.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err="1" smtClean="0">
                <a:solidFill>
                  <a:schemeClr val="tx1"/>
                </a:solidFill>
                <a:latin typeface="+mn-lt"/>
                <a:ea typeface="+mn-ea"/>
                <a:cs typeface="+mn-cs"/>
              </a:rPr>
              <a:t>startElement</a:t>
            </a:r>
            <a:r>
              <a:rPr lang="en-US" sz="1200" b="0" i="0" kern="1200" dirty="0" smtClean="0">
                <a:solidFill>
                  <a:schemeClr val="tx1"/>
                </a:solidFill>
                <a:latin typeface="+mn-lt"/>
                <a:ea typeface="+mn-ea"/>
                <a:cs typeface="+mn-cs"/>
              </a:rPr>
              <a:t>() method is called at the start of an element.</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 selects the current node.</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A DTD is declared in a document by using a document type declaration.</a:t>
            </a:r>
          </a:p>
          <a:p>
            <a:r>
              <a:rPr lang="en-US" sz="1200" b="1" kern="1200" baseline="0" dirty="0" smtClean="0">
                <a:solidFill>
                  <a:schemeClr val="tx1"/>
                </a:solidFill>
                <a:latin typeface="+mn-lt"/>
                <a:ea typeface="+mn-ea"/>
                <a:cs typeface="+mn-cs"/>
              </a:rPr>
              <a:t>Note:</a:t>
            </a:r>
          </a:p>
          <a:p>
            <a:pPr algn="just"/>
            <a:r>
              <a:rPr lang="en-US" sz="1200" i="0" kern="1200" baseline="0" dirty="0" smtClean="0">
                <a:solidFill>
                  <a:schemeClr val="tx1"/>
                </a:solidFill>
                <a:latin typeface="+mn-lt"/>
                <a:ea typeface="+mn-ea"/>
                <a:cs typeface="+mn-cs"/>
              </a:rPr>
              <a:t>rootname is the name of the root element</a:t>
            </a:r>
          </a:p>
          <a:p>
            <a:pPr algn="just"/>
            <a:r>
              <a:rPr lang="en-US" sz="1200" i="0" kern="1200" baseline="0" dirty="0" smtClean="0">
                <a:solidFill>
                  <a:schemeClr val="tx1"/>
                </a:solidFill>
                <a:latin typeface="+mn-lt"/>
                <a:ea typeface="+mn-ea"/>
                <a:cs typeface="+mn-cs"/>
              </a:rPr>
              <a:t>URI is the URI of a DTD outside the current XML document</a:t>
            </a:r>
            <a:endParaRPr lang="en-US" sz="1200" b="1"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 </a:t>
            </a:r>
            <a:r>
              <a:rPr lang="en-US" sz="1200" b="0" i="0" kern="1200" smtClean="0">
                <a:solidFill>
                  <a:schemeClr val="tx1"/>
                </a:solidFill>
                <a:latin typeface="+mn-lt"/>
                <a:ea typeface="+mn-ea"/>
                <a:cs typeface="+mn-cs"/>
              </a:rPr>
              <a:t>selects the current node.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latin typeface="+mn-lt"/>
                <a:ea typeface="+mn-ea"/>
                <a:cs typeface="+mn-cs"/>
              </a:rPr>
              <a:t>. </a:t>
            </a:r>
            <a:r>
              <a:rPr lang="en-US" sz="1200" b="0" i="0" kern="1200" smtClean="0">
                <a:solidFill>
                  <a:schemeClr val="tx1"/>
                </a:solidFill>
                <a:latin typeface="+mn-lt"/>
                <a:ea typeface="+mn-ea"/>
                <a:cs typeface="+mn-cs"/>
              </a:rPr>
              <a:t>selects the current node.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b="1"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xmlns="" val="4199594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mn-lt"/>
                <a:ea typeface="+mn-ea"/>
                <a:cs typeface="+mn-cs"/>
              </a:rPr>
              <a:t>Note:</a:t>
            </a:r>
          </a:p>
          <a:p>
            <a:r>
              <a:rPr lang="en-US" sz="1200" kern="1200" baseline="0" dirty="0" smtClean="0">
                <a:solidFill>
                  <a:schemeClr val="tx1"/>
                </a:solidFill>
                <a:latin typeface="+mn-lt"/>
                <a:ea typeface="+mn-ea"/>
                <a:cs typeface="+mn-cs"/>
              </a:rPr>
              <a:t>A DTD can be declared inline in your XML document, or as an external reference</a:t>
            </a:r>
            <a:endParaRPr lang="en-US" sz="1200" b="1"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latin typeface="+mn-lt"/>
                <a:ea typeface="+mn-ea"/>
                <a:cs typeface="+mn-cs"/>
              </a:rPr>
              <a:t>Description:</a:t>
            </a:r>
          </a:p>
          <a:p>
            <a:pPr algn="just"/>
            <a:r>
              <a:rPr lang="en-US" sz="1200" kern="1200" baseline="0" dirty="0" smtClean="0">
                <a:solidFill>
                  <a:schemeClr val="tx1"/>
                </a:solidFill>
                <a:latin typeface="+mn-lt"/>
                <a:ea typeface="+mn-ea"/>
                <a:cs typeface="+mn-cs"/>
              </a:rPr>
              <a:t>External DTDs are also known as external subset. The DTD portion of the document need not always have to be stored inside the related XML document. Instead, it can be saved in a file for reference by one document or by several different documents.</a:t>
            </a:r>
          </a:p>
          <a:p>
            <a:r>
              <a:rPr lang="en-US" sz="1200" kern="1200" baseline="0" dirty="0" smtClean="0">
                <a:solidFill>
                  <a:schemeClr val="tx1"/>
                </a:solidFill>
                <a:latin typeface="+mn-lt"/>
                <a:ea typeface="+mn-ea"/>
                <a:cs typeface="+mn-cs"/>
              </a:rPr>
              <a:t>If the DTD is an external DTD, then we have to include in the xml document the following statement which uses SYSTEM or PUBLIC identifiers.</a:t>
            </a:r>
            <a:endParaRPr lang="en-US" sz="1200" b="1" i="0" kern="1200" baseline="0" dirty="0" smtClean="0">
              <a:solidFill>
                <a:schemeClr val="tx1"/>
              </a:solidFill>
              <a:latin typeface="+mn-lt"/>
              <a:ea typeface="+mn-ea"/>
              <a:cs typeface="+mn-cs"/>
            </a:endParaRPr>
          </a:p>
          <a:p>
            <a:pPr algn="just"/>
            <a:endParaRPr lang="en-US" sz="1200" b="1"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baseline="0" dirty="0" smtClean="0">
                <a:solidFill>
                  <a:schemeClr val="tx1"/>
                </a:solidFill>
                <a:latin typeface="+mn-lt"/>
                <a:ea typeface="+mn-ea"/>
                <a:cs typeface="+mn-cs"/>
              </a:rPr>
              <a:t>Description:</a:t>
            </a:r>
          </a:p>
          <a:p>
            <a:r>
              <a:rPr lang="en-US" sz="1200" kern="1200" baseline="0" dirty="0" smtClean="0">
                <a:solidFill>
                  <a:schemeClr val="tx1"/>
                </a:solidFill>
                <a:latin typeface="+mn-lt"/>
                <a:ea typeface="+mn-ea"/>
                <a:cs typeface="+mn-cs"/>
              </a:rPr>
              <a:t>Internal DTDs are also known as internal subset.</a:t>
            </a:r>
          </a:p>
          <a:p>
            <a:r>
              <a:rPr lang="en-US" sz="1200" kern="1200" baseline="0" dirty="0" smtClean="0">
                <a:solidFill>
                  <a:schemeClr val="tx1"/>
                </a:solidFill>
                <a:latin typeface="+mn-lt"/>
                <a:ea typeface="+mn-ea"/>
                <a:cs typeface="+mn-cs"/>
              </a:rPr>
              <a:t> 	If the DTD is included in your XML source file, it should be wrapped in a DOCTYPE definition, with the following syntax :</a:t>
            </a:r>
          </a:p>
          <a:p>
            <a:r>
              <a:rPr lang="en-US" sz="1200" kern="1200" baseline="0" dirty="0" smtClean="0">
                <a:solidFill>
                  <a:schemeClr val="tx1"/>
                </a:solidFill>
                <a:latin typeface="+mn-lt"/>
                <a:ea typeface="+mn-ea"/>
                <a:cs typeface="+mn-cs"/>
              </a:rPr>
              <a:t>Since the declarations are defined in the internal DTD subset, the XML processor need not have to read and process external documents.</a:t>
            </a:r>
            <a:endParaRPr lang="en-US" sz="1200" b="1"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Elements that appear in XML document are declared by </a:t>
            </a:r>
            <a:r>
              <a:rPr lang="en-US" sz="1200" b="1" kern="1200" baseline="0" dirty="0" smtClean="0">
                <a:solidFill>
                  <a:schemeClr val="tx1"/>
                </a:solidFill>
                <a:latin typeface="+mn-lt"/>
                <a:ea typeface="+mn-ea"/>
                <a:cs typeface="+mn-cs"/>
              </a:rPr>
              <a:t>&lt;!ELEMENT&gt; declaration in </a:t>
            </a:r>
            <a:r>
              <a:rPr lang="en-US" sz="1200" kern="1200" baseline="0" dirty="0" smtClean="0">
                <a:solidFill>
                  <a:schemeClr val="tx1"/>
                </a:solidFill>
                <a:latin typeface="+mn-lt"/>
                <a:ea typeface="+mn-ea"/>
                <a:cs typeface="+mn-cs"/>
              </a:rPr>
              <a:t>DTD.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content model indicates what content the element is allowed to have</a:t>
            </a:r>
          </a:p>
          <a:p>
            <a:r>
              <a:rPr lang="en-US" sz="1200" kern="1200" baseline="0" dirty="0" smtClean="0">
                <a:solidFill>
                  <a:schemeClr val="tx1"/>
                </a:solidFill>
                <a:latin typeface="+mn-lt"/>
                <a:ea typeface="+mn-ea"/>
                <a:cs typeface="+mn-cs"/>
              </a:rPr>
              <a:t>• Use ANY keyword to allow any content</a:t>
            </a:r>
          </a:p>
          <a:p>
            <a:r>
              <a:rPr lang="en-US" sz="1200" kern="1200" baseline="0" dirty="0" smtClean="0">
                <a:solidFill>
                  <a:schemeClr val="tx1"/>
                </a:solidFill>
                <a:latin typeface="+mn-lt"/>
                <a:ea typeface="+mn-ea"/>
                <a:cs typeface="+mn-cs"/>
              </a:rPr>
              <a:t>• Use EMPTY keyword to allow empty element</a:t>
            </a:r>
          </a:p>
          <a:p>
            <a:r>
              <a:rPr lang="en-US" sz="1200" kern="1200" baseline="0" dirty="0" smtClean="0">
                <a:solidFill>
                  <a:schemeClr val="tx1"/>
                </a:solidFill>
                <a:latin typeface="+mn-lt"/>
                <a:ea typeface="+mn-ea"/>
                <a:cs typeface="+mn-cs"/>
              </a:rPr>
              <a:t>• You can allow child elements or text data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a:t>
            </a:r>
            <a:r>
              <a:rPr lang="en-US" b="1" baseline="0" dirty="0" smtClean="0"/>
              <a:t>ription:</a:t>
            </a:r>
          </a:p>
          <a:p>
            <a:r>
              <a:rPr lang="en-US" sz="1200" kern="1200" baseline="0" dirty="0" smtClean="0">
                <a:solidFill>
                  <a:schemeClr val="tx1"/>
                </a:solidFill>
                <a:latin typeface="+mn-lt"/>
                <a:ea typeface="+mn-ea"/>
                <a:cs typeface="+mn-cs"/>
              </a:rPr>
              <a:t>The absence of suffix used for an operator means that the element or content must appear exactly once.</a:t>
            </a:r>
          </a:p>
          <a:p>
            <a:r>
              <a:rPr lang="en-US" sz="1200" kern="1200" baseline="0" dirty="0" smtClean="0">
                <a:solidFill>
                  <a:schemeClr val="tx1"/>
                </a:solidFill>
                <a:latin typeface="+mn-lt"/>
                <a:ea typeface="+mn-ea"/>
                <a:cs typeface="+mn-cs"/>
              </a:rPr>
              <a:t> For example: Consider</a:t>
            </a:r>
          </a:p>
          <a:p>
            <a:r>
              <a:rPr lang="en-US" sz="1200" b="1" kern="1200" baseline="0" dirty="0" smtClean="0">
                <a:solidFill>
                  <a:schemeClr val="tx1"/>
                </a:solidFill>
                <a:latin typeface="+mn-lt"/>
                <a:ea typeface="+mn-ea"/>
                <a:cs typeface="+mn-cs"/>
              </a:rPr>
              <a:t>&lt;!ELEMENT email (TO+, FROM, CC*, Subject?, Body?)&gt;</a:t>
            </a:r>
          </a:p>
          <a:p>
            <a:r>
              <a:rPr lang="en-US" sz="1200" kern="1200" baseline="0" dirty="0" smtClean="0">
                <a:solidFill>
                  <a:schemeClr val="tx1"/>
                </a:solidFill>
                <a:latin typeface="+mn-lt"/>
                <a:ea typeface="+mn-ea"/>
                <a:cs typeface="+mn-cs"/>
              </a:rPr>
              <a:t> The + sign in this example associated to “TO” element declares that the child element “TO" can occur 1 or more</a:t>
            </a:r>
          </a:p>
          <a:p>
            <a:r>
              <a:rPr lang="en-US" sz="1200" kern="1200" baseline="0" dirty="0" smtClean="0">
                <a:solidFill>
                  <a:schemeClr val="tx1"/>
                </a:solidFill>
                <a:latin typeface="+mn-lt"/>
                <a:ea typeface="+mn-ea"/>
                <a:cs typeface="+mn-cs"/>
              </a:rPr>
              <a:t>times inside the “email" element.</a:t>
            </a:r>
          </a:p>
          <a:p>
            <a:r>
              <a:rPr lang="en-US" sz="1200" kern="1200" baseline="0" dirty="0" smtClean="0">
                <a:solidFill>
                  <a:schemeClr val="tx1"/>
                </a:solidFill>
                <a:latin typeface="+mn-lt"/>
                <a:ea typeface="+mn-ea"/>
                <a:cs typeface="+mn-cs"/>
              </a:rPr>
              <a:t> The child element “FROM" must occur once, and only once inside the “EMAIL" element.</a:t>
            </a:r>
          </a:p>
          <a:p>
            <a:r>
              <a:rPr lang="en-US" sz="1200" kern="1200" baseline="0" dirty="0" smtClean="0">
                <a:solidFill>
                  <a:schemeClr val="tx1"/>
                </a:solidFill>
                <a:latin typeface="+mn-lt"/>
                <a:ea typeface="+mn-ea"/>
                <a:cs typeface="+mn-cs"/>
              </a:rPr>
              <a:t> The * sign declares that the child element “CC" can occur 0 or more times.</a:t>
            </a:r>
          </a:p>
          <a:p>
            <a:r>
              <a:rPr lang="en-US" sz="1200" kern="1200" baseline="0" dirty="0" smtClean="0">
                <a:solidFill>
                  <a:schemeClr val="tx1"/>
                </a:solidFill>
                <a:latin typeface="+mn-lt"/>
                <a:ea typeface="+mn-ea"/>
                <a:cs typeface="+mn-cs"/>
              </a:rPr>
              <a:t> The ? sign declares that the child element “SUBJECT and BODY" can occur 0 or one time.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xmlns="" val="247415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kern="1200" baseline="0" dirty="0" smtClean="0">
                <a:solidFill>
                  <a:schemeClr val="tx1"/>
                </a:solidFill>
                <a:latin typeface="+mn-lt"/>
                <a:ea typeface="+mn-ea"/>
                <a:cs typeface="+mn-cs"/>
              </a:rPr>
              <a:t>In the previous example:</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&lt;!ELEMENT email (TO+, FROM, CC*, Subject?, Body?)&gt;</a:t>
            </a:r>
          </a:p>
          <a:p>
            <a:r>
              <a:rPr lang="en-US" sz="1200" kern="1200" baseline="0" dirty="0" smtClean="0">
                <a:solidFill>
                  <a:schemeClr val="tx1"/>
                </a:solidFill>
                <a:latin typeface="+mn-lt"/>
                <a:ea typeface="+mn-ea"/>
                <a:cs typeface="+mn-cs"/>
              </a:rPr>
              <a:t> The , (comma) specifies that TO, FROM, CC, Subject, Body elements should occur in the same</a:t>
            </a:r>
          </a:p>
          <a:p>
            <a:r>
              <a:rPr lang="en-US" sz="1200" kern="1200" baseline="0" dirty="0" smtClean="0">
                <a:solidFill>
                  <a:schemeClr val="tx1"/>
                </a:solidFill>
                <a:latin typeface="+mn-lt"/>
                <a:ea typeface="+mn-ea"/>
                <a:cs typeface="+mn-cs"/>
              </a:rPr>
              <a:t>order in the XML document.</a:t>
            </a:r>
          </a:p>
          <a:p>
            <a:r>
              <a:rPr lang="en-US" sz="1200" kern="1200" baseline="0" dirty="0" smtClean="0">
                <a:solidFill>
                  <a:schemeClr val="tx1"/>
                </a:solidFill>
                <a:latin typeface="+mn-lt"/>
                <a:ea typeface="+mn-ea"/>
                <a:cs typeface="+mn-cs"/>
              </a:rPr>
              <a:t> Grouping of the elements are done by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247415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939540"/>
          </a:xfrm>
          <a:prstGeom prst="rect">
            <a:avLst/>
          </a:prstGeom>
          <a:noFill/>
        </p:spPr>
        <p:txBody>
          <a:bodyPr wrap="square" rtlCol="0">
            <a:spAutoFit/>
          </a:bodyPr>
          <a:lstStyle/>
          <a:p>
            <a:r>
              <a:rPr lang="en-US" sz="2500" b="1" dirty="0" smtClean="0">
                <a:latin typeface="Nunito Sans" charset="0"/>
              </a:rPr>
              <a:t>Handling text data - #</a:t>
            </a:r>
            <a:r>
              <a:rPr lang="en-US" sz="2500" b="1" dirty="0" smtClean="0">
                <a:latin typeface="Nunito Sans" charset="0"/>
              </a:rPr>
              <a:t>PCDATA:</a:t>
            </a:r>
          </a:p>
          <a:p>
            <a:endParaRPr lang="en-US" sz="2500" b="1" dirty="0" smtClean="0">
              <a:latin typeface="Nunito Sans" charset="0"/>
            </a:endParaRPr>
          </a:p>
          <a:p>
            <a:pPr lvl="1" algn="just">
              <a:buFont typeface="Wingdings" pitchFamily="2" charset="2"/>
              <a:buChar char="Ø"/>
            </a:pPr>
            <a:r>
              <a:rPr lang="en-US" sz="2500" dirty="0" smtClean="0">
                <a:latin typeface="Nunito Sans" charset="0"/>
              </a:rPr>
              <a:t>Parsed character data (#PCDATA) is a text examined by parser for entities and markup</a:t>
            </a:r>
          </a:p>
          <a:p>
            <a:pPr lvl="2" algn="just"/>
            <a:r>
              <a:rPr lang="en-US" sz="2500" dirty="0" smtClean="0">
                <a:latin typeface="Nunito Sans" charset="0"/>
              </a:rPr>
              <a:t>•  Should </a:t>
            </a:r>
            <a:r>
              <a:rPr lang="en-US" sz="2500" dirty="0" smtClean="0">
                <a:latin typeface="Nunito Sans" charset="0"/>
              </a:rPr>
              <a:t>not contain any characters such as &amp;, &lt;, or &gt;</a:t>
            </a:r>
          </a:p>
          <a:p>
            <a:pPr lvl="2" algn="just"/>
            <a:r>
              <a:rPr lang="en-US" sz="2500" dirty="0" smtClean="0">
                <a:latin typeface="Nunito Sans" charset="0"/>
              </a:rPr>
              <a:t>• These </a:t>
            </a:r>
            <a:r>
              <a:rPr lang="en-US" sz="2500" dirty="0" smtClean="0">
                <a:latin typeface="Nunito Sans" charset="0"/>
              </a:rPr>
              <a:t>need to be represented by &amp;amp; &amp;</a:t>
            </a:r>
            <a:r>
              <a:rPr lang="en-US" sz="2500" dirty="0" err="1" smtClean="0">
                <a:latin typeface="Nunito Sans" charset="0"/>
              </a:rPr>
              <a:t>lt</a:t>
            </a:r>
            <a:r>
              <a:rPr lang="en-US" sz="2500" dirty="0" smtClean="0">
                <a:latin typeface="Nunito Sans" charset="0"/>
              </a:rPr>
              <a:t>; and &amp;</a:t>
            </a:r>
            <a:r>
              <a:rPr lang="en-US" sz="2500" dirty="0" err="1" smtClean="0">
                <a:latin typeface="Nunito Sans" charset="0"/>
              </a:rPr>
              <a:t>gt</a:t>
            </a:r>
            <a:r>
              <a:rPr lang="en-US" sz="2500" dirty="0" smtClean="0">
                <a:latin typeface="Nunito Sans" charset="0"/>
              </a:rPr>
              <a:t>; entities, </a:t>
            </a:r>
            <a:r>
              <a:rPr lang="en-US" sz="2500" dirty="0" smtClean="0">
                <a:latin typeface="Nunito Sans" charset="0"/>
              </a:rPr>
              <a:t>respectively</a:t>
            </a:r>
          </a:p>
          <a:p>
            <a:pPr lvl="2" algn="just"/>
            <a:endParaRPr lang="en-US" sz="2500" dirty="0" smtClean="0">
              <a:latin typeface="Nunito Sans" charset="0"/>
            </a:endParaRPr>
          </a:p>
          <a:p>
            <a:pPr lvl="1" algn="just">
              <a:buFont typeface="Wingdings" pitchFamily="2" charset="2"/>
              <a:buChar char="Ø"/>
            </a:pPr>
            <a:r>
              <a:rPr lang="en-US" sz="2500" dirty="0" smtClean="0">
                <a:latin typeface="Nunito Sans" charset="0"/>
              </a:rPr>
              <a:t>Character </a:t>
            </a:r>
            <a:r>
              <a:rPr lang="en-US" sz="2500" dirty="0" smtClean="0">
                <a:latin typeface="Nunito Sans" charset="0"/>
              </a:rPr>
              <a:t>data is the text found between start and end tag of an XML element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785378"/>
          </a:xfrm>
          <a:prstGeom prst="rect">
            <a:avLst/>
          </a:prstGeom>
          <a:noFill/>
        </p:spPr>
        <p:txBody>
          <a:bodyPr wrap="square" rtlCol="0">
            <a:spAutoFit/>
          </a:bodyPr>
          <a:lstStyle/>
          <a:p>
            <a:r>
              <a:rPr lang="en-US" sz="2500" b="1" dirty="0" smtClean="0">
                <a:latin typeface="Nunito Sans" charset="0"/>
              </a:rPr>
              <a:t>Attribute </a:t>
            </a:r>
            <a:r>
              <a:rPr lang="en-US" sz="2500" b="1" dirty="0" smtClean="0">
                <a:latin typeface="Nunito Sans" charset="0"/>
              </a:rPr>
              <a:t>Declarations:</a:t>
            </a:r>
          </a:p>
          <a:p>
            <a:endParaRPr lang="en-US" sz="2500" b="1" dirty="0" smtClean="0">
              <a:latin typeface="Nunito Sans" charset="0"/>
            </a:endParaRPr>
          </a:p>
          <a:p>
            <a:r>
              <a:rPr lang="en-US" sz="2500" b="1" dirty="0" smtClean="0">
                <a:latin typeface="Nunito Sans" charset="0"/>
              </a:rPr>
              <a:t>What is an Attribute?</a:t>
            </a:r>
          </a:p>
          <a:p>
            <a:endParaRPr lang="en-US" sz="2500" b="1" dirty="0" smtClean="0">
              <a:latin typeface="Nunito Sans" charset="0"/>
            </a:endParaRPr>
          </a:p>
          <a:p>
            <a:r>
              <a:rPr lang="en-US" sz="2500" dirty="0" smtClean="0">
                <a:latin typeface="Nunito Sans" charset="0"/>
              </a:rPr>
              <a:t>Example: XML Code</a:t>
            </a:r>
          </a:p>
          <a:p>
            <a:endParaRPr lang="en-US" sz="2500" dirty="0" smtClean="0">
              <a:latin typeface="Nunito Sans" charset="0"/>
            </a:endParaRPr>
          </a:p>
          <a:p>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971800" y="2819400"/>
            <a:ext cx="5943600" cy="144780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00400" y="2971800"/>
            <a:ext cx="6096000" cy="1246495"/>
          </a:xfrm>
          <a:prstGeom prst="rect">
            <a:avLst/>
          </a:prstGeom>
        </p:spPr>
        <p:txBody>
          <a:bodyPr>
            <a:spAutoFit/>
          </a:bodyPr>
          <a:lstStyle/>
          <a:p>
            <a:pPr algn="just"/>
            <a:r>
              <a:rPr lang="en-US" sz="2500" b="1" dirty="0" smtClean="0">
                <a:latin typeface="Nunito Sans" charset="0"/>
              </a:rPr>
              <a:t>&lt;employee supervisor=“yes”&gt;</a:t>
            </a:r>
          </a:p>
          <a:p>
            <a:pPr algn="just"/>
            <a:r>
              <a:rPr lang="en-US" sz="2500" b="1" dirty="0" smtClean="0">
                <a:latin typeface="Nunito Sans" charset="0"/>
              </a:rPr>
              <a:t>&lt;name&gt;Harry&lt;/name&gt;</a:t>
            </a:r>
          </a:p>
          <a:p>
            <a:pPr algn="just"/>
            <a:r>
              <a:rPr lang="en-US" sz="2500" b="1" dirty="0" smtClean="0">
                <a:latin typeface="Nunito Sans" charset="0"/>
              </a:rPr>
              <a:t>&lt;/employee&gt;</a:t>
            </a:r>
            <a:endParaRPr lang="en-US" sz="2500" b="1" dirty="0">
              <a:latin typeface="Nunito Sans" charset="0"/>
            </a:endParaRPr>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785378"/>
          </a:xfrm>
          <a:prstGeom prst="rect">
            <a:avLst/>
          </a:prstGeom>
          <a:noFill/>
        </p:spPr>
        <p:txBody>
          <a:bodyPr wrap="square" rtlCol="0">
            <a:spAutoFit/>
          </a:bodyPr>
          <a:lstStyle/>
          <a:p>
            <a:r>
              <a:rPr lang="en-US" sz="2500" b="1" dirty="0" smtClean="0">
                <a:latin typeface="Nunito Sans" charset="0"/>
              </a:rPr>
              <a:t>Attribute </a:t>
            </a:r>
            <a:r>
              <a:rPr lang="en-US" sz="2500" b="1" dirty="0" smtClean="0">
                <a:latin typeface="Nunito Sans" charset="0"/>
              </a:rPr>
              <a:t>Declaration:</a:t>
            </a:r>
          </a:p>
          <a:p>
            <a:endParaRPr lang="en-US" sz="2500" b="1" dirty="0" smtClean="0">
              <a:latin typeface="Nunito Sans" charset="0"/>
            </a:endParaRPr>
          </a:p>
          <a:p>
            <a:r>
              <a:rPr lang="en-US" sz="2500" dirty="0" smtClean="0">
                <a:latin typeface="Nunito Sans" charset="0"/>
              </a:rPr>
              <a:t>The format of an attribute (where name-type-requirement may be repeated as desired) is:</a:t>
            </a:r>
          </a:p>
          <a:p>
            <a:pPr lvl="4"/>
            <a:r>
              <a:rPr lang="en-US" sz="2500" dirty="0" smtClean="0">
                <a:latin typeface="Nunito Sans" charset="0"/>
              </a:rPr>
              <a:t>&lt;!ATTLIST element-name</a:t>
            </a:r>
          </a:p>
          <a:p>
            <a:pPr lvl="4"/>
            <a:r>
              <a:rPr lang="en-US" sz="2500" dirty="0" smtClean="0">
                <a:latin typeface="Nunito Sans" charset="0"/>
              </a:rPr>
              <a:t>name type requirement</a:t>
            </a:r>
          </a:p>
          <a:p>
            <a:pPr lvl="4"/>
            <a:r>
              <a:rPr lang="en-US" sz="2500" dirty="0" smtClean="0">
                <a:latin typeface="Nunito Sans" charset="0"/>
              </a:rPr>
              <a:t>name type requirement&gt;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477054"/>
          </a:xfrm>
          <a:prstGeom prst="rect">
            <a:avLst/>
          </a:prstGeom>
          <a:noFill/>
        </p:spPr>
        <p:txBody>
          <a:bodyPr wrap="square" rtlCol="0">
            <a:spAutoFit/>
          </a:bodyPr>
          <a:lstStyle/>
          <a:p>
            <a:r>
              <a:rPr lang="en-US" sz="2500" b="1" dirty="0" smtClean="0">
                <a:latin typeface="Nunito Sans" charset="0"/>
              </a:rPr>
              <a:t>Attribute Declaration </a:t>
            </a:r>
            <a:r>
              <a:rPr lang="en-US" sz="2500" b="1" dirty="0" smtClean="0">
                <a:latin typeface="Nunito Sans" charset="0"/>
              </a:rPr>
              <a:t>– Example:</a:t>
            </a:r>
            <a:endParaRPr lang="en-US" sz="2500" b="1"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362200" y="1600200"/>
            <a:ext cx="5791200" cy="91440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b="1" dirty="0" smtClean="0">
                <a:solidFill>
                  <a:schemeClr val="tx1"/>
                </a:solidFill>
                <a:latin typeface="Nunito Sans" charset="0"/>
              </a:rPr>
              <a:t>&lt;!ATTLIST book publisher CDATA</a:t>
            </a:r>
          </a:p>
          <a:p>
            <a:pPr lvl="1"/>
            <a:r>
              <a:rPr lang="en-US" sz="2000" b="1" dirty="0" smtClean="0">
                <a:solidFill>
                  <a:schemeClr val="tx1"/>
                </a:solidFill>
                <a:latin typeface="Nunito Sans" charset="0"/>
              </a:rPr>
              <a:t>  “O’Reilly”&gt;</a:t>
            </a:r>
            <a:endParaRPr lang="en-US" sz="2000" dirty="0">
              <a:solidFill>
                <a:schemeClr val="tx1"/>
              </a:solidFill>
              <a:latin typeface="Nunito Sans" charset="0"/>
            </a:endParaRPr>
          </a:p>
        </p:txBody>
      </p:sp>
      <p:cxnSp>
        <p:nvCxnSpPr>
          <p:cNvPr id="9" name="Straight Arrow Connector 8"/>
          <p:cNvCxnSpPr/>
          <p:nvPr/>
        </p:nvCxnSpPr>
        <p:spPr>
          <a:xfrm rot="5400000">
            <a:off x="2781300" y="2476500"/>
            <a:ext cx="1371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305300" y="30099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753894" y="3009106"/>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7239000" y="25146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81200" y="3733800"/>
            <a:ext cx="2133600" cy="400110"/>
          </a:xfrm>
          <a:prstGeom prst="rect">
            <a:avLst/>
          </a:prstGeom>
          <a:noFill/>
        </p:spPr>
        <p:txBody>
          <a:bodyPr wrap="square" rtlCol="0">
            <a:spAutoFit/>
          </a:bodyPr>
          <a:lstStyle/>
          <a:p>
            <a:r>
              <a:rPr lang="en-US" sz="2000" dirty="0" smtClean="0">
                <a:latin typeface="Nunito Sans" charset="0"/>
              </a:rPr>
              <a:t>Element Name</a:t>
            </a:r>
            <a:endParaRPr lang="en-US" sz="2000" dirty="0">
              <a:latin typeface="Nunito Sans" charset="0"/>
            </a:endParaRPr>
          </a:p>
        </p:txBody>
      </p:sp>
      <p:sp>
        <p:nvSpPr>
          <p:cNvPr id="26" name="TextBox 25"/>
          <p:cNvSpPr txBox="1"/>
          <p:nvPr/>
        </p:nvSpPr>
        <p:spPr>
          <a:xfrm>
            <a:off x="4114800" y="3810000"/>
            <a:ext cx="2362200" cy="400110"/>
          </a:xfrm>
          <a:prstGeom prst="rect">
            <a:avLst/>
          </a:prstGeom>
          <a:noFill/>
        </p:spPr>
        <p:txBody>
          <a:bodyPr wrap="square" rtlCol="0">
            <a:spAutoFit/>
          </a:bodyPr>
          <a:lstStyle/>
          <a:p>
            <a:r>
              <a:rPr lang="en-US" sz="2000" dirty="0" smtClean="0">
                <a:latin typeface="Nunito Sans" charset="0"/>
              </a:rPr>
              <a:t>Attribute Name</a:t>
            </a:r>
            <a:endParaRPr lang="en-US" sz="2000" dirty="0">
              <a:latin typeface="Nunito Sans" charset="0"/>
            </a:endParaRPr>
          </a:p>
        </p:txBody>
      </p:sp>
      <p:sp>
        <p:nvSpPr>
          <p:cNvPr id="27" name="TextBox 26"/>
          <p:cNvSpPr txBox="1"/>
          <p:nvPr/>
        </p:nvSpPr>
        <p:spPr>
          <a:xfrm>
            <a:off x="5943600" y="3810000"/>
            <a:ext cx="2362200" cy="400110"/>
          </a:xfrm>
          <a:prstGeom prst="rect">
            <a:avLst/>
          </a:prstGeom>
          <a:noFill/>
        </p:spPr>
        <p:txBody>
          <a:bodyPr wrap="square" rtlCol="0">
            <a:spAutoFit/>
          </a:bodyPr>
          <a:lstStyle/>
          <a:p>
            <a:r>
              <a:rPr lang="en-US" sz="2000" dirty="0" smtClean="0">
                <a:latin typeface="Nunito Sans" charset="0"/>
              </a:rPr>
              <a:t> Attribute type</a:t>
            </a:r>
            <a:endParaRPr lang="en-US" sz="2000" dirty="0">
              <a:latin typeface="Nunito Sans" charset="0"/>
            </a:endParaRPr>
          </a:p>
        </p:txBody>
      </p:sp>
      <p:sp>
        <p:nvSpPr>
          <p:cNvPr id="28" name="TextBox 27"/>
          <p:cNvSpPr txBox="1"/>
          <p:nvPr/>
        </p:nvSpPr>
        <p:spPr>
          <a:xfrm>
            <a:off x="7848600" y="3733800"/>
            <a:ext cx="2362200" cy="400110"/>
          </a:xfrm>
          <a:prstGeom prst="rect">
            <a:avLst/>
          </a:prstGeom>
          <a:noFill/>
        </p:spPr>
        <p:txBody>
          <a:bodyPr wrap="square" rtlCol="0">
            <a:spAutoFit/>
          </a:bodyPr>
          <a:lstStyle/>
          <a:p>
            <a:r>
              <a:rPr lang="en-US" sz="2000" dirty="0" smtClean="0">
                <a:latin typeface="Nunito Sans" charset="0"/>
              </a:rPr>
              <a:t>Default Value</a:t>
            </a:r>
            <a:endParaRPr lang="en-US" sz="2000" dirty="0">
              <a:latin typeface="Nunito Sans" charset="0"/>
            </a:endParaRPr>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477054"/>
          </a:xfrm>
          <a:prstGeom prst="rect">
            <a:avLst/>
          </a:prstGeom>
          <a:noFill/>
        </p:spPr>
        <p:txBody>
          <a:bodyPr wrap="square" rtlCol="0">
            <a:spAutoFit/>
          </a:bodyPr>
          <a:lstStyle/>
          <a:p>
            <a:r>
              <a:rPr lang="en-US" sz="2500" b="1" dirty="0" smtClean="0">
                <a:latin typeface="Nunito Sans" charset="0"/>
              </a:rPr>
              <a:t>Attribute Types:</a:t>
            </a:r>
            <a:endParaRPr lang="en-US" sz="2500" b="1"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286000" y="1524000"/>
          <a:ext cx="8128000" cy="4160520"/>
        </p:xfrm>
        <a:graphic>
          <a:graphicData uri="http://schemas.openxmlformats.org/drawingml/2006/table">
            <a:tbl>
              <a:tblPr firstRow="1" bandRow="1">
                <a:tableStyleId>{21E4AEA4-8DFA-4A89-87EB-49C32662AFE0}</a:tableStyleId>
              </a:tblPr>
              <a:tblGrid>
                <a:gridCol w="2971800"/>
                <a:gridCol w="5156200"/>
              </a:tblGrid>
              <a:tr h="370840">
                <a:tc>
                  <a:txBody>
                    <a:bodyPr/>
                    <a:lstStyle/>
                    <a:p>
                      <a:r>
                        <a:rPr lang="en-US" sz="2500" dirty="0" smtClean="0"/>
                        <a:t>Type</a:t>
                      </a:r>
                      <a:endParaRPr lang="en-US" sz="2500" dirty="0">
                        <a:latin typeface="Nunito Sans" charset="0"/>
                      </a:endParaRPr>
                    </a:p>
                  </a:txBody>
                  <a:tcPr/>
                </a:tc>
                <a:tc>
                  <a:txBody>
                    <a:bodyPr/>
                    <a:lstStyle/>
                    <a:p>
                      <a:r>
                        <a:rPr lang="en-US" sz="2500" dirty="0" smtClean="0"/>
                        <a:t>Description of attribute value</a:t>
                      </a:r>
                      <a:endParaRPr lang="en-US" sz="2500" dirty="0">
                        <a:latin typeface="Nunito Sans" charset="0"/>
                      </a:endParaRPr>
                    </a:p>
                  </a:txBody>
                  <a:tcPr/>
                </a:tc>
              </a:tr>
              <a:tr h="370840">
                <a:tc>
                  <a:txBody>
                    <a:bodyPr/>
                    <a:lstStyle/>
                    <a:p>
                      <a:r>
                        <a:rPr lang="en-US" sz="2500" kern="1200" baseline="0" dirty="0" smtClean="0"/>
                        <a:t>CDATA</a:t>
                      </a:r>
                      <a:endParaRPr lang="en-US" sz="2500" dirty="0">
                        <a:latin typeface="Nunito Sans" charset="0"/>
                      </a:endParaRPr>
                    </a:p>
                  </a:txBody>
                  <a:tcPr/>
                </a:tc>
                <a:tc>
                  <a:txBody>
                    <a:bodyPr/>
                    <a:lstStyle/>
                    <a:p>
                      <a:r>
                        <a:rPr lang="en-US" sz="2500" kern="1200" baseline="0" dirty="0" smtClean="0"/>
                        <a:t>Character data</a:t>
                      </a:r>
                      <a:endParaRPr lang="en-US" sz="2500" dirty="0">
                        <a:latin typeface="Nunito Sans" charset="0"/>
                      </a:endParaRPr>
                    </a:p>
                  </a:txBody>
                  <a:tcPr/>
                </a:tc>
              </a:tr>
              <a:tr h="370840">
                <a:tc>
                  <a:txBody>
                    <a:bodyPr/>
                    <a:lstStyle/>
                    <a:p>
                      <a:r>
                        <a:rPr lang="en-US" sz="2500" kern="1200" baseline="0" dirty="0" smtClean="0"/>
                        <a:t>(en1 | en2)</a:t>
                      </a:r>
                      <a:endParaRPr lang="en-US" sz="2500" dirty="0">
                        <a:latin typeface="Nunito Sans" charset="0"/>
                      </a:endParaRPr>
                    </a:p>
                  </a:txBody>
                  <a:tcPr/>
                </a:tc>
                <a:tc>
                  <a:txBody>
                    <a:bodyPr/>
                    <a:lstStyle/>
                    <a:p>
                      <a:r>
                        <a:rPr lang="en-US" sz="2500" kern="1200" baseline="0" dirty="0" smtClean="0"/>
                        <a:t>One from an enumerated list</a:t>
                      </a:r>
                      <a:endParaRPr lang="en-US" sz="2500" dirty="0">
                        <a:latin typeface="Nunito Sans" charset="0"/>
                      </a:endParaRPr>
                    </a:p>
                  </a:txBody>
                  <a:tcPr/>
                </a:tc>
              </a:tr>
              <a:tr h="370840">
                <a:tc>
                  <a:txBody>
                    <a:bodyPr/>
                    <a:lstStyle/>
                    <a:p>
                      <a:r>
                        <a:rPr lang="en-US" sz="2500" kern="1200" baseline="0" dirty="0" smtClean="0"/>
                        <a:t>ID</a:t>
                      </a:r>
                      <a:endParaRPr lang="en-US" sz="2500" dirty="0">
                        <a:latin typeface="Nunito Sans" charset="0"/>
                      </a:endParaRPr>
                    </a:p>
                  </a:txBody>
                  <a:tcPr/>
                </a:tc>
                <a:tc>
                  <a:txBody>
                    <a:bodyPr/>
                    <a:lstStyle/>
                    <a:p>
                      <a:r>
                        <a:rPr lang="en-US" sz="2500" kern="1200" baseline="0" dirty="0" smtClean="0"/>
                        <a:t>A unique id</a:t>
                      </a:r>
                      <a:endParaRPr lang="en-US" sz="2500" dirty="0">
                        <a:latin typeface="Nunito Sans" charset="0"/>
                      </a:endParaRPr>
                    </a:p>
                  </a:txBody>
                  <a:tcPr/>
                </a:tc>
              </a:tr>
              <a:tr h="370840">
                <a:tc>
                  <a:txBody>
                    <a:bodyPr/>
                    <a:lstStyle/>
                    <a:p>
                      <a:r>
                        <a:rPr lang="en-US" sz="2500" kern="1200" baseline="0" dirty="0" smtClean="0"/>
                        <a:t>IDREF</a:t>
                      </a:r>
                      <a:endParaRPr lang="en-US" sz="2500" dirty="0">
                        <a:latin typeface="Nunito Sans" charset="0"/>
                      </a:endParaRPr>
                    </a:p>
                  </a:txBody>
                  <a:tcPr/>
                </a:tc>
                <a:tc>
                  <a:txBody>
                    <a:bodyPr/>
                    <a:lstStyle/>
                    <a:p>
                      <a:r>
                        <a:rPr lang="en-US" sz="2500" kern="1200" baseline="0" dirty="0" smtClean="0"/>
                        <a:t>The id of another element</a:t>
                      </a:r>
                      <a:endParaRPr lang="en-US" sz="2500" dirty="0">
                        <a:latin typeface="Nunito Sans" charset="0"/>
                      </a:endParaRPr>
                    </a:p>
                  </a:txBody>
                  <a:tcPr/>
                </a:tc>
              </a:tr>
              <a:tr h="370840">
                <a:tc>
                  <a:txBody>
                    <a:bodyPr/>
                    <a:lstStyle/>
                    <a:p>
                      <a:r>
                        <a:rPr lang="en-US" sz="2500" kern="1200" baseline="0" dirty="0" smtClean="0"/>
                        <a:t>IDREFS</a:t>
                      </a:r>
                      <a:endParaRPr lang="en-US" sz="2500" dirty="0">
                        <a:latin typeface="Nunito Sans" charset="0"/>
                      </a:endParaRPr>
                    </a:p>
                  </a:txBody>
                  <a:tcPr/>
                </a:tc>
                <a:tc>
                  <a:txBody>
                    <a:bodyPr/>
                    <a:lstStyle/>
                    <a:p>
                      <a:r>
                        <a:rPr lang="en-US" sz="2500" kern="1200" baseline="0" dirty="0" smtClean="0"/>
                        <a:t>A list of other ids</a:t>
                      </a:r>
                      <a:endParaRPr lang="en-US" sz="2500" dirty="0">
                        <a:latin typeface="Nunito Sans" charset="0"/>
                      </a:endParaRPr>
                    </a:p>
                  </a:txBody>
                  <a:tcPr/>
                </a:tc>
              </a:tr>
              <a:tr h="370840">
                <a:tc>
                  <a:txBody>
                    <a:bodyPr/>
                    <a:lstStyle/>
                    <a:p>
                      <a:r>
                        <a:rPr lang="en-US" sz="2500" kern="1200" baseline="0" dirty="0" smtClean="0"/>
                        <a:t>NMTOKEN</a:t>
                      </a:r>
                      <a:endParaRPr lang="en-US" sz="2500" dirty="0">
                        <a:latin typeface="Nunito Sans" charset="0"/>
                      </a:endParaRPr>
                    </a:p>
                  </a:txBody>
                  <a:tcPr/>
                </a:tc>
                <a:tc>
                  <a:txBody>
                    <a:bodyPr/>
                    <a:lstStyle/>
                    <a:p>
                      <a:r>
                        <a:rPr lang="en-US" sz="2500" kern="1200" baseline="0" dirty="0" smtClean="0"/>
                        <a:t>A valid XML name</a:t>
                      </a:r>
                      <a:endParaRPr lang="en-US" sz="2500" dirty="0">
                        <a:latin typeface="Nunito Sans" charset="0"/>
                      </a:endParaRPr>
                    </a:p>
                  </a:txBody>
                  <a:tcPr/>
                </a:tc>
              </a:tr>
              <a:tr h="370840">
                <a:tc>
                  <a:txBody>
                    <a:bodyPr/>
                    <a:lstStyle/>
                    <a:p>
                      <a:r>
                        <a:rPr lang="en-US" sz="2500" kern="1200" baseline="0" dirty="0" smtClean="0"/>
                        <a:t>NMTOKENS</a:t>
                      </a:r>
                      <a:endParaRPr lang="en-US" sz="2500" dirty="0">
                        <a:latin typeface="Nunito Sans" charset="0"/>
                      </a:endParaRPr>
                    </a:p>
                  </a:txBody>
                  <a:tcPr/>
                </a:tc>
                <a:tc>
                  <a:txBody>
                    <a:bodyPr/>
                    <a:lstStyle/>
                    <a:p>
                      <a:r>
                        <a:rPr lang="en-US" sz="2500" kern="1200" baseline="0" dirty="0" smtClean="0"/>
                        <a:t>A list of valid XML names separated by whitespace</a:t>
                      </a:r>
                      <a:endParaRPr lang="en-US" sz="2500" dirty="0">
                        <a:latin typeface="Nunito Sans" charset="0"/>
                      </a:endParaRPr>
                    </a:p>
                  </a:txBody>
                  <a:tcPr/>
                </a:tc>
              </a:tr>
            </a:tbl>
          </a:graphicData>
        </a:graphic>
      </p:graphicFrame>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1631216"/>
          </a:xfrm>
          <a:prstGeom prst="rect">
            <a:avLst/>
          </a:prstGeom>
          <a:noFill/>
        </p:spPr>
        <p:txBody>
          <a:bodyPr wrap="square" rtlCol="0">
            <a:spAutoFit/>
          </a:bodyPr>
          <a:lstStyle/>
          <a:p>
            <a:r>
              <a:rPr lang="en-US" sz="2500" b="1" dirty="0" smtClean="0">
                <a:latin typeface="Nunito Sans" charset="0"/>
              </a:rPr>
              <a:t>Types</a:t>
            </a:r>
            <a:r>
              <a:rPr lang="en-US" sz="2500" b="1" dirty="0" smtClean="0">
                <a:latin typeface="Nunito Sans" charset="0"/>
              </a:rPr>
              <a:t> </a:t>
            </a:r>
            <a:r>
              <a:rPr lang="en-US" sz="2500" b="1" dirty="0" smtClean="0">
                <a:latin typeface="Nunito Sans" charset="0"/>
              </a:rPr>
              <a:t>of default values:</a:t>
            </a:r>
          </a:p>
          <a:p>
            <a:endParaRPr lang="en-US" sz="2500" b="1" dirty="0" smtClean="0">
              <a:latin typeface="Nunito Sans" charset="0"/>
            </a:endParaRPr>
          </a:p>
          <a:p>
            <a:r>
              <a:rPr lang="en-US" sz="2500" dirty="0" smtClean="0">
                <a:latin typeface="Nunito Sans" charset="0"/>
              </a:rPr>
              <a:t>The default value (requirement) in attribute declaration can be one of the following:</a:t>
            </a:r>
            <a:endParaRPr lang="en-US" sz="2500" b="1"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1524000" y="2819400"/>
          <a:ext cx="8382000" cy="2362200"/>
        </p:xfrm>
        <a:graphic>
          <a:graphicData uri="http://schemas.openxmlformats.org/drawingml/2006/table">
            <a:tbl>
              <a:tblPr firstRow="1" bandRow="1">
                <a:tableStyleId>{21E4AEA4-8DFA-4A89-87EB-49C32662AFE0}</a:tableStyleId>
              </a:tblPr>
              <a:tblGrid>
                <a:gridCol w="2987644"/>
                <a:gridCol w="5394356"/>
              </a:tblGrid>
              <a:tr h="370840">
                <a:tc>
                  <a:txBody>
                    <a:bodyPr/>
                    <a:lstStyle/>
                    <a:p>
                      <a:r>
                        <a:rPr lang="en-US" sz="2500" dirty="0" smtClean="0"/>
                        <a:t>value</a:t>
                      </a:r>
                      <a:endParaRPr lang="en-US" sz="2500" dirty="0">
                        <a:latin typeface="Nunito Sans" charset="0"/>
                      </a:endParaRPr>
                    </a:p>
                  </a:txBody>
                  <a:tcPr/>
                </a:tc>
                <a:tc>
                  <a:txBody>
                    <a:bodyPr/>
                    <a:lstStyle/>
                    <a:p>
                      <a:r>
                        <a:rPr lang="en-US" sz="2500" dirty="0" smtClean="0"/>
                        <a:t>Description</a:t>
                      </a:r>
                      <a:endParaRPr lang="en-US" sz="2500" dirty="0">
                        <a:latin typeface="Nunito Sans" charset="0"/>
                      </a:endParaRPr>
                    </a:p>
                  </a:txBody>
                  <a:tcPr/>
                </a:tc>
              </a:tr>
              <a:tr h="370840">
                <a:tc>
                  <a:txBody>
                    <a:bodyPr/>
                    <a:lstStyle/>
                    <a:p>
                      <a:r>
                        <a:rPr lang="en-US" sz="2500" dirty="0" smtClean="0"/>
                        <a:t>Explicit</a:t>
                      </a:r>
                      <a:r>
                        <a:rPr lang="en-US" sz="2500" baseline="0" dirty="0" smtClean="0"/>
                        <a:t>  value</a:t>
                      </a:r>
                      <a:endParaRPr lang="en-US" sz="2500" dirty="0">
                        <a:latin typeface="Nunito Sans" charset="0"/>
                      </a:endParaRPr>
                    </a:p>
                  </a:txBody>
                  <a:tcPr/>
                </a:tc>
                <a:tc>
                  <a:txBody>
                    <a:bodyPr/>
                    <a:lstStyle/>
                    <a:p>
                      <a:r>
                        <a:rPr lang="en-US" sz="2500" kern="1200" baseline="0" dirty="0" smtClean="0"/>
                        <a:t>The default value of the attribute</a:t>
                      </a:r>
                      <a:endParaRPr lang="en-US" sz="2500" dirty="0">
                        <a:latin typeface="Nunito Sans" charset="0"/>
                      </a:endParaRPr>
                    </a:p>
                  </a:txBody>
                  <a:tcPr/>
                </a:tc>
              </a:tr>
              <a:tr h="370840">
                <a:tc>
                  <a:txBody>
                    <a:bodyPr/>
                    <a:lstStyle/>
                    <a:p>
                      <a:r>
                        <a:rPr lang="en-US" sz="2500" kern="1200" baseline="0" dirty="0" smtClean="0"/>
                        <a:t>#REQUIRED</a:t>
                      </a:r>
                      <a:endParaRPr lang="en-US" sz="2500" dirty="0">
                        <a:latin typeface="Nunito Sans" charset="0"/>
                      </a:endParaRPr>
                    </a:p>
                  </a:txBody>
                  <a:tcPr/>
                </a:tc>
                <a:tc>
                  <a:txBody>
                    <a:bodyPr/>
                    <a:lstStyle/>
                    <a:p>
                      <a:r>
                        <a:rPr lang="en-US" sz="2500" kern="1200" baseline="0" dirty="0" smtClean="0"/>
                        <a:t>The attribute must be present</a:t>
                      </a:r>
                      <a:endParaRPr lang="en-US" sz="2500" dirty="0">
                        <a:latin typeface="Nunito Sans" charset="0"/>
                      </a:endParaRPr>
                    </a:p>
                  </a:txBody>
                  <a:tcPr/>
                </a:tc>
              </a:tr>
              <a:tr h="370840">
                <a:tc>
                  <a:txBody>
                    <a:bodyPr/>
                    <a:lstStyle/>
                    <a:p>
                      <a:r>
                        <a:rPr lang="en-US" sz="2500" kern="1200" baseline="0" dirty="0" smtClean="0"/>
                        <a:t>#IMPLIED</a:t>
                      </a:r>
                      <a:endParaRPr lang="en-US" sz="2500" dirty="0">
                        <a:latin typeface="Nunito Sans" charset="0"/>
                      </a:endParaRPr>
                    </a:p>
                  </a:txBody>
                  <a:tcPr/>
                </a:tc>
                <a:tc>
                  <a:txBody>
                    <a:bodyPr/>
                    <a:lstStyle/>
                    <a:p>
                      <a:r>
                        <a:rPr lang="en-US" sz="2500" kern="1200" baseline="0" dirty="0" smtClean="0"/>
                        <a:t>The attribute is optional</a:t>
                      </a:r>
                      <a:endParaRPr lang="en-US" sz="2500" dirty="0">
                        <a:latin typeface="Nunito Sans" charset="0"/>
                      </a:endParaRPr>
                    </a:p>
                  </a:txBody>
                  <a:tcPr/>
                </a:tc>
              </a:tr>
              <a:tr h="370840">
                <a:tc>
                  <a:txBody>
                    <a:bodyPr/>
                    <a:lstStyle/>
                    <a:p>
                      <a:r>
                        <a:rPr lang="en-US" sz="2500" kern="1200" baseline="0" dirty="0" smtClean="0"/>
                        <a:t>#FIXED value</a:t>
                      </a:r>
                      <a:endParaRPr lang="en-US" sz="2500" dirty="0">
                        <a:latin typeface="Nunito Sans" charset="0"/>
                      </a:endParaRPr>
                    </a:p>
                  </a:txBody>
                  <a:tcPr/>
                </a:tc>
                <a:tc>
                  <a:txBody>
                    <a:bodyPr/>
                    <a:lstStyle/>
                    <a:p>
                      <a:r>
                        <a:rPr lang="en-US" sz="2500" kern="1200" baseline="0" dirty="0" smtClean="0"/>
                        <a:t>The attribute value is fixed</a:t>
                      </a:r>
                      <a:endParaRPr lang="en-US" sz="2500" dirty="0">
                        <a:latin typeface="Nunito Sans" charset="0"/>
                      </a:endParaRPr>
                    </a:p>
                  </a:txBody>
                  <a:tcPr/>
                </a:tc>
              </a:tr>
            </a:tbl>
          </a:graphicData>
        </a:graphic>
      </p:graphicFrame>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554819"/>
          </a:xfrm>
          <a:prstGeom prst="rect">
            <a:avLst/>
          </a:prstGeom>
          <a:noFill/>
        </p:spPr>
        <p:txBody>
          <a:bodyPr wrap="square" rtlCol="0">
            <a:spAutoFit/>
          </a:bodyPr>
          <a:lstStyle/>
          <a:p>
            <a:r>
              <a:rPr lang="en-US" sz="2500" b="1" dirty="0" smtClean="0">
                <a:latin typeface="Nunito Sans" charset="0"/>
              </a:rPr>
              <a:t>Using explicit default </a:t>
            </a:r>
            <a:r>
              <a:rPr lang="en-US" sz="2500" b="1" dirty="0" smtClean="0">
                <a:latin typeface="Nunito Sans" charset="0"/>
              </a:rPr>
              <a:t>value:</a:t>
            </a:r>
          </a:p>
          <a:p>
            <a:endParaRPr lang="en-US" sz="2500" b="1" dirty="0" smtClean="0">
              <a:latin typeface="Nunito Sans" charset="0"/>
            </a:endParaRPr>
          </a:p>
          <a:p>
            <a:pPr lvl="1">
              <a:buFont typeface="Wingdings" pitchFamily="2" charset="2"/>
              <a:buChar char="Ø"/>
            </a:pPr>
            <a:r>
              <a:rPr lang="en-US" sz="2500" dirty="0" smtClean="0">
                <a:latin typeface="Nunito Sans" charset="0"/>
              </a:rPr>
              <a:t>If the attribute is not used in XML document then it automatically takes </a:t>
            </a:r>
            <a:r>
              <a:rPr lang="en-US" sz="2500" dirty="0" smtClean="0">
                <a:latin typeface="Nunito Sans" charset="0"/>
              </a:rPr>
              <a:t>default values </a:t>
            </a:r>
          </a:p>
          <a:p>
            <a:pPr lvl="1"/>
            <a:endParaRPr lang="en-US" sz="2500" dirty="0" smtClean="0">
              <a:latin typeface="Nunito Sans" charset="0"/>
            </a:endParaRPr>
          </a:p>
          <a:p>
            <a:pPr lvl="1"/>
            <a:r>
              <a:rPr lang="en-US" sz="2500" b="1" dirty="0" smtClean="0">
                <a:latin typeface="Nunito Sans" charset="0"/>
              </a:rPr>
              <a:t>  In DTD:</a:t>
            </a:r>
          </a:p>
          <a:p>
            <a:pPr lvl="1"/>
            <a:r>
              <a:rPr lang="en-US" sz="2500" dirty="0" smtClean="0">
                <a:latin typeface="Nunito Sans" charset="0"/>
              </a:rPr>
              <a:t>	&lt;!</a:t>
            </a:r>
            <a:r>
              <a:rPr lang="en-US" sz="2500" dirty="0" smtClean="0">
                <a:latin typeface="Nunito Sans" charset="0"/>
              </a:rPr>
              <a:t>ATTLIST BOOK publisher CDATA “O’Reilly”&gt;</a:t>
            </a:r>
          </a:p>
          <a:p>
            <a:pPr lvl="1"/>
            <a:r>
              <a:rPr lang="en-US" sz="2500" dirty="0" smtClean="0">
                <a:latin typeface="Nunito Sans" charset="0"/>
              </a:rPr>
              <a:t>  </a:t>
            </a:r>
            <a:r>
              <a:rPr lang="en-US" sz="2500" b="1" dirty="0" smtClean="0">
                <a:latin typeface="Nunito Sans" charset="0"/>
              </a:rPr>
              <a:t>In XML:</a:t>
            </a:r>
            <a:endParaRPr lang="en-US" sz="2500" b="1" dirty="0" smtClean="0">
              <a:latin typeface="Nunito Sans" charset="0"/>
            </a:endParaRPr>
          </a:p>
          <a:p>
            <a:pPr lvl="1"/>
            <a:r>
              <a:rPr lang="en-US" sz="2500" dirty="0" smtClean="0">
                <a:latin typeface="Nunito Sans" charset="0"/>
              </a:rPr>
              <a:t>     &lt;</a:t>
            </a:r>
            <a:r>
              <a:rPr lang="en-US" sz="2500" dirty="0" smtClean="0">
                <a:latin typeface="Nunito Sans" charset="0"/>
              </a:rPr>
              <a:t>BOOK&gt;XML in a Nutshell&lt;/BOOK&gt;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939540"/>
          </a:xfrm>
          <a:prstGeom prst="rect">
            <a:avLst/>
          </a:prstGeom>
          <a:noFill/>
        </p:spPr>
        <p:txBody>
          <a:bodyPr wrap="square" rtlCol="0">
            <a:spAutoFit/>
          </a:bodyPr>
          <a:lstStyle/>
          <a:p>
            <a:r>
              <a:rPr lang="en-US" sz="2500" b="1" dirty="0" smtClean="0">
                <a:latin typeface="Nunito Sans" charset="0"/>
              </a:rPr>
              <a:t>Using #</a:t>
            </a:r>
            <a:r>
              <a:rPr lang="en-US" sz="2500" b="1" dirty="0" smtClean="0">
                <a:latin typeface="Nunito Sans" charset="0"/>
              </a:rPr>
              <a:t>IMPLIED:</a:t>
            </a:r>
          </a:p>
          <a:p>
            <a:endParaRPr lang="en-US" sz="2500" b="1" dirty="0" smtClean="0">
              <a:latin typeface="Nunito Sans" charset="0"/>
            </a:endParaRPr>
          </a:p>
          <a:p>
            <a:pPr algn="just"/>
            <a:r>
              <a:rPr lang="en-US" sz="2500" dirty="0" smtClean="0">
                <a:latin typeface="Nunito Sans" charset="0"/>
              </a:rPr>
              <a:t>Indicates existence of an attribute for an element and its usage is optional</a:t>
            </a:r>
          </a:p>
          <a:p>
            <a:pPr algn="just"/>
            <a:endParaRPr lang="en-US" sz="2500" b="1" dirty="0" smtClean="0">
              <a:latin typeface="Nunito Sans" charset="0"/>
            </a:endParaRPr>
          </a:p>
          <a:p>
            <a:pPr algn="just"/>
            <a:r>
              <a:rPr lang="en-US" sz="2500" b="1" dirty="0" smtClean="0">
                <a:latin typeface="Nunito Sans" charset="0"/>
              </a:rPr>
              <a:t>In DTD:</a:t>
            </a:r>
            <a:endParaRPr lang="en-US" sz="2500" b="1" dirty="0" smtClean="0">
              <a:latin typeface="Nunito Sans" charset="0"/>
            </a:endParaRPr>
          </a:p>
          <a:p>
            <a:pPr algn="just"/>
            <a:r>
              <a:rPr lang="en-US" sz="2500" dirty="0" smtClean="0">
                <a:latin typeface="Nunito Sans" charset="0"/>
              </a:rPr>
              <a:t>&lt;!ATTLIST CONTACT phone CDATA #IMPLIED &gt;</a:t>
            </a:r>
          </a:p>
          <a:p>
            <a:pPr algn="just"/>
            <a:endParaRPr lang="en-US" sz="2500" b="1" dirty="0" smtClean="0">
              <a:latin typeface="Nunito Sans" charset="0"/>
            </a:endParaRPr>
          </a:p>
          <a:p>
            <a:pPr algn="just"/>
            <a:r>
              <a:rPr lang="en-US" sz="2500" b="1" dirty="0" smtClean="0">
                <a:latin typeface="Nunito Sans" charset="0"/>
              </a:rPr>
              <a:t>In XML:</a:t>
            </a:r>
            <a:endParaRPr lang="en-US" sz="2500" b="1" dirty="0" smtClean="0">
              <a:latin typeface="Nunito Sans" charset="0"/>
            </a:endParaRPr>
          </a:p>
          <a:p>
            <a:pPr algn="just"/>
            <a:r>
              <a:rPr lang="en-US" sz="2500" dirty="0" smtClean="0">
                <a:latin typeface="Nunito Sans" charset="0"/>
              </a:rPr>
              <a:t>&lt;CONTACT phone=“080-4421380” /&gt;</a:t>
            </a:r>
          </a:p>
          <a:p>
            <a:pPr algn="just"/>
            <a:r>
              <a:rPr lang="en-US" sz="2500" dirty="0" smtClean="0">
                <a:latin typeface="Nunito Sans" charset="0"/>
              </a:rPr>
              <a:t>&lt;CONTACT /&gt;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554819"/>
          </a:xfrm>
          <a:prstGeom prst="rect">
            <a:avLst/>
          </a:prstGeom>
          <a:noFill/>
        </p:spPr>
        <p:txBody>
          <a:bodyPr wrap="square" rtlCol="0">
            <a:spAutoFit/>
          </a:bodyPr>
          <a:lstStyle/>
          <a:p>
            <a:r>
              <a:rPr lang="en-US" sz="2500" b="1" dirty="0" smtClean="0">
                <a:latin typeface="Nunito Sans" charset="0"/>
              </a:rPr>
              <a:t>Using #</a:t>
            </a:r>
            <a:r>
              <a:rPr lang="en-US" sz="2500" b="1" dirty="0" smtClean="0">
                <a:latin typeface="Nunito Sans" charset="0"/>
              </a:rPr>
              <a:t>REQUIRED:</a:t>
            </a:r>
          </a:p>
          <a:p>
            <a:endParaRPr lang="en-US" sz="2500" b="1" dirty="0" smtClean="0">
              <a:latin typeface="Nunito Sans" charset="0"/>
            </a:endParaRPr>
          </a:p>
          <a:p>
            <a:r>
              <a:rPr lang="en-US" sz="2500" dirty="0" smtClean="0">
                <a:latin typeface="Nunito Sans" charset="0"/>
              </a:rPr>
              <a:t>Indicates existence of an attribute for an element and its usage is </a:t>
            </a:r>
            <a:r>
              <a:rPr lang="en-US" sz="2500" dirty="0" smtClean="0">
                <a:latin typeface="Nunito Sans" charset="0"/>
              </a:rPr>
              <a:t>mandatory</a:t>
            </a:r>
          </a:p>
          <a:p>
            <a:endParaRPr lang="en-US" sz="2500" dirty="0" smtClean="0">
              <a:latin typeface="Nunito Sans" charset="0"/>
            </a:endParaRPr>
          </a:p>
          <a:p>
            <a:r>
              <a:rPr lang="en-US" sz="2500" b="1" dirty="0" smtClean="0">
                <a:latin typeface="Nunito Sans" charset="0"/>
              </a:rPr>
              <a:t>In DTD:</a:t>
            </a:r>
            <a:endParaRPr lang="en-US" sz="2500" b="1" dirty="0" smtClean="0">
              <a:latin typeface="Nunito Sans" charset="0"/>
            </a:endParaRPr>
          </a:p>
          <a:p>
            <a:r>
              <a:rPr lang="en-US" sz="2500" dirty="0" smtClean="0">
                <a:latin typeface="Nunito Sans" charset="0"/>
              </a:rPr>
              <a:t>&lt;!ATTLIST PERSON </a:t>
            </a:r>
            <a:r>
              <a:rPr lang="en-US" sz="2500" dirty="0" err="1" smtClean="0">
                <a:latin typeface="Nunito Sans" charset="0"/>
              </a:rPr>
              <a:t>pid</a:t>
            </a:r>
            <a:r>
              <a:rPr lang="en-US" sz="2500" dirty="0" smtClean="0">
                <a:latin typeface="Nunito Sans" charset="0"/>
              </a:rPr>
              <a:t> CDATA #REQUIRED</a:t>
            </a:r>
            <a:r>
              <a:rPr lang="en-US" sz="2500" dirty="0" smtClean="0">
                <a:latin typeface="Nunito Sans" charset="0"/>
              </a:rPr>
              <a:t>&gt;</a:t>
            </a:r>
          </a:p>
          <a:p>
            <a:endParaRPr lang="en-US" sz="2500" b="1" dirty="0" smtClean="0">
              <a:latin typeface="Nunito Sans" charset="0"/>
            </a:endParaRPr>
          </a:p>
          <a:p>
            <a:r>
              <a:rPr lang="en-US" sz="2500" b="1" dirty="0" smtClean="0">
                <a:latin typeface="Nunito Sans" charset="0"/>
              </a:rPr>
              <a:t>In XML:</a:t>
            </a:r>
            <a:endParaRPr lang="en-US" sz="2500" b="1" dirty="0" smtClean="0">
              <a:latin typeface="Nunito Sans" charset="0"/>
            </a:endParaRPr>
          </a:p>
          <a:p>
            <a:r>
              <a:rPr lang="en-US" sz="2500" dirty="0" smtClean="0">
                <a:latin typeface="Nunito Sans" charset="0"/>
              </a:rPr>
              <a:t>&lt;PERSON </a:t>
            </a:r>
            <a:r>
              <a:rPr lang="en-US" sz="2500" dirty="0" err="1" smtClean="0">
                <a:latin typeface="Nunito Sans" charset="0"/>
              </a:rPr>
              <a:t>pid</a:t>
            </a:r>
            <a:r>
              <a:rPr lang="en-US" sz="2500" dirty="0" smtClean="0">
                <a:latin typeface="Nunito Sans" charset="0"/>
              </a:rPr>
              <a:t>=“172386” /&gt;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554819"/>
          </a:xfrm>
          <a:prstGeom prst="rect">
            <a:avLst/>
          </a:prstGeom>
          <a:noFill/>
        </p:spPr>
        <p:txBody>
          <a:bodyPr wrap="square" rtlCol="0">
            <a:spAutoFit/>
          </a:bodyPr>
          <a:lstStyle/>
          <a:p>
            <a:r>
              <a:rPr lang="en-US" sz="2500" b="1" dirty="0" smtClean="0">
                <a:latin typeface="Nunito Sans" charset="0"/>
              </a:rPr>
              <a:t>Using #</a:t>
            </a:r>
            <a:r>
              <a:rPr lang="en-US" sz="2500" b="1" dirty="0" smtClean="0">
                <a:latin typeface="Nunito Sans" charset="0"/>
              </a:rPr>
              <a:t>FIXED:</a:t>
            </a:r>
          </a:p>
          <a:p>
            <a:endParaRPr lang="en-US" sz="2500" b="1" dirty="0" smtClean="0">
              <a:latin typeface="Nunito Sans" charset="0"/>
            </a:endParaRPr>
          </a:p>
          <a:p>
            <a:r>
              <a:rPr lang="en-US" sz="2500" dirty="0" smtClean="0">
                <a:latin typeface="Nunito Sans" charset="0"/>
              </a:rPr>
              <a:t>It appears in the DTD with an attribute having a fixed value</a:t>
            </a:r>
          </a:p>
          <a:p>
            <a:endParaRPr lang="en-US" sz="2500" b="1" dirty="0" smtClean="0">
              <a:latin typeface="Nunito Sans" charset="0"/>
            </a:endParaRPr>
          </a:p>
          <a:p>
            <a:r>
              <a:rPr lang="en-US" sz="2500" b="1" dirty="0" smtClean="0">
                <a:latin typeface="Nunito Sans" charset="0"/>
              </a:rPr>
              <a:t>In DTD:</a:t>
            </a:r>
            <a:endParaRPr lang="en-US" sz="2500" b="1" dirty="0" smtClean="0">
              <a:latin typeface="Nunito Sans" charset="0"/>
            </a:endParaRPr>
          </a:p>
          <a:p>
            <a:r>
              <a:rPr lang="en-US" sz="2500" dirty="0" smtClean="0">
                <a:latin typeface="Nunito Sans" charset="0"/>
              </a:rPr>
              <a:t>&lt;!ATTLIST COMPANY name CDATA #FIXED “ABC Inc.”&gt;</a:t>
            </a:r>
          </a:p>
          <a:p>
            <a:endParaRPr lang="en-US" sz="2500" b="1" dirty="0" smtClean="0">
              <a:latin typeface="Nunito Sans" charset="0"/>
            </a:endParaRPr>
          </a:p>
          <a:p>
            <a:r>
              <a:rPr lang="en-US" sz="2500" b="1" dirty="0" smtClean="0">
                <a:latin typeface="Nunito Sans" charset="0"/>
              </a:rPr>
              <a:t>In XML:</a:t>
            </a:r>
            <a:endParaRPr lang="en-US" sz="2500" b="1" dirty="0" smtClean="0">
              <a:latin typeface="Nunito Sans" charset="0"/>
            </a:endParaRPr>
          </a:p>
          <a:p>
            <a:r>
              <a:rPr lang="en-US" sz="2500" dirty="0" smtClean="0">
                <a:latin typeface="Nunito Sans" charset="0"/>
              </a:rPr>
              <a:t>&lt;COMPANY name=“ABC Inc.” /&gt;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216265"/>
          </a:xfrm>
          <a:prstGeom prst="rect">
            <a:avLst/>
          </a:prstGeom>
          <a:noFill/>
        </p:spPr>
        <p:txBody>
          <a:bodyPr wrap="square" rtlCol="0">
            <a:spAutoFit/>
          </a:bodyPr>
          <a:lstStyle/>
          <a:p>
            <a:r>
              <a:rPr lang="en-US" sz="2800" b="1" dirty="0" smtClean="0">
                <a:latin typeface="Nunito Sans" charset="0"/>
              </a:rPr>
              <a:t>Document Type Definition (DTD</a:t>
            </a:r>
            <a:r>
              <a:rPr lang="en-US" sz="2800" b="1" dirty="0" smtClean="0">
                <a:latin typeface="Nunito Sans" charset="0"/>
              </a:rPr>
              <a:t>)</a:t>
            </a:r>
            <a:r>
              <a:rPr lang="en-US" sz="2500" b="1" dirty="0" smtClean="0">
                <a:latin typeface="Nunito Sans" charset="0"/>
              </a:rPr>
              <a:t>:</a:t>
            </a:r>
          </a:p>
          <a:p>
            <a:endParaRPr lang="en-US" sz="2500" b="1" dirty="0" smtClean="0">
              <a:latin typeface="Nunito Sans" charset="0"/>
            </a:endParaRPr>
          </a:p>
          <a:p>
            <a:pPr lvl="1" algn="just">
              <a:buFont typeface="Wingdings" pitchFamily="2" charset="2"/>
              <a:buChar char="Ø"/>
            </a:pPr>
            <a:r>
              <a:rPr lang="en-US" sz="2500" dirty="0" smtClean="0">
                <a:latin typeface="Nunito Sans" charset="0"/>
              </a:rPr>
              <a:t>  A means </a:t>
            </a:r>
            <a:r>
              <a:rPr lang="en-US" sz="2500" dirty="0" smtClean="0">
                <a:latin typeface="Nunito Sans" charset="0"/>
              </a:rPr>
              <a:t>to validate XML documents</a:t>
            </a:r>
          </a:p>
          <a:p>
            <a:pPr lvl="1" algn="just">
              <a:buFont typeface="Wingdings" pitchFamily="2" charset="2"/>
              <a:buChar char="Ø"/>
            </a:pPr>
            <a:r>
              <a:rPr lang="en-US" sz="2500" dirty="0" smtClean="0">
                <a:latin typeface="Nunito Sans" charset="0"/>
              </a:rPr>
              <a:t>  A </a:t>
            </a:r>
            <a:r>
              <a:rPr lang="en-US" sz="2500" dirty="0" smtClean="0">
                <a:latin typeface="Nunito Sans" charset="0"/>
              </a:rPr>
              <a:t>DTD can be included in XML, but usually created as a separate </a:t>
            </a:r>
            <a:r>
              <a:rPr lang="en-US" sz="2500" dirty="0" smtClean="0">
                <a:latin typeface="Nunito Sans" charset="0"/>
              </a:rPr>
              <a:t>document</a:t>
            </a:r>
          </a:p>
          <a:p>
            <a:pPr lvl="1" algn="just">
              <a:buFont typeface="Wingdings" pitchFamily="2" charset="2"/>
              <a:buChar char="Ø"/>
            </a:pPr>
            <a:r>
              <a:rPr lang="en-US" sz="2500" dirty="0" smtClean="0">
                <a:latin typeface="Nunito Sans" charset="0"/>
              </a:rPr>
              <a:t>Syntax </a:t>
            </a:r>
            <a:r>
              <a:rPr lang="en-US" sz="2500" dirty="0" smtClean="0">
                <a:latin typeface="Nunito Sans" charset="0"/>
              </a:rPr>
              <a:t>for DTDs is built into the XML 1.0 specification</a:t>
            </a:r>
          </a:p>
          <a:p>
            <a:pPr lvl="2" algn="just">
              <a:buFont typeface="Arial" pitchFamily="34" charset="0"/>
              <a:buChar char="•"/>
            </a:pPr>
            <a:r>
              <a:rPr lang="en-US" sz="2500" dirty="0" smtClean="0">
                <a:latin typeface="Nunito Sans" charset="0"/>
              </a:rPr>
              <a:t>  Defines </a:t>
            </a:r>
            <a:r>
              <a:rPr lang="en-US" sz="2500" dirty="0" smtClean="0">
                <a:latin typeface="Nunito Sans" charset="0"/>
              </a:rPr>
              <a:t>what tags are legal</a:t>
            </a:r>
          </a:p>
          <a:p>
            <a:pPr lvl="2" algn="just">
              <a:buFont typeface="Arial" pitchFamily="34" charset="0"/>
              <a:buChar char="•"/>
            </a:pPr>
            <a:r>
              <a:rPr lang="en-US" sz="2500" dirty="0" smtClean="0">
                <a:latin typeface="Nunito Sans" charset="0"/>
              </a:rPr>
              <a:t>  Where </a:t>
            </a:r>
            <a:r>
              <a:rPr lang="en-US" sz="2500" dirty="0" smtClean="0">
                <a:latin typeface="Nunito Sans" charset="0"/>
              </a:rPr>
              <a:t>they can occur in XML document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785378"/>
          </a:xfrm>
          <a:prstGeom prst="rect">
            <a:avLst/>
          </a:prstGeom>
          <a:noFill/>
        </p:spPr>
        <p:txBody>
          <a:bodyPr wrap="square" rtlCol="0">
            <a:spAutoFit/>
          </a:bodyPr>
          <a:lstStyle/>
          <a:p>
            <a:r>
              <a:rPr lang="en-US" sz="2500" b="1" dirty="0" smtClean="0">
                <a:latin typeface="Nunito Sans" charset="0"/>
              </a:rPr>
              <a:t>Attribute type </a:t>
            </a:r>
            <a:r>
              <a:rPr lang="en-US" sz="2500" b="1" dirty="0" smtClean="0">
                <a:latin typeface="Nunito Sans" charset="0"/>
              </a:rPr>
              <a:t>– CDATA:</a:t>
            </a:r>
          </a:p>
          <a:p>
            <a:endParaRPr lang="en-US" sz="2500" b="1" dirty="0" smtClean="0">
              <a:latin typeface="Nunito Sans" charset="0"/>
            </a:endParaRPr>
          </a:p>
          <a:p>
            <a:pPr algn="just"/>
            <a:r>
              <a:rPr lang="en-US" sz="2500" dirty="0" smtClean="0">
                <a:latin typeface="Nunito Sans" charset="0"/>
              </a:rPr>
              <a:t>Specifies character data which is just text without markup</a:t>
            </a:r>
            <a:endParaRPr lang="en-US" sz="2500" b="1" dirty="0" smtClean="0">
              <a:latin typeface="Nunito Sans" charset="0"/>
            </a:endParaRPr>
          </a:p>
          <a:p>
            <a:pPr algn="just"/>
            <a:endParaRPr lang="en-US" sz="2500" dirty="0" smtClean="0">
              <a:latin typeface="Nunito Sans" charset="0"/>
            </a:endParaRPr>
          </a:p>
          <a:p>
            <a:pPr algn="just"/>
            <a:r>
              <a:rPr lang="en-US" sz="2500" b="1" dirty="0" smtClean="0">
                <a:latin typeface="Nunito Sans" charset="0"/>
              </a:rPr>
              <a:t>In </a:t>
            </a:r>
            <a:r>
              <a:rPr lang="en-US" sz="2500" b="1" dirty="0" smtClean="0">
                <a:latin typeface="Nunito Sans" charset="0"/>
              </a:rPr>
              <a:t>DTD:</a:t>
            </a:r>
            <a:r>
              <a:rPr lang="en-US" sz="2500" dirty="0" smtClean="0">
                <a:latin typeface="Nunito Sans" charset="0"/>
              </a:rPr>
              <a:t> &lt;!ATTLIST BOOK title CDATA #IMPLIED&gt;</a:t>
            </a:r>
          </a:p>
          <a:p>
            <a:pPr algn="just"/>
            <a:endParaRPr lang="en-US" sz="2500" dirty="0" smtClean="0">
              <a:latin typeface="Nunito Sans" charset="0"/>
            </a:endParaRPr>
          </a:p>
          <a:p>
            <a:pPr algn="just"/>
            <a:r>
              <a:rPr lang="en-US" sz="2500" b="1" dirty="0" smtClean="0">
                <a:latin typeface="Nunito Sans" charset="0"/>
              </a:rPr>
              <a:t>In </a:t>
            </a:r>
            <a:r>
              <a:rPr lang="en-US" sz="2500" b="1" dirty="0" smtClean="0">
                <a:latin typeface="Nunito Sans" charset="0"/>
              </a:rPr>
              <a:t>XML: </a:t>
            </a:r>
            <a:r>
              <a:rPr lang="en-US" sz="2500" dirty="0" smtClean="0">
                <a:latin typeface="Nunito Sans" charset="0"/>
              </a:rPr>
              <a:t>&lt;BOOK title=“Web Designing” /&gt;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015936"/>
          </a:xfrm>
          <a:prstGeom prst="rect">
            <a:avLst/>
          </a:prstGeom>
          <a:noFill/>
        </p:spPr>
        <p:txBody>
          <a:bodyPr wrap="square" rtlCol="0">
            <a:spAutoFit/>
          </a:bodyPr>
          <a:lstStyle/>
          <a:p>
            <a:r>
              <a:rPr lang="en-US" sz="2500" b="1" dirty="0" smtClean="0">
                <a:latin typeface="Nunito Sans" charset="0"/>
              </a:rPr>
              <a:t>What is an Entity </a:t>
            </a:r>
            <a:r>
              <a:rPr lang="en-US" sz="2500" b="1" dirty="0" smtClean="0">
                <a:latin typeface="Nunito Sans" charset="0"/>
              </a:rPr>
              <a:t>?</a:t>
            </a:r>
          </a:p>
          <a:p>
            <a:pPr lvl="1">
              <a:buFont typeface="Wingdings" pitchFamily="2" charset="2"/>
              <a:buChar char="Ø"/>
            </a:pPr>
            <a:endParaRPr lang="en-US" sz="2500" dirty="0" smtClean="0">
              <a:latin typeface="Nunito Sans" charset="0"/>
            </a:endParaRPr>
          </a:p>
          <a:p>
            <a:pPr lvl="1">
              <a:buFont typeface="Wingdings" pitchFamily="2" charset="2"/>
              <a:buChar char="Ø"/>
            </a:pPr>
            <a:r>
              <a:rPr lang="en-US" sz="2500" dirty="0" smtClean="0">
                <a:latin typeface="Nunito Sans" charset="0"/>
              </a:rPr>
              <a:t>  An </a:t>
            </a:r>
            <a:r>
              <a:rPr lang="en-US" sz="2500" dirty="0" smtClean="0">
                <a:latin typeface="Nunito Sans" charset="0"/>
              </a:rPr>
              <a:t>entity in XML is a data </a:t>
            </a:r>
            <a:r>
              <a:rPr lang="en-US" sz="2500" dirty="0" smtClean="0">
                <a:latin typeface="Nunito Sans" charset="0"/>
              </a:rPr>
              <a:t>item</a:t>
            </a:r>
          </a:p>
          <a:p>
            <a:pPr lvl="1">
              <a:buFont typeface="Wingdings" pitchFamily="2" charset="2"/>
              <a:buChar char="Ø"/>
            </a:pPr>
            <a:r>
              <a:rPr lang="en-US" sz="2500" dirty="0" smtClean="0">
                <a:latin typeface="Nunito Sans" charset="0"/>
              </a:rPr>
              <a:t>  Symbolic </a:t>
            </a:r>
            <a:r>
              <a:rPr lang="en-US" sz="2500" dirty="0" smtClean="0">
                <a:latin typeface="Nunito Sans" charset="0"/>
              </a:rPr>
              <a:t>representation of </a:t>
            </a:r>
            <a:r>
              <a:rPr lang="en-US" sz="2500" dirty="0" smtClean="0">
                <a:latin typeface="Nunito Sans" charset="0"/>
              </a:rPr>
              <a:t>information</a:t>
            </a:r>
          </a:p>
          <a:p>
            <a:pPr lvl="1">
              <a:buFont typeface="Wingdings" pitchFamily="2" charset="2"/>
              <a:buChar char="Ø"/>
            </a:pPr>
            <a:r>
              <a:rPr lang="en-US" sz="2500" dirty="0" smtClean="0">
                <a:latin typeface="Nunito Sans" charset="0"/>
              </a:rPr>
              <a:t>  Used </a:t>
            </a:r>
            <a:r>
              <a:rPr lang="en-US" sz="2500" dirty="0" smtClean="0">
                <a:latin typeface="Nunito Sans" charset="0"/>
              </a:rPr>
              <a:t>as a container for content</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785378"/>
          </a:xfrm>
          <a:prstGeom prst="rect">
            <a:avLst/>
          </a:prstGeom>
          <a:noFill/>
        </p:spPr>
        <p:txBody>
          <a:bodyPr wrap="square" rtlCol="0">
            <a:spAutoFit/>
          </a:bodyPr>
          <a:lstStyle/>
          <a:p>
            <a:r>
              <a:rPr lang="en-US" sz="2500" b="1" dirty="0" smtClean="0">
                <a:latin typeface="Nunito Sans" charset="0"/>
              </a:rPr>
              <a:t>Types of </a:t>
            </a:r>
            <a:r>
              <a:rPr lang="en-US" sz="2500" b="1" dirty="0" smtClean="0">
                <a:latin typeface="Nunito Sans" charset="0"/>
              </a:rPr>
              <a:t>Entities:</a:t>
            </a:r>
          </a:p>
          <a:p>
            <a:endParaRPr lang="en-US" sz="2500" b="1" dirty="0" smtClean="0">
              <a:latin typeface="Nunito Sans" charset="0"/>
            </a:endParaRPr>
          </a:p>
          <a:p>
            <a:r>
              <a:rPr lang="en-US" sz="2500" dirty="0" smtClean="0">
                <a:latin typeface="Nunito Sans" charset="0"/>
              </a:rPr>
              <a:t>Entities can be</a:t>
            </a:r>
            <a:r>
              <a:rPr lang="en-US" sz="2500" dirty="0" smtClean="0">
                <a:latin typeface="Nunito Sans" charset="0"/>
              </a:rPr>
              <a:t>:</a:t>
            </a:r>
          </a:p>
          <a:p>
            <a:pPr lvl="1" algn="just">
              <a:buFont typeface="Wingdings" pitchFamily="2" charset="2"/>
              <a:buChar char="Ø"/>
            </a:pPr>
            <a:r>
              <a:rPr lang="en-US" sz="2500" dirty="0" smtClean="0">
                <a:latin typeface="Nunito Sans" charset="0"/>
              </a:rPr>
              <a:t>  Internal Entities</a:t>
            </a:r>
          </a:p>
          <a:p>
            <a:pPr lvl="1" algn="just">
              <a:buFont typeface="Wingdings" pitchFamily="2" charset="2"/>
              <a:buChar char="Ø"/>
            </a:pPr>
            <a:r>
              <a:rPr lang="en-US" sz="2500" dirty="0" smtClean="0">
                <a:latin typeface="Nunito Sans" charset="0"/>
              </a:rPr>
              <a:t>  External Entities</a:t>
            </a:r>
          </a:p>
          <a:p>
            <a:pPr lvl="1" algn="just">
              <a:buFont typeface="Wingdings" pitchFamily="2" charset="2"/>
              <a:buChar char="Ø"/>
            </a:pPr>
            <a:r>
              <a:rPr lang="en-US" sz="2500" dirty="0" smtClean="0">
                <a:latin typeface="Nunito Sans" charset="0"/>
              </a:rPr>
              <a:t>  Parsed Entities</a:t>
            </a:r>
          </a:p>
          <a:p>
            <a:pPr lvl="1" algn="just">
              <a:buFont typeface="Wingdings" pitchFamily="2" charset="2"/>
              <a:buChar char="Ø"/>
            </a:pPr>
            <a:r>
              <a:rPr lang="en-US" sz="2500" dirty="0" smtClean="0">
                <a:latin typeface="Nunito Sans" charset="0"/>
              </a:rPr>
              <a:t>  Unparsed Entities</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170099"/>
          </a:xfrm>
          <a:prstGeom prst="rect">
            <a:avLst/>
          </a:prstGeom>
          <a:noFill/>
        </p:spPr>
        <p:txBody>
          <a:bodyPr wrap="square" rtlCol="0">
            <a:spAutoFit/>
          </a:bodyPr>
          <a:lstStyle/>
          <a:p>
            <a:r>
              <a:rPr lang="en-US" sz="2500" b="1" dirty="0" smtClean="0">
                <a:latin typeface="Nunito Sans" charset="0"/>
              </a:rPr>
              <a:t>XML </a:t>
            </a:r>
            <a:r>
              <a:rPr lang="en-US" sz="2500" b="1" dirty="0" smtClean="0">
                <a:latin typeface="Nunito Sans" charset="0"/>
              </a:rPr>
              <a:t>Schema:</a:t>
            </a:r>
          </a:p>
          <a:p>
            <a:endParaRPr lang="en-US" sz="2500" b="1" dirty="0" smtClean="0">
              <a:latin typeface="Nunito Sans" charset="0"/>
            </a:endParaRPr>
          </a:p>
          <a:p>
            <a:pPr lvl="1" algn="just">
              <a:buFont typeface="Wingdings" pitchFamily="2" charset="2"/>
              <a:buChar char="Ø"/>
            </a:pPr>
            <a:r>
              <a:rPr lang="en-US" sz="2500" dirty="0" smtClean="0">
                <a:latin typeface="Nunito Sans" charset="0"/>
              </a:rPr>
              <a:t>  An </a:t>
            </a:r>
            <a:r>
              <a:rPr lang="en-US" sz="2500" dirty="0" smtClean="0">
                <a:latin typeface="Nunito Sans" charset="0"/>
              </a:rPr>
              <a:t>XML-based language alternative to DTDs</a:t>
            </a:r>
          </a:p>
          <a:p>
            <a:pPr lvl="1" algn="just">
              <a:buFont typeface="Wingdings" pitchFamily="2" charset="2"/>
              <a:buChar char="Ø"/>
            </a:pPr>
            <a:r>
              <a:rPr lang="en-US" sz="2500" dirty="0" smtClean="0">
                <a:latin typeface="Nunito Sans" charset="0"/>
              </a:rPr>
              <a:t>  Describes </a:t>
            </a:r>
            <a:r>
              <a:rPr lang="en-US" sz="2500" dirty="0" smtClean="0">
                <a:latin typeface="Nunito Sans" charset="0"/>
              </a:rPr>
              <a:t>the structure of an XML document</a:t>
            </a:r>
          </a:p>
          <a:p>
            <a:pPr lvl="1" algn="just">
              <a:buFont typeface="Wingdings" pitchFamily="2" charset="2"/>
              <a:buChar char="Ø"/>
            </a:pPr>
            <a:r>
              <a:rPr lang="en-US" sz="2500" dirty="0" smtClean="0">
                <a:latin typeface="Nunito Sans" charset="0"/>
              </a:rPr>
              <a:t>The W3C XML Schema language is also referred to as XML</a:t>
            </a:r>
          </a:p>
          <a:p>
            <a:pPr lvl="1" algn="just"/>
            <a:r>
              <a:rPr lang="en-US" sz="2500" dirty="0" smtClean="0">
                <a:latin typeface="Nunito Sans" charset="0"/>
              </a:rPr>
              <a:t>Schema Definition or XSD</a:t>
            </a:r>
          </a:p>
          <a:p>
            <a:pPr lvl="1" algn="just">
              <a:buFont typeface="Wingdings" pitchFamily="2" charset="2"/>
              <a:buChar char="Ø"/>
            </a:pPr>
            <a:r>
              <a:rPr lang="en-US" sz="2500" dirty="0" smtClean="0">
                <a:latin typeface="Nunito Sans" charset="0"/>
              </a:rPr>
              <a:t>  XML </a:t>
            </a:r>
            <a:r>
              <a:rPr lang="en-US" sz="2500" dirty="0" smtClean="0">
                <a:latin typeface="Nunito Sans" charset="0"/>
              </a:rPr>
              <a:t>documents that comply to an XML schema are known</a:t>
            </a:r>
          </a:p>
          <a:p>
            <a:pPr lvl="1" algn="just"/>
            <a:r>
              <a:rPr lang="en-US" sz="2500" dirty="0" smtClean="0">
                <a:latin typeface="Nunito Sans" charset="0"/>
              </a:rPr>
              <a:t>as instances of that schema</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4324261"/>
          </a:xfrm>
          <a:prstGeom prst="rect">
            <a:avLst/>
          </a:prstGeom>
          <a:noFill/>
        </p:spPr>
        <p:txBody>
          <a:bodyPr wrap="square" rtlCol="0">
            <a:spAutoFit/>
          </a:bodyPr>
          <a:lstStyle/>
          <a:p>
            <a:pPr algn="just"/>
            <a:r>
              <a:rPr lang="en-US" sz="2500" b="1" dirty="0" smtClean="0">
                <a:latin typeface="Nunito Sans" charset="0"/>
              </a:rPr>
              <a:t>Limitations of </a:t>
            </a:r>
            <a:r>
              <a:rPr lang="en-US" sz="2500" b="1" dirty="0" smtClean="0">
                <a:latin typeface="Nunito Sans" charset="0"/>
              </a:rPr>
              <a:t>DTDs:</a:t>
            </a:r>
          </a:p>
          <a:p>
            <a:pPr algn="just"/>
            <a:endParaRPr lang="en-US" sz="2500" b="1" dirty="0" smtClean="0">
              <a:latin typeface="Nunito Sans" charset="0"/>
            </a:endParaRPr>
          </a:p>
          <a:p>
            <a:r>
              <a:rPr lang="en-US" sz="2500" b="1" dirty="0" smtClean="0">
                <a:latin typeface="Nunito Sans" charset="0"/>
              </a:rPr>
              <a:t>DTDs are a weak specification language</a:t>
            </a:r>
          </a:p>
          <a:p>
            <a:pPr lvl="1" algn="just">
              <a:buFont typeface="Wingdings" pitchFamily="2" charset="2"/>
              <a:buChar char="Ø"/>
            </a:pPr>
            <a:r>
              <a:rPr lang="en-US" sz="2500" dirty="0" smtClean="0">
                <a:latin typeface="Nunito Sans" charset="0"/>
              </a:rPr>
              <a:t>  You </a:t>
            </a:r>
            <a:r>
              <a:rPr lang="en-US" sz="2500" dirty="0" smtClean="0">
                <a:latin typeface="Nunito Sans" charset="0"/>
              </a:rPr>
              <a:t>cannot put any restrictions on element contents</a:t>
            </a:r>
          </a:p>
          <a:p>
            <a:pPr lvl="1" algn="just">
              <a:buFont typeface="Wingdings" pitchFamily="2" charset="2"/>
              <a:buChar char="Ø"/>
            </a:pPr>
            <a:r>
              <a:rPr lang="en-US" sz="2500" dirty="0" smtClean="0">
                <a:latin typeface="Nunito Sans" charset="0"/>
              </a:rPr>
              <a:t>  You </a:t>
            </a:r>
            <a:r>
              <a:rPr lang="en-US" sz="2500" dirty="0" smtClean="0">
                <a:latin typeface="Nunito Sans" charset="0"/>
              </a:rPr>
              <a:t>have little control over ordering of elements</a:t>
            </a:r>
          </a:p>
          <a:p>
            <a:pPr lvl="1" algn="just"/>
            <a:r>
              <a:rPr lang="en-US" sz="2500" dirty="0" smtClean="0">
                <a:latin typeface="Nunito Sans" charset="0"/>
              </a:rPr>
              <a:t> </a:t>
            </a:r>
            <a:r>
              <a:rPr lang="en-US" sz="2500" dirty="0" smtClean="0">
                <a:latin typeface="Nunito Sans" charset="0"/>
              </a:rPr>
              <a:t>              </a:t>
            </a:r>
            <a:r>
              <a:rPr lang="en-US" sz="2500" b="1" dirty="0" smtClean="0">
                <a:latin typeface="Nunito Sans" charset="0"/>
              </a:rPr>
              <a:t> For </a:t>
            </a:r>
            <a:r>
              <a:rPr lang="en-US" sz="2500" b="1" dirty="0" smtClean="0">
                <a:latin typeface="Nunito Sans" charset="0"/>
              </a:rPr>
              <a:t>example:</a:t>
            </a:r>
            <a:r>
              <a:rPr lang="en-US" sz="2500" dirty="0" smtClean="0">
                <a:latin typeface="Nunito Sans" charset="0"/>
              </a:rPr>
              <a:t> Difficult to specify that all child elements must occur, but may be </a:t>
            </a:r>
            <a:r>
              <a:rPr lang="en-US" sz="2500" dirty="0" smtClean="0">
                <a:latin typeface="Nunito Sans" charset="0"/>
              </a:rPr>
              <a:t>in any </a:t>
            </a:r>
            <a:r>
              <a:rPr lang="en-US" sz="2500" dirty="0" smtClean="0">
                <a:latin typeface="Nunito Sans" charset="0"/>
              </a:rPr>
              <a:t>order</a:t>
            </a:r>
          </a:p>
          <a:p>
            <a:pPr lvl="1" algn="just">
              <a:buFont typeface="Wingdings" pitchFamily="2" charset="2"/>
              <a:buChar char="Ø"/>
            </a:pPr>
            <a:r>
              <a:rPr lang="en-US" sz="2500" dirty="0" smtClean="0">
                <a:latin typeface="Nunito Sans" charset="0"/>
              </a:rPr>
              <a:t>There </a:t>
            </a:r>
            <a:r>
              <a:rPr lang="en-US" sz="2500" dirty="0" smtClean="0">
                <a:latin typeface="Nunito Sans" charset="0"/>
              </a:rPr>
              <a:t>are only ten data types for attribute type </a:t>
            </a:r>
            <a:r>
              <a:rPr lang="en-US" sz="2500" dirty="0" smtClean="0">
                <a:latin typeface="Nunito Sans" charset="0"/>
              </a:rPr>
              <a:t>values</a:t>
            </a:r>
          </a:p>
          <a:p>
            <a:pPr lvl="1" algn="just">
              <a:buFont typeface="Wingdings" pitchFamily="2" charset="2"/>
              <a:buChar char="Ø"/>
            </a:pPr>
            <a:endParaRPr lang="en-US" sz="2500" dirty="0">
              <a:latin typeface="Nunito Sans" charset="0"/>
            </a:endParaRPr>
          </a:p>
          <a:p>
            <a:r>
              <a:rPr lang="en-US" sz="2500" b="1" dirty="0" smtClean="0">
                <a:latin typeface="Nunito Sans" charset="0"/>
              </a:rPr>
              <a:t>DTDs are not written in XML</a:t>
            </a:r>
          </a:p>
          <a:p>
            <a:pPr lvl="1">
              <a:buFont typeface="Wingdings" pitchFamily="2" charset="2"/>
              <a:buChar char="Ø"/>
            </a:pPr>
            <a:r>
              <a:rPr lang="en-US" sz="2500" dirty="0" smtClean="0">
                <a:latin typeface="Nunito Sans" charset="0"/>
              </a:rPr>
              <a:t>  For </a:t>
            </a:r>
            <a:r>
              <a:rPr lang="en-US" sz="2500" dirty="0" smtClean="0">
                <a:latin typeface="Nunito Sans" charset="0"/>
              </a:rPr>
              <a:t>validation, you need separate parsers for XML and DTD</a:t>
            </a:r>
            <a:endParaRPr lang="en-US" sz="2500"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3554819"/>
          </a:xfrm>
          <a:prstGeom prst="rect">
            <a:avLst/>
          </a:prstGeom>
          <a:noFill/>
        </p:spPr>
        <p:txBody>
          <a:bodyPr wrap="square" rtlCol="0">
            <a:spAutoFit/>
          </a:bodyPr>
          <a:lstStyle/>
          <a:p>
            <a:pPr algn="just"/>
            <a:r>
              <a:rPr lang="en-US" sz="2500" b="1" dirty="0" smtClean="0">
                <a:latin typeface="Nunito Sans" charset="0"/>
              </a:rPr>
              <a:t>Features of XML </a:t>
            </a:r>
            <a:r>
              <a:rPr lang="en-US" sz="2500" b="1" dirty="0" smtClean="0">
                <a:latin typeface="Nunito Sans" charset="0"/>
              </a:rPr>
              <a:t>Schema:</a:t>
            </a:r>
          </a:p>
          <a:p>
            <a:pPr algn="just"/>
            <a:endParaRPr lang="en-US" sz="2500" b="1" dirty="0" smtClean="0">
              <a:latin typeface="Nunito Sans" charset="0"/>
            </a:endParaRPr>
          </a:p>
          <a:p>
            <a:r>
              <a:rPr lang="en-US" sz="2500" b="1" dirty="0" smtClean="0">
                <a:latin typeface="Nunito Sans" charset="0"/>
              </a:rPr>
              <a:t>XML Schema presents enhancements over DTDs:</a:t>
            </a:r>
          </a:p>
          <a:p>
            <a:pPr lvl="1">
              <a:buFont typeface="Wingdings" pitchFamily="2" charset="2"/>
              <a:buChar char="Ø"/>
            </a:pPr>
            <a:r>
              <a:rPr lang="en-US" sz="2500" dirty="0" smtClean="0">
                <a:latin typeface="Nunito Sans" charset="0"/>
              </a:rPr>
              <a:t>  Support </a:t>
            </a:r>
            <a:r>
              <a:rPr lang="en-US" sz="2500" dirty="0" smtClean="0">
                <a:latin typeface="Nunito Sans" charset="0"/>
              </a:rPr>
              <a:t>for data types</a:t>
            </a:r>
          </a:p>
          <a:p>
            <a:pPr lvl="2">
              <a:buFont typeface="Wingdings" pitchFamily="2" charset="2"/>
              <a:buChar char="Ø"/>
            </a:pPr>
            <a:r>
              <a:rPr lang="en-US" sz="2500" dirty="0" smtClean="0">
                <a:latin typeface="Nunito Sans" charset="0"/>
              </a:rPr>
              <a:t>37</a:t>
            </a:r>
            <a:r>
              <a:rPr lang="en-US" sz="2500" dirty="0" smtClean="0">
                <a:latin typeface="Nunito Sans" charset="0"/>
              </a:rPr>
              <a:t>+ built-in data types</a:t>
            </a:r>
          </a:p>
          <a:p>
            <a:pPr lvl="2">
              <a:buFont typeface="Wingdings" pitchFamily="2" charset="2"/>
              <a:buChar char="Ø"/>
            </a:pPr>
            <a:r>
              <a:rPr lang="en-US" sz="2500" dirty="0" smtClean="0">
                <a:latin typeface="Nunito Sans" charset="0"/>
              </a:rPr>
              <a:t>Allows </a:t>
            </a:r>
            <a:r>
              <a:rPr lang="en-US" sz="2500" dirty="0" smtClean="0">
                <a:latin typeface="Nunito Sans" charset="0"/>
              </a:rPr>
              <a:t>to create your own data types</a:t>
            </a:r>
          </a:p>
          <a:p>
            <a:pPr lvl="1">
              <a:buFont typeface="Wingdings" pitchFamily="2" charset="2"/>
              <a:buChar char="Ø"/>
            </a:pPr>
            <a:r>
              <a:rPr lang="en-US" sz="2500" dirty="0" smtClean="0">
                <a:latin typeface="Nunito Sans" charset="0"/>
              </a:rPr>
              <a:t>  It </a:t>
            </a:r>
            <a:r>
              <a:rPr lang="en-US" sz="2500" dirty="0" smtClean="0">
                <a:latin typeface="Nunito Sans" charset="0"/>
              </a:rPr>
              <a:t>is written in XML</a:t>
            </a:r>
          </a:p>
          <a:p>
            <a:pPr lvl="1">
              <a:buFont typeface="Wingdings" pitchFamily="2" charset="2"/>
              <a:buChar char="Ø"/>
            </a:pPr>
            <a:r>
              <a:rPr lang="en-US" sz="2500" dirty="0" smtClean="0">
                <a:latin typeface="Nunito Sans" charset="0"/>
              </a:rPr>
              <a:t> Can </a:t>
            </a:r>
            <a:r>
              <a:rPr lang="en-US" sz="2500" dirty="0" smtClean="0">
                <a:latin typeface="Nunito Sans" charset="0"/>
              </a:rPr>
              <a:t>define the child elements to occur in any order</a:t>
            </a:r>
          </a:p>
          <a:p>
            <a:pPr lvl="1">
              <a:buFont typeface="Wingdings" pitchFamily="2" charset="2"/>
              <a:buChar char="Ø"/>
            </a:pPr>
            <a:r>
              <a:rPr lang="en-US" sz="2500" dirty="0" smtClean="0">
                <a:latin typeface="Nunito Sans" charset="0"/>
              </a:rPr>
              <a:t> Gives </a:t>
            </a:r>
            <a:r>
              <a:rPr lang="en-US" sz="2500" dirty="0" smtClean="0">
                <a:latin typeface="Nunito Sans" charset="0"/>
              </a:rPr>
              <a:t>you much more control over structure and content</a:t>
            </a:r>
            <a:endParaRPr lang="en-US" sz="2500" dirty="0" smtClean="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xmlns=""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xmlns="" val="4065581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1246495"/>
          </a:xfrm>
          <a:prstGeom prst="rect">
            <a:avLst/>
          </a:prstGeom>
          <a:noFill/>
        </p:spPr>
        <p:txBody>
          <a:bodyPr wrap="square" rtlCol="0">
            <a:spAutoFit/>
          </a:bodyPr>
          <a:lstStyle/>
          <a:p>
            <a:r>
              <a:rPr lang="en-US" sz="2500" dirty="0" smtClean="0">
                <a:latin typeface="Nunito Sans" panose="00000500000000000000" pitchFamily="2" charset="0"/>
              </a:rPr>
              <a:t>Which of the following method returns the root element of the document in DOM Parsing?</a:t>
            </a:r>
          </a:p>
          <a:p>
            <a:endParaRPr lang="en-US" sz="2500" dirty="0">
              <a:latin typeface="Nunito Sans" panose="00000500000000000000" pitchFamily="2"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err="1" smtClean="0">
                <a:latin typeface="Nunito Sans" charset="0"/>
              </a:rPr>
              <a:t>Node.getRoot</a:t>
            </a:r>
            <a:r>
              <a:rPr lang="en-US" sz="2500" dirty="0" smtClean="0">
                <a:latin typeface="Nunito Sans" charset="0"/>
              </a:rPr>
              <a:t>()</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err="1" smtClean="0">
                <a:latin typeface="Nunito Sans" panose="00000500000000000000" pitchFamily="2" charset="0"/>
              </a:rPr>
              <a:t>Document.getDocumentElement</a:t>
            </a:r>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err="1" smtClean="0">
                <a:latin typeface="Nunito Sans" panose="00000500000000000000" pitchFamily="2" charset="0"/>
              </a:rPr>
              <a:t>Node.getFirstChild</a:t>
            </a:r>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err="1" smtClean="0">
                <a:latin typeface="Nunito Sans" charset="0"/>
              </a:rPr>
              <a:t>Node.getLastChild</a:t>
            </a:r>
            <a:r>
              <a:rPr lang="en-US" sz="2500" dirty="0" smtClean="0">
                <a:latin typeface="Nunito Sans" charset="0"/>
              </a:rPr>
              <a:t>()</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2050" name="Picture 2" descr="C:\Users\HP-LAP\Desktop\Right answer.png"/>
          <p:cNvPicPr>
            <a:picLocks noChangeAspect="1" noChangeArrowheads="1"/>
          </p:cNvPicPr>
          <p:nvPr/>
        </p:nvPicPr>
        <p:blipFill>
          <a:blip r:embed="rId4"/>
          <a:srcRect/>
          <a:stretch>
            <a:fillRect/>
          </a:stretch>
        </p:blipFill>
        <p:spPr bwMode="auto">
          <a:xfrm>
            <a:off x="5867400" y="3048000"/>
            <a:ext cx="685800" cy="638175"/>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861774"/>
          </a:xfrm>
          <a:prstGeom prst="rect">
            <a:avLst/>
          </a:prstGeom>
          <a:noFill/>
        </p:spPr>
        <p:txBody>
          <a:bodyPr wrap="square" rtlCol="0">
            <a:spAutoFit/>
          </a:bodyPr>
          <a:lstStyle/>
          <a:p>
            <a:r>
              <a:rPr lang="en-US" sz="2500" dirty="0" smtClean="0">
                <a:latin typeface="Nunito Sans" panose="00000500000000000000" pitchFamily="2" charset="0"/>
              </a:rPr>
              <a:t>Which of the following method get called when element starts in SAX parsing?</a:t>
            </a:r>
            <a:endParaRPr lang="en-US" sz="2500" dirty="0">
              <a:latin typeface="Nunito Sans" panose="00000500000000000000" pitchFamily="2"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err="1" smtClean="0">
                <a:latin typeface="Nunito Sans" charset="0"/>
              </a:rPr>
              <a:t>startDocument</a:t>
            </a:r>
            <a:r>
              <a:rPr lang="en-US" sz="2500" dirty="0" smtClean="0">
                <a:latin typeface="Nunito Sans" charset="0"/>
              </a:rPr>
              <a:t>()</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err="1" smtClean="0">
                <a:latin typeface="Nunito Sans" panose="00000500000000000000" pitchFamily="2" charset="0"/>
              </a:rPr>
              <a:t>endDocument</a:t>
            </a:r>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err="1" smtClean="0">
                <a:latin typeface="Nunito Sans" panose="00000500000000000000" pitchFamily="2" charset="0"/>
              </a:rPr>
              <a:t>startElement</a:t>
            </a:r>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err="1" smtClean="0">
                <a:latin typeface="Nunito Sans" charset="0"/>
              </a:rPr>
              <a:t>endElement</a:t>
            </a:r>
            <a:r>
              <a:rPr lang="en-US" sz="2500" dirty="0" smtClean="0">
                <a:latin typeface="Nunito Sans" charset="0"/>
              </a:rPr>
              <a:t>()</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2050" name="Picture 2" descr="C:\Users\HP-LAP\Desktop\Right answer.png"/>
          <p:cNvPicPr>
            <a:picLocks noChangeAspect="1" noChangeArrowheads="1"/>
          </p:cNvPicPr>
          <p:nvPr/>
        </p:nvPicPr>
        <p:blipFill>
          <a:blip r:embed="rId4"/>
          <a:srcRect/>
          <a:stretch>
            <a:fillRect/>
          </a:stretch>
        </p:blipFill>
        <p:spPr bwMode="auto">
          <a:xfrm>
            <a:off x="3276600" y="3962400"/>
            <a:ext cx="685800" cy="638175"/>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panose="00000500000000000000" pitchFamily="2" charset="0"/>
              </a:rPr>
              <a:t>Which of the following </a:t>
            </a:r>
            <a:r>
              <a:rPr lang="en-US" sz="2500" dirty="0" err="1" smtClean="0">
                <a:latin typeface="Nunito Sans" panose="00000500000000000000" pitchFamily="2" charset="0"/>
              </a:rPr>
              <a:t>XPath</a:t>
            </a:r>
            <a:r>
              <a:rPr lang="en-US" sz="2500" dirty="0" smtClean="0">
                <a:latin typeface="Nunito Sans" panose="00000500000000000000" pitchFamily="2" charset="0"/>
              </a:rPr>
              <a:t> expression selects the current node?</a:t>
            </a:r>
            <a:endParaRPr lang="en-US" sz="2500" dirty="0">
              <a:latin typeface="Nunito Sans" panose="00000500000000000000" pitchFamily="2"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charset="0"/>
              </a:rPr>
              <a:t>//</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2050" name="Picture 2" descr="C:\Users\HP-LAP\Desktop\Right answer.png"/>
          <p:cNvPicPr>
            <a:picLocks noChangeAspect="1" noChangeArrowheads="1"/>
          </p:cNvPicPr>
          <p:nvPr/>
        </p:nvPicPr>
        <p:blipFill>
          <a:blip r:embed="rId4"/>
          <a:srcRect/>
          <a:stretch>
            <a:fillRect/>
          </a:stretch>
        </p:blipFill>
        <p:spPr bwMode="auto">
          <a:xfrm>
            <a:off x="1371600" y="2133600"/>
            <a:ext cx="685800" cy="638175"/>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914400"/>
            <a:ext cx="11052517" cy="3985706"/>
          </a:xfrm>
          <a:prstGeom prst="rect">
            <a:avLst/>
          </a:prstGeom>
          <a:noFill/>
        </p:spPr>
        <p:txBody>
          <a:bodyPr wrap="square" rtlCol="0">
            <a:spAutoFit/>
          </a:bodyPr>
          <a:lstStyle/>
          <a:p>
            <a:pPr algn="just"/>
            <a:r>
              <a:rPr lang="en-US" sz="2800" b="1" dirty="0" smtClean="0"/>
              <a:t>Syntax of a DTD </a:t>
            </a:r>
            <a:r>
              <a:rPr lang="en-US" sz="2800" b="1" dirty="0" smtClean="0"/>
              <a:t>declaration:</a:t>
            </a:r>
            <a:endParaRPr lang="en-US" sz="2500" dirty="0" smtClean="0">
              <a:latin typeface="Nunito Sans" charset="0"/>
            </a:endParaRPr>
          </a:p>
          <a:p>
            <a:pPr algn="just"/>
            <a:endParaRPr lang="en-US" sz="2500" dirty="0" smtClean="0">
              <a:latin typeface="Nunito Sans" charset="0"/>
            </a:endParaRPr>
          </a:p>
          <a:p>
            <a:pPr lvl="1" algn="just">
              <a:buFont typeface="Wingdings" pitchFamily="2" charset="2"/>
              <a:buChar char="Ø"/>
            </a:pPr>
            <a:r>
              <a:rPr lang="en-US" sz="2500" dirty="0" smtClean="0">
                <a:latin typeface="Nunito Sans" charset="0"/>
              </a:rPr>
              <a:t>  A </a:t>
            </a:r>
            <a:r>
              <a:rPr lang="en-US" sz="2500" dirty="0" smtClean="0">
                <a:latin typeface="Nunito Sans" charset="0"/>
              </a:rPr>
              <a:t>&lt;!DOCTYPE&gt; element is used to create a DTD and the DTD appears in that </a:t>
            </a:r>
            <a:r>
              <a:rPr lang="en-US" sz="2500" dirty="0" smtClean="0">
                <a:latin typeface="Nunito Sans" charset="0"/>
              </a:rPr>
              <a:t>element.</a:t>
            </a:r>
          </a:p>
          <a:p>
            <a:pPr lvl="1" algn="just"/>
            <a:endParaRPr lang="en-US" sz="2500" dirty="0" smtClean="0">
              <a:latin typeface="Nunito Sans" charset="0"/>
            </a:endParaRPr>
          </a:p>
          <a:p>
            <a:pPr lvl="1" algn="just">
              <a:buFont typeface="Wingdings" pitchFamily="2" charset="2"/>
              <a:buChar char="Ø"/>
            </a:pPr>
            <a:r>
              <a:rPr lang="en-US" sz="2500" dirty="0" smtClean="0">
                <a:latin typeface="Nunito Sans" charset="0"/>
              </a:rPr>
              <a:t>  The </a:t>
            </a:r>
            <a:r>
              <a:rPr lang="en-US" sz="2500" dirty="0" smtClean="0">
                <a:latin typeface="Nunito Sans" charset="0"/>
              </a:rPr>
              <a:t>element can take different forms</a:t>
            </a:r>
            <a:endParaRPr lang="en-US" sz="2500" dirty="0" smtClean="0">
              <a:latin typeface="Nunito Sans" charset="0"/>
            </a:endParaRPr>
          </a:p>
          <a:p>
            <a:pPr algn="just"/>
            <a:endParaRPr lang="en-US" sz="2500" dirty="0" smtClean="0">
              <a:latin typeface="Nunito Sans" charset="0"/>
            </a:endParaRPr>
          </a:p>
          <a:p>
            <a:pPr algn="just"/>
            <a:endParaRPr lang="en-US" sz="2500" dirty="0" smtClean="0">
              <a:latin typeface="Nunito Sans" charset="0"/>
            </a:endParaRPr>
          </a:p>
          <a:p>
            <a:pPr algn="just"/>
            <a:endParaRPr lang="en-US" sz="2500" dirty="0" smtClean="0">
              <a:latin typeface="Nunito Sans" charset="0"/>
            </a:endParaRPr>
          </a:p>
          <a:p>
            <a:pPr algn="just"/>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p:cNvSpPr/>
          <p:nvPr/>
        </p:nvSpPr>
        <p:spPr>
          <a:xfrm>
            <a:off x="1981200" y="3429000"/>
            <a:ext cx="7010400" cy="19812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rgbClr val="000000"/>
                </a:solidFill>
                <a:latin typeface="Nunito Sans" charset="0"/>
              </a:rPr>
              <a:t>&lt;!DOCTYPE rootname [ DTD ]&gt;</a:t>
            </a:r>
          </a:p>
          <a:p>
            <a:r>
              <a:rPr lang="en-US" sz="2500" dirty="0" smtClean="0">
                <a:solidFill>
                  <a:srgbClr val="000000"/>
                </a:solidFill>
                <a:latin typeface="Nunito Sans" charset="0"/>
              </a:rPr>
              <a:t>&lt;!DOCTYPE rootname SYSTEM URI &gt;</a:t>
            </a:r>
          </a:p>
          <a:p>
            <a:r>
              <a:rPr lang="en-US" sz="2500" dirty="0" smtClean="0">
                <a:solidFill>
                  <a:srgbClr val="000000"/>
                </a:solidFill>
                <a:latin typeface="Nunito Sans" charset="0"/>
              </a:rPr>
              <a:t>&lt;!DOCTYPE rootname PUBLIC identifier URI &gt;</a:t>
            </a:r>
            <a:endParaRPr lang="en-US" sz="2500" dirty="0">
              <a:solidFill>
                <a:srgbClr val="000000"/>
              </a:solidFill>
              <a:latin typeface="Nunito Sans" charset="0"/>
            </a:endParaRPr>
          </a:p>
        </p:txBody>
      </p:sp>
      <p:sp>
        <p:nvSpPr>
          <p:cNvPr id="6" name="Rectangle 5">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panose="00000500000000000000" pitchFamily="2" charset="0"/>
              </a:rPr>
              <a:t>Find the correct syntax of the declaration which defines the XML Version?</a:t>
            </a:r>
            <a:endParaRPr lang="en-US" sz="2500" dirty="0">
              <a:latin typeface="Nunito Sans" panose="00000500000000000000" pitchFamily="2"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477054"/>
          </a:xfrm>
          <a:prstGeom prst="rect">
            <a:avLst/>
          </a:prstGeom>
          <a:noFill/>
        </p:spPr>
        <p:txBody>
          <a:bodyPr wrap="square" lIns="91440" tIns="45720" rIns="91440" bIns="45720">
            <a:spAutoFit/>
          </a:bodyPr>
          <a:lstStyle/>
          <a:p>
            <a:r>
              <a:rPr lang="en-US" sz="2500" dirty="0" smtClean="0">
                <a:latin typeface="Nunito Sans" charset="0"/>
              </a:rPr>
              <a:t>&lt; xml version="1.0"/ &gt;</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&lt; </a:t>
            </a:r>
            <a:r>
              <a:rPr lang="en-US" sz="2500" dirty="0" smtClean="0">
                <a:latin typeface="Nunito Sans" panose="00000500000000000000" pitchFamily="2" charset="0"/>
              </a:rPr>
              <a:t>?xml version= "1.0" ? &gt;</a:t>
            </a:r>
            <a:endParaRPr lang="en-US" sz="2500" dirty="0" smtClean="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&lt; ?xml version="1.0" / &gt;</a:t>
            </a:r>
            <a:endParaRPr lang="en-US" sz="2500" dirty="0" smtClean="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charset="0"/>
              </a:rPr>
              <a:t>None of the above</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2050" name="Picture 2" descr="C:\Users\HP-LAP\Desktop\Right answer.png"/>
          <p:cNvPicPr>
            <a:picLocks noChangeAspect="1" noChangeArrowheads="1"/>
          </p:cNvPicPr>
          <p:nvPr/>
        </p:nvPicPr>
        <p:blipFill>
          <a:blip r:embed="rId4"/>
          <a:srcRect/>
          <a:stretch>
            <a:fillRect/>
          </a:stretch>
        </p:blipFill>
        <p:spPr bwMode="auto">
          <a:xfrm>
            <a:off x="4876800" y="3048000"/>
            <a:ext cx="685800" cy="638175"/>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5EFE211-1D0D-4979-87E6-8967C2913C04}"/>
              </a:ext>
            </a:extLst>
          </p:cNvPr>
          <p:cNvSpPr txBox="1"/>
          <p:nvPr/>
        </p:nvSpPr>
        <p:spPr>
          <a:xfrm>
            <a:off x="642479" y="1156906"/>
            <a:ext cx="11020071" cy="477054"/>
          </a:xfrm>
          <a:prstGeom prst="rect">
            <a:avLst/>
          </a:prstGeom>
          <a:noFill/>
        </p:spPr>
        <p:txBody>
          <a:bodyPr wrap="square" rtlCol="0">
            <a:spAutoFit/>
          </a:bodyPr>
          <a:lstStyle/>
          <a:p>
            <a:r>
              <a:rPr lang="en-US" sz="2500" dirty="0" smtClean="0">
                <a:latin typeface="Nunito Sans" panose="00000500000000000000" pitchFamily="2" charset="0"/>
              </a:rPr>
              <a:t>Which of the following is true about XML?</a:t>
            </a:r>
            <a:endParaRPr lang="en-US" sz="2500" dirty="0">
              <a:latin typeface="Nunito Sans" panose="00000500000000000000" pitchFamily="2" charset="0"/>
            </a:endParaRPr>
          </a:p>
        </p:txBody>
      </p:sp>
      <p:sp>
        <p:nvSpPr>
          <p:cNvPr id="23" name="Rectangle 22">
            <a:extLst>
              <a:ext uri="{FF2B5EF4-FFF2-40B4-BE49-F238E27FC236}">
                <a16:creationId xmlns:a16="http://schemas.microsoft.com/office/drawing/2014/main" xmlns="" id="{116C2E0D-93FB-4ADC-BC2B-83DFED946B7A}"/>
              </a:ext>
            </a:extLst>
          </p:cNvPr>
          <p:cNvSpPr/>
          <p:nvPr/>
        </p:nvSpPr>
        <p:spPr>
          <a:xfrm>
            <a:off x="1167134" y="2362200"/>
            <a:ext cx="10495416" cy="861774"/>
          </a:xfrm>
          <a:prstGeom prst="rect">
            <a:avLst/>
          </a:prstGeom>
          <a:noFill/>
        </p:spPr>
        <p:txBody>
          <a:bodyPr wrap="square" lIns="91440" tIns="45720" rIns="91440" bIns="45720">
            <a:spAutoFit/>
          </a:bodyPr>
          <a:lstStyle/>
          <a:p>
            <a:r>
              <a:rPr lang="en-US" sz="2500" dirty="0" smtClean="0">
                <a:latin typeface="Nunito Sans" charset="0"/>
              </a:rPr>
              <a:t>XML </a:t>
            </a:r>
            <a:r>
              <a:rPr lang="en-US" sz="2500" dirty="0" smtClean="0">
                <a:latin typeface="Nunito Sans" charset="0"/>
              </a:rPr>
              <a:t>is technology independent. It can be used by any technology for data storage and transmission purpose.</a:t>
            </a:r>
            <a:endParaRPr lang="en-US" sz="2500" dirty="0" smtClean="0">
              <a:latin typeface="Nunito Sans" charset="0"/>
            </a:endParaRPr>
          </a:p>
        </p:txBody>
      </p:sp>
      <p:sp>
        <p:nvSpPr>
          <p:cNvPr id="19" name="Rectangle 18">
            <a:extLst>
              <a:ext uri="{FF2B5EF4-FFF2-40B4-BE49-F238E27FC236}">
                <a16:creationId xmlns:a16="http://schemas.microsoft.com/office/drawing/2014/main" xmlns=""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05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89410" cy="429768"/>
          </a:xfrm>
          <a:prstGeom prst="rect">
            <a:avLst/>
          </a:prstGeom>
        </p:spPr>
      </p:pic>
      <p:sp>
        <p:nvSpPr>
          <p:cNvPr id="2" name="TextBox 1"/>
          <p:cNvSpPr txBox="1"/>
          <p:nvPr/>
        </p:nvSpPr>
        <p:spPr>
          <a:xfrm>
            <a:off x="642479" y="2362200"/>
            <a:ext cx="533400" cy="477054"/>
          </a:xfrm>
          <a:prstGeom prst="rect">
            <a:avLst/>
          </a:prstGeom>
          <a:noFill/>
        </p:spPr>
        <p:txBody>
          <a:bodyPr wrap="square" rtlCol="0">
            <a:spAutoFit/>
          </a:bodyPr>
          <a:lstStyle/>
          <a:p>
            <a:r>
              <a:rPr lang="en-US" sz="2500" b="1" dirty="0" smtClean="0">
                <a:latin typeface="Nunito Sans" panose="00000500000000000000" pitchFamily="2" charset="0"/>
              </a:rPr>
              <a:t>A)</a:t>
            </a:r>
            <a:endParaRPr lang="en-US" sz="2500" b="1" dirty="0">
              <a:latin typeface="Nunito Sans" panose="00000500000000000000" pitchFamily="2" charset="0"/>
            </a:endParaRPr>
          </a:p>
        </p:txBody>
      </p:sp>
      <p:sp>
        <p:nvSpPr>
          <p:cNvPr id="28" name="Rectangle 27">
            <a:extLst>
              <a:ext uri="{FF2B5EF4-FFF2-40B4-BE49-F238E27FC236}">
                <a16:creationId xmlns:a16="http://schemas.microsoft.com/office/drawing/2014/main" xmlns="" id="{116C2E0D-93FB-4ADC-BC2B-83DFED946B7A}"/>
              </a:ext>
            </a:extLst>
          </p:cNvPr>
          <p:cNvSpPr/>
          <p:nvPr/>
        </p:nvSpPr>
        <p:spPr>
          <a:xfrm>
            <a:off x="1175878" y="3294142"/>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XML </a:t>
            </a:r>
            <a:r>
              <a:rPr lang="en-US" sz="2500" dirty="0" smtClean="0">
                <a:latin typeface="Nunito Sans" panose="00000500000000000000" pitchFamily="2" charset="0"/>
              </a:rPr>
              <a:t>uses simple text format. It is human readable and understandable.</a:t>
            </a:r>
            <a:endParaRPr lang="en-US" sz="2500" dirty="0" smtClean="0">
              <a:latin typeface="Nunito Sans" panose="00000500000000000000" pitchFamily="2" charset="0"/>
            </a:endParaRPr>
          </a:p>
        </p:txBody>
      </p:sp>
      <p:sp>
        <p:nvSpPr>
          <p:cNvPr id="29" name="TextBox 28"/>
          <p:cNvSpPr txBox="1"/>
          <p:nvPr/>
        </p:nvSpPr>
        <p:spPr>
          <a:xfrm>
            <a:off x="651223" y="3294142"/>
            <a:ext cx="533400" cy="477054"/>
          </a:xfrm>
          <a:prstGeom prst="rect">
            <a:avLst/>
          </a:prstGeom>
          <a:noFill/>
        </p:spPr>
        <p:txBody>
          <a:bodyPr wrap="square" rtlCol="0">
            <a:spAutoFit/>
          </a:bodyPr>
          <a:lstStyle/>
          <a:p>
            <a:r>
              <a:rPr lang="en-US" sz="2500" b="1" dirty="0">
                <a:latin typeface="Nunito Sans" panose="00000500000000000000" pitchFamily="2" charset="0"/>
              </a:rPr>
              <a:t>B</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xmlns="" id="{116C2E0D-93FB-4ADC-BC2B-83DFED946B7A}"/>
              </a:ext>
            </a:extLst>
          </p:cNvPr>
          <p:cNvSpPr/>
          <p:nvPr/>
        </p:nvSpPr>
        <p:spPr>
          <a:xfrm>
            <a:off x="1167134" y="4226084"/>
            <a:ext cx="10495416"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Using </a:t>
            </a:r>
            <a:r>
              <a:rPr lang="en-US" sz="2500" dirty="0" smtClean="0">
                <a:latin typeface="Nunito Sans" panose="00000500000000000000" pitchFamily="2" charset="0"/>
              </a:rPr>
              <a:t>XSD, DTD and XML structure can be validated easily.</a:t>
            </a:r>
            <a:endParaRPr lang="en-US" sz="2500" dirty="0" smtClean="0">
              <a:latin typeface="Nunito Sans" panose="00000500000000000000" pitchFamily="2" charset="0"/>
            </a:endParaRPr>
          </a:p>
        </p:txBody>
      </p:sp>
      <p:sp>
        <p:nvSpPr>
          <p:cNvPr id="31" name="TextBox 30"/>
          <p:cNvSpPr txBox="1"/>
          <p:nvPr/>
        </p:nvSpPr>
        <p:spPr>
          <a:xfrm>
            <a:off x="642479" y="4226084"/>
            <a:ext cx="533400" cy="477054"/>
          </a:xfrm>
          <a:prstGeom prst="rect">
            <a:avLst/>
          </a:prstGeom>
          <a:noFill/>
        </p:spPr>
        <p:txBody>
          <a:bodyPr wrap="square" rtlCol="0">
            <a:spAutoFit/>
          </a:bodyPr>
          <a:lstStyle/>
          <a:p>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32" name="Rectangle 31">
            <a:extLst>
              <a:ext uri="{FF2B5EF4-FFF2-40B4-BE49-F238E27FC236}">
                <a16:creationId xmlns:a16="http://schemas.microsoft.com/office/drawing/2014/main" xmlns="" id="{116C2E0D-93FB-4ADC-BC2B-83DFED946B7A}"/>
              </a:ext>
            </a:extLst>
          </p:cNvPr>
          <p:cNvSpPr/>
          <p:nvPr/>
        </p:nvSpPr>
        <p:spPr>
          <a:xfrm>
            <a:off x="1167134" y="5158026"/>
            <a:ext cx="10495416" cy="477054"/>
          </a:xfrm>
          <a:prstGeom prst="rect">
            <a:avLst/>
          </a:prstGeom>
          <a:noFill/>
        </p:spPr>
        <p:txBody>
          <a:bodyPr wrap="square" lIns="91440" tIns="45720" rIns="91440" bIns="45720">
            <a:spAutoFit/>
          </a:bodyPr>
          <a:lstStyle/>
          <a:p>
            <a:r>
              <a:rPr lang="en-US" sz="2500" dirty="0" smtClean="0">
                <a:latin typeface="Nunito Sans" charset="0"/>
              </a:rPr>
              <a:t>All </a:t>
            </a:r>
            <a:r>
              <a:rPr lang="en-US" sz="2500" dirty="0" smtClean="0">
                <a:latin typeface="Nunito Sans" charset="0"/>
              </a:rPr>
              <a:t>of the above.</a:t>
            </a:r>
            <a:endParaRPr lang="en-US" sz="2500" dirty="0" smtClean="0">
              <a:latin typeface="Nunito Sans"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pic>
        <p:nvPicPr>
          <p:cNvPr id="2050" name="Picture 2" descr="C:\Users\HP-LAP\Desktop\Right answer.png"/>
          <p:cNvPicPr>
            <a:picLocks noChangeAspect="1" noChangeArrowheads="1"/>
          </p:cNvPicPr>
          <p:nvPr/>
        </p:nvPicPr>
        <p:blipFill>
          <a:blip r:embed="rId4"/>
          <a:srcRect/>
          <a:stretch>
            <a:fillRect/>
          </a:stretch>
        </p:blipFill>
        <p:spPr bwMode="auto">
          <a:xfrm>
            <a:off x="3505200" y="4953000"/>
            <a:ext cx="685800" cy="638175"/>
          </a:xfrm>
          <a:prstGeom prst="rect">
            <a:avLst/>
          </a:prstGeom>
          <a:noFill/>
        </p:spPr>
      </p:pic>
    </p:spTree>
    <p:extLst>
      <p:ext uri="{BB962C8B-B14F-4D97-AF65-F5344CB8AC3E}">
        <p14:creationId xmlns:p14="http://schemas.microsoft.com/office/powerpoint/2010/main" xmlns="" val="28438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457200" y="838200"/>
            <a:ext cx="11052517" cy="477054"/>
          </a:xfrm>
          <a:prstGeom prst="rect">
            <a:avLst/>
          </a:prstGeom>
          <a:noFill/>
        </p:spPr>
        <p:txBody>
          <a:bodyPr wrap="square" rtlCol="0">
            <a:spAutoFit/>
          </a:bodyPr>
          <a:lstStyle/>
          <a:p>
            <a:pPr algn="just"/>
            <a:r>
              <a:rPr lang="en-US" sz="2500" b="1" dirty="0" smtClean="0">
                <a:latin typeface="Nunito Sans" charset="0"/>
              </a:rPr>
              <a:t>Types of </a:t>
            </a:r>
            <a:r>
              <a:rPr lang="en-US" sz="2500" b="1" dirty="0" smtClean="0">
                <a:latin typeface="Nunito Sans" charset="0"/>
              </a:rPr>
              <a:t>DTDs:</a:t>
            </a:r>
            <a:endParaRPr lang="en-US" sz="2500" dirty="0">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6" name="Rounded Rectangle 5"/>
          <p:cNvSpPr/>
          <p:nvPr/>
        </p:nvSpPr>
        <p:spPr>
          <a:xfrm>
            <a:off x="2362200" y="1600200"/>
            <a:ext cx="2286000" cy="76200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rgbClr val="000000"/>
                </a:solidFill>
                <a:latin typeface="Nunito Sans" charset="0"/>
              </a:rPr>
              <a:t>Internal DTD</a:t>
            </a:r>
            <a:endParaRPr lang="en-US" sz="2500" dirty="0">
              <a:solidFill>
                <a:srgbClr val="000000"/>
              </a:solidFill>
              <a:latin typeface="Nunito Sans" charset="0"/>
            </a:endParaRPr>
          </a:p>
        </p:txBody>
      </p:sp>
      <p:sp>
        <p:nvSpPr>
          <p:cNvPr id="8" name="Rounded Rectangle 7"/>
          <p:cNvSpPr/>
          <p:nvPr/>
        </p:nvSpPr>
        <p:spPr>
          <a:xfrm>
            <a:off x="2743200" y="2895600"/>
            <a:ext cx="8610600" cy="68580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flipH="1" flipV="1">
            <a:off x="2857500" y="2628900"/>
            <a:ext cx="5334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71800" y="3048000"/>
            <a:ext cx="9096448" cy="477054"/>
          </a:xfrm>
          <a:prstGeom prst="rect">
            <a:avLst/>
          </a:prstGeom>
        </p:spPr>
        <p:txBody>
          <a:bodyPr wrap="square">
            <a:spAutoFit/>
          </a:bodyPr>
          <a:lstStyle/>
          <a:p>
            <a:r>
              <a:rPr lang="en-US" sz="2500" dirty="0" smtClean="0">
                <a:latin typeface="Nunito Sans" charset="0"/>
              </a:rPr>
              <a:t>The &lt;!DOCTYPE&gt; declaration lies within </a:t>
            </a:r>
            <a:r>
              <a:rPr lang="en-US" sz="2500" dirty="0" smtClean="0">
                <a:latin typeface="Nunito Sans" charset="0"/>
              </a:rPr>
              <a:t>XML</a:t>
            </a:r>
            <a:r>
              <a:rPr lang="en-US" sz="2500" dirty="0" smtClean="0">
                <a:latin typeface="Nunito Sans" charset="0"/>
              </a:rPr>
              <a:t> document</a:t>
            </a:r>
            <a:endParaRPr lang="en-US" sz="2500" dirty="0">
              <a:latin typeface="Nunito Sans" charset="0"/>
            </a:endParaRPr>
          </a:p>
        </p:txBody>
      </p:sp>
      <p:sp>
        <p:nvSpPr>
          <p:cNvPr id="12" name="Rounded Rectangle 11"/>
          <p:cNvSpPr/>
          <p:nvPr/>
        </p:nvSpPr>
        <p:spPr>
          <a:xfrm>
            <a:off x="2362200" y="3886200"/>
            <a:ext cx="2286000" cy="762000"/>
          </a:xfrm>
          <a:prstGeom prst="round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solidFill>
                  <a:srgbClr val="000000"/>
                </a:solidFill>
                <a:latin typeface="Nunito Sans" charset="0"/>
              </a:rPr>
              <a:t>External DTD</a:t>
            </a:r>
            <a:endParaRPr lang="en-US" sz="2500" b="1" dirty="0">
              <a:solidFill>
                <a:srgbClr val="000000"/>
              </a:solidFill>
              <a:latin typeface="Nunito Sans" charset="0"/>
            </a:endParaRPr>
          </a:p>
        </p:txBody>
      </p:sp>
      <p:sp>
        <p:nvSpPr>
          <p:cNvPr id="13" name="Rounded Rectangle 12"/>
          <p:cNvSpPr/>
          <p:nvPr/>
        </p:nvSpPr>
        <p:spPr>
          <a:xfrm>
            <a:off x="2743200" y="5105400"/>
            <a:ext cx="8610600" cy="685800"/>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0" y="5257800"/>
            <a:ext cx="8305800" cy="477054"/>
          </a:xfrm>
          <a:prstGeom prst="rect">
            <a:avLst/>
          </a:prstGeom>
        </p:spPr>
        <p:txBody>
          <a:bodyPr wrap="square">
            <a:spAutoFit/>
          </a:bodyPr>
          <a:lstStyle/>
          <a:p>
            <a:r>
              <a:rPr lang="en-US" sz="2500" dirty="0" smtClean="0">
                <a:latin typeface="Nunito Sans" charset="0"/>
              </a:rPr>
              <a:t>The &lt;!DOCTYPE&gt; declaration lies in </a:t>
            </a:r>
            <a:r>
              <a:rPr lang="en-US" sz="2500" dirty="0" smtClean="0">
                <a:latin typeface="Nunito Sans" charset="0"/>
              </a:rPr>
              <a:t>external document</a:t>
            </a:r>
            <a:endParaRPr lang="en-US" sz="2500" dirty="0">
              <a:latin typeface="Nunito Sans" charset="0"/>
            </a:endParaRPr>
          </a:p>
        </p:txBody>
      </p:sp>
      <p:cxnSp>
        <p:nvCxnSpPr>
          <p:cNvPr id="16" name="Straight Connector 15"/>
          <p:cNvCxnSpPr/>
          <p:nvPr/>
        </p:nvCxnSpPr>
        <p:spPr>
          <a:xfrm rot="5400000" flipH="1" flipV="1">
            <a:off x="2896394" y="4876006"/>
            <a:ext cx="4572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1723549"/>
          </a:xfrm>
          <a:prstGeom prst="rect">
            <a:avLst/>
          </a:prstGeom>
          <a:noFill/>
        </p:spPr>
        <p:txBody>
          <a:bodyPr wrap="square" rtlCol="0">
            <a:spAutoFit/>
          </a:bodyPr>
          <a:lstStyle/>
          <a:p>
            <a:pPr algn="just"/>
            <a:r>
              <a:rPr lang="en-US" sz="2500" b="1" dirty="0" smtClean="0">
                <a:latin typeface="Nunito Sans" charset="0"/>
              </a:rPr>
              <a:t>External </a:t>
            </a:r>
            <a:r>
              <a:rPr lang="en-US" sz="2500" b="1" dirty="0" smtClean="0">
                <a:latin typeface="Nunito Sans" charset="0"/>
              </a:rPr>
              <a:t>DTD:</a:t>
            </a:r>
          </a:p>
          <a:p>
            <a:pPr algn="just"/>
            <a:endParaRPr lang="en-US" sz="2500" b="1" dirty="0" smtClean="0">
              <a:latin typeface="Nunito Sans" charset="0"/>
            </a:endParaRPr>
          </a:p>
          <a:p>
            <a:pPr algn="just"/>
            <a:r>
              <a:rPr lang="en-US" sz="2800" b="1" dirty="0" smtClean="0"/>
              <a:t>Syntax</a:t>
            </a:r>
            <a:r>
              <a:rPr lang="en-US" sz="2800" b="1" dirty="0" smtClean="0"/>
              <a:t>:</a:t>
            </a:r>
            <a:endParaRPr lang="en-US" sz="2800" b="1" dirty="0" smtClean="0">
              <a:latin typeface="Nunito Sans" charset="0"/>
            </a:endParaRPr>
          </a:p>
          <a:p>
            <a:pPr lvl="2" algn="just"/>
            <a:r>
              <a:rPr lang="en-US" sz="2800" b="1" dirty="0" smtClean="0">
                <a:solidFill>
                  <a:srgbClr val="F05136"/>
                </a:solidFill>
              </a:rPr>
              <a:t>&lt; !DOCTYPE Root element System "filename"&gt;</a:t>
            </a:r>
            <a:endParaRPr lang="en-US" sz="2500" dirty="0">
              <a:solidFill>
                <a:srgbClr val="F05136"/>
              </a:solidFill>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6" name="Rectangle 5">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762000"/>
            <a:ext cx="11052517" cy="1815882"/>
          </a:xfrm>
          <a:prstGeom prst="rect">
            <a:avLst/>
          </a:prstGeom>
          <a:noFill/>
        </p:spPr>
        <p:txBody>
          <a:bodyPr wrap="square" rtlCol="0">
            <a:spAutoFit/>
          </a:bodyPr>
          <a:lstStyle/>
          <a:p>
            <a:pPr algn="just"/>
            <a:r>
              <a:rPr lang="en-US" sz="2800" b="1" dirty="0" smtClean="0"/>
              <a:t>Internal </a:t>
            </a:r>
            <a:r>
              <a:rPr lang="en-US" sz="2800" b="1" dirty="0" smtClean="0"/>
              <a:t>DTD:</a:t>
            </a:r>
          </a:p>
          <a:p>
            <a:pPr algn="just"/>
            <a:endParaRPr lang="en-US" sz="2800" b="1" dirty="0" smtClean="0">
              <a:solidFill>
                <a:srgbClr val="F05136"/>
              </a:solidFill>
              <a:latin typeface="Nunito Sans" charset="0"/>
            </a:endParaRPr>
          </a:p>
          <a:p>
            <a:pPr algn="just"/>
            <a:r>
              <a:rPr lang="en-US" sz="2800" b="1" dirty="0" smtClean="0"/>
              <a:t>Syntax:</a:t>
            </a:r>
            <a:endParaRPr lang="en-US" sz="2800" b="1" dirty="0" smtClean="0">
              <a:solidFill>
                <a:srgbClr val="F05136"/>
              </a:solidFill>
              <a:latin typeface="Nunito Sans" charset="0"/>
            </a:endParaRPr>
          </a:p>
          <a:p>
            <a:pPr lvl="2" algn="just"/>
            <a:r>
              <a:rPr lang="en-US" sz="2800" b="1" dirty="0" smtClean="0">
                <a:solidFill>
                  <a:srgbClr val="F05136"/>
                </a:solidFill>
              </a:rPr>
              <a:t>&lt; !DOCTYPE Rootname [element declaration] &gt;</a:t>
            </a:r>
            <a:endParaRPr lang="en-US" sz="2500" dirty="0">
              <a:solidFill>
                <a:srgbClr val="F05136"/>
              </a:solidFill>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2015936"/>
          </a:xfrm>
          <a:prstGeom prst="rect">
            <a:avLst/>
          </a:prstGeom>
          <a:noFill/>
        </p:spPr>
        <p:txBody>
          <a:bodyPr wrap="square" rtlCol="0">
            <a:spAutoFit/>
          </a:bodyPr>
          <a:lstStyle/>
          <a:p>
            <a:r>
              <a:rPr lang="en-US" sz="2500" b="1" dirty="0" smtClean="0">
                <a:latin typeface="Nunito Sans" charset="0"/>
              </a:rPr>
              <a:t>Declaring Elements in DTDs:</a:t>
            </a:r>
          </a:p>
          <a:p>
            <a:endParaRPr lang="en-US" sz="2500" b="1" dirty="0" smtClean="0">
              <a:latin typeface="Nunito Sans" charset="0"/>
            </a:endParaRPr>
          </a:p>
          <a:p>
            <a:r>
              <a:rPr lang="en-US" sz="2500" b="1" dirty="0" smtClean="0">
                <a:latin typeface="Nunito Sans" charset="0"/>
              </a:rPr>
              <a:t>Syntax of an element in a DTD:</a:t>
            </a:r>
          </a:p>
          <a:p>
            <a:r>
              <a:rPr lang="en-US" sz="2500" b="1" dirty="0" smtClean="0">
                <a:solidFill>
                  <a:srgbClr val="F05136"/>
                </a:solidFill>
                <a:latin typeface="Nunito Sans" charset="0"/>
              </a:rPr>
              <a:t>		</a:t>
            </a:r>
          </a:p>
          <a:p>
            <a:r>
              <a:rPr lang="en-US" sz="2500" b="1" dirty="0" smtClean="0">
                <a:solidFill>
                  <a:srgbClr val="F05136"/>
                </a:solidFill>
                <a:latin typeface="Nunito Sans" charset="0"/>
              </a:rPr>
              <a:t>		&lt;!ELEMENT </a:t>
            </a:r>
            <a:r>
              <a:rPr lang="en-US" sz="2500" b="1" i="1" dirty="0" smtClean="0">
                <a:solidFill>
                  <a:srgbClr val="F05136"/>
                </a:solidFill>
                <a:latin typeface="Nunito Sans" charset="0"/>
              </a:rPr>
              <a:t>name content_model &gt;</a:t>
            </a:r>
            <a:endParaRPr lang="en-US" sz="2500" b="1" dirty="0">
              <a:solidFill>
                <a:srgbClr val="F05136"/>
              </a:solidFill>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 name="Rectangle 4"/>
          <p:cNvSpPr/>
          <p:nvPr/>
        </p:nvSpPr>
        <p:spPr>
          <a:xfrm>
            <a:off x="1371600" y="3200400"/>
            <a:ext cx="3260829" cy="477054"/>
          </a:xfrm>
          <a:prstGeom prst="rect">
            <a:avLst/>
          </a:prstGeom>
        </p:spPr>
        <p:txBody>
          <a:bodyPr wrap="none">
            <a:spAutoFit/>
          </a:bodyPr>
          <a:lstStyle/>
          <a:p>
            <a:r>
              <a:rPr lang="en-US" sz="2500" b="1" dirty="0" smtClean="0">
                <a:latin typeface="Nunito Sans" charset="0"/>
              </a:rPr>
              <a:t>Name of the </a:t>
            </a:r>
            <a:r>
              <a:rPr lang="en-US" sz="2500" b="1" dirty="0" smtClean="0">
                <a:latin typeface="Nunito Sans" charset="0"/>
              </a:rPr>
              <a:t>element</a:t>
            </a:r>
          </a:p>
        </p:txBody>
      </p:sp>
      <p:sp>
        <p:nvSpPr>
          <p:cNvPr id="6" name="Rectangle 5">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3124200"/>
            <a:ext cx="4578497" cy="477054"/>
          </a:xfrm>
          <a:prstGeom prst="rect">
            <a:avLst/>
          </a:prstGeom>
        </p:spPr>
        <p:txBody>
          <a:bodyPr wrap="none">
            <a:spAutoFit/>
          </a:bodyPr>
          <a:lstStyle/>
          <a:p>
            <a:r>
              <a:rPr lang="en-US" sz="2500" b="1" dirty="0" smtClean="0">
                <a:latin typeface="Nunito Sans" charset="0"/>
              </a:rPr>
              <a:t>Content model of the element</a:t>
            </a:r>
            <a:endParaRPr lang="en-US" sz="2500" b="1" dirty="0">
              <a:latin typeface="Nunito Sans" charset="0"/>
            </a:endParaRPr>
          </a:p>
        </p:txBody>
      </p:sp>
      <p:cxnSp>
        <p:nvCxnSpPr>
          <p:cNvPr id="10" name="Straight Arrow Connector 9"/>
          <p:cNvCxnSpPr/>
          <p:nvPr/>
        </p:nvCxnSpPr>
        <p:spPr>
          <a:xfrm flipV="1">
            <a:off x="3200400" y="2743200"/>
            <a:ext cx="1143000" cy="4572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324600" y="2743200"/>
            <a:ext cx="762000" cy="3810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1292662"/>
          </a:xfrm>
          <a:prstGeom prst="rect">
            <a:avLst/>
          </a:prstGeom>
          <a:noFill/>
        </p:spPr>
        <p:txBody>
          <a:bodyPr wrap="square" rtlCol="0">
            <a:spAutoFit/>
          </a:bodyPr>
          <a:lstStyle/>
          <a:p>
            <a:r>
              <a:rPr lang="en-US" sz="2500" b="1" dirty="0" smtClean="0">
                <a:latin typeface="Nunito Sans" charset="0"/>
              </a:rPr>
              <a:t>ELEMENT </a:t>
            </a:r>
            <a:r>
              <a:rPr lang="en-US" sz="2500" b="1" dirty="0" smtClean="0">
                <a:latin typeface="Nunito Sans" charset="0"/>
              </a:rPr>
              <a:t>descriptions:</a:t>
            </a:r>
          </a:p>
          <a:p>
            <a:endParaRPr lang="en-US" sz="2500" b="1" dirty="0" smtClean="0">
              <a:solidFill>
                <a:srgbClr val="F05136"/>
              </a:solidFill>
              <a:latin typeface="Nunito Sans" charset="0"/>
            </a:endParaRPr>
          </a:p>
          <a:p>
            <a:r>
              <a:rPr lang="en-US" sz="2500" b="1" dirty="0" smtClean="0">
                <a:latin typeface="Nunito Sans" charset="0"/>
              </a:rPr>
              <a:t>Suffixes:</a:t>
            </a:r>
            <a:endParaRPr lang="en-US" sz="2500" b="1" dirty="0">
              <a:solidFill>
                <a:srgbClr val="F05136"/>
              </a:solidFill>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6" name="Rectangle 5">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1905000" y="2286000"/>
          <a:ext cx="8127999" cy="1813560"/>
        </p:xfrm>
        <a:graphic>
          <a:graphicData uri="http://schemas.openxmlformats.org/drawingml/2006/table">
            <a:tbl>
              <a:tblPr firstRow="1" bandRow="1">
                <a:tableStyleId>{21E4AEA4-8DFA-4A89-87EB-49C32662AFE0}</a:tableStyleId>
              </a:tblPr>
              <a:tblGrid>
                <a:gridCol w="2709333"/>
                <a:gridCol w="3234267"/>
                <a:gridCol w="2184399"/>
              </a:tblGrid>
              <a:tr h="370840">
                <a:tc>
                  <a:txBody>
                    <a:bodyPr/>
                    <a:lstStyle/>
                    <a:p>
                      <a:r>
                        <a:rPr lang="en-US" sz="2500" b="1" kern="1200" baseline="0" dirty="0" smtClean="0">
                          <a:solidFill>
                            <a:schemeClr val="lt1"/>
                          </a:solidFill>
                          <a:latin typeface="Nunito Sans" charset="0"/>
                          <a:ea typeface="+mn-ea"/>
                          <a:cs typeface="+mn-cs"/>
                        </a:rPr>
                        <a:t>        </a:t>
                      </a:r>
                      <a:r>
                        <a:rPr lang="en-US" sz="2500" b="0" kern="1200" baseline="0" dirty="0" smtClean="0">
                          <a:solidFill>
                            <a:schemeClr val="tx1"/>
                          </a:solidFill>
                          <a:latin typeface="Nunito Sans" charset="0"/>
                          <a:ea typeface="+mn-ea"/>
                          <a:cs typeface="+mn-cs"/>
                        </a:rPr>
                        <a:t>Suffix</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          Meaning</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       Example</a:t>
                      </a:r>
                      <a:endParaRPr lang="en-US" sz="2500" b="0" dirty="0">
                        <a:solidFill>
                          <a:schemeClr val="tx1"/>
                        </a:solidFill>
                        <a:latin typeface="Nunito Sans" charset="0"/>
                      </a:endParaRPr>
                    </a:p>
                  </a:txBody>
                  <a:tcPr/>
                </a:tc>
              </a:tr>
              <a:tr h="370840">
                <a:tc>
                  <a:txBody>
                    <a:bodyPr/>
                    <a:lstStyle/>
                    <a:p>
                      <a:r>
                        <a:rPr lang="en-US" dirty="0" smtClean="0"/>
                        <a:t>                    </a:t>
                      </a:r>
                      <a:r>
                        <a:rPr lang="en-US" sz="2500" dirty="0" smtClean="0">
                          <a:latin typeface="Nunito Sans" charset="0"/>
                        </a:rPr>
                        <a:t>?</a:t>
                      </a:r>
                      <a:endParaRPr lang="en-US" sz="250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Zero or Once (Optional)</a:t>
                      </a:r>
                      <a:endParaRPr lang="en-US" sz="2000" dirty="0">
                        <a:latin typeface="Nunito Sans" charset="0"/>
                      </a:endParaRPr>
                    </a:p>
                  </a:txBody>
                  <a:tcPr/>
                </a:tc>
                <a:tc>
                  <a:txBody>
                    <a:bodyPr/>
                    <a:lstStyle/>
                    <a:p>
                      <a:r>
                        <a:rPr lang="en-US" sz="2500" kern="1200" baseline="0" dirty="0" smtClean="0">
                          <a:solidFill>
                            <a:schemeClr val="dk1"/>
                          </a:solidFill>
                          <a:latin typeface="Nunito Sans" charset="0"/>
                          <a:ea typeface="+mn-ea"/>
                          <a:cs typeface="+mn-cs"/>
                        </a:rPr>
                        <a:t>      </a:t>
                      </a:r>
                      <a:r>
                        <a:rPr lang="en-US" sz="2000" kern="1200" baseline="0" dirty="0" smtClean="0">
                          <a:solidFill>
                            <a:schemeClr val="dk1"/>
                          </a:solidFill>
                          <a:latin typeface="Nunito Sans" charset="0"/>
                          <a:ea typeface="+mn-ea"/>
                          <a:cs typeface="+mn-cs"/>
                        </a:rPr>
                        <a:t>Subject?</a:t>
                      </a:r>
                      <a:endParaRPr lang="en-US" sz="2000" dirty="0">
                        <a:latin typeface="Nunito Sans" charset="0"/>
                      </a:endParaRPr>
                    </a:p>
                  </a:txBody>
                  <a:tcPr/>
                </a:tc>
              </a:tr>
              <a:tr h="370840">
                <a:tc>
                  <a:txBody>
                    <a:bodyPr/>
                    <a:lstStyle/>
                    <a:p>
                      <a:r>
                        <a:rPr lang="en-US" sz="2000" dirty="0" smtClean="0">
                          <a:latin typeface="Nunito Sans" charset="0"/>
                        </a:rPr>
                        <a:t>                +</a:t>
                      </a:r>
                      <a:endParaRPr lang="en-US" sz="2000" dirty="0">
                        <a:latin typeface="Nunito Sans" charset="0"/>
                      </a:endParaRPr>
                    </a:p>
                  </a:txBody>
                  <a:tcPr/>
                </a:tc>
                <a:tc>
                  <a:txBody>
                    <a:bodyPr/>
                    <a:lstStyle/>
                    <a:p>
                      <a:r>
                        <a:rPr lang="en-US" sz="2500" kern="1200" baseline="0" dirty="0" smtClean="0">
                          <a:solidFill>
                            <a:schemeClr val="dk1"/>
                          </a:solidFill>
                          <a:latin typeface="Nunito Sans" charset="0"/>
                          <a:ea typeface="+mn-ea"/>
                          <a:cs typeface="+mn-cs"/>
                        </a:rPr>
                        <a:t>  </a:t>
                      </a:r>
                      <a:r>
                        <a:rPr lang="en-US" sz="2000" kern="1200" baseline="0" dirty="0" smtClean="0">
                          <a:solidFill>
                            <a:schemeClr val="dk1"/>
                          </a:solidFill>
                          <a:latin typeface="Nunito Sans" charset="0"/>
                          <a:ea typeface="+mn-ea"/>
                          <a:cs typeface="+mn-cs"/>
                        </a:rPr>
                        <a:t>One or More</a:t>
                      </a:r>
                      <a:endParaRPr lang="en-US" sz="200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TO+</a:t>
                      </a:r>
                      <a:endParaRPr lang="en-US" sz="2000" dirty="0">
                        <a:latin typeface="Nunito Sans" charset="0"/>
                      </a:endParaRPr>
                    </a:p>
                  </a:txBody>
                  <a:tcPr/>
                </a:tc>
              </a:tr>
              <a:tr h="370840">
                <a:tc>
                  <a:txBody>
                    <a:bodyPr/>
                    <a:lstStyle/>
                    <a:p>
                      <a:r>
                        <a:rPr lang="en-US" sz="2000" dirty="0" smtClean="0">
                          <a:latin typeface="Nunito Sans" charset="0"/>
                        </a:rPr>
                        <a:t>                *</a:t>
                      </a:r>
                      <a:endParaRPr lang="en-US" sz="200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Zero or More</a:t>
                      </a:r>
                      <a:endParaRPr lang="en-US" sz="200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FROM*</a:t>
                      </a:r>
                      <a:endParaRPr lang="en-US" sz="2000" dirty="0">
                        <a:latin typeface="Nunito Sans" charset="0"/>
                      </a:endParaRPr>
                    </a:p>
                  </a:txBody>
                  <a:tcPr/>
                </a:tc>
              </a:tr>
            </a:tbl>
          </a:graphicData>
        </a:graphic>
      </p:graphicFrame>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A73E930-58B4-4FEC-8303-01C4F888F30D}"/>
              </a:ext>
            </a:extLst>
          </p:cNvPr>
          <p:cNvSpPr txBox="1"/>
          <p:nvPr/>
        </p:nvSpPr>
        <p:spPr>
          <a:xfrm>
            <a:off x="533400" y="838200"/>
            <a:ext cx="11052517" cy="4370427"/>
          </a:xfrm>
          <a:prstGeom prst="rect">
            <a:avLst/>
          </a:prstGeom>
          <a:noFill/>
        </p:spPr>
        <p:txBody>
          <a:bodyPr wrap="square" rtlCol="0">
            <a:spAutoFit/>
          </a:bodyPr>
          <a:lstStyle/>
          <a:p>
            <a:r>
              <a:rPr lang="en-US" sz="2500" b="1" dirty="0" smtClean="0">
                <a:latin typeface="Nunito Sans" charset="0"/>
              </a:rPr>
              <a:t>ELEMENT </a:t>
            </a:r>
            <a:r>
              <a:rPr lang="en-US" sz="2500" b="1" dirty="0" smtClean="0">
                <a:latin typeface="Nunito Sans" charset="0"/>
              </a:rPr>
              <a:t>descriptions:</a:t>
            </a:r>
          </a:p>
          <a:p>
            <a:endParaRPr lang="en-US" sz="2500" b="1" dirty="0" smtClean="0">
              <a:solidFill>
                <a:srgbClr val="F05136"/>
              </a:solidFill>
              <a:latin typeface="Nunito Sans" charset="0"/>
            </a:endParaRPr>
          </a:p>
          <a:p>
            <a:r>
              <a:rPr lang="en-US" sz="2500" b="1" dirty="0" smtClean="0">
                <a:latin typeface="Nunito Sans" charset="0"/>
              </a:rPr>
              <a:t>Separators:</a:t>
            </a:r>
          </a:p>
          <a:p>
            <a:endParaRPr lang="en-US" sz="2500" b="1" dirty="0" smtClean="0">
              <a:latin typeface="Nunito Sans" charset="0"/>
            </a:endParaRPr>
          </a:p>
          <a:p>
            <a:endParaRPr lang="en-US" sz="2500" b="1" dirty="0" smtClean="0">
              <a:latin typeface="Nunito Sans" charset="0"/>
            </a:endParaRPr>
          </a:p>
          <a:p>
            <a:endParaRPr lang="en-US" sz="2500" b="1" dirty="0" smtClean="0">
              <a:latin typeface="Nunito Sans" charset="0"/>
            </a:endParaRPr>
          </a:p>
          <a:p>
            <a:endParaRPr lang="en-US" sz="2500" b="1" dirty="0" smtClean="0">
              <a:latin typeface="Nunito Sans" charset="0"/>
            </a:endParaRPr>
          </a:p>
          <a:p>
            <a:endParaRPr lang="en-US" sz="2500" b="1" dirty="0" smtClean="0">
              <a:latin typeface="Nunito Sans" charset="0"/>
            </a:endParaRPr>
          </a:p>
          <a:p>
            <a:r>
              <a:rPr lang="en-US" sz="2500" b="1" dirty="0" smtClean="0">
                <a:latin typeface="Nunito Sans" charset="0"/>
              </a:rPr>
              <a:t>Grouping:</a:t>
            </a:r>
          </a:p>
          <a:p>
            <a:endParaRPr lang="en-US" sz="2500" b="1" dirty="0" smtClean="0">
              <a:solidFill>
                <a:srgbClr val="F05136"/>
              </a:solidFill>
              <a:latin typeface="Nunito Sans" charset="0"/>
            </a:endParaRPr>
          </a:p>
          <a:p>
            <a:endParaRPr lang="en-US" sz="2500" b="1" dirty="0">
              <a:solidFill>
                <a:srgbClr val="F05136"/>
              </a:solidFill>
              <a:latin typeface="Nunito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6" name="Rectangle 5">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nvGraphicFramePr>
        <p:xfrm>
          <a:off x="2286000" y="2286000"/>
          <a:ext cx="8127999" cy="1264920"/>
        </p:xfrm>
        <a:graphic>
          <a:graphicData uri="http://schemas.openxmlformats.org/drawingml/2006/table">
            <a:tbl>
              <a:tblPr firstRow="1" bandRow="1">
                <a:tableStyleId>{21E4AEA4-8DFA-4A89-87EB-49C32662AFE0}</a:tableStyleId>
              </a:tblPr>
              <a:tblGrid>
                <a:gridCol w="2709333"/>
                <a:gridCol w="3234267"/>
                <a:gridCol w="2184399"/>
              </a:tblGrid>
              <a:tr h="370840">
                <a:tc>
                  <a:txBody>
                    <a:bodyPr/>
                    <a:lstStyle/>
                    <a:p>
                      <a:r>
                        <a:rPr lang="en-US" sz="2500" b="0" kern="1200" baseline="0" dirty="0" smtClean="0">
                          <a:solidFill>
                            <a:schemeClr val="tx1"/>
                          </a:solidFill>
                          <a:latin typeface="Nunito Sans" charset="0"/>
                          <a:ea typeface="+mn-ea"/>
                          <a:cs typeface="+mn-cs"/>
                        </a:rPr>
                        <a:t>Separator</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Meaning</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Example</a:t>
                      </a:r>
                      <a:endParaRPr lang="en-US" sz="2500" b="0" dirty="0">
                        <a:solidFill>
                          <a:schemeClr val="tx1"/>
                        </a:solidFill>
                        <a:latin typeface="Nunito Sans" charset="0"/>
                      </a:endParaRPr>
                    </a:p>
                  </a:txBody>
                  <a:tcPr/>
                </a:tc>
              </a:tr>
              <a:tr h="370840">
                <a:tc>
                  <a:txBody>
                    <a:bodyPr/>
                    <a:lstStyle/>
                    <a:p>
                      <a:r>
                        <a:rPr lang="en-US" b="0" dirty="0" smtClean="0"/>
                        <a:t>          </a:t>
                      </a:r>
                      <a:r>
                        <a:rPr lang="en-US" sz="2000" b="0" dirty="0" smtClean="0">
                          <a:latin typeface="Nunito Sans" charset="0"/>
                        </a:rPr>
                        <a:t>        ,</a:t>
                      </a:r>
                      <a:endParaRPr lang="en-US" sz="2000" b="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Both, in order(sequence)</a:t>
                      </a:r>
                      <a:endParaRPr lang="en-US" sz="2000" b="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TO+, FROM</a:t>
                      </a:r>
                      <a:endParaRPr lang="en-US" sz="2000" b="0" dirty="0">
                        <a:latin typeface="Nunito Sans" charset="0"/>
                      </a:endParaRPr>
                    </a:p>
                  </a:txBody>
                  <a:tcPr/>
                </a:tc>
              </a:tr>
              <a:tr h="370840">
                <a:tc>
                  <a:txBody>
                    <a:bodyPr/>
                    <a:lstStyle/>
                    <a:p>
                      <a:r>
                        <a:rPr lang="en-US" b="0" dirty="0" smtClean="0"/>
                        <a:t>                   |</a:t>
                      </a:r>
                      <a:endParaRPr lang="en-US" b="0" dirty="0"/>
                    </a:p>
                  </a:txBody>
                  <a:tcPr/>
                </a:tc>
                <a:tc>
                  <a:txBody>
                    <a:bodyPr/>
                    <a:lstStyle/>
                    <a:p>
                      <a:r>
                        <a:rPr lang="en-US" sz="2000" kern="1200" baseline="0" dirty="0" smtClean="0">
                          <a:solidFill>
                            <a:schemeClr val="dk1"/>
                          </a:solidFill>
                          <a:latin typeface="Nunito Sans" charset="0"/>
                          <a:ea typeface="+mn-ea"/>
                          <a:cs typeface="+mn-cs"/>
                        </a:rPr>
                        <a:t>  Or, but not both (Choice)</a:t>
                      </a:r>
                      <a:endParaRPr lang="en-US" sz="2000" b="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A|B</a:t>
                      </a:r>
                      <a:endParaRPr lang="en-US" sz="2000" b="0" dirty="0">
                        <a:latin typeface="Nunito Sans" charset="0"/>
                      </a:endParaRPr>
                    </a:p>
                  </a:txBody>
                  <a:tcPr/>
                </a:tc>
              </a:tr>
            </a:tbl>
          </a:graphicData>
        </a:graphic>
      </p:graphicFrame>
      <p:graphicFrame>
        <p:nvGraphicFramePr>
          <p:cNvPr id="10" name="Table 9"/>
          <p:cNvGraphicFramePr>
            <a:graphicFrameLocks noGrp="1"/>
          </p:cNvGraphicFramePr>
          <p:nvPr/>
        </p:nvGraphicFramePr>
        <p:xfrm>
          <a:off x="2286000" y="4495800"/>
          <a:ext cx="8127999" cy="868680"/>
        </p:xfrm>
        <a:graphic>
          <a:graphicData uri="http://schemas.openxmlformats.org/drawingml/2006/table">
            <a:tbl>
              <a:tblPr firstRow="1" bandRow="1">
                <a:tableStyleId>{21E4AEA4-8DFA-4A89-87EB-49C32662AFE0}</a:tableStyleId>
              </a:tblPr>
              <a:tblGrid>
                <a:gridCol w="2709333"/>
                <a:gridCol w="3234267"/>
                <a:gridCol w="2184399"/>
              </a:tblGrid>
              <a:tr h="370840">
                <a:tc>
                  <a:txBody>
                    <a:bodyPr/>
                    <a:lstStyle/>
                    <a:p>
                      <a:r>
                        <a:rPr lang="en-US" sz="2500" b="0" kern="1200" baseline="0" dirty="0" smtClean="0">
                          <a:solidFill>
                            <a:schemeClr val="tx1"/>
                          </a:solidFill>
                          <a:latin typeface="Nunito Sans" charset="0"/>
                          <a:ea typeface="+mn-ea"/>
                          <a:cs typeface="+mn-cs"/>
                        </a:rPr>
                        <a:t>Group</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Meaning</a:t>
                      </a:r>
                      <a:endParaRPr lang="en-US" sz="2500" b="0" dirty="0">
                        <a:solidFill>
                          <a:schemeClr val="tx1"/>
                        </a:solidFill>
                        <a:latin typeface="Nunito Sans" charset="0"/>
                      </a:endParaRPr>
                    </a:p>
                  </a:txBody>
                  <a:tcPr/>
                </a:tc>
                <a:tc>
                  <a:txBody>
                    <a:bodyPr/>
                    <a:lstStyle/>
                    <a:p>
                      <a:r>
                        <a:rPr lang="en-US" sz="2500" b="0" kern="1200" baseline="0" dirty="0" smtClean="0">
                          <a:solidFill>
                            <a:schemeClr val="tx1"/>
                          </a:solidFill>
                          <a:latin typeface="Nunito Sans" charset="0"/>
                          <a:ea typeface="+mn-ea"/>
                          <a:cs typeface="+mn-cs"/>
                        </a:rPr>
                        <a:t>Example</a:t>
                      </a:r>
                      <a:endParaRPr lang="en-US" sz="2500" b="0" dirty="0">
                        <a:solidFill>
                          <a:schemeClr val="tx1"/>
                        </a:solidFill>
                        <a:latin typeface="Nunito Sans" charset="0"/>
                      </a:endParaRPr>
                    </a:p>
                  </a:txBody>
                  <a:tcPr/>
                </a:tc>
              </a:tr>
              <a:tr h="370840">
                <a:tc>
                  <a:txBody>
                    <a:bodyPr/>
                    <a:lstStyle/>
                    <a:p>
                      <a:r>
                        <a:rPr lang="en-US" b="0" dirty="0" smtClean="0"/>
                        <a:t>          </a:t>
                      </a:r>
                      <a:r>
                        <a:rPr lang="en-US" sz="2000" b="0" dirty="0" smtClean="0">
                          <a:latin typeface="Nunito Sans" charset="0"/>
                        </a:rPr>
                        <a:t>        </a:t>
                      </a:r>
                      <a:r>
                        <a:rPr lang="en-US" sz="2000" b="0" dirty="0" smtClean="0">
                          <a:latin typeface="Nunito Sans" charset="0"/>
                        </a:rPr>
                        <a:t>()</a:t>
                      </a:r>
                      <a:endParaRPr lang="en-US" sz="2000" b="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  Both, in order(sequence)</a:t>
                      </a:r>
                      <a:endParaRPr lang="en-US" sz="2000" b="0" dirty="0">
                        <a:latin typeface="Nunito Sans" charset="0"/>
                      </a:endParaRPr>
                    </a:p>
                  </a:txBody>
                  <a:tcPr/>
                </a:tc>
                <a:tc>
                  <a:txBody>
                    <a:bodyPr/>
                    <a:lstStyle/>
                    <a:p>
                      <a:r>
                        <a:rPr lang="en-US" sz="2000" kern="1200" baseline="0" dirty="0" smtClean="0">
                          <a:solidFill>
                            <a:schemeClr val="dk1"/>
                          </a:solidFill>
                          <a:latin typeface="Nunito Sans" charset="0"/>
                          <a:ea typeface="+mn-ea"/>
                          <a:cs typeface="+mn-cs"/>
                        </a:rPr>
                        <a:t>(A|B)+</a:t>
                      </a:r>
                      <a:endParaRPr lang="en-US" sz="2000" b="0" dirty="0">
                        <a:latin typeface="Nunito Sans" charset="0"/>
                      </a:endParaRPr>
                    </a:p>
                  </a:txBody>
                  <a:tcPr/>
                </a:tc>
              </a:tr>
            </a:tbl>
          </a:graphicData>
        </a:graphic>
      </p:graphicFrame>
    </p:spTree>
    <p:extLst>
      <p:ext uri="{BB962C8B-B14F-4D97-AF65-F5344CB8AC3E}">
        <p14:creationId xmlns:p14="http://schemas.microsoft.com/office/powerpoint/2010/main" xmlns="" val="115746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3699</TotalTime>
  <Words>1929</Words>
  <Application>Microsoft Office PowerPoint</Application>
  <PresentationFormat>Custom</PresentationFormat>
  <Paragraphs>383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Nunito Sans</vt:lpstr>
      <vt:lpstr>Wingdings</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242</cp:revision>
  <dcterms:created xsi:type="dcterms:W3CDTF">2006-08-16T00:00:00Z</dcterms:created>
  <dcterms:modified xsi:type="dcterms:W3CDTF">2020-01-06T10:27:51Z</dcterms:modified>
</cp:coreProperties>
</file>