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81" r:id="rId5"/>
    <p:sldId id="282" r:id="rId6"/>
    <p:sldId id="283" r:id="rId7"/>
    <p:sldId id="284" r:id="rId8"/>
    <p:sldId id="285" r:id="rId9"/>
    <p:sldId id="286" r:id="rId10"/>
    <p:sldId id="260" r:id="rId11"/>
    <p:sldId id="261" r:id="rId12"/>
    <p:sldId id="262" r:id="rId13"/>
    <p:sldId id="287" r:id="rId14"/>
    <p:sldId id="263" r:id="rId15"/>
    <p:sldId id="288" r:id="rId16"/>
    <p:sldId id="264" r:id="rId17"/>
    <p:sldId id="289" r:id="rId18"/>
    <p:sldId id="265" r:id="rId19"/>
    <p:sldId id="290" r:id="rId20"/>
    <p:sldId id="266" r:id="rId21"/>
    <p:sldId id="267" r:id="rId22"/>
    <p:sldId id="268" r:id="rId23"/>
    <p:sldId id="270" r:id="rId24"/>
    <p:sldId id="271" r:id="rId25"/>
    <p:sldId id="291" r:id="rId26"/>
    <p:sldId id="272" r:id="rId27"/>
    <p:sldId id="269" r:id="rId28"/>
    <p:sldId id="292" r:id="rId29"/>
    <p:sldId id="273" r:id="rId30"/>
    <p:sldId id="274" r:id="rId31"/>
    <p:sldId id="275" r:id="rId32"/>
    <p:sldId id="293" r:id="rId33"/>
    <p:sldId id="276" r:id="rId34"/>
    <p:sldId id="278" r:id="rId35"/>
    <p:sldId id="279" r:id="rId36"/>
    <p:sldId id="294" r:id="rId37"/>
    <p:sldId id="295" r:id="rId38"/>
    <p:sldId id="296" r:id="rId39"/>
    <p:sldId id="297" r:id="rId40"/>
    <p:sldId id="298" r:id="rId41"/>
    <p:sldId id="28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8" autoAdjust="0"/>
  </p:normalViewPr>
  <p:slideViewPr>
    <p:cSldViewPr>
      <p:cViewPr varScale="1">
        <p:scale>
          <a:sx n="49" d="100"/>
          <a:sy n="49" d="100"/>
        </p:scale>
        <p:origin x="198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C2A6F-631F-40CE-846A-6C8080E9FA7F}" type="datetimeFigureOut">
              <a:rPr lang="en-US" smtClean="0"/>
              <a:pPr/>
              <a:t>3/7/2020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5D877-ABD3-451E-949C-BED91165191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edureka.co/blog/java-tutoria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dureka.co/blog/java-exception-handl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85000" lnSpcReduction="20000"/>
          </a:bodyPr>
          <a:lstStyle/>
          <a:p>
            <a:r>
              <a:rPr lang="en-IN" sz="1200" b="1" kern="1200" dirty="0" smtClean="0">
                <a:solidFill>
                  <a:schemeClr val="tx1"/>
                </a:solidFill>
                <a:latin typeface="+mn-lt"/>
                <a:ea typeface="+mn-ea"/>
                <a:cs typeface="+mn-cs"/>
              </a:rPr>
              <a:t>Method</a:t>
            </a:r>
            <a:endParaRPr lang="en-IN" sz="1200"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Type</a:t>
            </a:r>
            <a:endParaRPr lang="en-IN" sz="1200"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Description</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canRead()</a:t>
            </a:r>
          </a:p>
          <a:p>
            <a:r>
              <a:rPr lang="en-IN" sz="1200" kern="1200" dirty="0" smtClean="0">
                <a:solidFill>
                  <a:schemeClr val="tx1"/>
                </a:solidFill>
                <a:latin typeface="+mn-lt"/>
                <a:ea typeface="+mn-ea"/>
                <a:cs typeface="+mn-cs"/>
              </a:rPr>
              <a:t>Boolean</a:t>
            </a:r>
          </a:p>
          <a:p>
            <a:r>
              <a:rPr lang="en-IN" sz="1200" kern="1200" dirty="0" smtClean="0">
                <a:solidFill>
                  <a:schemeClr val="tx1"/>
                </a:solidFill>
                <a:latin typeface="+mn-lt"/>
                <a:ea typeface="+mn-ea"/>
                <a:cs typeface="+mn-cs"/>
              </a:rPr>
              <a:t>It tests whether the file is readable or not</a:t>
            </a:r>
          </a:p>
          <a:p>
            <a:r>
              <a:rPr lang="en-IN" sz="1200" kern="1200" dirty="0" err="1" smtClean="0">
                <a:solidFill>
                  <a:schemeClr val="tx1"/>
                </a:solidFill>
                <a:latin typeface="+mn-lt"/>
                <a:ea typeface="+mn-ea"/>
                <a:cs typeface="+mn-cs"/>
              </a:rPr>
              <a:t>canWrite</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Boolean</a:t>
            </a:r>
          </a:p>
          <a:p>
            <a:r>
              <a:rPr lang="en-IN" sz="1200" kern="1200" dirty="0" smtClean="0">
                <a:solidFill>
                  <a:schemeClr val="tx1"/>
                </a:solidFill>
                <a:latin typeface="+mn-lt"/>
                <a:ea typeface="+mn-ea"/>
                <a:cs typeface="+mn-cs"/>
              </a:rPr>
              <a:t>It tests whether the file is writable or not</a:t>
            </a:r>
          </a:p>
          <a:p>
            <a:r>
              <a:rPr lang="en-IN" sz="1200" kern="1200" dirty="0" err="1" smtClean="0">
                <a:solidFill>
                  <a:schemeClr val="tx1"/>
                </a:solidFill>
                <a:latin typeface="+mn-lt"/>
                <a:ea typeface="+mn-ea"/>
                <a:cs typeface="+mn-cs"/>
              </a:rPr>
              <a:t>createNewFile</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Boolean</a:t>
            </a:r>
          </a:p>
          <a:p>
            <a:r>
              <a:rPr lang="en-IN" sz="1200" kern="1200" dirty="0" smtClean="0">
                <a:solidFill>
                  <a:schemeClr val="tx1"/>
                </a:solidFill>
                <a:latin typeface="+mn-lt"/>
                <a:ea typeface="+mn-ea"/>
                <a:cs typeface="+mn-cs"/>
              </a:rPr>
              <a:t>This method creates an empty file</a:t>
            </a:r>
          </a:p>
          <a:p>
            <a:r>
              <a:rPr lang="en-IN" sz="1200" kern="1200" dirty="0" smtClean="0">
                <a:solidFill>
                  <a:schemeClr val="tx1"/>
                </a:solidFill>
                <a:latin typeface="+mn-lt"/>
                <a:ea typeface="+mn-ea"/>
                <a:cs typeface="+mn-cs"/>
              </a:rPr>
              <a:t>delete()</a:t>
            </a:r>
          </a:p>
          <a:p>
            <a:r>
              <a:rPr lang="en-IN" sz="1200" kern="1200" dirty="0" smtClean="0">
                <a:solidFill>
                  <a:schemeClr val="tx1"/>
                </a:solidFill>
                <a:latin typeface="+mn-lt"/>
                <a:ea typeface="+mn-ea"/>
                <a:cs typeface="+mn-cs"/>
              </a:rPr>
              <a:t>Boolean</a:t>
            </a:r>
          </a:p>
          <a:p>
            <a:r>
              <a:rPr lang="en-IN" sz="1200" kern="1200" dirty="0" smtClean="0">
                <a:solidFill>
                  <a:schemeClr val="tx1"/>
                </a:solidFill>
                <a:latin typeface="+mn-lt"/>
                <a:ea typeface="+mn-ea"/>
                <a:cs typeface="+mn-cs"/>
              </a:rPr>
              <a:t>Deletes a file</a:t>
            </a:r>
          </a:p>
          <a:p>
            <a:r>
              <a:rPr lang="en-IN" sz="1200" kern="1200" dirty="0" smtClean="0">
                <a:solidFill>
                  <a:schemeClr val="tx1"/>
                </a:solidFill>
                <a:latin typeface="+mn-lt"/>
                <a:ea typeface="+mn-ea"/>
                <a:cs typeface="+mn-cs"/>
              </a:rPr>
              <a:t>exists()</a:t>
            </a:r>
          </a:p>
          <a:p>
            <a:r>
              <a:rPr lang="en-IN" sz="1200" kern="1200" dirty="0" smtClean="0">
                <a:solidFill>
                  <a:schemeClr val="tx1"/>
                </a:solidFill>
                <a:latin typeface="+mn-lt"/>
                <a:ea typeface="+mn-ea"/>
                <a:cs typeface="+mn-cs"/>
              </a:rPr>
              <a:t>Boolean</a:t>
            </a:r>
          </a:p>
          <a:p>
            <a:r>
              <a:rPr lang="en-IN" sz="1200" kern="1200" dirty="0" smtClean="0">
                <a:solidFill>
                  <a:schemeClr val="tx1"/>
                </a:solidFill>
                <a:latin typeface="+mn-lt"/>
                <a:ea typeface="+mn-ea"/>
                <a:cs typeface="+mn-cs"/>
              </a:rPr>
              <a:t>It tests whether the file exists</a:t>
            </a:r>
          </a:p>
          <a:p>
            <a:r>
              <a:rPr lang="en-IN" sz="1200" kern="1200" dirty="0" err="1" smtClean="0">
                <a:solidFill>
                  <a:schemeClr val="tx1"/>
                </a:solidFill>
                <a:latin typeface="+mn-lt"/>
                <a:ea typeface="+mn-ea"/>
                <a:cs typeface="+mn-cs"/>
              </a:rPr>
              <a:t>getName</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String</a:t>
            </a:r>
          </a:p>
          <a:p>
            <a:r>
              <a:rPr lang="en-IN" sz="1200" kern="1200" dirty="0" smtClean="0">
                <a:solidFill>
                  <a:schemeClr val="tx1"/>
                </a:solidFill>
                <a:latin typeface="+mn-lt"/>
                <a:ea typeface="+mn-ea"/>
                <a:cs typeface="+mn-cs"/>
              </a:rPr>
              <a:t>Returns the name of the file</a:t>
            </a:r>
          </a:p>
          <a:p>
            <a:r>
              <a:rPr lang="en-IN" sz="1200" kern="1200" dirty="0" err="1" smtClean="0">
                <a:solidFill>
                  <a:schemeClr val="tx1"/>
                </a:solidFill>
                <a:latin typeface="+mn-lt"/>
                <a:ea typeface="+mn-ea"/>
                <a:cs typeface="+mn-cs"/>
              </a:rPr>
              <a:t>getAbsolutePath</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String</a:t>
            </a:r>
          </a:p>
          <a:p>
            <a:r>
              <a:rPr lang="en-IN" sz="1200" kern="1200" dirty="0" smtClean="0">
                <a:solidFill>
                  <a:schemeClr val="tx1"/>
                </a:solidFill>
                <a:latin typeface="+mn-lt"/>
                <a:ea typeface="+mn-ea"/>
                <a:cs typeface="+mn-cs"/>
              </a:rPr>
              <a:t>Returns the absolute pathname of the file</a:t>
            </a:r>
          </a:p>
          <a:p>
            <a:r>
              <a:rPr lang="en-IN" sz="1200" kern="1200" dirty="0" smtClean="0">
                <a:solidFill>
                  <a:schemeClr val="tx1"/>
                </a:solidFill>
                <a:latin typeface="+mn-lt"/>
                <a:ea typeface="+mn-ea"/>
                <a:cs typeface="+mn-cs"/>
              </a:rPr>
              <a:t>length()</a:t>
            </a:r>
          </a:p>
          <a:p>
            <a:r>
              <a:rPr lang="en-IN" sz="1200" kern="1200" dirty="0" smtClean="0">
                <a:solidFill>
                  <a:schemeClr val="tx1"/>
                </a:solidFill>
                <a:latin typeface="+mn-lt"/>
                <a:ea typeface="+mn-ea"/>
                <a:cs typeface="+mn-cs"/>
              </a:rPr>
              <a:t>Long</a:t>
            </a:r>
          </a:p>
          <a:p>
            <a:r>
              <a:rPr lang="en-IN" sz="1200" kern="1200" dirty="0" smtClean="0">
                <a:solidFill>
                  <a:schemeClr val="tx1"/>
                </a:solidFill>
                <a:latin typeface="+mn-lt"/>
                <a:ea typeface="+mn-ea"/>
                <a:cs typeface="+mn-cs"/>
              </a:rPr>
              <a:t>Returns the size of the file in bytes</a:t>
            </a:r>
          </a:p>
          <a:p>
            <a:r>
              <a:rPr lang="en-IN" sz="1200" kern="1200" dirty="0" smtClean="0">
                <a:solidFill>
                  <a:schemeClr val="tx1"/>
                </a:solidFill>
                <a:latin typeface="+mn-lt"/>
                <a:ea typeface="+mn-ea"/>
                <a:cs typeface="+mn-cs"/>
              </a:rPr>
              <a:t>list()</a:t>
            </a:r>
          </a:p>
          <a:p>
            <a:r>
              <a:rPr lang="en-IN" sz="1200" kern="1200" dirty="0" smtClean="0">
                <a:solidFill>
                  <a:schemeClr val="tx1"/>
                </a:solidFill>
                <a:latin typeface="+mn-lt"/>
                <a:ea typeface="+mn-ea"/>
                <a:cs typeface="+mn-cs"/>
              </a:rPr>
              <a:t>String[]</a:t>
            </a:r>
          </a:p>
          <a:p>
            <a:r>
              <a:rPr lang="en-IN" sz="1200" kern="1200" dirty="0" smtClean="0">
                <a:solidFill>
                  <a:schemeClr val="tx1"/>
                </a:solidFill>
                <a:latin typeface="+mn-lt"/>
                <a:ea typeface="+mn-ea"/>
                <a:cs typeface="+mn-cs"/>
              </a:rPr>
              <a:t>Returns an array of the files in the directory</a:t>
            </a:r>
          </a:p>
          <a:p>
            <a:r>
              <a:rPr lang="en-IN" sz="1200" kern="1200" dirty="0" err="1" smtClean="0">
                <a:solidFill>
                  <a:schemeClr val="tx1"/>
                </a:solidFill>
                <a:latin typeface="+mn-lt"/>
                <a:ea typeface="+mn-ea"/>
                <a:cs typeface="+mn-cs"/>
              </a:rPr>
              <a:t>mkdir</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Boolean</a:t>
            </a:r>
          </a:p>
          <a:p>
            <a:r>
              <a:rPr lang="en-IN" sz="1200" kern="1200" dirty="0" smtClean="0">
                <a:solidFill>
                  <a:schemeClr val="tx1"/>
                </a:solidFill>
                <a:latin typeface="+mn-lt"/>
                <a:ea typeface="+mn-ea"/>
                <a:cs typeface="+mn-cs"/>
              </a:rPr>
              <a:t>Creates a directory</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2558920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smtClean="0"/>
              <a:t>Create</a:t>
            </a:r>
            <a:r>
              <a:rPr lang="en-US" b="1" baseline="0" dirty="0" smtClean="0"/>
              <a:t> a File</a:t>
            </a:r>
          </a:p>
          <a:p>
            <a:r>
              <a:rPr lang="en-IN" sz="1200" kern="1200" dirty="0" smtClean="0">
                <a:solidFill>
                  <a:schemeClr val="tx1"/>
                </a:solidFill>
                <a:latin typeface="+mn-lt"/>
                <a:ea typeface="+mn-ea"/>
                <a:cs typeface="+mn-cs"/>
              </a:rPr>
              <a:t>To create a file you can use the </a:t>
            </a:r>
            <a:r>
              <a:rPr lang="en-IN" sz="1200" b="1" i="1" kern="1200" dirty="0" err="1" smtClean="0">
                <a:solidFill>
                  <a:schemeClr val="tx1"/>
                </a:solidFill>
                <a:latin typeface="+mn-lt"/>
                <a:ea typeface="+mn-ea"/>
                <a:cs typeface="+mn-cs"/>
              </a:rPr>
              <a:t>createNewFile</a:t>
            </a:r>
            <a:r>
              <a:rPr lang="en-IN" sz="1200" b="1" i="1" kern="1200" dirty="0" smtClean="0">
                <a:solidFill>
                  <a:schemeClr val="tx1"/>
                </a:solidFill>
                <a:latin typeface="+mn-lt"/>
                <a:ea typeface="+mn-ea"/>
                <a:cs typeface="+mn-cs"/>
              </a:rPr>
              <a:t>()</a:t>
            </a:r>
            <a:r>
              <a:rPr lang="en-IN" sz="1200" b="1" kern="1200" dirty="0" smtClean="0">
                <a:solidFill>
                  <a:schemeClr val="tx1"/>
                </a:solidFill>
                <a:latin typeface="+mn-lt"/>
                <a:ea typeface="+mn-ea"/>
                <a:cs typeface="+mn-cs"/>
              </a:rPr>
              <a:t> method</a:t>
            </a:r>
            <a:r>
              <a:rPr lang="en-IN" sz="1200" kern="1200" dirty="0" smtClean="0">
                <a:solidFill>
                  <a:schemeClr val="tx1"/>
                </a:solidFill>
                <a:latin typeface="+mn-lt"/>
                <a:ea typeface="+mn-ea"/>
                <a:cs typeface="+mn-cs"/>
              </a:rPr>
              <a:t>. This method returns </a:t>
            </a:r>
            <a:r>
              <a:rPr lang="en-IN" sz="1200" b="1" kern="1200" dirty="0" smtClean="0">
                <a:solidFill>
                  <a:schemeClr val="tx1"/>
                </a:solidFill>
                <a:latin typeface="+mn-lt"/>
                <a:ea typeface="+mn-ea"/>
                <a:cs typeface="+mn-cs"/>
              </a:rPr>
              <a:t>true</a:t>
            </a:r>
            <a:r>
              <a:rPr lang="en-IN" sz="1200" kern="1200" dirty="0" smtClean="0">
                <a:solidFill>
                  <a:schemeClr val="tx1"/>
                </a:solidFill>
                <a:latin typeface="+mn-lt"/>
                <a:ea typeface="+mn-ea"/>
                <a:cs typeface="+mn-cs"/>
              </a:rPr>
              <a:t> if the file was successfully created, and </a:t>
            </a:r>
            <a:r>
              <a:rPr lang="en-IN" sz="1200" b="1" kern="1200" dirty="0" smtClean="0">
                <a:solidFill>
                  <a:schemeClr val="tx1"/>
                </a:solidFill>
                <a:latin typeface="+mn-lt"/>
                <a:ea typeface="+mn-ea"/>
                <a:cs typeface="+mn-cs"/>
              </a:rPr>
              <a:t>false</a:t>
            </a:r>
            <a:r>
              <a:rPr lang="en-IN" sz="1200" kern="1200" dirty="0" smtClean="0">
                <a:solidFill>
                  <a:schemeClr val="tx1"/>
                </a:solidFill>
                <a:latin typeface="+mn-lt"/>
                <a:ea typeface="+mn-ea"/>
                <a:cs typeface="+mn-cs"/>
              </a:rPr>
              <a:t> if the file already exists.</a:t>
            </a:r>
          </a:p>
          <a:p>
            <a:r>
              <a:rPr lang="en-IN" sz="1200" kern="1200" dirty="0" smtClean="0">
                <a:solidFill>
                  <a:schemeClr val="tx1"/>
                </a:solidFill>
                <a:latin typeface="+mn-lt"/>
                <a:ea typeface="+mn-ea"/>
                <a:cs typeface="+mn-cs"/>
              </a:rPr>
              <a:t>In order to use the File class, you need to create an object of the </a:t>
            </a:r>
            <a:r>
              <a:rPr lang="en-IN" sz="1200" kern="1200" dirty="0" smtClean="0">
                <a:solidFill>
                  <a:schemeClr val="tx1"/>
                </a:solidFill>
                <a:latin typeface="+mn-lt"/>
                <a:ea typeface="+mn-ea"/>
                <a:cs typeface="+mn-cs"/>
                <a:hlinkClick r:id="rId3"/>
              </a:rPr>
              <a:t>class</a:t>
            </a:r>
            <a:r>
              <a:rPr lang="en-IN" sz="1200" kern="1200" dirty="0" smtClean="0">
                <a:solidFill>
                  <a:schemeClr val="tx1"/>
                </a:solidFill>
                <a:latin typeface="+mn-lt"/>
                <a:ea typeface="+mn-ea"/>
                <a:cs typeface="+mn-cs"/>
              </a:rPr>
              <a:t> and specify the filename or directory name.</a:t>
            </a:r>
          </a:p>
          <a:p>
            <a:r>
              <a:rPr lang="en-IN" sz="1200" b="1" kern="1200" dirty="0" smtClean="0">
                <a:solidFill>
                  <a:schemeClr val="tx1"/>
                </a:solidFill>
                <a:latin typeface="+mn-lt"/>
                <a:ea typeface="+mn-ea"/>
                <a:cs typeface="+mn-cs"/>
              </a:rPr>
              <a:t>// Import the File class</a:t>
            </a:r>
          </a:p>
          <a:p>
            <a:r>
              <a:rPr lang="en-IN" sz="1200" kern="1200" dirty="0" smtClean="0">
                <a:solidFill>
                  <a:schemeClr val="tx1"/>
                </a:solidFill>
                <a:latin typeface="+mn-lt"/>
                <a:ea typeface="+mn-ea"/>
                <a:cs typeface="+mn-cs"/>
              </a:rPr>
              <a:t>import </a:t>
            </a:r>
            <a:r>
              <a:rPr lang="en-IN" sz="1200" kern="1200" dirty="0" err="1" smtClean="0">
                <a:solidFill>
                  <a:schemeClr val="tx1"/>
                </a:solidFill>
                <a:latin typeface="+mn-lt"/>
                <a:ea typeface="+mn-ea"/>
                <a:cs typeface="+mn-cs"/>
              </a:rPr>
              <a:t>java.io.File</a:t>
            </a:r>
            <a:endParaRPr lang="en-IN" sz="1200"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 Specify the filename</a:t>
            </a:r>
          </a:p>
          <a:p>
            <a:r>
              <a:rPr lang="en-IN" sz="1200" kern="1200" dirty="0" smtClean="0">
                <a:solidFill>
                  <a:schemeClr val="tx1"/>
                </a:solidFill>
                <a:latin typeface="+mn-lt"/>
                <a:ea typeface="+mn-ea"/>
                <a:cs typeface="+mn-cs"/>
              </a:rPr>
              <a:t>File </a:t>
            </a:r>
            <a:r>
              <a:rPr lang="en-IN" sz="1200" kern="1200" dirty="0" err="1" smtClean="0">
                <a:solidFill>
                  <a:schemeClr val="tx1"/>
                </a:solidFill>
                <a:latin typeface="+mn-lt"/>
                <a:ea typeface="+mn-ea"/>
                <a:cs typeface="+mn-cs"/>
              </a:rPr>
              <a:t>obj</a:t>
            </a:r>
            <a:r>
              <a:rPr lang="en-IN" sz="1200" kern="1200" dirty="0" smtClean="0">
                <a:solidFill>
                  <a:schemeClr val="tx1"/>
                </a:solidFill>
                <a:latin typeface="+mn-lt"/>
                <a:ea typeface="+mn-ea"/>
                <a:cs typeface="+mn-cs"/>
              </a:rPr>
              <a:t> = new File("filename.txt");</a:t>
            </a:r>
          </a:p>
          <a:p>
            <a:endParaRPr lang="en-IN"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In the above code, a file named </a:t>
            </a:r>
            <a:r>
              <a:rPr lang="en-IN" sz="1200" b="1" i="1" kern="1200" dirty="0" smtClean="0">
                <a:solidFill>
                  <a:schemeClr val="tx1"/>
                </a:solidFill>
                <a:latin typeface="+mn-lt"/>
                <a:ea typeface="+mn-ea"/>
                <a:cs typeface="+mn-cs"/>
              </a:rPr>
              <a:t>NewFilef1</a:t>
            </a:r>
            <a:r>
              <a:rPr lang="en-IN" sz="1200" kern="1200" dirty="0" smtClean="0">
                <a:solidFill>
                  <a:schemeClr val="tx1"/>
                </a:solidFill>
                <a:latin typeface="+mn-lt"/>
                <a:ea typeface="+mn-ea"/>
                <a:cs typeface="+mn-cs"/>
              </a:rPr>
              <a:t> gets created in the specified location. If there is an error, then it gets handled in the </a:t>
            </a:r>
            <a:r>
              <a:rPr lang="en-IN" sz="1200" kern="1200" dirty="0" smtClean="0">
                <a:solidFill>
                  <a:schemeClr val="tx1"/>
                </a:solidFill>
                <a:latin typeface="+mn-lt"/>
                <a:ea typeface="+mn-ea"/>
                <a:cs typeface="+mn-cs"/>
                <a:hlinkClick r:id="rId3"/>
              </a:rPr>
              <a:t>catch block</a:t>
            </a:r>
            <a:r>
              <a:rPr lang="en-IN" sz="1200" kern="1200" dirty="0" smtClean="0">
                <a:solidFill>
                  <a:schemeClr val="tx1"/>
                </a:solidFill>
                <a:latin typeface="+mn-lt"/>
                <a:ea typeface="+mn-ea"/>
                <a:cs typeface="+mn-cs"/>
              </a:rPr>
              <a:t>. Let’s check the output on executing the above code:</a:t>
            </a:r>
          </a:p>
          <a:p>
            <a:r>
              <a:rPr lang="en-IN" sz="1200" b="1" kern="1200" dirty="0" smtClean="0">
                <a:solidFill>
                  <a:schemeClr val="tx1"/>
                </a:solidFill>
                <a:latin typeface="+mn-lt"/>
                <a:ea typeface="+mn-ea"/>
                <a:cs typeface="+mn-cs"/>
              </a:rPr>
              <a:t>Output: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File </a:t>
            </a:r>
            <a:r>
              <a:rPr lang="en-IN" sz="1200" kern="1200" dirty="0" smtClean="0">
                <a:solidFill>
                  <a:schemeClr val="tx1"/>
                </a:solidFill>
                <a:latin typeface="+mn-lt"/>
                <a:ea typeface="+mn-ea"/>
                <a:cs typeface="+mn-cs"/>
              </a:rPr>
              <a:t>created: NewFilef1.txt</a:t>
            </a:r>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Get</a:t>
            </a:r>
            <a:r>
              <a:rPr lang="en-US" sz="1200" b="1" kern="1200" baseline="0" dirty="0" smtClean="0">
                <a:solidFill>
                  <a:schemeClr val="tx1"/>
                </a:solidFill>
                <a:latin typeface="+mn-lt"/>
                <a:ea typeface="+mn-ea"/>
                <a:cs typeface="+mn-cs"/>
              </a:rPr>
              <a:t>  a file Information:</a:t>
            </a:r>
            <a:endParaRPr lang="en-IN" sz="1200" b="1"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When you execute the above program, you will get the file information as shown in the output below:</a:t>
            </a:r>
          </a:p>
        </p:txBody>
      </p:sp>
      <p:sp>
        <p:nvSpPr>
          <p:cNvPr id="4" name="Slide Number Placeholder 3"/>
          <p:cNvSpPr>
            <a:spLocks noGrp="1"/>
          </p:cNvSpPr>
          <p:nvPr>
            <p:ph type="sldNum" sz="quarter" idx="10"/>
          </p:nvPr>
        </p:nvSpPr>
        <p:spPr/>
        <p:txBody>
          <a:bodyPr/>
          <a:lstStyle/>
          <a:p>
            <a:fld id="{C445D877-ABD3-451E-949C-BED91165191F}"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b="1" kern="1200" dirty="0" smtClean="0">
                <a:solidFill>
                  <a:schemeClr val="tx1"/>
                </a:solidFill>
                <a:latin typeface="+mn-lt"/>
                <a:ea typeface="+mn-ea"/>
                <a:cs typeface="+mn-cs"/>
              </a:rPr>
              <a:t>Output: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File </a:t>
            </a:r>
            <a:r>
              <a:rPr lang="en-IN" sz="1200" kern="1200" dirty="0" smtClean="0">
                <a:solidFill>
                  <a:schemeClr val="tx1"/>
                </a:solidFill>
                <a:latin typeface="+mn-lt"/>
                <a:ea typeface="+mn-ea"/>
                <a:cs typeface="+mn-cs"/>
              </a:rPr>
              <a:t>name: NewFilef1.txt</a:t>
            </a:r>
          </a:p>
          <a:p>
            <a:r>
              <a:rPr lang="en-IN" sz="1200" kern="1200" dirty="0" smtClean="0">
                <a:solidFill>
                  <a:schemeClr val="tx1"/>
                </a:solidFill>
                <a:latin typeface="+mn-lt"/>
                <a:ea typeface="+mn-ea"/>
                <a:cs typeface="+mn-cs"/>
              </a:rPr>
              <a:t>Absolute path: D:FileHandlingNewFilef1.txt</a:t>
            </a:r>
          </a:p>
          <a:p>
            <a:r>
              <a:rPr lang="en-IN" sz="1200" kern="1200" dirty="0" smtClean="0">
                <a:solidFill>
                  <a:schemeClr val="tx1"/>
                </a:solidFill>
                <a:latin typeface="+mn-lt"/>
                <a:ea typeface="+mn-ea"/>
                <a:cs typeface="+mn-cs"/>
              </a:rPr>
              <a:t>Writable: true</a:t>
            </a:r>
          </a:p>
          <a:p>
            <a:r>
              <a:rPr lang="en-IN" sz="1200" kern="1200" dirty="0" smtClean="0">
                <a:solidFill>
                  <a:schemeClr val="tx1"/>
                </a:solidFill>
                <a:latin typeface="+mn-lt"/>
                <a:ea typeface="+mn-ea"/>
                <a:cs typeface="+mn-cs"/>
              </a:rPr>
              <a:t>Readable true</a:t>
            </a:r>
          </a:p>
          <a:p>
            <a:r>
              <a:rPr lang="en-IN" sz="1200" kern="1200" dirty="0" smtClean="0">
                <a:solidFill>
                  <a:schemeClr val="tx1"/>
                </a:solidFill>
                <a:latin typeface="+mn-lt"/>
                <a:ea typeface="+mn-ea"/>
                <a:cs typeface="+mn-cs"/>
              </a:rPr>
              <a:t>File size in bytes 52</a:t>
            </a:r>
          </a:p>
          <a:p>
            <a:r>
              <a:rPr lang="en-IN" sz="1200" kern="1200" dirty="0" smtClean="0">
                <a:solidFill>
                  <a:schemeClr val="tx1"/>
                </a:solidFill>
                <a:latin typeface="+mn-lt"/>
                <a:ea typeface="+mn-ea"/>
                <a:cs typeface="+mn-cs"/>
              </a:rPr>
              <a:t>This is how you need to write a program to get the information of the specific file.</a:t>
            </a:r>
            <a:endParaRPr lang="en-US" b="0" dirty="0" smtClean="0"/>
          </a:p>
          <a:p>
            <a:endParaRPr lang="en-IN"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smtClean="0"/>
              <a:t>Write</a:t>
            </a:r>
            <a:r>
              <a:rPr lang="en-US" b="1" baseline="0" dirty="0" smtClean="0"/>
              <a:t>  a  File</a:t>
            </a:r>
          </a:p>
          <a:p>
            <a:endParaRPr lang="en-US" b="1" baseline="0" dirty="0" smtClean="0"/>
          </a:p>
          <a:p>
            <a:endParaRPr lang="en-IN" sz="1200" kern="1200" dirty="0" smtClean="0">
              <a:solidFill>
                <a:schemeClr val="tx1"/>
              </a:solidFill>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b="1" kern="1200" dirty="0" smtClean="0">
                <a:solidFill>
                  <a:schemeClr val="tx1"/>
                </a:solidFill>
                <a:latin typeface="+mn-lt"/>
                <a:ea typeface="+mn-ea"/>
                <a:cs typeface="+mn-cs"/>
              </a:rPr>
              <a:t>Output</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Successfully wrote to the file</a:t>
            </a:r>
          </a:p>
          <a:p>
            <a:r>
              <a:rPr lang="en-IN" sz="1200" kern="1200" dirty="0" smtClean="0">
                <a:solidFill>
                  <a:schemeClr val="tx1"/>
                </a:solidFill>
                <a:latin typeface="+mn-lt"/>
                <a:ea typeface="+mn-ea"/>
                <a:cs typeface="+mn-cs"/>
              </a:rPr>
              <a:t>When you run the file, the above text, “</a:t>
            </a:r>
            <a:r>
              <a:rPr lang="en-IN" sz="1200" i="1" kern="1200" dirty="0" smtClean="0">
                <a:solidFill>
                  <a:schemeClr val="tx1"/>
                </a:solidFill>
                <a:latin typeface="+mn-lt"/>
                <a:ea typeface="+mn-ea"/>
                <a:cs typeface="+mn-cs"/>
              </a:rPr>
              <a:t>Java is the prominent programming language of the millennium!</a:t>
            </a:r>
            <a:r>
              <a:rPr lang="en-IN" sz="1200" kern="1200" dirty="0" smtClean="0">
                <a:solidFill>
                  <a:schemeClr val="tx1"/>
                </a:solidFill>
                <a:latin typeface="+mn-lt"/>
                <a:ea typeface="+mn-ea"/>
                <a:cs typeface="+mn-cs"/>
              </a:rPr>
              <a:t>” will be entered in the file that you have created. You can cross check it by opening the file in the specified location.</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smtClean="0"/>
              <a:t>Read from </a:t>
            </a:r>
            <a:r>
              <a:rPr lang="en-US" b="1" baseline="0" dirty="0" smtClean="0"/>
              <a:t>a file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When you execute the above program, it will display the content present in the given file.</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smtClean="0"/>
              <a:t>Read from </a:t>
            </a:r>
            <a:r>
              <a:rPr lang="en-US" b="1" baseline="0" dirty="0" smtClean="0"/>
              <a:t>a file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When you execute the above program, it will display the content present in the given file.</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sz="1200" dirty="0" smtClean="0"/>
              <a:t>Stream can be defined as a sequence of data. There are two kinds of Streams .</a:t>
            </a:r>
          </a:p>
          <a:p>
            <a:pPr lvl="0"/>
            <a:r>
              <a:rPr lang="en-IN" sz="1200" b="1" dirty="0" err="1" smtClean="0"/>
              <a:t>InPutStream</a:t>
            </a:r>
            <a:r>
              <a:rPr lang="en-IN" sz="1200" dirty="0" smtClean="0"/>
              <a:t> − The </a:t>
            </a:r>
            <a:r>
              <a:rPr lang="en-IN" sz="1200" dirty="0" err="1" smtClean="0"/>
              <a:t>InputStream</a:t>
            </a:r>
            <a:r>
              <a:rPr lang="en-IN" sz="1200" dirty="0" smtClean="0"/>
              <a:t> is used to read data from a source.</a:t>
            </a:r>
          </a:p>
          <a:p>
            <a:r>
              <a:rPr lang="en-IN" sz="1200" b="1" dirty="0" err="1" smtClean="0"/>
              <a:t>OutPutStream</a:t>
            </a:r>
            <a:r>
              <a:rPr lang="en-IN" sz="1200" dirty="0" smtClean="0"/>
              <a:t> − The </a:t>
            </a:r>
            <a:r>
              <a:rPr lang="en-IN" sz="1200" dirty="0" err="1" smtClean="0"/>
              <a:t>OutputStream</a:t>
            </a:r>
            <a:r>
              <a:rPr lang="en-IN" sz="1200" dirty="0" smtClean="0"/>
              <a:t> is used for writing data to a destination.</a:t>
            </a:r>
            <a:endParaRPr lang="en-IN" sz="1200" b="1" dirty="0" smtClean="0">
              <a:solidFill>
                <a:schemeClr val="bg1"/>
              </a:solidFill>
              <a:latin typeface="Nunito Sans"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Following is an example which makes use of these two classes to copy an input file into an output file −</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Now let's have a file </a:t>
            </a:r>
            <a:r>
              <a:rPr lang="en-IN" sz="1200" b="1" kern="1200" dirty="0" smtClean="0">
                <a:solidFill>
                  <a:schemeClr val="tx1"/>
                </a:solidFill>
                <a:latin typeface="+mn-lt"/>
                <a:ea typeface="+mn-ea"/>
                <a:cs typeface="+mn-cs"/>
              </a:rPr>
              <a:t>input.txt</a:t>
            </a:r>
            <a:r>
              <a:rPr lang="en-IN" sz="1200" kern="1200" dirty="0" smtClean="0">
                <a:solidFill>
                  <a:schemeClr val="tx1"/>
                </a:solidFill>
                <a:latin typeface="+mn-lt"/>
                <a:ea typeface="+mn-ea"/>
                <a:cs typeface="+mn-cs"/>
              </a:rPr>
              <a:t> with the following content −</a:t>
            </a:r>
          </a:p>
          <a:p>
            <a:r>
              <a:rPr lang="en-IN" sz="1200" kern="1200" dirty="0" smtClean="0">
                <a:solidFill>
                  <a:schemeClr val="tx1"/>
                </a:solidFill>
                <a:latin typeface="+mn-lt"/>
                <a:ea typeface="+mn-ea"/>
                <a:cs typeface="+mn-cs"/>
              </a:rPr>
              <a:t>This is test for copy file.</a:t>
            </a:r>
          </a:p>
          <a:p>
            <a:r>
              <a:rPr lang="en-IN" sz="1200" kern="1200" dirty="0" smtClean="0">
                <a:solidFill>
                  <a:schemeClr val="tx1"/>
                </a:solidFill>
                <a:latin typeface="+mn-lt"/>
                <a:ea typeface="+mn-ea"/>
                <a:cs typeface="+mn-cs"/>
              </a:rPr>
              <a:t>As a next step, compile the above program and execute it, which will result in creating output.txt file with the same content as we have in input.txt. So let's put the above code in CopyFile.java file and do the following −</a:t>
            </a: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javac</a:t>
            </a:r>
            <a:r>
              <a:rPr lang="en-IN" sz="1200" kern="1200" dirty="0" smtClean="0">
                <a:solidFill>
                  <a:schemeClr val="tx1"/>
                </a:solidFill>
                <a:latin typeface="+mn-lt"/>
                <a:ea typeface="+mn-ea"/>
                <a:cs typeface="+mn-cs"/>
              </a:rPr>
              <a:t> CopyFile.java</a:t>
            </a:r>
          </a:p>
          <a:p>
            <a:r>
              <a:rPr lang="en-IN" sz="1200" kern="1200" dirty="0" smtClean="0">
                <a:solidFill>
                  <a:schemeClr val="tx1"/>
                </a:solidFill>
                <a:latin typeface="+mn-lt"/>
                <a:ea typeface="+mn-ea"/>
                <a:cs typeface="+mn-cs"/>
              </a:rPr>
              <a:t>$java </a:t>
            </a:r>
            <a:r>
              <a:rPr lang="en-IN" sz="1200" kern="1200" dirty="0" err="1" smtClean="0">
                <a:solidFill>
                  <a:schemeClr val="tx1"/>
                </a:solidFill>
                <a:latin typeface="+mn-lt"/>
                <a:ea typeface="+mn-ea"/>
                <a:cs typeface="+mn-cs"/>
              </a:rPr>
              <a:t>CopyFile</a:t>
            </a:r>
            <a:endParaRPr lang="en-IN" sz="1200" kern="1200" dirty="0" smtClean="0">
              <a:solidFill>
                <a:schemeClr val="tx1"/>
              </a:solidFill>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Nunito Sans" charset="0"/>
              </a:rPr>
              <a:t>Java Character streams are used to perform input and output for 16-bit </a:t>
            </a:r>
            <a:r>
              <a:rPr lang="en-IN" sz="1200" dirty="0" err="1" smtClean="0">
                <a:latin typeface="Nunito Sans" charset="0"/>
              </a:rPr>
              <a:t>unicode</a:t>
            </a:r>
            <a:r>
              <a:rPr lang="en-IN" sz="1200" dirty="0" smtClean="0">
                <a:latin typeface="Nunito Sans" charset="0"/>
              </a:rPr>
              <a:t>. Though there are many classes related to character streams but the most frequently used classes are, </a:t>
            </a:r>
            <a:r>
              <a:rPr lang="en-IN" sz="1200" dirty="0" err="1" smtClean="0">
                <a:latin typeface="Nunito Sans" charset="0"/>
              </a:rPr>
              <a:t>FileReader</a:t>
            </a:r>
            <a:r>
              <a:rPr lang="en-IN" sz="1200" dirty="0" smtClean="0">
                <a:latin typeface="Nunito Sans" charset="0"/>
              </a:rPr>
              <a:t> and </a:t>
            </a:r>
            <a:r>
              <a:rPr lang="en-IN" sz="1200" dirty="0" err="1" smtClean="0">
                <a:latin typeface="Nunito Sans" charset="0"/>
              </a:rPr>
              <a:t>FileWriter</a:t>
            </a:r>
            <a:r>
              <a:rPr lang="en-IN" sz="1200" dirty="0" smtClean="0">
                <a:latin typeface="Nunito Sans" charset="0"/>
              </a:rPr>
              <a:t>. </a:t>
            </a:r>
            <a:r>
              <a:rPr lang="en-IN" sz="1200" b="0" kern="1200" baseline="0" dirty="0" smtClean="0">
                <a:solidFill>
                  <a:schemeClr val="tx1"/>
                </a:solidFill>
                <a:latin typeface="+mn-lt"/>
                <a:ea typeface="+mn-ea"/>
                <a:cs typeface="+mn-cs"/>
              </a:rPr>
              <a:t>If we want append operation then we should go for the following 2</a:t>
            </a:r>
          </a:p>
          <a:p>
            <a:r>
              <a:rPr lang="en-IN" sz="1200" b="0" kern="1200" baseline="0" dirty="0" smtClean="0">
                <a:solidFill>
                  <a:schemeClr val="tx1"/>
                </a:solidFill>
                <a:latin typeface="+mn-lt"/>
                <a:ea typeface="+mn-ea"/>
                <a:cs typeface="+mn-cs"/>
              </a:rPr>
              <a:t>constructors.</a:t>
            </a:r>
            <a:r>
              <a:rPr lang="en-IN" sz="1200" b="1" kern="1200" baseline="0" dirty="0" smtClean="0">
                <a:solidFill>
                  <a:schemeClr val="tx1"/>
                </a:solidFill>
                <a:latin typeface="+mn-lt"/>
                <a:ea typeface="+mn-ea"/>
                <a:cs typeface="+mn-cs"/>
              </a:rPr>
              <a:t>(</a:t>
            </a:r>
            <a:r>
              <a:rPr lang="en-IN" b="1" dirty="0" err="1" smtClean="0"/>
              <a:t>FileWriterfw</a:t>
            </a:r>
            <a:r>
              <a:rPr lang="en-IN" b="1" dirty="0" smtClean="0"/>
              <a:t>=new </a:t>
            </a:r>
            <a:r>
              <a:rPr lang="en-IN" b="1" dirty="0" err="1" smtClean="0"/>
              <a:t>FileWriter</a:t>
            </a:r>
            <a:r>
              <a:rPr lang="en-IN" b="1" dirty="0" smtClean="0"/>
              <a:t>(String </a:t>
            </a:r>
            <a:r>
              <a:rPr lang="en-IN" b="1" dirty="0" err="1" smtClean="0"/>
              <a:t>name,boolean</a:t>
            </a:r>
            <a:r>
              <a:rPr lang="en-IN" b="1" dirty="0" smtClean="0"/>
              <a:t> append);</a:t>
            </a:r>
            <a:r>
              <a:rPr lang="en-IN" b="1" dirty="0" err="1" smtClean="0"/>
              <a:t>FileWriterfw</a:t>
            </a:r>
            <a:r>
              <a:rPr lang="en-IN" b="1" dirty="0" smtClean="0"/>
              <a:t>=new </a:t>
            </a:r>
            <a:r>
              <a:rPr lang="en-IN" b="1" dirty="0" err="1" smtClean="0"/>
              <a:t>FileWriter</a:t>
            </a:r>
            <a:r>
              <a:rPr lang="en-IN" b="1" dirty="0" smtClean="0"/>
              <a:t>(File </a:t>
            </a:r>
            <a:r>
              <a:rPr lang="en-IN" b="1" dirty="0" err="1" smtClean="0"/>
              <a:t>f,boolean</a:t>
            </a:r>
            <a:r>
              <a:rPr lang="en-IN" b="1" dirty="0" smtClean="0"/>
              <a:t> append);)</a:t>
            </a:r>
          </a:p>
          <a:p>
            <a:r>
              <a:rPr lang="en-IN" sz="1200" b="1" kern="1200" baseline="0" dirty="0" smtClean="0">
                <a:solidFill>
                  <a:schemeClr val="tx1"/>
                </a:solidFill>
                <a:latin typeface="+mn-lt"/>
                <a:ea typeface="+mn-ea"/>
                <a:cs typeface="+mn-cs"/>
              </a:rPr>
              <a:t>Methods:</a:t>
            </a:r>
          </a:p>
          <a:p>
            <a:r>
              <a:rPr lang="en-IN" sz="1200" b="0" kern="1200" baseline="0" dirty="0" smtClean="0">
                <a:solidFill>
                  <a:schemeClr val="tx1"/>
                </a:solidFill>
                <a:latin typeface="+mn-lt"/>
                <a:ea typeface="+mn-ea"/>
                <a:cs typeface="+mn-cs"/>
              </a:rPr>
              <a:t>1. write(</a:t>
            </a:r>
            <a:r>
              <a:rPr lang="en-IN" sz="1200" b="0" kern="1200" baseline="0" dirty="0" err="1" smtClean="0">
                <a:solidFill>
                  <a:schemeClr val="tx1"/>
                </a:solidFill>
                <a:latin typeface="+mn-lt"/>
                <a:ea typeface="+mn-ea"/>
                <a:cs typeface="+mn-cs"/>
              </a:rPr>
              <a:t>intch</a:t>
            </a:r>
            <a:r>
              <a:rPr lang="en-IN" sz="1200" b="0" kern="1200" baseline="0" dirty="0" smtClean="0">
                <a:solidFill>
                  <a:schemeClr val="tx1"/>
                </a:solidFill>
                <a:latin typeface="+mn-lt"/>
                <a:ea typeface="+mn-ea"/>
                <a:cs typeface="+mn-cs"/>
              </a:rPr>
              <a:t>);</a:t>
            </a:r>
          </a:p>
          <a:p>
            <a:r>
              <a:rPr lang="en-IN" sz="1200" b="0" kern="1200" baseline="0" dirty="0" smtClean="0">
                <a:solidFill>
                  <a:schemeClr val="tx1"/>
                </a:solidFill>
                <a:latin typeface="+mn-lt"/>
                <a:ea typeface="+mn-ea"/>
                <a:cs typeface="+mn-cs"/>
              </a:rPr>
              <a:t>To write a single character to the file.</a:t>
            </a:r>
          </a:p>
          <a:p>
            <a:r>
              <a:rPr lang="en-IN" sz="1200" b="0" kern="1200" baseline="0" dirty="0" smtClean="0">
                <a:solidFill>
                  <a:schemeClr val="tx1"/>
                </a:solidFill>
                <a:latin typeface="+mn-lt"/>
                <a:ea typeface="+mn-ea"/>
                <a:cs typeface="+mn-cs"/>
              </a:rPr>
              <a:t>2. write(char[] </a:t>
            </a:r>
            <a:r>
              <a:rPr lang="en-IN" sz="1200" b="0" kern="1200" baseline="0" dirty="0" err="1" smtClean="0">
                <a:solidFill>
                  <a:schemeClr val="tx1"/>
                </a:solidFill>
                <a:latin typeface="+mn-lt"/>
                <a:ea typeface="+mn-ea"/>
                <a:cs typeface="+mn-cs"/>
              </a:rPr>
              <a:t>ch</a:t>
            </a:r>
            <a:r>
              <a:rPr lang="en-IN" sz="1200" b="0" kern="1200" baseline="0" dirty="0" smtClean="0">
                <a:solidFill>
                  <a:schemeClr val="tx1"/>
                </a:solidFill>
                <a:latin typeface="+mn-lt"/>
                <a:ea typeface="+mn-ea"/>
                <a:cs typeface="+mn-cs"/>
              </a:rPr>
              <a:t>);</a:t>
            </a:r>
          </a:p>
          <a:p>
            <a:r>
              <a:rPr lang="en-IN" sz="1200" b="0" kern="1200" baseline="0" dirty="0" smtClean="0">
                <a:solidFill>
                  <a:schemeClr val="tx1"/>
                </a:solidFill>
                <a:latin typeface="+mn-lt"/>
                <a:ea typeface="+mn-ea"/>
                <a:cs typeface="+mn-cs"/>
              </a:rPr>
              <a:t>To write an array of characters to the file.</a:t>
            </a:r>
          </a:p>
          <a:p>
            <a:r>
              <a:rPr lang="en-IN" sz="1200" b="0" kern="1200" baseline="0" dirty="0" smtClean="0">
                <a:solidFill>
                  <a:schemeClr val="tx1"/>
                </a:solidFill>
                <a:latin typeface="+mn-lt"/>
                <a:ea typeface="+mn-ea"/>
                <a:cs typeface="+mn-cs"/>
              </a:rPr>
              <a:t>3. write(String s);</a:t>
            </a:r>
          </a:p>
          <a:p>
            <a:r>
              <a:rPr lang="en-IN" sz="1200" b="0" kern="1200" baseline="0" dirty="0" smtClean="0">
                <a:solidFill>
                  <a:schemeClr val="tx1"/>
                </a:solidFill>
                <a:latin typeface="+mn-lt"/>
                <a:ea typeface="+mn-ea"/>
                <a:cs typeface="+mn-cs"/>
              </a:rPr>
              <a:t>To write a String to the file.</a:t>
            </a:r>
          </a:p>
          <a:p>
            <a:r>
              <a:rPr lang="en-IN" sz="1200" b="0" kern="1200" baseline="0" dirty="0" smtClean="0">
                <a:solidFill>
                  <a:schemeClr val="tx1"/>
                </a:solidFill>
                <a:latin typeface="+mn-lt"/>
                <a:ea typeface="+mn-ea"/>
                <a:cs typeface="+mn-cs"/>
              </a:rPr>
              <a:t>4. flush();</a:t>
            </a:r>
          </a:p>
          <a:p>
            <a:r>
              <a:rPr lang="en-IN" sz="1200" b="0" kern="1200" baseline="0" dirty="0" smtClean="0">
                <a:solidFill>
                  <a:schemeClr val="tx1"/>
                </a:solidFill>
                <a:latin typeface="+mn-lt"/>
                <a:ea typeface="+mn-ea"/>
                <a:cs typeface="+mn-cs"/>
              </a:rPr>
              <a:t>To give the guarantee the total data include last character also written to the file.</a:t>
            </a:r>
          </a:p>
          <a:p>
            <a:r>
              <a:rPr lang="en-IN" sz="1200" b="0" kern="1200" baseline="0" dirty="0" smtClean="0">
                <a:solidFill>
                  <a:schemeClr val="tx1"/>
                </a:solidFill>
                <a:latin typeface="+mn-lt"/>
                <a:ea typeface="+mn-ea"/>
                <a:cs typeface="+mn-cs"/>
              </a:rPr>
              <a:t>5. close();</a:t>
            </a:r>
          </a:p>
          <a:p>
            <a:r>
              <a:rPr lang="en-IN" sz="1200" b="0" kern="1200" baseline="0" dirty="0" smtClean="0">
                <a:solidFill>
                  <a:schemeClr val="tx1"/>
                </a:solidFill>
                <a:latin typeface="+mn-lt"/>
                <a:ea typeface="+mn-ea"/>
                <a:cs typeface="+mn-cs"/>
              </a:rPr>
              <a:t>To close the stream</a:t>
            </a:r>
            <a:r>
              <a:rPr lang="en-IN" sz="1200" b="1" kern="1200" baseline="0" dirty="0" smtClean="0">
                <a:solidFill>
                  <a:schemeClr val="tx1"/>
                </a:solidFill>
                <a:latin typeface="+mn-lt"/>
                <a:ea typeface="+mn-ea"/>
                <a:cs typeface="+mn-cs"/>
              </a:rPr>
              <a:t>.</a:t>
            </a:r>
            <a:endParaRPr lang="en-IN" b="0"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We can re-write the above example, which makes the use of these two classes to copy an input file (having </a:t>
            </a:r>
            <a:r>
              <a:rPr lang="en-IN" sz="1200" kern="1200" dirty="0" err="1" smtClean="0">
                <a:solidFill>
                  <a:schemeClr val="tx1"/>
                </a:solidFill>
                <a:latin typeface="+mn-lt"/>
                <a:ea typeface="+mn-ea"/>
                <a:cs typeface="+mn-cs"/>
              </a:rPr>
              <a:t>unicode</a:t>
            </a:r>
            <a:r>
              <a:rPr lang="en-IN" sz="1200" kern="1200" dirty="0" smtClean="0">
                <a:solidFill>
                  <a:schemeClr val="tx1"/>
                </a:solidFill>
                <a:latin typeface="+mn-lt"/>
                <a:ea typeface="+mn-ea"/>
                <a:cs typeface="+mn-cs"/>
              </a:rPr>
              <a:t> characters) into an output file −</a:t>
            </a:r>
          </a:p>
          <a:p>
            <a:r>
              <a:rPr lang="en-IN" sz="1200" kern="1200" dirty="0" smtClean="0">
                <a:solidFill>
                  <a:schemeClr val="tx1"/>
                </a:solidFill>
                <a:latin typeface="+mn-lt"/>
                <a:ea typeface="+mn-ea"/>
                <a:cs typeface="+mn-cs"/>
              </a:rPr>
              <a:t>Now let's have a file </a:t>
            </a:r>
            <a:r>
              <a:rPr lang="en-IN" sz="1200" b="1" kern="1200" dirty="0" smtClean="0">
                <a:solidFill>
                  <a:schemeClr val="tx1"/>
                </a:solidFill>
                <a:latin typeface="+mn-lt"/>
                <a:ea typeface="+mn-ea"/>
                <a:cs typeface="+mn-cs"/>
              </a:rPr>
              <a:t>input.txt</a:t>
            </a:r>
            <a:r>
              <a:rPr lang="en-IN" sz="1200" kern="1200" dirty="0" smtClean="0">
                <a:solidFill>
                  <a:schemeClr val="tx1"/>
                </a:solidFill>
                <a:latin typeface="+mn-lt"/>
                <a:ea typeface="+mn-ea"/>
                <a:cs typeface="+mn-cs"/>
              </a:rPr>
              <a:t> with the following content −</a:t>
            </a:r>
          </a:p>
          <a:p>
            <a:r>
              <a:rPr lang="en-IN" sz="1200" kern="1200" dirty="0" smtClean="0">
                <a:solidFill>
                  <a:schemeClr val="tx1"/>
                </a:solidFill>
                <a:latin typeface="+mn-lt"/>
                <a:ea typeface="+mn-ea"/>
                <a:cs typeface="+mn-cs"/>
              </a:rPr>
              <a:t>This is test for copy file.</a:t>
            </a:r>
          </a:p>
          <a:p>
            <a:r>
              <a:rPr lang="en-IN" sz="1200" kern="1200" dirty="0" smtClean="0">
                <a:solidFill>
                  <a:schemeClr val="tx1"/>
                </a:solidFill>
                <a:latin typeface="+mn-lt"/>
                <a:ea typeface="+mn-ea"/>
                <a:cs typeface="+mn-cs"/>
              </a:rPr>
              <a:t>As a next step, compile the above program and execute it, which will result in creating output.txt file with the same content as we have in input.txt. So let's put the above code in CopyFile.java file and do the following −</a:t>
            </a: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javac</a:t>
            </a:r>
            <a:r>
              <a:rPr lang="en-IN" sz="1200" kern="1200" dirty="0" smtClean="0">
                <a:solidFill>
                  <a:schemeClr val="tx1"/>
                </a:solidFill>
                <a:latin typeface="+mn-lt"/>
                <a:ea typeface="+mn-ea"/>
                <a:cs typeface="+mn-cs"/>
              </a:rPr>
              <a:t> CopyFile.java</a:t>
            </a:r>
          </a:p>
          <a:p>
            <a:r>
              <a:rPr lang="en-IN" sz="1200" kern="1200" dirty="0" smtClean="0">
                <a:solidFill>
                  <a:schemeClr val="tx1"/>
                </a:solidFill>
                <a:latin typeface="+mn-lt"/>
                <a:ea typeface="+mn-ea"/>
                <a:cs typeface="+mn-cs"/>
              </a:rPr>
              <a:t>$java </a:t>
            </a:r>
            <a:r>
              <a:rPr lang="en-IN" sz="1200" kern="1200" dirty="0" err="1" smtClean="0">
                <a:solidFill>
                  <a:schemeClr val="tx1"/>
                </a:solidFill>
                <a:latin typeface="+mn-lt"/>
                <a:ea typeface="+mn-ea"/>
                <a:cs typeface="+mn-cs"/>
              </a:rPr>
              <a:t>CopyFile</a:t>
            </a:r>
            <a:endParaRPr lang="en-IN" sz="1200" kern="1200" dirty="0" smtClean="0">
              <a:solidFill>
                <a:schemeClr val="tx1"/>
              </a:solidFill>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We can re-write the above example, which makes the use of these two classes to copy an input file (having </a:t>
            </a:r>
            <a:r>
              <a:rPr lang="en-IN" sz="1200" kern="1200" dirty="0" err="1" smtClean="0">
                <a:solidFill>
                  <a:schemeClr val="tx1"/>
                </a:solidFill>
                <a:latin typeface="+mn-lt"/>
                <a:ea typeface="+mn-ea"/>
                <a:cs typeface="+mn-cs"/>
              </a:rPr>
              <a:t>unicode</a:t>
            </a:r>
            <a:r>
              <a:rPr lang="en-IN" sz="1200" kern="1200" dirty="0" smtClean="0">
                <a:solidFill>
                  <a:schemeClr val="tx1"/>
                </a:solidFill>
                <a:latin typeface="+mn-lt"/>
                <a:ea typeface="+mn-ea"/>
                <a:cs typeface="+mn-cs"/>
              </a:rPr>
              <a:t> characters) into an output file −</a:t>
            </a:r>
          </a:p>
          <a:p>
            <a:r>
              <a:rPr lang="en-IN" sz="1200" kern="1200" dirty="0" smtClean="0">
                <a:solidFill>
                  <a:schemeClr val="tx1"/>
                </a:solidFill>
                <a:latin typeface="+mn-lt"/>
                <a:ea typeface="+mn-ea"/>
                <a:cs typeface="+mn-cs"/>
              </a:rPr>
              <a:t>Now let's have a file </a:t>
            </a:r>
            <a:r>
              <a:rPr lang="en-IN" sz="1200" b="1" kern="1200" dirty="0" smtClean="0">
                <a:solidFill>
                  <a:schemeClr val="tx1"/>
                </a:solidFill>
                <a:latin typeface="+mn-lt"/>
                <a:ea typeface="+mn-ea"/>
                <a:cs typeface="+mn-cs"/>
              </a:rPr>
              <a:t>input.txt</a:t>
            </a:r>
            <a:r>
              <a:rPr lang="en-IN" sz="1200" kern="1200" dirty="0" smtClean="0">
                <a:solidFill>
                  <a:schemeClr val="tx1"/>
                </a:solidFill>
                <a:latin typeface="+mn-lt"/>
                <a:ea typeface="+mn-ea"/>
                <a:cs typeface="+mn-cs"/>
              </a:rPr>
              <a:t> with the following content −</a:t>
            </a:r>
          </a:p>
          <a:p>
            <a:r>
              <a:rPr lang="en-IN" sz="1200" kern="1200" dirty="0" smtClean="0">
                <a:solidFill>
                  <a:schemeClr val="tx1"/>
                </a:solidFill>
                <a:latin typeface="+mn-lt"/>
                <a:ea typeface="+mn-ea"/>
                <a:cs typeface="+mn-cs"/>
              </a:rPr>
              <a:t>This is test for copy file.</a:t>
            </a:r>
          </a:p>
          <a:p>
            <a:r>
              <a:rPr lang="en-IN" sz="1200" kern="1200" dirty="0" smtClean="0">
                <a:solidFill>
                  <a:schemeClr val="tx1"/>
                </a:solidFill>
                <a:latin typeface="+mn-lt"/>
                <a:ea typeface="+mn-ea"/>
                <a:cs typeface="+mn-cs"/>
              </a:rPr>
              <a:t>As a next step, compile the above program and execute it, which will result in creating output.txt file with the same content as we have in input.txt. So let's put the above code in CopyFile.java file and do the following −</a:t>
            </a: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javac</a:t>
            </a:r>
            <a:r>
              <a:rPr lang="en-IN" sz="1200" kern="1200" dirty="0" smtClean="0">
                <a:solidFill>
                  <a:schemeClr val="tx1"/>
                </a:solidFill>
                <a:latin typeface="+mn-lt"/>
                <a:ea typeface="+mn-ea"/>
                <a:cs typeface="+mn-cs"/>
              </a:rPr>
              <a:t> CopyFile.java</a:t>
            </a:r>
          </a:p>
          <a:p>
            <a:r>
              <a:rPr lang="en-IN" sz="1200" kern="1200" dirty="0" smtClean="0">
                <a:solidFill>
                  <a:schemeClr val="tx1"/>
                </a:solidFill>
                <a:latin typeface="+mn-lt"/>
                <a:ea typeface="+mn-ea"/>
                <a:cs typeface="+mn-cs"/>
              </a:rPr>
              <a:t>$java </a:t>
            </a:r>
            <a:r>
              <a:rPr lang="en-IN" sz="1200" kern="1200" dirty="0" err="1" smtClean="0">
                <a:solidFill>
                  <a:schemeClr val="tx1"/>
                </a:solidFill>
                <a:latin typeface="+mn-lt"/>
                <a:ea typeface="+mn-ea"/>
                <a:cs typeface="+mn-cs"/>
              </a:rPr>
              <a:t>CopyFile</a:t>
            </a:r>
            <a:endParaRPr lang="en-IN" sz="1200" kern="1200" dirty="0" smtClean="0">
              <a:solidFill>
                <a:schemeClr val="tx1"/>
              </a:solidFill>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Java provides the following three standard streams −</a:t>
            </a:r>
          </a:p>
          <a:p>
            <a:pPr lvl="0"/>
            <a:r>
              <a:rPr lang="en-IN" sz="1200" dirty="0" smtClean="0">
                <a:latin typeface="Nunito Sans" charset="0"/>
              </a:rPr>
              <a:t>Standard Input − This is used to feed the data to user's program and usually a keyboard is used as standard input stream and represented as </a:t>
            </a:r>
            <a:r>
              <a:rPr lang="en-IN" sz="1200" dirty="0" err="1" smtClean="0">
                <a:latin typeface="Nunito Sans" charset="0"/>
              </a:rPr>
              <a:t>System.in</a:t>
            </a:r>
            <a:r>
              <a:rPr lang="en-IN" sz="1200" dirty="0" smtClean="0">
                <a:latin typeface="Nunito Sans" charset="0"/>
              </a:rPr>
              <a:t>.</a:t>
            </a:r>
          </a:p>
          <a:p>
            <a:pPr lvl="0"/>
            <a:r>
              <a:rPr lang="en-IN" sz="1200" dirty="0" smtClean="0">
                <a:latin typeface="Nunito Sans" charset="0"/>
              </a:rPr>
              <a:t>Standard Output − This is used to output the data produced by the user's program and usually a computer screen is used for standard output stream and represented as </a:t>
            </a:r>
            <a:r>
              <a:rPr lang="en-IN" sz="1200" dirty="0" err="1" smtClean="0">
                <a:latin typeface="Nunito Sans" charset="0"/>
              </a:rPr>
              <a:t>System.out</a:t>
            </a:r>
            <a:r>
              <a:rPr lang="en-IN" sz="1200" dirty="0" smtClean="0">
                <a:latin typeface="Nunito Sans" charset="0"/>
              </a:rPr>
              <a:t>.</a:t>
            </a:r>
          </a:p>
          <a:p>
            <a:pPr lvl="0"/>
            <a:r>
              <a:rPr lang="en-IN" sz="1200" dirty="0" smtClean="0">
                <a:latin typeface="Nunito Sans" charset="0"/>
              </a:rPr>
              <a:t>Standard Error − This is used to output the error data produced by the user's program and usually a computer screen is used for standard error stream and represented as System.err</a:t>
            </a:r>
            <a:endParaRPr lang="en-IN" sz="1200" kern="1200" dirty="0" smtClean="0">
              <a:solidFill>
                <a:schemeClr val="tx1"/>
              </a:solidFill>
              <a:latin typeface="+mn-lt"/>
              <a:ea typeface="+mn-ea"/>
              <a:cs typeface="+mn-cs"/>
            </a:endParaRPr>
          </a:p>
          <a:p>
            <a:endParaRPr lang="en-IN" b="0"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Following is a simple program, which creates </a:t>
            </a:r>
            <a:r>
              <a:rPr lang="en-IN" sz="1200" b="1" kern="1200" dirty="0" err="1" smtClean="0">
                <a:solidFill>
                  <a:schemeClr val="tx1"/>
                </a:solidFill>
                <a:latin typeface="+mn-lt"/>
                <a:ea typeface="+mn-ea"/>
                <a:cs typeface="+mn-cs"/>
              </a:rPr>
              <a:t>InputStreamReader</a:t>
            </a:r>
            <a:r>
              <a:rPr lang="en-IN" sz="1200" kern="1200" dirty="0" smtClean="0">
                <a:solidFill>
                  <a:schemeClr val="tx1"/>
                </a:solidFill>
                <a:latin typeface="+mn-lt"/>
                <a:ea typeface="+mn-ea"/>
                <a:cs typeface="+mn-cs"/>
              </a:rPr>
              <a:t> to read standard input stream until the user types a "q" −</a:t>
            </a:r>
          </a:p>
          <a:p>
            <a:r>
              <a:rPr lang="en-IN" sz="1200" kern="1200" dirty="0" smtClean="0">
                <a:solidFill>
                  <a:schemeClr val="tx1"/>
                </a:solidFill>
                <a:latin typeface="+mn-lt"/>
                <a:ea typeface="+mn-ea"/>
                <a:cs typeface="+mn-cs"/>
              </a:rPr>
              <a:t>the above code in ReadConsole.java file and try to compile and execute it as shown in the following program. This program continues to read and output the same character until we press 'q' −</a:t>
            </a: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javac</a:t>
            </a:r>
            <a:r>
              <a:rPr lang="en-IN" sz="1200" kern="1200" dirty="0" smtClean="0">
                <a:solidFill>
                  <a:schemeClr val="tx1"/>
                </a:solidFill>
                <a:latin typeface="+mn-lt"/>
                <a:ea typeface="+mn-ea"/>
                <a:cs typeface="+mn-cs"/>
              </a:rPr>
              <a:t> ReadConsole.java</a:t>
            </a:r>
          </a:p>
          <a:p>
            <a:r>
              <a:rPr lang="en-IN" sz="1200" kern="1200" dirty="0" smtClean="0">
                <a:solidFill>
                  <a:schemeClr val="tx1"/>
                </a:solidFill>
                <a:latin typeface="+mn-lt"/>
                <a:ea typeface="+mn-ea"/>
                <a:cs typeface="+mn-cs"/>
              </a:rPr>
              <a:t>$java </a:t>
            </a:r>
            <a:r>
              <a:rPr lang="en-IN" sz="1200" kern="1200" dirty="0" err="1" smtClean="0">
                <a:solidFill>
                  <a:schemeClr val="tx1"/>
                </a:solidFill>
                <a:latin typeface="+mn-lt"/>
                <a:ea typeface="+mn-ea"/>
                <a:cs typeface="+mn-cs"/>
              </a:rPr>
              <a:t>ReadConsole</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Enter characters, 'q' to quit.</a:t>
            </a:r>
          </a:p>
          <a:p>
            <a:r>
              <a:rPr lang="en-IN" sz="1200" kern="1200" dirty="0" smtClean="0">
                <a:solidFill>
                  <a:schemeClr val="tx1"/>
                </a:solidFill>
                <a:latin typeface="+mn-lt"/>
                <a:ea typeface="+mn-ea"/>
                <a:cs typeface="+mn-cs"/>
              </a:rPr>
              <a:t>1</a:t>
            </a:r>
          </a:p>
          <a:p>
            <a:r>
              <a:rPr lang="en-IN" sz="1200" kern="1200" dirty="0" smtClean="0">
                <a:solidFill>
                  <a:schemeClr val="tx1"/>
                </a:solidFill>
                <a:latin typeface="+mn-lt"/>
                <a:ea typeface="+mn-ea"/>
                <a:cs typeface="+mn-cs"/>
              </a:rPr>
              <a:t>1</a:t>
            </a:r>
          </a:p>
          <a:p>
            <a:r>
              <a:rPr lang="en-IN" sz="1200" kern="1200" dirty="0" smtClean="0">
                <a:solidFill>
                  <a:schemeClr val="tx1"/>
                </a:solidFill>
                <a:latin typeface="+mn-lt"/>
                <a:ea typeface="+mn-ea"/>
                <a:cs typeface="+mn-cs"/>
              </a:rPr>
              <a:t>e</a:t>
            </a:r>
          </a:p>
          <a:p>
            <a:r>
              <a:rPr lang="en-IN" sz="1200" kern="1200" dirty="0" smtClean="0">
                <a:solidFill>
                  <a:schemeClr val="tx1"/>
                </a:solidFill>
                <a:latin typeface="+mn-lt"/>
                <a:ea typeface="+mn-ea"/>
                <a:cs typeface="+mn-cs"/>
              </a:rPr>
              <a:t>e</a:t>
            </a:r>
          </a:p>
          <a:p>
            <a:r>
              <a:rPr lang="en-IN" sz="1200" kern="1200" dirty="0" smtClean="0">
                <a:solidFill>
                  <a:schemeClr val="tx1"/>
                </a:solidFill>
                <a:latin typeface="+mn-lt"/>
                <a:ea typeface="+mn-ea"/>
                <a:cs typeface="+mn-cs"/>
              </a:rPr>
              <a:t>q</a:t>
            </a:r>
          </a:p>
          <a:p>
            <a:r>
              <a:rPr lang="en-IN" sz="1200" kern="1200" dirty="0" smtClean="0">
                <a:solidFill>
                  <a:schemeClr val="tx1"/>
                </a:solidFill>
                <a:latin typeface="+mn-lt"/>
                <a:ea typeface="+mn-ea"/>
                <a:cs typeface="+mn-cs"/>
              </a:rPr>
              <a:t>q</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Following is a simple program, which creates </a:t>
            </a:r>
            <a:r>
              <a:rPr lang="en-IN" sz="1200" b="1" kern="1200" dirty="0" err="1" smtClean="0">
                <a:solidFill>
                  <a:schemeClr val="tx1"/>
                </a:solidFill>
                <a:latin typeface="+mn-lt"/>
                <a:ea typeface="+mn-ea"/>
                <a:cs typeface="+mn-cs"/>
              </a:rPr>
              <a:t>InputStreamReader</a:t>
            </a:r>
            <a:r>
              <a:rPr lang="en-IN" sz="1200" kern="1200" dirty="0" smtClean="0">
                <a:solidFill>
                  <a:schemeClr val="tx1"/>
                </a:solidFill>
                <a:latin typeface="+mn-lt"/>
                <a:ea typeface="+mn-ea"/>
                <a:cs typeface="+mn-cs"/>
              </a:rPr>
              <a:t> to read standard input stream until the user types a "q" −</a:t>
            </a:r>
          </a:p>
          <a:p>
            <a:r>
              <a:rPr lang="en-IN" sz="1200" kern="1200" dirty="0" smtClean="0">
                <a:solidFill>
                  <a:schemeClr val="tx1"/>
                </a:solidFill>
                <a:latin typeface="+mn-lt"/>
                <a:ea typeface="+mn-ea"/>
                <a:cs typeface="+mn-cs"/>
              </a:rPr>
              <a:t>the above code in ReadConsole.java file and try to compile and execute it as shown in the following program. This program continues to read and output the same character until we press 'q' −</a:t>
            </a: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javac</a:t>
            </a:r>
            <a:r>
              <a:rPr lang="en-IN" sz="1200" kern="1200" dirty="0" smtClean="0">
                <a:solidFill>
                  <a:schemeClr val="tx1"/>
                </a:solidFill>
                <a:latin typeface="+mn-lt"/>
                <a:ea typeface="+mn-ea"/>
                <a:cs typeface="+mn-cs"/>
              </a:rPr>
              <a:t> ReadConsole.java</a:t>
            </a:r>
          </a:p>
          <a:p>
            <a:r>
              <a:rPr lang="en-IN" sz="1200" kern="1200" dirty="0" smtClean="0">
                <a:solidFill>
                  <a:schemeClr val="tx1"/>
                </a:solidFill>
                <a:latin typeface="+mn-lt"/>
                <a:ea typeface="+mn-ea"/>
                <a:cs typeface="+mn-cs"/>
              </a:rPr>
              <a:t>$java </a:t>
            </a:r>
            <a:r>
              <a:rPr lang="en-IN" sz="1200" kern="1200" dirty="0" err="1" smtClean="0">
                <a:solidFill>
                  <a:schemeClr val="tx1"/>
                </a:solidFill>
                <a:latin typeface="+mn-lt"/>
                <a:ea typeface="+mn-ea"/>
                <a:cs typeface="+mn-cs"/>
              </a:rPr>
              <a:t>ReadConsole</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Enter characters, 'q' to quit.</a:t>
            </a:r>
          </a:p>
          <a:p>
            <a:r>
              <a:rPr lang="en-IN" sz="1200" kern="1200" dirty="0" smtClean="0">
                <a:solidFill>
                  <a:schemeClr val="tx1"/>
                </a:solidFill>
                <a:latin typeface="+mn-lt"/>
                <a:ea typeface="+mn-ea"/>
                <a:cs typeface="+mn-cs"/>
              </a:rPr>
              <a:t>1</a:t>
            </a:r>
          </a:p>
          <a:p>
            <a:r>
              <a:rPr lang="en-IN" sz="1200" kern="1200" dirty="0" smtClean="0">
                <a:solidFill>
                  <a:schemeClr val="tx1"/>
                </a:solidFill>
                <a:latin typeface="+mn-lt"/>
                <a:ea typeface="+mn-ea"/>
                <a:cs typeface="+mn-cs"/>
              </a:rPr>
              <a:t>1</a:t>
            </a:r>
          </a:p>
          <a:p>
            <a:r>
              <a:rPr lang="en-IN" sz="1200" kern="1200" dirty="0" smtClean="0">
                <a:solidFill>
                  <a:schemeClr val="tx1"/>
                </a:solidFill>
                <a:latin typeface="+mn-lt"/>
                <a:ea typeface="+mn-ea"/>
                <a:cs typeface="+mn-cs"/>
              </a:rPr>
              <a:t>e</a:t>
            </a:r>
          </a:p>
          <a:p>
            <a:r>
              <a:rPr lang="en-IN" sz="1200" kern="1200" dirty="0" smtClean="0">
                <a:solidFill>
                  <a:schemeClr val="tx1"/>
                </a:solidFill>
                <a:latin typeface="+mn-lt"/>
                <a:ea typeface="+mn-ea"/>
                <a:cs typeface="+mn-cs"/>
              </a:rPr>
              <a:t>e</a:t>
            </a:r>
          </a:p>
          <a:p>
            <a:r>
              <a:rPr lang="en-IN" sz="1200" kern="1200" dirty="0" smtClean="0">
                <a:solidFill>
                  <a:schemeClr val="tx1"/>
                </a:solidFill>
                <a:latin typeface="+mn-lt"/>
                <a:ea typeface="+mn-ea"/>
                <a:cs typeface="+mn-cs"/>
              </a:rPr>
              <a:t>q</a:t>
            </a:r>
          </a:p>
          <a:p>
            <a:r>
              <a:rPr lang="en-IN" sz="1200" kern="1200" dirty="0" smtClean="0">
                <a:solidFill>
                  <a:schemeClr val="tx1"/>
                </a:solidFill>
                <a:latin typeface="+mn-lt"/>
                <a:ea typeface="+mn-ea"/>
                <a:cs typeface="+mn-cs"/>
              </a:rPr>
              <a:t>q</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A stream can be defined as a sequence of data. The </a:t>
            </a:r>
            <a:r>
              <a:rPr lang="en-IN" sz="1200" b="1" kern="1200" dirty="0" err="1" smtClean="0">
                <a:solidFill>
                  <a:schemeClr val="tx1"/>
                </a:solidFill>
                <a:latin typeface="+mn-lt"/>
                <a:ea typeface="+mn-ea"/>
                <a:cs typeface="+mn-cs"/>
              </a:rPr>
              <a:t>InputStream</a:t>
            </a:r>
            <a:r>
              <a:rPr lang="en-IN" sz="1200" kern="1200" dirty="0" smtClean="0">
                <a:solidFill>
                  <a:schemeClr val="tx1"/>
                </a:solidFill>
                <a:latin typeface="+mn-lt"/>
                <a:ea typeface="+mn-ea"/>
                <a:cs typeface="+mn-cs"/>
              </a:rPr>
              <a:t> is used to read data from a source and the </a:t>
            </a:r>
            <a:r>
              <a:rPr lang="en-IN" sz="1200" b="1" kern="1200" dirty="0" err="1" smtClean="0">
                <a:solidFill>
                  <a:schemeClr val="tx1"/>
                </a:solidFill>
                <a:latin typeface="+mn-lt"/>
                <a:ea typeface="+mn-ea"/>
                <a:cs typeface="+mn-cs"/>
              </a:rPr>
              <a:t>OutputStream</a:t>
            </a:r>
            <a:r>
              <a:rPr lang="en-IN" sz="1200" kern="1200" dirty="0" smtClean="0">
                <a:solidFill>
                  <a:schemeClr val="tx1"/>
                </a:solidFill>
                <a:latin typeface="+mn-lt"/>
                <a:ea typeface="+mn-ea"/>
                <a:cs typeface="+mn-cs"/>
              </a:rPr>
              <a:t> is used for writing data to a </a:t>
            </a:r>
            <a:r>
              <a:rPr lang="en-IN" sz="1200" kern="1200" dirty="0" err="1" smtClean="0">
                <a:solidFill>
                  <a:schemeClr val="tx1"/>
                </a:solidFill>
                <a:latin typeface="+mn-lt"/>
                <a:ea typeface="+mn-ea"/>
                <a:cs typeface="+mn-cs"/>
              </a:rPr>
              <a:t>destination.Here</a:t>
            </a:r>
            <a:r>
              <a:rPr lang="en-IN" sz="1200" kern="1200" dirty="0" smtClean="0">
                <a:solidFill>
                  <a:schemeClr val="tx1"/>
                </a:solidFill>
                <a:latin typeface="+mn-lt"/>
                <a:ea typeface="+mn-ea"/>
                <a:cs typeface="+mn-cs"/>
              </a:rPr>
              <a:t> is a hierarchy of classes to deal with Input and Output streams.</a:t>
            </a:r>
          </a:p>
          <a:p>
            <a:endParaRPr lang="en-IN" b="0"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55000" lnSpcReduction="20000"/>
          </a:bodyPr>
          <a:lstStyle/>
          <a:p>
            <a:r>
              <a:rPr lang="en-US" b="1" dirty="0" smtClean="0"/>
              <a:t>Stream</a:t>
            </a:r>
            <a:r>
              <a:rPr lang="en-US" b="1" baseline="0" dirty="0" smtClean="0"/>
              <a:t> :  </a:t>
            </a:r>
            <a:r>
              <a:rPr lang="en-IN" sz="1200" b="1" kern="1200" baseline="0" dirty="0" smtClean="0">
                <a:solidFill>
                  <a:schemeClr val="tx1"/>
                </a:solidFill>
                <a:latin typeface="+mn-lt"/>
                <a:ea typeface="+mn-ea"/>
                <a:cs typeface="+mn-cs"/>
              </a:rPr>
              <a:t>I</a:t>
            </a:r>
            <a:r>
              <a:rPr lang="en-IN" sz="1200" kern="1200" baseline="0" dirty="0" smtClean="0">
                <a:solidFill>
                  <a:schemeClr val="tx1"/>
                </a:solidFill>
                <a:latin typeface="+mn-lt"/>
                <a:ea typeface="+mn-ea"/>
                <a:cs typeface="+mn-cs"/>
              </a:rPr>
              <a:t>t will allow the data in continuous flow</a:t>
            </a:r>
          </a:p>
          <a:p>
            <a:r>
              <a:rPr lang="en-IN" sz="1200" kern="1200" baseline="0" dirty="0" smtClean="0">
                <a:solidFill>
                  <a:schemeClr val="tx1"/>
                </a:solidFill>
                <a:latin typeface="+mn-lt"/>
                <a:ea typeface="+mn-ea"/>
                <a:cs typeface="+mn-cs"/>
              </a:rPr>
              <a:t>from input devices to java program and from Java program to output</a:t>
            </a:r>
          </a:p>
          <a:p>
            <a:r>
              <a:rPr lang="en-IN" sz="1200" kern="1200" baseline="0" dirty="0" smtClean="0">
                <a:solidFill>
                  <a:schemeClr val="tx1"/>
                </a:solidFill>
                <a:latin typeface="+mn-lt"/>
                <a:ea typeface="+mn-ea"/>
                <a:cs typeface="+mn-cs"/>
              </a:rPr>
              <a:t>devices.</a:t>
            </a:r>
          </a:p>
          <a:p>
            <a:r>
              <a:rPr lang="en-IN" sz="1200" b="1" kern="1200" baseline="0" dirty="0" smtClean="0">
                <a:solidFill>
                  <a:schemeClr val="tx1"/>
                </a:solidFill>
                <a:latin typeface="+mn-lt"/>
                <a:ea typeface="+mn-ea"/>
                <a:cs typeface="+mn-cs"/>
              </a:rPr>
              <a:t>1.Byte-Oriented Streams</a:t>
            </a:r>
          </a:p>
          <a:p>
            <a:r>
              <a:rPr lang="en-IN" sz="1200" kern="1200" baseline="0" dirty="0" smtClean="0">
                <a:solidFill>
                  <a:schemeClr val="tx1"/>
                </a:solidFill>
                <a:latin typeface="+mn-lt"/>
                <a:ea typeface="+mn-ea"/>
                <a:cs typeface="+mn-cs"/>
              </a:rPr>
              <a:t>These are Streams, which will allow the data in the form of bytes from input devices to Java program and from java program to output devices.</a:t>
            </a:r>
          </a:p>
          <a:p>
            <a:r>
              <a:rPr lang="en-IN" sz="1200" kern="1200" baseline="0" dirty="0" smtClean="0">
                <a:solidFill>
                  <a:schemeClr val="tx1"/>
                </a:solidFill>
                <a:latin typeface="+mn-lt"/>
                <a:ea typeface="+mn-ea"/>
                <a:cs typeface="+mn-cs"/>
              </a:rPr>
              <a:t>The length of the data in byte-oriented streams is </a:t>
            </a:r>
            <a:r>
              <a:rPr lang="en-IN" sz="1200" b="1" kern="1200" baseline="0" dirty="0" smtClean="0">
                <a:solidFill>
                  <a:schemeClr val="tx1"/>
                </a:solidFill>
                <a:latin typeface="+mn-lt"/>
                <a:ea typeface="+mn-ea"/>
                <a:cs typeface="+mn-cs"/>
              </a:rPr>
              <a:t>1 byte.</a:t>
            </a:r>
            <a:r>
              <a:rPr lang="en-IN" sz="1200" kern="1200" baseline="0" dirty="0" smtClean="0">
                <a:solidFill>
                  <a:schemeClr val="tx1"/>
                </a:solidFill>
                <a:latin typeface="+mn-lt"/>
                <a:ea typeface="+mn-ea"/>
                <a:cs typeface="+mn-cs"/>
              </a:rPr>
              <a:t> There are </a:t>
            </a:r>
            <a:r>
              <a:rPr lang="en-IN" sz="1200" b="1" kern="1200" baseline="0" dirty="0" smtClean="0">
                <a:solidFill>
                  <a:schemeClr val="tx1"/>
                </a:solidFill>
                <a:latin typeface="+mn-lt"/>
                <a:ea typeface="+mn-ea"/>
                <a:cs typeface="+mn-cs"/>
              </a:rPr>
              <a:t>two types </a:t>
            </a:r>
            <a:r>
              <a:rPr lang="en-IN" sz="1200" kern="1200" baseline="0" dirty="0" smtClean="0">
                <a:solidFill>
                  <a:schemeClr val="tx1"/>
                </a:solidFill>
                <a:latin typeface="+mn-lt"/>
                <a:ea typeface="+mn-ea"/>
                <a:cs typeface="+mn-cs"/>
              </a:rPr>
              <a:t>of Byte-Oriented Streams</a:t>
            </a:r>
          </a:p>
          <a:p>
            <a:r>
              <a:rPr lang="en-IN" sz="1200" kern="1200" baseline="0" dirty="0" smtClean="0">
                <a:solidFill>
                  <a:schemeClr val="tx1"/>
                </a:solidFill>
                <a:latin typeface="+mn-lt"/>
                <a:ea typeface="+mn-ea"/>
                <a:cs typeface="+mn-cs"/>
              </a:rPr>
              <a:t>1.InputStream</a:t>
            </a:r>
          </a:p>
          <a:p>
            <a:r>
              <a:rPr lang="en-IN" sz="1200" kern="1200" baseline="0" dirty="0" smtClean="0">
                <a:solidFill>
                  <a:schemeClr val="tx1"/>
                </a:solidFill>
                <a:latin typeface="+mn-lt"/>
                <a:ea typeface="+mn-ea"/>
                <a:cs typeface="+mn-cs"/>
              </a:rPr>
              <a:t>2.OutputStream</a:t>
            </a:r>
          </a:p>
          <a:p>
            <a:r>
              <a:rPr lang="en-IN" sz="1200" b="1" kern="1200" baseline="0" dirty="0" smtClean="0">
                <a:solidFill>
                  <a:schemeClr val="tx1"/>
                </a:solidFill>
                <a:latin typeface="+mn-lt"/>
                <a:ea typeface="+mn-ea"/>
                <a:cs typeface="+mn-cs"/>
              </a:rPr>
              <a:t>1.InputStream:</a:t>
            </a:r>
          </a:p>
          <a:p>
            <a:r>
              <a:rPr lang="en-IN" sz="1200" kern="1200" baseline="0" dirty="0" smtClean="0">
                <a:solidFill>
                  <a:schemeClr val="tx1"/>
                </a:solidFill>
                <a:latin typeface="+mn-lt"/>
                <a:ea typeface="+mn-ea"/>
                <a:cs typeface="+mn-cs"/>
              </a:rPr>
              <a:t>It will allow the data in the form of bytes from input devices to Java program.</a:t>
            </a:r>
          </a:p>
          <a:p>
            <a:r>
              <a:rPr lang="en-IN" sz="1200" b="1" kern="1200" baseline="0" dirty="0" err="1" smtClean="0">
                <a:solidFill>
                  <a:schemeClr val="tx1"/>
                </a:solidFill>
                <a:latin typeface="+mn-lt"/>
                <a:ea typeface="+mn-ea"/>
                <a:cs typeface="+mn-cs"/>
              </a:rPr>
              <a:t>Ex:</a:t>
            </a:r>
            <a:r>
              <a:rPr lang="en-IN" sz="1200" kern="1200" baseline="0" dirty="0" err="1" smtClean="0">
                <a:solidFill>
                  <a:schemeClr val="tx1"/>
                </a:solidFill>
                <a:latin typeface="+mn-lt"/>
                <a:ea typeface="+mn-ea"/>
                <a:cs typeface="+mn-cs"/>
              </a:rPr>
              <a:t>ByteArrayInputStream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FilterInputStream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DataInputStream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ObjectInputStream</a:t>
            </a:r>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FileInputStream</a:t>
            </a:r>
          </a:p>
          <a:p>
            <a:r>
              <a:rPr lang="en-IN" sz="1200" kern="1200" baseline="0" dirty="0" err="1" smtClean="0">
                <a:solidFill>
                  <a:schemeClr val="tx1"/>
                </a:solidFill>
                <a:latin typeface="+mn-lt"/>
                <a:ea typeface="+mn-ea"/>
                <a:cs typeface="+mn-cs"/>
              </a:rPr>
              <a:t>StringBufferInputStream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BufferedInputStream</a:t>
            </a:r>
            <a:endParaRPr lang="en-IN" sz="1200" kern="1200" baseline="0" dirty="0" smtClean="0">
              <a:solidFill>
                <a:schemeClr val="tx1"/>
              </a:solidFill>
              <a:latin typeface="+mn-lt"/>
              <a:ea typeface="+mn-ea"/>
              <a:cs typeface="+mn-cs"/>
            </a:endParaRPr>
          </a:p>
          <a:p>
            <a:r>
              <a:rPr lang="en-IN" sz="1200" b="1" kern="1200" baseline="0" dirty="0" smtClean="0">
                <a:solidFill>
                  <a:schemeClr val="tx1"/>
                </a:solidFill>
                <a:latin typeface="+mn-lt"/>
                <a:ea typeface="+mn-ea"/>
                <a:cs typeface="+mn-cs"/>
              </a:rPr>
              <a:t>2.OutputStream:</a:t>
            </a:r>
          </a:p>
          <a:p>
            <a:r>
              <a:rPr lang="en-IN" sz="1200" kern="1200" baseline="0" dirty="0" smtClean="0">
                <a:solidFill>
                  <a:schemeClr val="tx1"/>
                </a:solidFill>
                <a:latin typeface="+mn-lt"/>
                <a:ea typeface="+mn-ea"/>
                <a:cs typeface="+mn-cs"/>
              </a:rPr>
              <a:t>It will allow the data in the form of bytes from Java programmes to output devices.</a:t>
            </a:r>
          </a:p>
          <a:p>
            <a:r>
              <a:rPr lang="en-IN" sz="1200" b="1" kern="1200" baseline="0" dirty="0" err="1" smtClean="0">
                <a:solidFill>
                  <a:schemeClr val="tx1"/>
                </a:solidFill>
                <a:latin typeface="+mn-lt"/>
                <a:ea typeface="+mn-ea"/>
                <a:cs typeface="+mn-cs"/>
              </a:rPr>
              <a:t>Ex:</a:t>
            </a:r>
            <a:r>
              <a:rPr lang="en-IN" sz="1200" kern="1200" baseline="0" dirty="0" err="1" smtClean="0">
                <a:solidFill>
                  <a:schemeClr val="tx1"/>
                </a:solidFill>
                <a:latin typeface="+mn-lt"/>
                <a:ea typeface="+mn-ea"/>
                <a:cs typeface="+mn-cs"/>
              </a:rPr>
              <a:t>ByteArrayOutputStream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DataOutputStream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FileOutputStream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PrintStream</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BufferedOutputStream</a:t>
            </a:r>
            <a:r>
              <a:rPr lang="en-IN" sz="1200" kern="1200" baseline="0" dirty="0" smtClean="0">
                <a:solidFill>
                  <a:schemeClr val="tx1"/>
                </a:solidFill>
                <a:latin typeface="+mn-lt"/>
                <a:ea typeface="+mn-ea"/>
                <a:cs typeface="+mn-cs"/>
              </a:rPr>
              <a:t>..</a:t>
            </a:r>
          </a:p>
          <a:p>
            <a:r>
              <a:rPr lang="en-IN" sz="1200" b="1" kern="1200" baseline="0" dirty="0" smtClean="0">
                <a:solidFill>
                  <a:schemeClr val="tx1"/>
                </a:solidFill>
                <a:latin typeface="+mn-lt"/>
                <a:ea typeface="+mn-ea"/>
                <a:cs typeface="+mn-cs"/>
              </a:rPr>
              <a:t>Character-Oriented Streams:</a:t>
            </a:r>
          </a:p>
          <a:p>
            <a:r>
              <a:rPr lang="en-IN" sz="1200" kern="1200" baseline="0" dirty="0" smtClean="0">
                <a:solidFill>
                  <a:schemeClr val="tx1"/>
                </a:solidFill>
                <a:latin typeface="+mn-lt"/>
                <a:ea typeface="+mn-ea"/>
                <a:cs typeface="+mn-cs"/>
              </a:rPr>
              <a:t>It will allow the data in the form of characters from input devices to java program and form java program to output devices.</a:t>
            </a:r>
          </a:p>
          <a:p>
            <a:r>
              <a:rPr lang="en-IN" sz="1200" kern="1200" baseline="0" dirty="0" smtClean="0">
                <a:solidFill>
                  <a:schemeClr val="tx1"/>
                </a:solidFill>
                <a:latin typeface="+mn-lt"/>
                <a:ea typeface="+mn-ea"/>
                <a:cs typeface="+mn-cs"/>
              </a:rPr>
              <a:t>The length of the data in characters-oriented stream is </a:t>
            </a:r>
            <a:r>
              <a:rPr lang="en-IN" sz="1200" b="1" kern="1200" baseline="0" dirty="0" smtClean="0">
                <a:solidFill>
                  <a:schemeClr val="tx1"/>
                </a:solidFill>
                <a:latin typeface="+mn-lt"/>
                <a:ea typeface="+mn-ea"/>
                <a:cs typeface="+mn-cs"/>
              </a:rPr>
              <a:t>2 bytes</a:t>
            </a:r>
            <a:r>
              <a:rPr lang="en-IN" sz="1200" kern="1200" baseline="0" dirty="0" smtClean="0">
                <a:solidFill>
                  <a:schemeClr val="tx1"/>
                </a:solidFill>
                <a:latin typeface="+mn-lt"/>
                <a:ea typeface="+mn-ea"/>
                <a:cs typeface="+mn-cs"/>
              </a:rPr>
              <a:t>. There are two bytes of character-oriented streams</a:t>
            </a:r>
          </a:p>
          <a:p>
            <a:r>
              <a:rPr lang="en-IN" sz="1200" kern="1200" baseline="0" dirty="0" smtClean="0">
                <a:solidFill>
                  <a:schemeClr val="tx1"/>
                </a:solidFill>
                <a:latin typeface="+mn-lt"/>
                <a:ea typeface="+mn-ea"/>
                <a:cs typeface="+mn-cs"/>
              </a:rPr>
              <a:t>1.Reader</a:t>
            </a:r>
          </a:p>
          <a:p>
            <a:r>
              <a:rPr lang="en-IN" sz="1200" kern="1200" baseline="0" dirty="0" smtClean="0">
                <a:solidFill>
                  <a:schemeClr val="tx1"/>
                </a:solidFill>
                <a:latin typeface="+mn-lt"/>
                <a:ea typeface="+mn-ea"/>
                <a:cs typeface="+mn-cs"/>
              </a:rPr>
              <a:t>2.Writer</a:t>
            </a:r>
          </a:p>
          <a:p>
            <a:r>
              <a:rPr lang="en-IN" sz="1200" b="1" kern="1200" baseline="0" dirty="0" smtClean="0">
                <a:solidFill>
                  <a:schemeClr val="tx1"/>
                </a:solidFill>
                <a:latin typeface="+mn-lt"/>
                <a:ea typeface="+mn-ea"/>
                <a:cs typeface="+mn-cs"/>
              </a:rPr>
              <a:t>1.Reader:</a:t>
            </a:r>
          </a:p>
          <a:p>
            <a:r>
              <a:rPr lang="en-IN" sz="1200" kern="1200" baseline="0" dirty="0" smtClean="0">
                <a:solidFill>
                  <a:schemeClr val="tx1"/>
                </a:solidFill>
                <a:latin typeface="+mn-lt"/>
                <a:ea typeface="+mn-ea"/>
                <a:cs typeface="+mn-cs"/>
              </a:rPr>
              <a:t>It will allow the data in the form of characters from input devices to java program.</a:t>
            </a:r>
          </a:p>
          <a:p>
            <a:r>
              <a:rPr lang="en-IN" sz="1200" kern="1200" baseline="0" dirty="0" err="1" smtClean="0">
                <a:solidFill>
                  <a:schemeClr val="tx1"/>
                </a:solidFill>
                <a:latin typeface="+mn-lt"/>
                <a:ea typeface="+mn-ea"/>
                <a:cs typeface="+mn-cs"/>
              </a:rPr>
              <a:t>Ex:CharArrayReader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FilterReader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BufferedReader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FileReader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InputStreamReader</a:t>
            </a:r>
            <a:r>
              <a:rPr lang="en-IN" sz="1200" kern="1200" baseline="0" dirty="0" smtClean="0">
                <a:solidFill>
                  <a:schemeClr val="tx1"/>
                </a:solidFill>
                <a:latin typeface="+mn-lt"/>
                <a:ea typeface="+mn-ea"/>
                <a:cs typeface="+mn-cs"/>
              </a:rPr>
              <a:t>….</a:t>
            </a:r>
          </a:p>
          <a:p>
            <a:r>
              <a:rPr lang="en-IN" sz="1200" b="1" kern="1200" baseline="0" dirty="0" smtClean="0">
                <a:solidFill>
                  <a:schemeClr val="tx1"/>
                </a:solidFill>
                <a:latin typeface="+mn-lt"/>
                <a:ea typeface="+mn-ea"/>
                <a:cs typeface="+mn-cs"/>
              </a:rPr>
              <a:t>2.Writer:</a:t>
            </a:r>
          </a:p>
          <a:p>
            <a:r>
              <a:rPr lang="en-IN" sz="1200" kern="1200" baseline="0" dirty="0" smtClean="0">
                <a:solidFill>
                  <a:schemeClr val="tx1"/>
                </a:solidFill>
                <a:latin typeface="+mn-lt"/>
                <a:ea typeface="+mn-ea"/>
                <a:cs typeface="+mn-cs"/>
              </a:rPr>
              <a:t>It will allow the data in the form of  characters from java program to output devices.</a:t>
            </a:r>
          </a:p>
          <a:p>
            <a:r>
              <a:rPr lang="en-IN" sz="1200" b="1" kern="1200" baseline="0" dirty="0" err="1" smtClean="0">
                <a:solidFill>
                  <a:schemeClr val="tx1"/>
                </a:solidFill>
                <a:latin typeface="+mn-lt"/>
                <a:ea typeface="+mn-ea"/>
                <a:cs typeface="+mn-cs"/>
              </a:rPr>
              <a:t>Ex:</a:t>
            </a:r>
            <a:r>
              <a:rPr lang="en-IN" sz="1200" kern="1200" baseline="0" dirty="0" err="1" smtClean="0">
                <a:solidFill>
                  <a:schemeClr val="tx1"/>
                </a:solidFill>
                <a:latin typeface="+mn-lt"/>
                <a:ea typeface="+mn-ea"/>
                <a:cs typeface="+mn-cs"/>
              </a:rPr>
              <a:t>CharArrayWriter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FilterWriter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FileWriter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PrintWriter</a:t>
            </a:r>
            <a:endParaRPr lang="en-IN" sz="1200" kern="1200" baseline="0" dirty="0" smtClean="0">
              <a:solidFill>
                <a:schemeClr val="tx1"/>
              </a:solidFill>
              <a:latin typeface="+mn-lt"/>
              <a:ea typeface="+mn-ea"/>
              <a:cs typeface="+mn-cs"/>
            </a:endParaRPr>
          </a:p>
          <a:p>
            <a:r>
              <a:rPr lang="en-IN" sz="1200" kern="1200" baseline="0" dirty="0" err="1" smtClean="0">
                <a:solidFill>
                  <a:schemeClr val="tx1"/>
                </a:solidFill>
                <a:latin typeface="+mn-lt"/>
                <a:ea typeface="+mn-ea"/>
                <a:cs typeface="+mn-cs"/>
              </a:rPr>
              <a:t>BufferedWriter</a:t>
            </a:r>
            <a:r>
              <a:rPr lang="en-IN" sz="1200" kern="1200" baseline="0" dirty="0" smtClean="0">
                <a:solidFill>
                  <a:schemeClr val="tx1"/>
                </a:solidFill>
                <a:latin typeface="+mn-lt"/>
                <a:ea typeface="+mn-ea"/>
                <a:cs typeface="+mn-cs"/>
              </a:rPr>
              <a:t>….</a:t>
            </a:r>
          </a:p>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2041905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20000"/>
          </a:bodyPr>
          <a:lstStyle/>
          <a:p>
            <a:r>
              <a:rPr lang="en-IN" sz="1200" b="1" kern="1200" dirty="0" smtClean="0">
                <a:solidFill>
                  <a:schemeClr val="tx1"/>
                </a:solidFill>
                <a:latin typeface="+mn-lt"/>
                <a:ea typeface="+mn-ea"/>
                <a:cs typeface="+mn-cs"/>
              </a:rPr>
              <a:t>public void close() 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 closes the file output stream. Releases any system resources associated with the file. Throws an </a:t>
            </a:r>
            <a:r>
              <a:rPr lang="en-IN" sz="1200" kern="1200" dirty="0" err="1" smtClean="0">
                <a:solidFill>
                  <a:schemeClr val="tx1"/>
                </a:solidFill>
                <a:latin typeface="+mn-lt"/>
                <a:ea typeface="+mn-ea"/>
                <a:cs typeface="+mn-cs"/>
              </a:rPr>
              <a:t>IOException</a:t>
            </a:r>
            <a:r>
              <a:rPr lang="en-IN" sz="1200" kern="1200" dirty="0" smtClean="0">
                <a:solidFill>
                  <a:schemeClr val="tx1"/>
                </a:solidFill>
                <a:latin typeface="+mn-lt"/>
                <a:ea typeface="+mn-ea"/>
                <a:cs typeface="+mn-cs"/>
              </a:rPr>
              <a:t>.</a:t>
            </a:r>
          </a:p>
          <a:p>
            <a:r>
              <a:rPr lang="en-IN" sz="1200" b="1" kern="1200" dirty="0" smtClean="0">
                <a:solidFill>
                  <a:schemeClr val="tx1"/>
                </a:solidFill>
                <a:latin typeface="+mn-lt"/>
                <a:ea typeface="+mn-ea"/>
                <a:cs typeface="+mn-cs"/>
              </a:rPr>
              <a:t>protected void finalize()throws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 {}</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 cleans up the connection to the file. Ensures that the close method of this file output stream is called when there are no more references to this stream. Throws an </a:t>
            </a:r>
            <a:r>
              <a:rPr lang="en-IN" sz="1200" kern="1200" dirty="0" err="1" smtClean="0">
                <a:solidFill>
                  <a:schemeClr val="tx1"/>
                </a:solidFill>
                <a:latin typeface="+mn-lt"/>
                <a:ea typeface="+mn-ea"/>
                <a:cs typeface="+mn-cs"/>
              </a:rPr>
              <a:t>IOException</a:t>
            </a:r>
            <a:r>
              <a:rPr lang="en-IN" sz="1200" kern="1200" dirty="0" smtClean="0">
                <a:solidFill>
                  <a:schemeClr val="tx1"/>
                </a:solidFill>
                <a:latin typeface="+mn-lt"/>
                <a:ea typeface="+mn-ea"/>
                <a:cs typeface="+mn-cs"/>
              </a:rPr>
              <a:t>.</a:t>
            </a:r>
          </a:p>
          <a:p>
            <a:r>
              <a:rPr lang="en-IN" sz="1200" b="1" kern="1200" dirty="0" smtClean="0">
                <a:solidFill>
                  <a:schemeClr val="tx1"/>
                </a:solidFill>
                <a:latin typeface="+mn-lt"/>
                <a:ea typeface="+mn-ea"/>
                <a:cs typeface="+mn-cs"/>
              </a:rPr>
              <a:t>public </a:t>
            </a:r>
            <a:r>
              <a:rPr lang="en-IN" sz="1200" b="1" kern="1200" dirty="0" err="1" smtClean="0">
                <a:solidFill>
                  <a:schemeClr val="tx1"/>
                </a:solidFill>
                <a:latin typeface="+mn-lt"/>
                <a:ea typeface="+mn-ea"/>
                <a:cs typeface="+mn-cs"/>
              </a:rPr>
              <a:t>int</a:t>
            </a:r>
            <a:r>
              <a:rPr lang="en-IN" sz="1200" b="1" kern="1200" dirty="0" smtClean="0">
                <a:solidFill>
                  <a:schemeClr val="tx1"/>
                </a:solidFill>
                <a:latin typeface="+mn-lt"/>
                <a:ea typeface="+mn-ea"/>
                <a:cs typeface="+mn-cs"/>
              </a:rPr>
              <a:t> read(</a:t>
            </a:r>
            <a:r>
              <a:rPr lang="en-IN" sz="1200" b="1" kern="1200" dirty="0" err="1" smtClean="0">
                <a:solidFill>
                  <a:schemeClr val="tx1"/>
                </a:solidFill>
                <a:latin typeface="+mn-lt"/>
                <a:ea typeface="+mn-ea"/>
                <a:cs typeface="+mn-cs"/>
              </a:rPr>
              <a:t>int</a:t>
            </a:r>
            <a:r>
              <a:rPr lang="en-IN" sz="1200" b="1" kern="1200" dirty="0" smtClean="0">
                <a:solidFill>
                  <a:schemeClr val="tx1"/>
                </a:solidFill>
                <a:latin typeface="+mn-lt"/>
                <a:ea typeface="+mn-ea"/>
                <a:cs typeface="+mn-cs"/>
              </a:rPr>
              <a:t> r)throws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 reads the specified byte of data from the </a:t>
            </a:r>
            <a:r>
              <a:rPr lang="en-IN" sz="1200" kern="1200" dirty="0" err="1" smtClean="0">
                <a:solidFill>
                  <a:schemeClr val="tx1"/>
                </a:solidFill>
                <a:latin typeface="+mn-lt"/>
                <a:ea typeface="+mn-ea"/>
                <a:cs typeface="+mn-cs"/>
              </a:rPr>
              <a:t>InputStream</a:t>
            </a:r>
            <a:r>
              <a:rPr lang="en-IN" sz="1200" kern="1200" dirty="0" smtClean="0">
                <a:solidFill>
                  <a:schemeClr val="tx1"/>
                </a:solidFill>
                <a:latin typeface="+mn-lt"/>
                <a:ea typeface="+mn-ea"/>
                <a:cs typeface="+mn-cs"/>
              </a:rPr>
              <a:t>. Returns an int. Returns the next byte of data and -1 will be returned if it's the end of the file.</a:t>
            </a:r>
          </a:p>
          <a:p>
            <a:r>
              <a:rPr lang="en-IN" sz="1200" b="1" kern="1200" dirty="0" smtClean="0">
                <a:solidFill>
                  <a:schemeClr val="tx1"/>
                </a:solidFill>
                <a:latin typeface="+mn-lt"/>
                <a:ea typeface="+mn-ea"/>
                <a:cs typeface="+mn-cs"/>
              </a:rPr>
              <a:t>public </a:t>
            </a:r>
            <a:r>
              <a:rPr lang="en-IN" sz="1200" b="1" kern="1200" dirty="0" err="1" smtClean="0">
                <a:solidFill>
                  <a:schemeClr val="tx1"/>
                </a:solidFill>
                <a:latin typeface="+mn-lt"/>
                <a:ea typeface="+mn-ea"/>
                <a:cs typeface="+mn-cs"/>
              </a:rPr>
              <a:t>int</a:t>
            </a:r>
            <a:r>
              <a:rPr lang="en-IN" sz="1200" b="1" kern="1200" dirty="0" smtClean="0">
                <a:solidFill>
                  <a:schemeClr val="tx1"/>
                </a:solidFill>
                <a:latin typeface="+mn-lt"/>
                <a:ea typeface="+mn-ea"/>
                <a:cs typeface="+mn-cs"/>
              </a:rPr>
              <a:t> read(byte[] r) 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 reads </a:t>
            </a:r>
            <a:r>
              <a:rPr lang="en-IN" sz="1200" kern="1200" dirty="0" err="1" smtClean="0">
                <a:solidFill>
                  <a:schemeClr val="tx1"/>
                </a:solidFill>
                <a:latin typeface="+mn-lt"/>
                <a:ea typeface="+mn-ea"/>
                <a:cs typeface="+mn-cs"/>
              </a:rPr>
              <a:t>r.length</a:t>
            </a:r>
            <a:r>
              <a:rPr lang="en-IN" sz="1200" kern="1200" dirty="0" smtClean="0">
                <a:solidFill>
                  <a:schemeClr val="tx1"/>
                </a:solidFill>
                <a:latin typeface="+mn-lt"/>
                <a:ea typeface="+mn-ea"/>
                <a:cs typeface="+mn-cs"/>
              </a:rPr>
              <a:t> bytes from the input stream into an array. Returns the total number of bytes read. If it is the end of the file, -1 will be returned.</a:t>
            </a:r>
          </a:p>
          <a:p>
            <a:r>
              <a:rPr lang="en-IN" sz="1200" b="1" kern="1200" dirty="0" smtClean="0">
                <a:solidFill>
                  <a:schemeClr val="tx1"/>
                </a:solidFill>
                <a:latin typeface="+mn-lt"/>
                <a:ea typeface="+mn-ea"/>
                <a:cs typeface="+mn-cs"/>
              </a:rPr>
              <a:t>public </a:t>
            </a:r>
            <a:r>
              <a:rPr lang="en-IN" sz="1200" b="1" kern="1200" dirty="0" err="1" smtClean="0">
                <a:solidFill>
                  <a:schemeClr val="tx1"/>
                </a:solidFill>
                <a:latin typeface="+mn-lt"/>
                <a:ea typeface="+mn-ea"/>
                <a:cs typeface="+mn-cs"/>
              </a:rPr>
              <a:t>int</a:t>
            </a:r>
            <a:r>
              <a:rPr lang="en-IN" sz="1200" b="1" kern="1200" dirty="0" smtClean="0">
                <a:solidFill>
                  <a:schemeClr val="tx1"/>
                </a:solidFill>
                <a:latin typeface="+mn-lt"/>
                <a:ea typeface="+mn-ea"/>
                <a:cs typeface="+mn-cs"/>
              </a:rPr>
              <a:t> available() 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Gives the number of bytes that can be read from this file input stream. Returns an int.</a:t>
            </a:r>
          </a:p>
          <a:p>
            <a:r>
              <a:rPr lang="en-US" b="1" dirty="0" err="1" smtClean="0"/>
              <a:t>OutputStream</a:t>
            </a:r>
            <a:r>
              <a:rPr lang="en-US" b="1" dirty="0" smtClean="0"/>
              <a:t>:</a:t>
            </a:r>
          </a:p>
          <a:p>
            <a:r>
              <a:rPr lang="en-IN" sz="1200" b="1" kern="1200" dirty="0" smtClean="0">
                <a:solidFill>
                  <a:schemeClr val="tx1"/>
                </a:solidFill>
                <a:latin typeface="+mn-lt"/>
                <a:ea typeface="+mn-ea"/>
                <a:cs typeface="+mn-cs"/>
              </a:rPr>
              <a:t>public void close() 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 closes the file output stream. Releases any system resources associated with the file. Throws an </a:t>
            </a:r>
            <a:r>
              <a:rPr lang="en-IN" sz="1200" kern="1200" dirty="0" err="1" smtClean="0">
                <a:solidFill>
                  <a:schemeClr val="tx1"/>
                </a:solidFill>
                <a:latin typeface="+mn-lt"/>
                <a:ea typeface="+mn-ea"/>
                <a:cs typeface="+mn-cs"/>
              </a:rPr>
              <a:t>IOException</a:t>
            </a:r>
            <a:r>
              <a:rPr lang="en-IN" sz="1200" kern="1200" dirty="0" smtClean="0">
                <a:solidFill>
                  <a:schemeClr val="tx1"/>
                </a:solidFill>
                <a:latin typeface="+mn-lt"/>
                <a:ea typeface="+mn-ea"/>
                <a:cs typeface="+mn-cs"/>
              </a:rPr>
              <a:t>.</a:t>
            </a:r>
          </a:p>
          <a:p>
            <a:r>
              <a:rPr lang="en-IN" sz="1200" b="1" kern="1200" dirty="0" smtClean="0">
                <a:solidFill>
                  <a:schemeClr val="tx1"/>
                </a:solidFill>
                <a:latin typeface="+mn-lt"/>
                <a:ea typeface="+mn-ea"/>
                <a:cs typeface="+mn-cs"/>
              </a:rPr>
              <a:t>protected void finalize()throws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 {}</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 cleans up the connection to the file. Ensures that the close method of this file output stream is called when there are no more references to this stream. Throws an </a:t>
            </a:r>
            <a:r>
              <a:rPr lang="en-IN" sz="1200" kern="1200" dirty="0" err="1" smtClean="0">
                <a:solidFill>
                  <a:schemeClr val="tx1"/>
                </a:solidFill>
                <a:latin typeface="+mn-lt"/>
                <a:ea typeface="+mn-ea"/>
                <a:cs typeface="+mn-cs"/>
              </a:rPr>
              <a:t>IOException</a:t>
            </a:r>
            <a:r>
              <a:rPr lang="en-IN" sz="1200" kern="1200" dirty="0" smtClean="0">
                <a:solidFill>
                  <a:schemeClr val="tx1"/>
                </a:solidFill>
                <a:latin typeface="+mn-lt"/>
                <a:ea typeface="+mn-ea"/>
                <a:cs typeface="+mn-cs"/>
              </a:rPr>
              <a:t>.</a:t>
            </a:r>
          </a:p>
          <a:p>
            <a:r>
              <a:rPr lang="en-IN" sz="1200" b="1" kern="1200" dirty="0" smtClean="0">
                <a:solidFill>
                  <a:schemeClr val="tx1"/>
                </a:solidFill>
                <a:latin typeface="+mn-lt"/>
                <a:ea typeface="+mn-ea"/>
                <a:cs typeface="+mn-cs"/>
              </a:rPr>
              <a:t>public void write(</a:t>
            </a:r>
            <a:r>
              <a:rPr lang="en-IN" sz="1200" b="1" kern="1200" dirty="0" err="1" smtClean="0">
                <a:solidFill>
                  <a:schemeClr val="tx1"/>
                </a:solidFill>
                <a:latin typeface="+mn-lt"/>
                <a:ea typeface="+mn-ea"/>
                <a:cs typeface="+mn-cs"/>
              </a:rPr>
              <a:t>int</a:t>
            </a:r>
            <a:r>
              <a:rPr lang="en-IN" sz="1200" b="1" kern="1200" dirty="0" smtClean="0">
                <a:solidFill>
                  <a:schemeClr val="tx1"/>
                </a:solidFill>
                <a:latin typeface="+mn-lt"/>
                <a:ea typeface="+mn-ea"/>
                <a:cs typeface="+mn-cs"/>
              </a:rPr>
              <a:t> w)throws </a:t>
            </a:r>
            <a:r>
              <a:rPr lang="en-IN" sz="1200" b="1" kern="1200" dirty="0" err="1" smtClean="0">
                <a:solidFill>
                  <a:schemeClr val="tx1"/>
                </a:solidFill>
                <a:latin typeface="+mn-lt"/>
                <a:ea typeface="+mn-ea"/>
                <a:cs typeface="+mn-cs"/>
              </a:rPr>
              <a:t>IOException</a:t>
            </a:r>
            <a:r>
              <a:rPr lang="en-IN"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methods writes the specified byte to the output stream.</a:t>
            </a:r>
          </a:p>
          <a:p>
            <a:r>
              <a:rPr lang="en-IN" sz="1200" b="1" kern="1200" dirty="0" smtClean="0">
                <a:solidFill>
                  <a:schemeClr val="tx1"/>
                </a:solidFill>
                <a:latin typeface="+mn-lt"/>
                <a:ea typeface="+mn-ea"/>
                <a:cs typeface="+mn-cs"/>
              </a:rPr>
              <a:t>public void write(byte[] w)</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Writes </a:t>
            </a:r>
            <a:r>
              <a:rPr lang="en-IN" sz="1200" kern="1200" dirty="0" err="1" smtClean="0">
                <a:solidFill>
                  <a:schemeClr val="tx1"/>
                </a:solidFill>
                <a:latin typeface="+mn-lt"/>
                <a:ea typeface="+mn-ea"/>
                <a:cs typeface="+mn-cs"/>
              </a:rPr>
              <a:t>w.length</a:t>
            </a:r>
            <a:r>
              <a:rPr lang="en-IN" sz="1200" kern="1200" dirty="0" smtClean="0">
                <a:solidFill>
                  <a:schemeClr val="tx1"/>
                </a:solidFill>
                <a:latin typeface="+mn-lt"/>
                <a:ea typeface="+mn-ea"/>
                <a:cs typeface="+mn-cs"/>
              </a:rPr>
              <a:t> bytes from the mentioned byte array to the </a:t>
            </a:r>
            <a:r>
              <a:rPr lang="en-IN" sz="1200" kern="1200" dirty="0" err="1" smtClean="0">
                <a:solidFill>
                  <a:schemeClr val="tx1"/>
                </a:solidFill>
                <a:latin typeface="+mn-lt"/>
                <a:ea typeface="+mn-ea"/>
                <a:cs typeface="+mn-cs"/>
              </a:rPr>
              <a:t>OutputStream</a:t>
            </a:r>
            <a:r>
              <a:rPr lang="en-IN" sz="1200" kern="1200" dirty="0" smtClean="0">
                <a:solidFill>
                  <a:schemeClr val="tx1"/>
                </a:solidFill>
                <a:latin typeface="+mn-lt"/>
                <a:ea typeface="+mn-ea"/>
                <a:cs typeface="+mn-cs"/>
              </a:rPr>
              <a:t>.</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30</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Following is the example to demonstrate </a:t>
            </a:r>
            <a:r>
              <a:rPr lang="en-IN" sz="1200" kern="1200" dirty="0" err="1" smtClean="0">
                <a:solidFill>
                  <a:schemeClr val="tx1"/>
                </a:solidFill>
                <a:latin typeface="+mn-lt"/>
                <a:ea typeface="+mn-ea"/>
                <a:cs typeface="+mn-cs"/>
              </a:rPr>
              <a:t>InputStream</a:t>
            </a:r>
            <a:r>
              <a:rPr lang="en-IN" sz="1200" kern="1200" dirty="0" smtClean="0">
                <a:solidFill>
                  <a:schemeClr val="tx1"/>
                </a:solidFill>
                <a:latin typeface="+mn-lt"/>
                <a:ea typeface="+mn-ea"/>
                <a:cs typeface="+mn-cs"/>
              </a:rPr>
              <a:t> and </a:t>
            </a:r>
            <a:r>
              <a:rPr lang="en-IN" sz="1200" kern="1200" dirty="0" err="1" smtClean="0">
                <a:solidFill>
                  <a:schemeClr val="tx1"/>
                </a:solidFill>
                <a:latin typeface="+mn-lt"/>
                <a:ea typeface="+mn-ea"/>
                <a:cs typeface="+mn-cs"/>
              </a:rPr>
              <a:t>OutputStream</a:t>
            </a:r>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The above code would create file test.txt and would write given numbers in binary format. Same would be the output on the </a:t>
            </a:r>
            <a:r>
              <a:rPr lang="en-IN" sz="1200" kern="1200" dirty="0" err="1" smtClean="0">
                <a:solidFill>
                  <a:schemeClr val="tx1"/>
                </a:solidFill>
                <a:latin typeface="+mn-lt"/>
                <a:ea typeface="+mn-ea"/>
                <a:cs typeface="+mn-cs"/>
              </a:rPr>
              <a:t>stdout</a:t>
            </a:r>
            <a:r>
              <a:rPr lang="en-IN" sz="1200" kern="1200" dirty="0" smtClean="0">
                <a:solidFill>
                  <a:schemeClr val="tx1"/>
                </a:solidFill>
                <a:latin typeface="+mn-lt"/>
                <a:ea typeface="+mn-ea"/>
                <a:cs typeface="+mn-cs"/>
              </a:rPr>
              <a:t> screen.</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31</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Following is the example to demonstrate </a:t>
            </a:r>
            <a:r>
              <a:rPr lang="en-IN" sz="1200" kern="1200" dirty="0" err="1" smtClean="0">
                <a:solidFill>
                  <a:schemeClr val="tx1"/>
                </a:solidFill>
                <a:latin typeface="+mn-lt"/>
                <a:ea typeface="+mn-ea"/>
                <a:cs typeface="+mn-cs"/>
              </a:rPr>
              <a:t>InputStream</a:t>
            </a:r>
            <a:r>
              <a:rPr lang="en-IN" sz="1200" kern="1200" dirty="0" smtClean="0">
                <a:solidFill>
                  <a:schemeClr val="tx1"/>
                </a:solidFill>
                <a:latin typeface="+mn-lt"/>
                <a:ea typeface="+mn-ea"/>
                <a:cs typeface="+mn-cs"/>
              </a:rPr>
              <a:t> and </a:t>
            </a:r>
            <a:r>
              <a:rPr lang="en-IN" sz="1200" kern="1200" dirty="0" err="1" smtClean="0">
                <a:solidFill>
                  <a:schemeClr val="tx1"/>
                </a:solidFill>
                <a:latin typeface="+mn-lt"/>
                <a:ea typeface="+mn-ea"/>
                <a:cs typeface="+mn-cs"/>
              </a:rPr>
              <a:t>OutputStream</a:t>
            </a:r>
            <a:r>
              <a:rPr lang="en-IN"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The above code would create file test.txt and would write given numbers in binary format. Same would be the output on the </a:t>
            </a:r>
            <a:r>
              <a:rPr lang="en-IN" sz="1200" kern="1200" dirty="0" err="1" smtClean="0">
                <a:solidFill>
                  <a:schemeClr val="tx1"/>
                </a:solidFill>
                <a:latin typeface="+mn-lt"/>
                <a:ea typeface="+mn-ea"/>
                <a:cs typeface="+mn-cs"/>
              </a:rPr>
              <a:t>stdout</a:t>
            </a:r>
            <a:r>
              <a:rPr lang="en-IN" sz="1200" kern="1200" dirty="0" smtClean="0">
                <a:solidFill>
                  <a:schemeClr val="tx1"/>
                </a:solidFill>
                <a:latin typeface="+mn-lt"/>
                <a:ea typeface="+mn-ea"/>
                <a:cs typeface="+mn-cs"/>
              </a:rPr>
              <a:t> screen.</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32</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There are two useful </a:t>
            </a:r>
            <a:r>
              <a:rPr lang="en-IN" sz="1200" b="1" kern="1200" dirty="0" smtClean="0">
                <a:solidFill>
                  <a:schemeClr val="tx1"/>
                </a:solidFill>
                <a:latin typeface="+mn-lt"/>
                <a:ea typeface="+mn-ea"/>
                <a:cs typeface="+mn-cs"/>
              </a:rPr>
              <a:t>File</a:t>
            </a:r>
            <a:r>
              <a:rPr lang="en-IN" sz="1200" kern="1200" dirty="0" smtClean="0">
                <a:solidFill>
                  <a:schemeClr val="tx1"/>
                </a:solidFill>
                <a:latin typeface="+mn-lt"/>
                <a:ea typeface="+mn-ea"/>
                <a:cs typeface="+mn-cs"/>
              </a:rPr>
              <a:t> utility methods, which can be used to create directories −</a:t>
            </a:r>
          </a:p>
          <a:p>
            <a:pPr lvl="0"/>
            <a:r>
              <a:rPr lang="en-IN" sz="1200" kern="1200" dirty="0" smtClean="0">
                <a:solidFill>
                  <a:schemeClr val="tx1"/>
                </a:solidFill>
                <a:latin typeface="+mn-lt"/>
                <a:ea typeface="+mn-ea"/>
                <a:cs typeface="+mn-cs"/>
              </a:rPr>
              <a:t>The </a:t>
            </a:r>
            <a:r>
              <a:rPr lang="en-IN" sz="1200" b="1" kern="1200" dirty="0" err="1" smtClean="0">
                <a:solidFill>
                  <a:schemeClr val="tx1"/>
                </a:solidFill>
                <a:latin typeface="+mn-lt"/>
                <a:ea typeface="+mn-ea"/>
                <a:cs typeface="+mn-cs"/>
              </a:rPr>
              <a:t>mkdir</a:t>
            </a:r>
            <a:r>
              <a:rPr lang="en-IN" sz="1200" b="1" kern="1200" dirty="0" smtClean="0">
                <a:solidFill>
                  <a:schemeClr val="tx1"/>
                </a:solidFill>
                <a:latin typeface="+mn-lt"/>
                <a:ea typeface="+mn-ea"/>
                <a:cs typeface="+mn-cs"/>
              </a:rPr>
              <a:t>( )</a:t>
            </a:r>
            <a:r>
              <a:rPr lang="en-IN" sz="1200" kern="1200" dirty="0" smtClean="0">
                <a:solidFill>
                  <a:schemeClr val="tx1"/>
                </a:solidFill>
                <a:latin typeface="+mn-lt"/>
                <a:ea typeface="+mn-ea"/>
                <a:cs typeface="+mn-cs"/>
              </a:rPr>
              <a:t> method creates a directory, returning true on success and false on failure. Failure indicates that the path specified in the File object already exists, or that the directory cannot be created because the entire path does not exist yet.</a:t>
            </a:r>
          </a:p>
          <a:p>
            <a:pPr lvl="0"/>
            <a:r>
              <a:rPr lang="en-IN" sz="1200" kern="1200" dirty="0" smtClean="0">
                <a:solidFill>
                  <a:schemeClr val="tx1"/>
                </a:solidFill>
                <a:latin typeface="+mn-lt"/>
                <a:ea typeface="+mn-ea"/>
                <a:cs typeface="+mn-cs"/>
              </a:rPr>
              <a:t>The </a:t>
            </a:r>
            <a:r>
              <a:rPr lang="en-IN" sz="1200" b="1" kern="1200" dirty="0" err="1" smtClean="0">
                <a:solidFill>
                  <a:schemeClr val="tx1"/>
                </a:solidFill>
                <a:latin typeface="+mn-lt"/>
                <a:ea typeface="+mn-ea"/>
                <a:cs typeface="+mn-cs"/>
              </a:rPr>
              <a:t>mkdirs</a:t>
            </a:r>
            <a:r>
              <a:rPr lang="en-IN" sz="1200" b="1" kern="1200" dirty="0" smtClean="0">
                <a:solidFill>
                  <a:schemeClr val="tx1"/>
                </a:solidFill>
                <a:latin typeface="+mn-lt"/>
                <a:ea typeface="+mn-ea"/>
                <a:cs typeface="+mn-cs"/>
              </a:rPr>
              <a:t>()</a:t>
            </a:r>
            <a:r>
              <a:rPr lang="en-IN" sz="1200" kern="1200" dirty="0" smtClean="0">
                <a:solidFill>
                  <a:schemeClr val="tx1"/>
                </a:solidFill>
                <a:latin typeface="+mn-lt"/>
                <a:ea typeface="+mn-ea"/>
                <a:cs typeface="+mn-cs"/>
              </a:rPr>
              <a:t> method creates both a directory and all the parents of the directory.</a:t>
            </a:r>
          </a:p>
          <a:p>
            <a:pPr lvl="0"/>
            <a:r>
              <a:rPr lang="en-IN" sz="1200" kern="1200" dirty="0" smtClean="0">
                <a:solidFill>
                  <a:schemeClr val="tx1"/>
                </a:solidFill>
                <a:latin typeface="+mn-lt"/>
                <a:ea typeface="+mn-ea"/>
                <a:cs typeface="+mn-cs"/>
              </a:rPr>
              <a:t>use </a:t>
            </a:r>
            <a:r>
              <a:rPr lang="en-IN" sz="1200" b="1" kern="1200" dirty="0" smtClean="0">
                <a:solidFill>
                  <a:schemeClr val="tx1"/>
                </a:solidFill>
                <a:latin typeface="+mn-lt"/>
                <a:ea typeface="+mn-ea"/>
                <a:cs typeface="+mn-cs"/>
              </a:rPr>
              <a:t>list( )</a:t>
            </a:r>
            <a:r>
              <a:rPr lang="en-IN" sz="1200" kern="1200" dirty="0" smtClean="0">
                <a:solidFill>
                  <a:schemeClr val="tx1"/>
                </a:solidFill>
                <a:latin typeface="+mn-lt"/>
                <a:ea typeface="+mn-ea"/>
                <a:cs typeface="+mn-cs"/>
              </a:rPr>
              <a:t> method provided by </a:t>
            </a:r>
            <a:r>
              <a:rPr lang="en-IN" sz="1200" b="1" kern="1200" dirty="0" smtClean="0">
                <a:solidFill>
                  <a:schemeClr val="tx1"/>
                </a:solidFill>
                <a:latin typeface="+mn-lt"/>
                <a:ea typeface="+mn-ea"/>
                <a:cs typeface="+mn-cs"/>
              </a:rPr>
              <a:t>File</a:t>
            </a:r>
            <a:r>
              <a:rPr lang="en-IN" sz="1200" kern="1200" dirty="0" smtClean="0">
                <a:solidFill>
                  <a:schemeClr val="tx1"/>
                </a:solidFill>
                <a:latin typeface="+mn-lt"/>
                <a:ea typeface="+mn-ea"/>
                <a:cs typeface="+mn-cs"/>
              </a:rPr>
              <a:t> object to list down all the files and directories available in a directory</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33</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Compile and execute the above code to create "/</a:t>
            </a:r>
            <a:r>
              <a:rPr lang="en-IN" sz="1200" kern="1200" dirty="0" err="1" smtClean="0">
                <a:solidFill>
                  <a:schemeClr val="tx1"/>
                </a:solidFill>
                <a:latin typeface="+mn-lt"/>
                <a:ea typeface="+mn-ea"/>
                <a:cs typeface="+mn-cs"/>
              </a:rPr>
              <a:t>tmp</a:t>
            </a:r>
            <a:r>
              <a:rPr lang="en-IN" sz="1200" kern="1200" dirty="0" smtClean="0">
                <a:solidFill>
                  <a:schemeClr val="tx1"/>
                </a:solidFill>
                <a:latin typeface="+mn-lt"/>
                <a:ea typeface="+mn-ea"/>
                <a:cs typeface="+mn-cs"/>
              </a:rPr>
              <a:t>/user/java/bin".</a:t>
            </a:r>
          </a:p>
          <a:p>
            <a:r>
              <a:rPr lang="en-IN" sz="1200" b="1" kern="1200" dirty="0" smtClean="0">
                <a:solidFill>
                  <a:schemeClr val="tx1"/>
                </a:solidFill>
                <a:latin typeface="+mn-lt"/>
                <a:ea typeface="+mn-ea"/>
                <a:cs typeface="+mn-cs"/>
              </a:rPr>
              <a:t>Note</a:t>
            </a:r>
            <a:r>
              <a:rPr lang="en-IN" sz="1200" kern="1200" dirty="0" smtClean="0">
                <a:solidFill>
                  <a:schemeClr val="tx1"/>
                </a:solidFill>
                <a:latin typeface="+mn-lt"/>
                <a:ea typeface="+mn-ea"/>
                <a:cs typeface="+mn-cs"/>
              </a:rPr>
              <a:t> − Java automatically takes care of path separators on UNIX and Windows as per conventions. If you use a forward slash (/) on a Windows version of Java, the path will still resolve correctly.</a:t>
            </a: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34</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This will produce the following result based on the directories and files available in your </a:t>
            </a:r>
            <a:r>
              <a:rPr lang="en-IN" sz="1200" b="1" kern="1200" dirty="0" smtClean="0">
                <a:solidFill>
                  <a:schemeClr val="tx1"/>
                </a:solidFill>
                <a:latin typeface="+mn-lt"/>
                <a:ea typeface="+mn-ea"/>
                <a:cs typeface="+mn-cs"/>
              </a:rPr>
              <a:t>/</a:t>
            </a:r>
            <a:r>
              <a:rPr lang="en-IN" sz="1200" b="1" kern="1200" dirty="0" err="1" smtClean="0">
                <a:solidFill>
                  <a:schemeClr val="tx1"/>
                </a:solidFill>
                <a:latin typeface="+mn-lt"/>
                <a:ea typeface="+mn-ea"/>
                <a:cs typeface="+mn-cs"/>
              </a:rPr>
              <a:t>tmp</a:t>
            </a:r>
            <a:r>
              <a:rPr lang="en-IN" sz="1200" kern="1200" dirty="0" smtClean="0">
                <a:solidFill>
                  <a:schemeClr val="tx1"/>
                </a:solidFill>
                <a:latin typeface="+mn-lt"/>
                <a:ea typeface="+mn-ea"/>
                <a:cs typeface="+mn-cs"/>
              </a:rPr>
              <a:t> directory −</a:t>
            </a:r>
          </a:p>
          <a:p>
            <a:r>
              <a:rPr lang="en-IN" sz="1200" b="1" kern="1200" dirty="0" smtClean="0">
                <a:solidFill>
                  <a:schemeClr val="tx1"/>
                </a:solidFill>
                <a:latin typeface="+mn-lt"/>
                <a:ea typeface="+mn-ea"/>
                <a:cs typeface="+mn-cs"/>
              </a:rPr>
              <a:t>Output</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test1.txt</a:t>
            </a:r>
          </a:p>
          <a:p>
            <a:r>
              <a:rPr lang="en-IN" sz="1200" kern="1200" dirty="0" smtClean="0">
                <a:solidFill>
                  <a:schemeClr val="tx1"/>
                </a:solidFill>
                <a:latin typeface="+mn-lt"/>
                <a:ea typeface="+mn-ea"/>
                <a:cs typeface="+mn-cs"/>
              </a:rPr>
              <a:t>test2.txt</a:t>
            </a:r>
          </a:p>
          <a:p>
            <a:r>
              <a:rPr lang="en-IN" sz="1200" kern="1200" dirty="0" smtClean="0">
                <a:solidFill>
                  <a:schemeClr val="tx1"/>
                </a:solidFill>
                <a:latin typeface="+mn-lt"/>
                <a:ea typeface="+mn-ea"/>
                <a:cs typeface="+mn-cs"/>
              </a:rPr>
              <a:t>ReadDir.java</a:t>
            </a:r>
          </a:p>
          <a:p>
            <a:r>
              <a:rPr lang="en-IN" sz="1200" kern="1200" dirty="0" err="1" smtClean="0">
                <a:solidFill>
                  <a:schemeClr val="tx1"/>
                </a:solidFill>
                <a:latin typeface="+mn-lt"/>
                <a:ea typeface="+mn-ea"/>
                <a:cs typeface="+mn-cs"/>
              </a:rPr>
              <a:t>ReadDir.class</a:t>
            </a:r>
            <a:endParaRPr lang="en-IN" sz="1200" kern="1200" dirty="0" smtClean="0">
              <a:solidFill>
                <a:schemeClr val="tx1"/>
              </a:solidFill>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C445D877-ABD3-451E-949C-BED91165191F}" type="slidenum">
              <a:rPr lang="en-IN" smtClean="0"/>
              <a:pPr/>
              <a:t>35</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Options</a:t>
            </a:r>
          </a:p>
          <a:p>
            <a:r>
              <a:rPr lang="en-IN" sz="1200" b="0" i="0" kern="1200" dirty="0" smtClean="0">
                <a:solidFill>
                  <a:schemeClr val="tx1"/>
                </a:solidFill>
                <a:latin typeface="+mn-lt"/>
                <a:ea typeface="+mn-ea"/>
                <a:cs typeface="+mn-cs"/>
              </a:rPr>
              <a:t>a</a:t>
            </a:r>
            <a:r>
              <a:rPr lang="en-IN" dirty="0" smtClean="0"/>
              <a:t/>
            </a:r>
            <a:br>
              <a:rPr lang="en-IN" dirty="0" smtClean="0"/>
            </a:br>
            <a:r>
              <a:rPr lang="en-IN" sz="1200" b="1" i="0" kern="1200" dirty="0" smtClean="0">
                <a:solidFill>
                  <a:schemeClr val="tx1"/>
                </a:solidFill>
                <a:latin typeface="+mn-lt"/>
                <a:ea typeface="+mn-ea"/>
                <a:cs typeface="+mn-cs"/>
              </a:rPr>
              <a:t>Explanation: </a:t>
            </a:r>
            <a:r>
              <a:rPr lang="en-IN" sz="1200" b="0" i="0" kern="1200" dirty="0" smtClean="0">
                <a:solidFill>
                  <a:schemeClr val="tx1"/>
                </a:solidFill>
                <a:latin typeface="+mn-lt"/>
                <a:ea typeface="+mn-ea"/>
                <a:cs typeface="+mn-cs"/>
              </a:rPr>
              <a:t>A File describes properties of a file, a File object is used to obtain or manipulate the information associated with a disk file, such as the permissions, time date, and directories path, and to navigate subdirectories.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36</a:t>
            </a:fld>
            <a:endParaRPr lang="en-US"/>
          </a:p>
        </p:txBody>
      </p:sp>
    </p:spTree>
    <p:extLst>
      <p:ext uri="{BB962C8B-B14F-4D97-AF65-F5344CB8AC3E}">
        <p14:creationId xmlns:p14="http://schemas.microsoft.com/office/powerpoint/2010/main" val="869281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Options</a:t>
            </a:r>
          </a:p>
          <a:p>
            <a:r>
              <a:rPr lang="en-IN" sz="1200" b="0" i="0" kern="1200" dirty="0" smtClean="0">
                <a:solidFill>
                  <a:schemeClr val="tx1"/>
                </a:solidFill>
                <a:latin typeface="+mn-lt"/>
                <a:ea typeface="+mn-ea"/>
                <a:cs typeface="+mn-cs"/>
              </a:rPr>
              <a:t>c</a:t>
            </a:r>
            <a:r>
              <a:rPr lang="en-IN" dirty="0" smtClean="0"/>
              <a:t/>
            </a:r>
            <a:br>
              <a:rPr lang="en-IN" dirty="0" smtClean="0"/>
            </a:br>
            <a:r>
              <a:rPr lang="en-IN" sz="1200" b="1" i="0" kern="1200" dirty="0" smtClean="0">
                <a:solidFill>
                  <a:schemeClr val="tx1"/>
                </a:solidFill>
                <a:latin typeface="+mn-lt"/>
                <a:ea typeface="+mn-ea"/>
                <a:cs typeface="+mn-cs"/>
              </a:rPr>
              <a:t>Explanation:</a:t>
            </a:r>
            <a:r>
              <a:rPr lang="en-IN" sz="1200" b="0" i="0" kern="1200" dirty="0" smtClean="0">
                <a:solidFill>
                  <a:schemeClr val="tx1"/>
                </a:solidFill>
                <a:latin typeface="+mn-lt"/>
                <a:ea typeface="+mn-ea"/>
                <a:cs typeface="+mn-cs"/>
              </a:rPr>
              <a:t> Each time read() is called, it reads a single byte from the file and returns the byte as an integer value. read() returns -1 when the end of the file is encountered.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extLst>
      <p:ext uri="{BB962C8B-B14F-4D97-AF65-F5344CB8AC3E}">
        <p14:creationId xmlns:p14="http://schemas.microsoft.com/office/powerpoint/2010/main" val="869281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Options</a:t>
            </a:r>
          </a:p>
          <a:p>
            <a:r>
              <a:rPr lang="en-IN" sz="1200" b="0" i="0" kern="1200" dirty="0" smtClean="0">
                <a:solidFill>
                  <a:schemeClr val="tx1"/>
                </a:solidFill>
                <a:latin typeface="+mn-lt"/>
                <a:ea typeface="+mn-ea"/>
                <a:cs typeface="+mn-cs"/>
              </a:rPr>
              <a:t>B )Reader</a:t>
            </a:r>
            <a:r>
              <a:rPr lang="en-IN" dirty="0" smtClean="0"/>
              <a:t/>
            </a:r>
            <a:br>
              <a:rPr lang="en-IN" dirty="0" smtClean="0"/>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38</a:t>
            </a:fld>
            <a:endParaRPr lang="en-US"/>
          </a:p>
        </p:txBody>
      </p:sp>
    </p:spTree>
    <p:extLst>
      <p:ext uri="{BB962C8B-B14F-4D97-AF65-F5344CB8AC3E}">
        <p14:creationId xmlns:p14="http://schemas.microsoft.com/office/powerpoint/2010/main" val="869281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Options</a:t>
            </a:r>
          </a:p>
          <a:p>
            <a:r>
              <a:rPr lang="en-IN" sz="1200" b="0" i="0" kern="1200" dirty="0" smtClean="0">
                <a:solidFill>
                  <a:schemeClr val="tx1"/>
                </a:solidFill>
                <a:latin typeface="+mn-lt"/>
                <a:ea typeface="+mn-ea"/>
                <a:cs typeface="+mn-cs"/>
              </a:rPr>
              <a:t>b)java.io</a:t>
            </a:r>
            <a:r>
              <a:rPr lang="en-IN" dirty="0" smtClean="0"/>
              <a:t/>
            </a:r>
            <a:br>
              <a:rPr lang="en-IN" dirty="0" smtClean="0"/>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extLst>
      <p:ext uri="{BB962C8B-B14F-4D97-AF65-F5344CB8AC3E}">
        <p14:creationId xmlns:p14="http://schemas.microsoft.com/office/powerpoint/2010/main" val="86928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Stream</a:t>
            </a:r>
            <a:r>
              <a:rPr lang="en-US" b="1" baseline="0" dirty="0" smtClean="0"/>
              <a:t> :  </a:t>
            </a:r>
            <a:r>
              <a:rPr lang="en-IN" sz="1200" b="1" kern="1200" baseline="0" dirty="0" smtClean="0">
                <a:solidFill>
                  <a:schemeClr val="tx1"/>
                </a:solidFill>
                <a:latin typeface="+mn-lt"/>
                <a:ea typeface="+mn-ea"/>
                <a:cs typeface="+mn-cs"/>
              </a:rPr>
              <a:t>I</a:t>
            </a:r>
            <a:r>
              <a:rPr lang="en-IN" sz="1200" kern="1200" baseline="0" dirty="0" smtClean="0">
                <a:solidFill>
                  <a:schemeClr val="tx1"/>
                </a:solidFill>
                <a:latin typeface="+mn-lt"/>
                <a:ea typeface="+mn-ea"/>
                <a:cs typeface="+mn-cs"/>
              </a:rPr>
              <a:t>t will allow the data in continuous flow</a:t>
            </a:r>
          </a:p>
          <a:p>
            <a:r>
              <a:rPr lang="en-IN" sz="1200" kern="1200" baseline="0" dirty="0" smtClean="0">
                <a:solidFill>
                  <a:schemeClr val="tx1"/>
                </a:solidFill>
                <a:latin typeface="+mn-lt"/>
                <a:ea typeface="+mn-ea"/>
                <a:cs typeface="+mn-cs"/>
              </a:rPr>
              <a:t>from input devices to java program and from Java program to output</a:t>
            </a:r>
          </a:p>
          <a:p>
            <a:r>
              <a:rPr lang="en-IN" sz="1200" kern="1200" baseline="0" dirty="0" smtClean="0">
                <a:solidFill>
                  <a:schemeClr val="tx1"/>
                </a:solidFill>
                <a:latin typeface="+mn-lt"/>
                <a:ea typeface="+mn-ea"/>
                <a:cs typeface="+mn-cs"/>
              </a:rPr>
              <a:t>devices.</a:t>
            </a:r>
          </a:p>
          <a:p>
            <a:endParaRPr lang="en-IN"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2041905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Options</a:t>
            </a:r>
          </a:p>
          <a:p>
            <a:r>
              <a:rPr lang="en-IN" sz="1200" b="0" i="0" kern="1200" dirty="0" smtClean="0">
                <a:solidFill>
                  <a:schemeClr val="tx1"/>
                </a:solidFill>
                <a:latin typeface="+mn-lt"/>
                <a:ea typeface="+mn-ea"/>
                <a:cs typeface="+mn-cs"/>
              </a:rPr>
              <a:t>B</a:t>
            </a:r>
            <a:r>
              <a:rPr lang="en-IN" sz="1200" b="0" i="0" kern="1200" baseline="0" dirty="0" smtClean="0">
                <a:solidFill>
                  <a:schemeClr val="tx1"/>
                </a:solidFill>
                <a:latin typeface="+mn-lt"/>
                <a:ea typeface="+mn-ea"/>
                <a:cs typeface="+mn-cs"/>
              </a:rPr>
              <a:t> ) 2</a:t>
            </a:r>
            <a:r>
              <a:rPr lang="en-IN" dirty="0" smtClean="0"/>
              <a:t/>
            </a:r>
            <a:br>
              <a:rPr lang="en-IN" dirty="0" smtClean="0"/>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40</a:t>
            </a:fld>
            <a:endParaRPr lang="en-US"/>
          </a:p>
        </p:txBody>
      </p:sp>
    </p:spTree>
    <p:extLst>
      <p:ext uri="{BB962C8B-B14F-4D97-AF65-F5344CB8AC3E}">
        <p14:creationId xmlns:p14="http://schemas.microsoft.com/office/powerpoint/2010/main" val="869281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204190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204190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204190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204190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204190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11B712-C4C6-47A4-84DD-51C49CB6CADF}"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11B712-C4C6-47A4-84DD-51C49CB6CADF}"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11B712-C4C6-47A4-84DD-51C49CB6CADF}"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11B712-C4C6-47A4-84DD-51C49CB6CADF}"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B712-C4C6-47A4-84DD-51C49CB6CADF}"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E11B712-C4C6-47A4-84DD-51C49CB6CADF}"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E11B712-C4C6-47A4-84DD-51C49CB6CADF}" type="datetimeFigureOut">
              <a:rPr lang="en-US" smtClean="0"/>
              <a:pPr/>
              <a:t>3/7/2020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E11B712-C4C6-47A4-84DD-51C49CB6CADF}" type="datetimeFigureOut">
              <a:rPr lang="en-US" smtClean="0"/>
              <a:pPr/>
              <a:t>3/7/2020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1B712-C4C6-47A4-84DD-51C49CB6CADF}" type="datetimeFigureOut">
              <a:rPr lang="en-US" smtClean="0"/>
              <a:pPr/>
              <a:t>3/7/2020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1B712-C4C6-47A4-84DD-51C49CB6CADF}"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1B712-C4C6-47A4-84DD-51C49CB6CADF}"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9D23C-D71E-4382-904A-CFF245DE88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1B712-C4C6-47A4-84DD-51C49CB6CADF}" type="datetimeFigureOut">
              <a:rPr lang="en-US" smtClean="0"/>
              <a:pPr/>
              <a:t>3/7/2020</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9D23C-D71E-4382-904A-CFF245DE88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1802" y="2714620"/>
            <a:ext cx="2674550"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7"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500034" y="285728"/>
            <a:ext cx="7620669" cy="1015663"/>
          </a:xfrm>
          <a:prstGeom prst="rect">
            <a:avLst/>
          </a:prstGeom>
          <a:noFill/>
        </p:spPr>
        <p:txBody>
          <a:bodyPr wrap="square" rtlCol="0">
            <a:spAutoFit/>
          </a:bodyPr>
          <a:lstStyle/>
          <a:p>
            <a:r>
              <a:rPr lang="en-IN" sz="4500" b="1" dirty="0" smtClean="0">
                <a:latin typeface="Nunito Sans" charset="0"/>
              </a:rPr>
              <a:t>File Operations</a:t>
            </a:r>
            <a:r>
              <a:rPr lang="en-IN" sz="6000" b="1" dirty="0" smtClean="0"/>
              <a:t> </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571472" y="428604"/>
            <a:ext cx="596139" cy="7143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TextBox 6"/>
          <p:cNvSpPr txBox="1"/>
          <p:nvPr/>
        </p:nvSpPr>
        <p:spPr>
          <a:xfrm>
            <a:off x="428596" y="1142984"/>
            <a:ext cx="7500990" cy="5016758"/>
          </a:xfrm>
          <a:prstGeom prst="rect">
            <a:avLst/>
          </a:prstGeom>
          <a:noFill/>
        </p:spPr>
        <p:txBody>
          <a:bodyPr wrap="square" rtlCol="0">
            <a:spAutoFit/>
          </a:bodyPr>
          <a:lstStyle/>
          <a:p>
            <a:r>
              <a:rPr lang="en-IN" sz="2000" dirty="0" smtClean="0">
                <a:latin typeface="Nunito Sans" panose="020B0604020202020204" charset="0"/>
                <a:cs typeface="Arial" panose="020B0604020202020204" pitchFamily="34" charset="0"/>
              </a:rPr>
              <a:t>When we work with stored files we need to follow following task.</a:t>
            </a:r>
          </a:p>
          <a:p>
            <a:endParaRPr lang="en-IN" sz="2000" dirty="0" smtClean="0">
              <a:latin typeface="Nunito Sans" panose="020B0604020202020204" charset="0"/>
              <a:cs typeface="Arial" panose="020B0604020202020204" pitchFamily="34" charset="0"/>
            </a:endParaRPr>
          </a:p>
          <a:p>
            <a:r>
              <a:rPr lang="en-IN" sz="2000" dirty="0" smtClean="0">
                <a:latin typeface="Nunito Sans" panose="020B0604020202020204" charset="0"/>
                <a:cs typeface="Arial" panose="020B0604020202020204" pitchFamily="34" charset="0"/>
              </a:rPr>
              <a:t>1) Determine whether the file is there or not.</a:t>
            </a:r>
          </a:p>
          <a:p>
            <a:r>
              <a:rPr lang="en-IN" sz="2000" dirty="0" smtClean="0">
                <a:latin typeface="Nunito Sans" panose="020B0604020202020204" charset="0"/>
                <a:cs typeface="Arial" panose="020B0604020202020204" pitchFamily="34" charset="0"/>
              </a:rPr>
              <a:t>2) Open a file.</a:t>
            </a:r>
          </a:p>
          <a:p>
            <a:r>
              <a:rPr lang="en-IN" sz="2000" dirty="0" smtClean="0">
                <a:latin typeface="Nunito Sans" panose="020B0604020202020204" charset="0"/>
                <a:cs typeface="Arial" panose="020B0604020202020204" pitchFamily="34" charset="0"/>
              </a:rPr>
              <a:t>3) Read the data from the file.</a:t>
            </a:r>
          </a:p>
          <a:p>
            <a:r>
              <a:rPr lang="en-IN" sz="2000" dirty="0" smtClean="0">
                <a:latin typeface="Nunito Sans" panose="020B0604020202020204" charset="0"/>
                <a:cs typeface="Arial" panose="020B0604020202020204" pitchFamily="34" charset="0"/>
              </a:rPr>
              <a:t>4) Writing information to file.</a:t>
            </a:r>
          </a:p>
          <a:p>
            <a:r>
              <a:rPr lang="en-IN" sz="2000" i="1" dirty="0" smtClean="0">
                <a:latin typeface="Nunito Sans" panose="020B0604020202020204" charset="0"/>
                <a:cs typeface="Arial" panose="020B0604020202020204" pitchFamily="34" charset="0"/>
              </a:rPr>
              <a:t>5) Closing file.</a:t>
            </a:r>
          </a:p>
          <a:p>
            <a:endParaRPr lang="en-IN" sz="2000" dirty="0" smtClean="0">
              <a:latin typeface="Nunito Sans" panose="020B0604020202020204" charset="0"/>
              <a:cs typeface="Arial" panose="020B0604020202020204" pitchFamily="34" charset="0"/>
            </a:endParaRPr>
          </a:p>
          <a:p>
            <a:pPr>
              <a:defRPr/>
            </a:pPr>
            <a:r>
              <a:rPr lang="en-IN" sz="2000" dirty="0" smtClean="0">
                <a:latin typeface="Nunito Sans" panose="020B0604020202020204" charset="0"/>
                <a:cs typeface="Arial" panose="020B0604020202020204" pitchFamily="34" charset="0"/>
              </a:rPr>
              <a:t>There  are four operations on a file. They are as follows:</a:t>
            </a:r>
            <a:endParaRPr lang="en-US" sz="2000" dirty="0" smtClean="0">
              <a:latin typeface="Nunito Sans" panose="020B0604020202020204" charset="0"/>
              <a:cs typeface="Arial" panose="020B0604020202020204" pitchFamily="34" charset="0"/>
            </a:endParaRPr>
          </a:p>
          <a:p>
            <a:pPr>
              <a:buFont typeface="Wingdings" pitchFamily="2" charset="2"/>
              <a:buChar char="§"/>
              <a:defRPr/>
            </a:pPr>
            <a:r>
              <a:rPr lang="en-US" sz="2000" dirty="0" smtClean="0">
                <a:latin typeface="Nunito Sans" panose="020B0604020202020204" charset="0"/>
                <a:cs typeface="Arial" panose="020B0604020202020204" pitchFamily="34" charset="0"/>
              </a:rPr>
              <a:t>Create a File</a:t>
            </a:r>
          </a:p>
          <a:p>
            <a:pPr>
              <a:buFont typeface="Wingdings" pitchFamily="2" charset="2"/>
              <a:buChar char="§"/>
              <a:defRPr/>
            </a:pPr>
            <a:r>
              <a:rPr lang="en-US" sz="2000" dirty="0" smtClean="0">
                <a:latin typeface="Nunito Sans" panose="020B0604020202020204" charset="0"/>
                <a:cs typeface="Arial" panose="020B0604020202020204" pitchFamily="34" charset="0"/>
              </a:rPr>
              <a:t>Get File Information</a:t>
            </a:r>
          </a:p>
          <a:p>
            <a:pPr>
              <a:buFont typeface="Wingdings" pitchFamily="2" charset="2"/>
              <a:buChar char="§"/>
              <a:defRPr/>
            </a:pPr>
            <a:r>
              <a:rPr lang="en-US" sz="2000" dirty="0" smtClean="0">
                <a:latin typeface="Nunito Sans" panose="020B0604020202020204" charset="0"/>
                <a:cs typeface="Arial" panose="020B0604020202020204" pitchFamily="34" charset="0"/>
              </a:rPr>
              <a:t>Write  To  a File</a:t>
            </a:r>
          </a:p>
          <a:p>
            <a:pPr>
              <a:buFont typeface="Wingdings" pitchFamily="2" charset="2"/>
              <a:buChar char="§"/>
              <a:defRPr/>
            </a:pPr>
            <a:r>
              <a:rPr lang="en-US" sz="2000" dirty="0" smtClean="0">
                <a:latin typeface="Nunito Sans" panose="020B0604020202020204" charset="0"/>
                <a:cs typeface="Arial" panose="020B0604020202020204" pitchFamily="34" charset="0"/>
              </a:rPr>
              <a:t>Read from  a File</a:t>
            </a:r>
          </a:p>
          <a:p>
            <a:pPr>
              <a:defRPr/>
            </a:pPr>
            <a:endParaRPr lang="en-US" sz="2000" dirty="0">
              <a:latin typeface="Nunito Sans" panose="020B0604020202020204" charset="0"/>
              <a:cs typeface="Arial" panose="020B0604020202020204" pitchFamily="34" charset="0"/>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397412" y="609600"/>
            <a:ext cx="7889363" cy="784830"/>
          </a:xfrm>
          <a:prstGeom prst="rect">
            <a:avLst/>
          </a:prstGeom>
          <a:noFill/>
        </p:spPr>
        <p:txBody>
          <a:bodyPr wrap="square" rtlCol="0">
            <a:spAutoFit/>
          </a:bodyPr>
          <a:lstStyle/>
          <a:p>
            <a:r>
              <a:rPr lang="en-US" sz="4500" b="1" dirty="0" smtClean="0">
                <a:latin typeface="Nunito Sans" charset="0"/>
              </a:rPr>
              <a:t>Methods Of File Operations</a:t>
            </a:r>
            <a:endParaRPr lang="en-US" sz="4500" b="1"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5" name="TextBox 4"/>
          <p:cNvSpPr txBox="1"/>
          <p:nvPr/>
        </p:nvSpPr>
        <p:spPr>
          <a:xfrm>
            <a:off x="428596" y="2000240"/>
            <a:ext cx="4125545" cy="4247317"/>
          </a:xfrm>
          <a:prstGeom prst="rect">
            <a:avLst/>
          </a:prstGeom>
          <a:noFill/>
        </p:spPr>
        <p:txBody>
          <a:bodyPr wrap="square" rtlCol="0">
            <a:spAutoFit/>
          </a:bodyPr>
          <a:lstStyle/>
          <a:p>
            <a:pPr>
              <a:buFont typeface="Wingdings" pitchFamily="2" charset="2"/>
              <a:buChar char="§"/>
            </a:pPr>
            <a:r>
              <a:rPr lang="en-IN" sz="2500" dirty="0" smtClean="0">
                <a:latin typeface="Nunito Sans" charset="0"/>
              </a:rPr>
              <a:t>canRead()</a:t>
            </a:r>
          </a:p>
          <a:p>
            <a:pPr>
              <a:buFont typeface="Wingdings" pitchFamily="2" charset="2"/>
              <a:buChar char="§"/>
            </a:pPr>
            <a:r>
              <a:rPr lang="en-IN" sz="2500" dirty="0" err="1" smtClean="0">
                <a:latin typeface="Nunito Sans" charset="0"/>
              </a:rPr>
              <a:t>canWrite</a:t>
            </a:r>
            <a:r>
              <a:rPr lang="en-IN" sz="2500" dirty="0" smtClean="0">
                <a:latin typeface="Nunito Sans" charset="0"/>
              </a:rPr>
              <a:t>()</a:t>
            </a:r>
          </a:p>
          <a:p>
            <a:pPr>
              <a:buFont typeface="Wingdings" pitchFamily="2" charset="2"/>
              <a:buChar char="§"/>
            </a:pPr>
            <a:r>
              <a:rPr lang="en-IN" sz="2500" dirty="0" err="1" smtClean="0">
                <a:latin typeface="Nunito Sans" charset="0"/>
              </a:rPr>
              <a:t>createNewFile</a:t>
            </a:r>
            <a:r>
              <a:rPr lang="en-IN" sz="2500" dirty="0" smtClean="0">
                <a:latin typeface="Nunito Sans" charset="0"/>
              </a:rPr>
              <a:t>()</a:t>
            </a:r>
          </a:p>
          <a:p>
            <a:pPr>
              <a:buFont typeface="Wingdings" pitchFamily="2" charset="2"/>
              <a:buChar char="§"/>
            </a:pPr>
            <a:r>
              <a:rPr lang="en-IN" sz="2500" dirty="0" smtClean="0">
                <a:latin typeface="Nunito Sans" charset="0"/>
              </a:rPr>
              <a:t>delete()</a:t>
            </a:r>
            <a:endParaRPr lang="en-IN" sz="2500" dirty="0" smtClean="0">
              <a:latin typeface="Nunito Sans" charset="0"/>
            </a:endParaRPr>
          </a:p>
          <a:p>
            <a:pPr>
              <a:buFont typeface="Wingdings" pitchFamily="2" charset="2"/>
              <a:buChar char="§"/>
            </a:pPr>
            <a:r>
              <a:rPr lang="en-IN" sz="2500" dirty="0" smtClean="0">
                <a:latin typeface="Nunito Sans" charset="0"/>
              </a:rPr>
              <a:t>exists()</a:t>
            </a:r>
          </a:p>
          <a:p>
            <a:pPr>
              <a:buFont typeface="Wingdings" pitchFamily="2" charset="2"/>
              <a:buChar char="§"/>
            </a:pPr>
            <a:r>
              <a:rPr lang="en-IN" sz="2500" dirty="0" err="1" smtClean="0">
                <a:latin typeface="Nunito Sans" charset="0"/>
              </a:rPr>
              <a:t>getName</a:t>
            </a:r>
            <a:r>
              <a:rPr lang="en-IN" sz="2500" dirty="0" smtClean="0">
                <a:latin typeface="Nunito Sans" charset="0"/>
              </a:rPr>
              <a:t>()</a:t>
            </a:r>
          </a:p>
          <a:p>
            <a:pPr>
              <a:buFont typeface="Wingdings" pitchFamily="2" charset="2"/>
              <a:buChar char="§"/>
            </a:pPr>
            <a:r>
              <a:rPr lang="en-IN" sz="2500" dirty="0" err="1" smtClean="0">
                <a:latin typeface="Nunito Sans" charset="0"/>
              </a:rPr>
              <a:t>getAbsolutePath</a:t>
            </a:r>
            <a:r>
              <a:rPr lang="en-IN" sz="2500" dirty="0" smtClean="0">
                <a:latin typeface="Nunito Sans" charset="0"/>
              </a:rPr>
              <a:t>()</a:t>
            </a:r>
          </a:p>
          <a:p>
            <a:pPr>
              <a:buFont typeface="Wingdings" pitchFamily="2" charset="2"/>
              <a:buChar char="§"/>
            </a:pPr>
            <a:r>
              <a:rPr lang="en-IN" sz="2500" dirty="0" smtClean="0">
                <a:latin typeface="Nunito Sans" charset="0"/>
              </a:rPr>
              <a:t>length()</a:t>
            </a:r>
          </a:p>
          <a:p>
            <a:pPr>
              <a:buFont typeface="Wingdings" pitchFamily="2" charset="2"/>
              <a:buChar char="§"/>
            </a:pPr>
            <a:r>
              <a:rPr lang="en-IN" sz="2500" dirty="0" smtClean="0">
                <a:latin typeface="Nunito Sans" charset="0"/>
              </a:rPr>
              <a:t>list()</a:t>
            </a:r>
          </a:p>
          <a:p>
            <a:pPr>
              <a:buFont typeface="Wingdings" pitchFamily="2" charset="2"/>
              <a:buChar char="§"/>
            </a:pPr>
            <a:r>
              <a:rPr lang="en-IN" sz="2500" dirty="0" err="1" smtClean="0">
                <a:latin typeface="Nunito Sans" charset="0"/>
              </a:rPr>
              <a:t>mkdir</a:t>
            </a:r>
            <a:r>
              <a:rPr lang="en-IN" sz="2500" dirty="0" smtClean="0">
                <a:latin typeface="Nunito Sans" charset="0"/>
              </a:rPr>
              <a:t>()</a:t>
            </a:r>
          </a:p>
          <a:p>
            <a:pPr>
              <a:buFont typeface="Wingdings" pitchFamily="2" charset="2"/>
              <a:buChar char="§"/>
            </a:pPr>
            <a:endParaRPr lang="en-IN" sz="2000" dirty="0"/>
          </a:p>
        </p:txBody>
      </p:sp>
      <p:pic>
        <p:nvPicPr>
          <p:cNvPr id="8" name="Picture 7" descr="file.png"/>
          <p:cNvPicPr>
            <a:picLocks noChangeAspect="1"/>
          </p:cNvPicPr>
          <p:nvPr/>
        </p:nvPicPr>
        <p:blipFill>
          <a:blip r:embed="rId4"/>
          <a:stretch>
            <a:fillRect/>
          </a:stretch>
        </p:blipFill>
        <p:spPr>
          <a:xfrm>
            <a:off x="4572000" y="1285860"/>
            <a:ext cx="4286281" cy="4714908"/>
          </a:xfrm>
          <a:prstGeom prst="rect">
            <a:avLst/>
          </a:prstGeom>
        </p:spPr>
      </p:pic>
      <p:sp>
        <p:nvSpPr>
          <p:cNvPr id="9" name="Rectangle 8">
            <a:extLst>
              <a:ext uri="{FF2B5EF4-FFF2-40B4-BE49-F238E27FC236}">
                <a16:creationId xmlns:a16="http://schemas.microsoft.com/office/drawing/2014/main" id="{82037F44-B579-465E-912D-7578628D7D24}"/>
              </a:ext>
            </a:extLst>
          </p:cNvPr>
          <p:cNvSpPr/>
          <p:nvPr/>
        </p:nvSpPr>
        <p:spPr>
          <a:xfrm>
            <a:off x="571472" y="428604"/>
            <a:ext cx="596139" cy="7143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4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itchFamily="49" charset="0"/>
                <a:cs typeface="Courier New" pitchFamily="49" charset="0"/>
              </a:rPr>
              <a:t>// Predict the output</a:t>
            </a:r>
          </a:p>
          <a:p>
            <a:r>
              <a:rPr lang="en-IN" sz="2000" b="1" dirty="0" smtClean="0">
                <a:latin typeface="Courier New" pitchFamily="49" charset="0"/>
                <a:cs typeface="Courier New" pitchFamily="49" charset="0"/>
              </a:rPr>
              <a:t>package </a:t>
            </a:r>
            <a:r>
              <a:rPr lang="en-IN" sz="2000" b="1" dirty="0" err="1" smtClean="0">
                <a:latin typeface="Courier New" pitchFamily="49" charset="0"/>
                <a:cs typeface="Courier New" pitchFamily="49" charset="0"/>
              </a:rPr>
              <a:t>FileHandling</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java.io.File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java.io.IOException</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public class </a:t>
            </a:r>
            <a:r>
              <a:rPr lang="en-IN" sz="2000" b="1" dirty="0" err="1" smtClean="0">
                <a:latin typeface="Courier New" pitchFamily="49" charset="0"/>
                <a:cs typeface="Courier New" pitchFamily="49" charset="0"/>
              </a:rPr>
              <a:t>CreateFile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public static void main(String[] </a:t>
            </a:r>
            <a:r>
              <a:rPr lang="en-IN" sz="2000" b="1" dirty="0" err="1" smtClean="0">
                <a:latin typeface="Courier New" pitchFamily="49" charset="0"/>
                <a:cs typeface="Courier New" pitchFamily="49" charset="0"/>
              </a:rPr>
              <a:t>args</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try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smtClean="0">
                <a:latin typeface="Courier New" pitchFamily="49" charset="0"/>
                <a:cs typeface="Courier New" pitchFamily="49" charset="0"/>
              </a:rPr>
              <a:t>File </a:t>
            </a:r>
            <a:r>
              <a:rPr lang="en-IN" sz="2000" b="1" dirty="0" err="1" smtClean="0">
                <a:latin typeface="Courier New" pitchFamily="49" charset="0"/>
                <a:cs typeface="Courier New" pitchFamily="49" charset="0"/>
              </a:rPr>
              <a:t>myObj</a:t>
            </a:r>
            <a:r>
              <a:rPr lang="en-IN" sz="2000" b="1" dirty="0" smtClean="0">
                <a:latin typeface="Courier New" pitchFamily="49" charset="0"/>
                <a:cs typeface="Courier New" pitchFamily="49" charset="0"/>
              </a:rPr>
              <a:t> = new 				    </a:t>
            </a:r>
            <a:r>
              <a:rPr lang="en-IN" sz="2000" b="1" dirty="0" smtClean="0">
                <a:latin typeface="Courier New" pitchFamily="49" charset="0"/>
                <a:cs typeface="Courier New" pitchFamily="49" charset="0"/>
              </a:rPr>
              <a:t>  	File</a:t>
            </a:r>
            <a:r>
              <a:rPr lang="en-IN" sz="2000" b="1" dirty="0" smtClean="0">
                <a:latin typeface="Courier New" pitchFamily="49" charset="0"/>
                <a:cs typeface="Courier New" pitchFamily="49" charset="0"/>
              </a:rPr>
              <a:t>("D:FileHandlingNewFilef1.txt"); </a:t>
            </a:r>
          </a:p>
          <a:p>
            <a:r>
              <a:rPr lang="en-IN" sz="2000" b="1" dirty="0" smtClean="0">
                <a:latin typeface="Courier New" pitchFamily="49" charset="0"/>
                <a:cs typeface="Courier New" pitchFamily="49" charset="0"/>
              </a:rPr>
              <a:t>	if (</a:t>
            </a:r>
            <a:r>
              <a:rPr lang="en-IN" sz="2000" b="1" dirty="0" err="1" smtClean="0">
                <a:latin typeface="Courier New" pitchFamily="49" charset="0"/>
                <a:cs typeface="Courier New" pitchFamily="49" charset="0"/>
              </a:rPr>
              <a:t>myObj.createNewFile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("File created: " + </a:t>
            </a:r>
            <a:r>
              <a:rPr lang="en-IN" sz="2000" b="1" dirty="0" err="1" smtClean="0">
                <a:latin typeface="Courier New" pitchFamily="49" charset="0"/>
                <a:cs typeface="Courier New" pitchFamily="49" charset="0"/>
              </a:rPr>
              <a:t>myObj.getName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 </a:t>
            </a:r>
          </a:p>
          <a:p>
            <a:r>
              <a:rPr lang="en-IN" sz="2000" b="1" dirty="0" smtClean="0">
                <a:latin typeface="Courier New" pitchFamily="49" charset="0"/>
                <a:cs typeface="Courier New" pitchFamily="49" charset="0"/>
              </a:rPr>
              <a:t>	else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("File already exists.");</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endParaRPr lang="en-IN" sz="2000" b="1" dirty="0" smtClean="0">
              <a:latin typeface="Courier New" pitchFamily="49" charset="0"/>
              <a:cs typeface="Courier New" pitchFamily="49" charset="0"/>
            </a:endParaRPr>
          </a:p>
          <a:p>
            <a:r>
              <a:rPr lang="en-US" sz="2000" b="1" dirty="0" smtClean="0">
                <a:solidFill>
                  <a:schemeClr val="bg1"/>
                </a:solidFill>
                <a:latin typeface="Courier New" pitchFamily="49" charset="0"/>
                <a:cs typeface="Courier New"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latin typeface="Courier New" pitchFamily="49" charset="0"/>
                <a:cs typeface="Courier New" pitchFamily="49" charset="0"/>
              </a:rPr>
              <a:t>	catch (</a:t>
            </a:r>
            <a:r>
              <a:rPr lang="en-IN" sz="2000" b="1" dirty="0" err="1" smtClean="0">
                <a:latin typeface="Courier New" pitchFamily="49" charset="0"/>
                <a:cs typeface="Courier New" pitchFamily="49" charset="0"/>
              </a:rPr>
              <a:t>IOException</a:t>
            </a:r>
            <a:r>
              <a:rPr lang="en-IN" sz="2000" b="1" dirty="0" smtClean="0">
                <a:latin typeface="Courier New" pitchFamily="49" charset="0"/>
                <a:cs typeface="Courier New" pitchFamily="49" charset="0"/>
              </a:rPr>
              <a:t> e)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("An error occurred.");</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e.printStackTrace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r>
              <a:rPr lang="en-US" sz="2000" b="1" dirty="0" smtClean="0">
                <a:solidFill>
                  <a:schemeClr val="bg1"/>
                </a:solidFill>
                <a:latin typeface="Courier New" pitchFamily="49" charset="0"/>
                <a:cs typeface="Courier New"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itchFamily="49" charset="0"/>
                <a:cs typeface="Courier New" pitchFamily="49" charset="0"/>
              </a:rPr>
              <a:t>// Predict the output</a:t>
            </a:r>
          </a:p>
          <a:p>
            <a:r>
              <a:rPr lang="en-IN" sz="2000" b="1" dirty="0" smtClean="0">
                <a:latin typeface="Courier New" pitchFamily="49" charset="0"/>
                <a:cs typeface="Courier New" pitchFamily="49" charset="0"/>
              </a:rPr>
              <a:t>package </a:t>
            </a:r>
            <a:r>
              <a:rPr lang="en-IN" sz="2000" b="1" dirty="0" err="1" smtClean="0">
                <a:latin typeface="Courier New" pitchFamily="49" charset="0"/>
                <a:cs typeface="Courier New" pitchFamily="49" charset="0"/>
              </a:rPr>
              <a:t>FileHandling</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java.io.File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public class </a:t>
            </a:r>
            <a:r>
              <a:rPr lang="en-IN" sz="2000" b="1" dirty="0" err="1" smtClean="0">
                <a:latin typeface="Courier New" pitchFamily="49" charset="0"/>
                <a:cs typeface="Courier New" pitchFamily="49" charset="0"/>
              </a:rPr>
              <a:t>FileInformation</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public static void main(String[] </a:t>
            </a:r>
            <a:r>
              <a:rPr lang="en-IN" sz="2000" b="1" dirty="0" err="1" smtClean="0">
                <a:latin typeface="Courier New" pitchFamily="49" charset="0"/>
                <a:cs typeface="Courier New" pitchFamily="49" charset="0"/>
              </a:rPr>
              <a:t>args</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File </a:t>
            </a:r>
            <a:r>
              <a:rPr lang="en-IN" sz="2000" b="1" dirty="0" err="1" smtClean="0">
                <a:latin typeface="Courier New" pitchFamily="49" charset="0"/>
                <a:cs typeface="Courier New" pitchFamily="49" charset="0"/>
              </a:rPr>
              <a:t>myObj</a:t>
            </a:r>
            <a:r>
              <a:rPr lang="en-IN" sz="2000" b="1" dirty="0" smtClean="0">
                <a:latin typeface="Courier New" pitchFamily="49" charset="0"/>
                <a:cs typeface="Courier New" pitchFamily="49" charset="0"/>
              </a:rPr>
              <a:t> = new File("NewFilef1.txt");</a:t>
            </a:r>
          </a:p>
          <a:p>
            <a:r>
              <a:rPr lang="en-IN" sz="2000" b="1" dirty="0" smtClean="0">
                <a:latin typeface="Courier New" pitchFamily="49" charset="0"/>
                <a:cs typeface="Courier New" pitchFamily="49" charset="0"/>
              </a:rPr>
              <a:t>		if (</a:t>
            </a:r>
            <a:r>
              <a:rPr lang="en-IN" sz="2000" b="1" dirty="0" err="1" smtClean="0">
                <a:latin typeface="Courier New" pitchFamily="49" charset="0"/>
                <a:cs typeface="Courier New" pitchFamily="49" charset="0"/>
              </a:rPr>
              <a:t>myObj.exists</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("File name: " + 					</a:t>
            </a:r>
            <a:r>
              <a:rPr lang="en-IN" sz="2000" b="1" dirty="0" err="1" smtClean="0">
                <a:latin typeface="Courier New" pitchFamily="49" charset="0"/>
                <a:cs typeface="Courier New" pitchFamily="49" charset="0"/>
              </a:rPr>
              <a:t>myObj.getName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("Absolute path: " 				+ </a:t>
            </a:r>
            <a:r>
              <a:rPr lang="en-IN" sz="2000" b="1" dirty="0" err="1" smtClean="0">
                <a:latin typeface="Courier New" pitchFamily="49" charset="0"/>
                <a:cs typeface="Courier New" pitchFamily="49" charset="0"/>
              </a:rPr>
              <a:t>myObj.getAbsolutePath</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("Writeable: " + 					</a:t>
            </a:r>
            <a:r>
              <a:rPr lang="en-IN" sz="2000" b="1" dirty="0" err="1" smtClean="0">
                <a:latin typeface="Courier New" pitchFamily="49" charset="0"/>
                <a:cs typeface="Courier New" pitchFamily="49" charset="0"/>
              </a:rPr>
              <a:t>myObj.canWrite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("Readable " + 					</a:t>
            </a:r>
            <a:r>
              <a:rPr lang="en-IN" sz="2000" b="1" dirty="0" err="1" smtClean="0">
                <a:latin typeface="Courier New" pitchFamily="49" charset="0"/>
                <a:cs typeface="Courier New" pitchFamily="49" charset="0"/>
              </a:rPr>
              <a:t>myObj.canRead</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("File size in 					bytes " + </a:t>
            </a:r>
            <a:r>
              <a:rPr lang="en-IN" sz="2000" b="1" dirty="0" err="1" smtClean="0">
                <a:latin typeface="Courier New" pitchFamily="49" charset="0"/>
                <a:cs typeface="Courier New" pitchFamily="49" charset="0"/>
              </a:rPr>
              <a:t>myObj.length</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endParaRPr lang="en-US" sz="2000"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latin typeface="Courier New" pitchFamily="49" charset="0"/>
                <a:cs typeface="Courier New" pitchFamily="49" charset="0"/>
              </a:rPr>
              <a:t>	else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("The file does not 				exist.");</a:t>
            </a:r>
          </a:p>
          <a:p>
            <a:r>
              <a:rPr lang="en-IN" sz="2000" b="1" dirty="0" smtClean="0">
                <a:latin typeface="Courier New" pitchFamily="49" charset="0"/>
                <a:cs typeface="Courier New" pitchFamily="49" charset="0"/>
              </a:rPr>
              <a:t>	}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endParaRPr lang="en-US" sz="2000"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itchFamily="49" charset="0"/>
                <a:cs typeface="Courier New" pitchFamily="49" charset="0"/>
              </a:rPr>
              <a:t>// Predict the output</a:t>
            </a:r>
          </a:p>
          <a:p>
            <a:r>
              <a:rPr lang="en-IN" sz="2000" b="1" dirty="0" smtClean="0">
                <a:latin typeface="Courier New" pitchFamily="49" charset="0"/>
                <a:cs typeface="Courier New" pitchFamily="49" charset="0"/>
              </a:rPr>
              <a:t>package </a:t>
            </a:r>
            <a:r>
              <a:rPr lang="en-IN" sz="2000" b="1" dirty="0" err="1" smtClean="0">
                <a:latin typeface="Courier New" pitchFamily="49" charset="0"/>
                <a:cs typeface="Courier New" pitchFamily="49" charset="0"/>
              </a:rPr>
              <a:t>FileHandling</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java.io.FileWriter</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java.io.IOException</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public class </a:t>
            </a:r>
            <a:r>
              <a:rPr lang="en-IN" sz="2000" b="1" dirty="0" err="1" smtClean="0">
                <a:latin typeface="Courier New" pitchFamily="49" charset="0"/>
                <a:cs typeface="Courier New" pitchFamily="49" charset="0"/>
              </a:rPr>
              <a:t>WriteToFile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public static void main(String[] </a:t>
            </a:r>
            <a:r>
              <a:rPr lang="en-IN" sz="2000" b="1" dirty="0" err="1" smtClean="0">
                <a:latin typeface="Courier New" pitchFamily="49" charset="0"/>
                <a:cs typeface="Courier New" pitchFamily="49" charset="0"/>
              </a:rPr>
              <a:t>args</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try</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FileWriter</a:t>
            </a:r>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myWriter</a:t>
            </a:r>
            <a:r>
              <a:rPr lang="en-IN" sz="2000" b="1" dirty="0" smtClean="0">
                <a:latin typeface="Courier New" pitchFamily="49" charset="0"/>
                <a:cs typeface="Courier New" pitchFamily="49" charset="0"/>
              </a:rPr>
              <a:t> = new 				</a:t>
            </a:r>
            <a:r>
              <a:rPr lang="en-IN" sz="2000" b="1" dirty="0" err="1" smtClean="0">
                <a:latin typeface="Courier New" pitchFamily="49" charset="0"/>
                <a:cs typeface="Courier New" pitchFamily="49" charset="0"/>
              </a:rPr>
              <a:t>FileWriter</a:t>
            </a:r>
            <a:r>
              <a:rPr lang="en-IN" sz="2000" b="1" dirty="0" smtClean="0">
                <a:latin typeface="Courier New" pitchFamily="49" charset="0"/>
                <a:cs typeface="Courier New" pitchFamily="49" charset="0"/>
              </a:rPr>
              <a:t>("D:FileHandlingNewFilef1.txt");</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myWriter.write</a:t>
            </a:r>
            <a:r>
              <a:rPr lang="en-IN" sz="2000" b="1" dirty="0" smtClean="0">
                <a:latin typeface="Courier New" pitchFamily="49" charset="0"/>
                <a:cs typeface="Courier New" pitchFamily="49" charset="0"/>
              </a:rPr>
              <a:t>(Java is the prominent 				programming language of the 						</a:t>
            </a:r>
            <a:r>
              <a:rPr lang="en-IN" sz="2000" b="1" dirty="0" err="1" smtClean="0">
                <a:latin typeface="Courier New" pitchFamily="49" charset="0"/>
                <a:cs typeface="Courier New" pitchFamily="49" charset="0"/>
              </a:rPr>
              <a:t>millenium</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myWriter.close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("Successfully wrote to 				the file.");</a:t>
            </a:r>
          </a:p>
          <a:p>
            <a:r>
              <a:rPr lang="en-IN" sz="2000" b="1" dirty="0" smtClean="0">
                <a:latin typeface="Courier New" pitchFamily="49" charset="0"/>
                <a:cs typeface="Courier New" pitchFamily="49" charset="0"/>
              </a:rPr>
              <a:t>	    }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latin typeface="Courier New" pitchFamily="49" charset="0"/>
                <a:cs typeface="Courier New" pitchFamily="49" charset="0"/>
              </a:rPr>
              <a:t>	catch (</a:t>
            </a:r>
            <a:r>
              <a:rPr lang="en-IN" sz="2000" b="1" dirty="0" err="1" smtClean="0">
                <a:latin typeface="Courier New" pitchFamily="49" charset="0"/>
                <a:cs typeface="Courier New" pitchFamily="49" charset="0"/>
              </a:rPr>
              <a:t>IOException</a:t>
            </a:r>
            <a:r>
              <a:rPr lang="en-IN" sz="2000" b="1" dirty="0" smtClean="0">
                <a:latin typeface="Courier New" pitchFamily="49" charset="0"/>
                <a:cs typeface="Courier New" pitchFamily="49" charset="0"/>
              </a:rPr>
              <a:t> e)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("An error occurred.");</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e.printStackTrace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itchFamily="49" charset="0"/>
                <a:cs typeface="Courier New" pitchFamily="49" charset="0"/>
              </a:rPr>
              <a:t>// Predict the output</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java.io.File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java.io.FileNotFoundException</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java.util.Scanner</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public class </a:t>
            </a:r>
            <a:r>
              <a:rPr lang="en-IN" sz="2000" b="1" dirty="0" err="1" smtClean="0">
                <a:latin typeface="Courier New" pitchFamily="49" charset="0"/>
                <a:cs typeface="Courier New" pitchFamily="49" charset="0"/>
              </a:rPr>
              <a:t>ReadFromFile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public static void main(String[] </a:t>
            </a:r>
            <a:r>
              <a:rPr lang="en-IN" sz="2000" b="1" dirty="0" err="1" smtClean="0">
                <a:latin typeface="Courier New" pitchFamily="49" charset="0"/>
                <a:cs typeface="Courier New" pitchFamily="49" charset="0"/>
              </a:rPr>
              <a:t>args</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try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File </a:t>
            </a:r>
            <a:r>
              <a:rPr lang="en-IN" sz="2000" b="1" dirty="0" err="1" smtClean="0">
                <a:latin typeface="Courier New" pitchFamily="49" charset="0"/>
                <a:cs typeface="Courier New" pitchFamily="49" charset="0"/>
              </a:rPr>
              <a:t>myObj</a:t>
            </a:r>
            <a:r>
              <a:rPr lang="en-IN" sz="2000" b="1" dirty="0" smtClean="0">
                <a:latin typeface="Courier New" pitchFamily="49" charset="0"/>
                <a:cs typeface="Courier New" pitchFamily="49" charset="0"/>
              </a:rPr>
              <a:t> = new 					         File("D:FileHandlingNewFilef1.txt");  </a:t>
            </a:r>
          </a:p>
          <a:p>
            <a:r>
              <a:rPr lang="en-IN" sz="2000" b="1" dirty="0" smtClean="0">
                <a:latin typeface="Courier New" pitchFamily="49" charset="0"/>
                <a:cs typeface="Courier New" pitchFamily="49" charset="0"/>
              </a:rPr>
              <a:t>		   Scanner </a:t>
            </a:r>
            <a:r>
              <a:rPr lang="en-IN" sz="2000" b="1" dirty="0" err="1" smtClean="0">
                <a:latin typeface="Courier New" pitchFamily="49" charset="0"/>
                <a:cs typeface="Courier New" pitchFamily="49" charset="0"/>
              </a:rPr>
              <a:t>myReader</a:t>
            </a:r>
            <a:r>
              <a:rPr lang="en-IN" sz="2000" b="1" dirty="0" smtClean="0">
                <a:latin typeface="Courier New" pitchFamily="49" charset="0"/>
                <a:cs typeface="Courier New" pitchFamily="49" charset="0"/>
              </a:rPr>
              <a:t> = new Scanner(</a:t>
            </a:r>
            <a:r>
              <a:rPr lang="en-IN" sz="2000" b="1" dirty="0" err="1" smtClean="0">
                <a:latin typeface="Courier New" pitchFamily="49" charset="0"/>
                <a:cs typeface="Courier New" pitchFamily="49" charset="0"/>
              </a:rPr>
              <a:t>myObj</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while (</a:t>
            </a:r>
            <a:r>
              <a:rPr lang="en-IN" sz="2000" b="1" dirty="0" err="1" smtClean="0">
                <a:latin typeface="Courier New" pitchFamily="49" charset="0"/>
                <a:cs typeface="Courier New" pitchFamily="49" charset="0"/>
              </a:rPr>
              <a:t>myReader.hasNextLine</a:t>
            </a:r>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String data = 								</a:t>
            </a:r>
            <a:r>
              <a:rPr lang="en-IN" sz="2000" b="1" dirty="0" err="1" smtClean="0">
                <a:latin typeface="Courier New" pitchFamily="49" charset="0"/>
                <a:cs typeface="Courier New" pitchFamily="49" charset="0"/>
              </a:rPr>
              <a:t>myReader.nextLine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(data);</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myReader.close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endParaRPr lang="en-IN" sz="2000" b="1" dirty="0" smtClean="0">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latin typeface="Courier New" pitchFamily="49" charset="0"/>
                <a:cs typeface="Courier New" pitchFamily="49" charset="0"/>
              </a:rPr>
              <a:t>	catch (</a:t>
            </a:r>
            <a:r>
              <a:rPr lang="en-IN" sz="2000" b="1" dirty="0" err="1" smtClean="0">
                <a:latin typeface="Courier New" pitchFamily="49" charset="0"/>
                <a:cs typeface="Courier New" pitchFamily="49" charset="0"/>
              </a:rPr>
              <a:t>FileNotFoundException</a:t>
            </a:r>
            <a:r>
              <a:rPr lang="en-IN" sz="2000" b="1" dirty="0" smtClean="0">
                <a:latin typeface="Courier New" pitchFamily="49" charset="0"/>
                <a:cs typeface="Courier New" pitchFamily="49" charset="0"/>
              </a:rPr>
              <a:t> e)</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System.out.println</a:t>
            </a:r>
            <a:r>
              <a:rPr lang="en-IN" sz="2000" b="1" dirty="0" smtClean="0">
                <a:latin typeface="Courier New" pitchFamily="49" charset="0"/>
                <a:cs typeface="Courier New" pitchFamily="49" charset="0"/>
              </a:rPr>
              <a:t>("An error occurred.");</a:t>
            </a:r>
          </a:p>
          <a:p>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e.printStackTrace</a:t>
            </a:r>
            <a:r>
              <a:rPr lang="en-IN" sz="2000" b="1" dirty="0" smtClean="0">
                <a:latin typeface="Courier New" pitchFamily="49" charset="0"/>
                <a:cs typeface="Courier New" pitchFamily="49" charset="0"/>
              </a:rPr>
              <a:t>();</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   }</a:t>
            </a:r>
          </a:p>
          <a:p>
            <a:r>
              <a:rPr lang="en-IN" sz="2000" b="1" dirty="0" smtClean="0">
                <a:latin typeface="Courier New" pitchFamily="49" charset="0"/>
                <a:cs typeface="Courier New" pitchFamily="49" charset="0"/>
              </a:rPr>
              <a:t>}</a:t>
            </a:r>
          </a:p>
          <a:p>
            <a:endParaRPr lang="en-IN" sz="2000" b="1" dirty="0">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28596" y="500042"/>
            <a:ext cx="8352245" cy="784830"/>
          </a:xfrm>
          <a:prstGeom prst="rect">
            <a:avLst/>
          </a:prstGeom>
          <a:noFill/>
        </p:spPr>
        <p:txBody>
          <a:bodyPr wrap="square" rtlCol="0">
            <a:spAutoFit/>
          </a:bodyPr>
          <a:lstStyle/>
          <a:p>
            <a:r>
              <a:rPr lang="en-US" sz="4500" b="1" dirty="0" smtClean="0">
                <a:latin typeface="Nunito Sans" panose="00000500000000000000" pitchFamily="2" charset="0"/>
              </a:rPr>
              <a:t>FILE OPERATIONS</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28596" y="1928802"/>
            <a:ext cx="8328361" cy="2785378"/>
          </a:xfrm>
          <a:prstGeom prst="rect">
            <a:avLst/>
          </a:prstGeom>
          <a:noFill/>
        </p:spPr>
        <p:txBody>
          <a:bodyPr wrap="square" rtlCol="0">
            <a:spAutoFit/>
          </a:bodyPr>
          <a:lstStyle/>
          <a:p>
            <a:pPr>
              <a:buFont typeface="Wingdings" pitchFamily="2" charset="2"/>
              <a:buChar char="Ø"/>
            </a:pPr>
            <a:r>
              <a:rPr lang="en-US" sz="2500" dirty="0" smtClean="0">
                <a:latin typeface="Nunito Sans" panose="020B0604020202020204" charset="0"/>
                <a:cs typeface="Arial" panose="020B0604020202020204" pitchFamily="34" charset="0"/>
              </a:rPr>
              <a:t>IO Packages</a:t>
            </a:r>
          </a:p>
          <a:p>
            <a:endParaRPr lang="en-US" sz="2500" dirty="0" smtClean="0">
              <a:latin typeface="Nunito Sans" panose="020B0604020202020204" charset="0"/>
              <a:cs typeface="Arial" panose="020B0604020202020204" pitchFamily="34" charset="0"/>
            </a:endParaRPr>
          </a:p>
          <a:p>
            <a:pPr>
              <a:buFont typeface="Wingdings" pitchFamily="2" charset="2"/>
              <a:buChar char="Ø"/>
            </a:pPr>
            <a:r>
              <a:rPr lang="en-US" sz="2500" dirty="0" smtClean="0">
                <a:latin typeface="Nunito Sans" panose="020B0604020202020204" charset="0"/>
                <a:cs typeface="Arial" panose="020B0604020202020204" pitchFamily="34" charset="0"/>
              </a:rPr>
              <a:t>Operations and Methods  </a:t>
            </a:r>
          </a:p>
          <a:p>
            <a:endParaRPr lang="en-US" sz="2500" dirty="0" smtClean="0">
              <a:latin typeface="Nunito Sans" panose="020B0604020202020204" charset="0"/>
              <a:cs typeface="Arial" panose="020B0604020202020204" pitchFamily="34" charset="0"/>
            </a:endParaRPr>
          </a:p>
          <a:p>
            <a:pPr>
              <a:buFont typeface="Wingdings" pitchFamily="2" charset="2"/>
              <a:buChar char="Ø"/>
            </a:pPr>
            <a:r>
              <a:rPr lang="en-US" sz="2500" dirty="0" smtClean="0">
                <a:latin typeface="Nunito Sans" panose="020B0604020202020204" charset="0"/>
                <a:cs typeface="Arial" panose="020B0604020202020204" pitchFamily="34" charset="0"/>
              </a:rPr>
              <a:t>Streams</a:t>
            </a:r>
          </a:p>
          <a:p>
            <a:endParaRPr lang="en-US" sz="2500" dirty="0" smtClean="0">
              <a:latin typeface="Nunito Sans" panose="020B0604020202020204" charset="0"/>
              <a:cs typeface="Arial" panose="020B0604020202020204" pitchFamily="34" charset="0"/>
            </a:endParaRPr>
          </a:p>
          <a:p>
            <a:pPr>
              <a:buFont typeface="Wingdings" pitchFamily="2" charset="2"/>
              <a:buChar char="Ø"/>
            </a:pPr>
            <a:r>
              <a:rPr lang="en-US" sz="2500" dirty="0" smtClean="0">
                <a:latin typeface="Nunito Sans" panose="020B0604020202020204" charset="0"/>
                <a:cs typeface="Arial" panose="020B0604020202020204" pitchFamily="34" charset="0"/>
              </a:rPr>
              <a:t>Directories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pic>
        <p:nvPicPr>
          <p:cNvPr id="9" name="Picture 8" descr="java.png"/>
          <p:cNvPicPr>
            <a:picLocks noChangeAspect="1"/>
          </p:cNvPicPr>
          <p:nvPr/>
        </p:nvPicPr>
        <p:blipFill>
          <a:blip r:embed="rId4"/>
          <a:stretch>
            <a:fillRect/>
          </a:stretch>
        </p:blipFill>
        <p:spPr>
          <a:xfrm>
            <a:off x="5072034" y="928670"/>
            <a:ext cx="4071966" cy="4071966"/>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C4BA18A-B0F2-4D62-9B28-7B486D4C70CF}"/>
              </a:ext>
            </a:extLst>
          </p:cNvPr>
          <p:cNvSpPr txBox="1"/>
          <p:nvPr/>
        </p:nvSpPr>
        <p:spPr>
          <a:xfrm>
            <a:off x="571472" y="500042"/>
            <a:ext cx="7620669" cy="1015663"/>
          </a:xfrm>
          <a:prstGeom prst="rect">
            <a:avLst/>
          </a:prstGeom>
          <a:noFill/>
        </p:spPr>
        <p:txBody>
          <a:bodyPr wrap="square" rtlCol="0">
            <a:spAutoFit/>
          </a:bodyPr>
          <a:lstStyle/>
          <a:p>
            <a:r>
              <a:rPr lang="en-IN" sz="4500" b="1" dirty="0" smtClean="0">
                <a:latin typeface="Nunito Sans" charset="0"/>
              </a:rPr>
              <a:t>streams</a:t>
            </a:r>
            <a:r>
              <a:rPr lang="en-IN" sz="6000" b="1" dirty="0" smtClean="0"/>
              <a:t> </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714348" y="714356"/>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8" name="Here is where the title goes. Sometimes it could be two lines too"/>
          <p:cNvSpPr txBox="1"/>
          <p:nvPr/>
        </p:nvSpPr>
        <p:spPr>
          <a:xfrm>
            <a:off x="928663" y="1789871"/>
            <a:ext cx="7086133" cy="33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endParaRPr sz="1800" b="1" dirty="0">
              <a:solidFill>
                <a:schemeClr val="bg1"/>
              </a:solidFill>
              <a:latin typeface="Nunito Sans" panose="00000500000000000000" pitchFamily="2" charset="0"/>
            </a:endParaRPr>
          </a:p>
        </p:txBody>
      </p:sp>
      <p:pic>
        <p:nvPicPr>
          <p:cNvPr id="14" name="Picture 13" descr="Streams"/>
          <p:cNvPicPr/>
          <p:nvPr/>
        </p:nvPicPr>
        <p:blipFill>
          <a:blip r:embed="rId4"/>
          <a:srcRect/>
          <a:stretch>
            <a:fillRect/>
          </a:stretch>
        </p:blipFill>
        <p:spPr bwMode="auto">
          <a:xfrm>
            <a:off x="1000101" y="2071678"/>
            <a:ext cx="6929486" cy="1643074"/>
          </a:xfrm>
          <a:prstGeom prst="rect">
            <a:avLst/>
          </a:prstGeom>
          <a:noFill/>
          <a:ln w="9525">
            <a:noFill/>
            <a:miter lim="800000"/>
            <a:headEnd/>
            <a:tailEnd/>
          </a:ln>
        </p:spPr>
      </p:pic>
      <p:sp>
        <p:nvSpPr>
          <p:cNvPr id="15" name="TextBox 14"/>
          <p:cNvSpPr txBox="1"/>
          <p:nvPr/>
        </p:nvSpPr>
        <p:spPr>
          <a:xfrm>
            <a:off x="928662" y="3857628"/>
            <a:ext cx="7000924" cy="2400657"/>
          </a:xfrm>
          <a:prstGeom prst="rect">
            <a:avLst/>
          </a:prstGeom>
          <a:noFill/>
        </p:spPr>
        <p:txBody>
          <a:bodyPr wrap="square" rtlCol="0">
            <a:spAutoFit/>
          </a:bodyPr>
          <a:lstStyle/>
          <a:p>
            <a:r>
              <a:rPr lang="en-IN" sz="2500" b="1" dirty="0" smtClean="0">
                <a:latin typeface="Nunito Sans" charset="0"/>
              </a:rPr>
              <a:t>Byte Streams</a:t>
            </a:r>
          </a:p>
          <a:p>
            <a:r>
              <a:rPr lang="en-IN" sz="2500" dirty="0" smtClean="0">
                <a:latin typeface="Nunito Sans" charset="0"/>
              </a:rPr>
              <a:t>Java byte streams are used to perform input and output of 8-bit bytes.</a:t>
            </a:r>
          </a:p>
          <a:p>
            <a:endParaRPr lang="en-IN" sz="2500" dirty="0" smtClean="0">
              <a:latin typeface="Nunito Sans" charset="0"/>
            </a:endParaRPr>
          </a:p>
          <a:p>
            <a:pPr>
              <a:buFont typeface="Wingdings" pitchFamily="2" charset="2"/>
              <a:buChar char="§"/>
            </a:pPr>
            <a:r>
              <a:rPr lang="en-IN" sz="2500" dirty="0" smtClean="0">
                <a:latin typeface="Nunito Sans" charset="0"/>
              </a:rPr>
              <a:t> </a:t>
            </a:r>
            <a:r>
              <a:rPr lang="en-IN" sz="2500" b="1" dirty="0" smtClean="0">
                <a:latin typeface="Nunito Sans" charset="0"/>
              </a:rPr>
              <a:t>FileInputStream</a:t>
            </a:r>
            <a:r>
              <a:rPr lang="en-IN" sz="2500" dirty="0" smtClean="0">
                <a:latin typeface="Nunito Sans" charset="0"/>
              </a:rPr>
              <a:t> </a:t>
            </a:r>
          </a:p>
          <a:p>
            <a:pPr>
              <a:buFont typeface="Wingdings" pitchFamily="2" charset="2"/>
              <a:buChar char="§"/>
            </a:pPr>
            <a:r>
              <a:rPr lang="en-IN" sz="2500" dirty="0" smtClean="0">
                <a:latin typeface="Nunito Sans" charset="0"/>
              </a:rPr>
              <a:t> </a:t>
            </a:r>
            <a:r>
              <a:rPr lang="en-IN" sz="2500" b="1" dirty="0" err="1" smtClean="0">
                <a:latin typeface="Nunito Sans" charset="0"/>
              </a:rPr>
              <a:t>FileOutputStream</a:t>
            </a:r>
            <a:r>
              <a:rPr lang="en-IN" sz="2500" dirty="0" smtClean="0">
                <a:latin typeface="Nunito Sans" charset="0"/>
              </a:rPr>
              <a:t>.</a:t>
            </a:r>
            <a:endParaRPr lang="en-IN" sz="2500" dirty="0">
              <a:latin typeface="Nunito Sans" charset="0"/>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rgbClr val="FF0000"/>
                </a:solidFill>
                <a:latin typeface="Courier New" pitchFamily="49" charset="0"/>
                <a:cs typeface="Courier New" pitchFamily="49" charset="0"/>
              </a:rPr>
              <a:t>// Predict the output</a:t>
            </a:r>
            <a:endParaRPr lang="en-US" sz="2000" b="1" dirty="0" smtClean="0">
              <a:solidFill>
                <a:schemeClr val="bg1"/>
              </a:solidFill>
              <a:latin typeface="Courier New" pitchFamily="49" charset="0"/>
              <a:ea typeface="Times New Roman" pitchFamily="18" charset="0"/>
              <a:cs typeface="Courier New" pitchFamily="49" charset="0"/>
            </a:endParaRP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import java.io.*;</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public class </a:t>
            </a:r>
            <a:r>
              <a:rPr lang="en-US" sz="2000" b="1" dirty="0" err="1" smtClean="0">
                <a:solidFill>
                  <a:schemeClr val="bg1"/>
                </a:solidFill>
                <a:latin typeface="Courier New" pitchFamily="49" charset="0"/>
                <a:ea typeface="Times New Roman" pitchFamily="18" charset="0"/>
                <a:cs typeface="Courier New" pitchFamily="49" charset="0"/>
              </a:rPr>
              <a:t>CopyFile</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public static void main(String </a:t>
            </a:r>
            <a:r>
              <a:rPr lang="en-US" sz="2000" b="1" dirty="0" err="1" smtClean="0">
                <a:solidFill>
                  <a:schemeClr val="bg1"/>
                </a:solidFill>
                <a:latin typeface="Courier New" pitchFamily="49" charset="0"/>
                <a:ea typeface="Times New Roman" pitchFamily="18" charset="0"/>
                <a:cs typeface="Courier New" pitchFamily="49" charset="0"/>
              </a:rPr>
              <a:t>args</a:t>
            </a:r>
            <a:r>
              <a:rPr lang="en-US" sz="2000" b="1" dirty="0" smtClean="0">
                <a:solidFill>
                  <a:schemeClr val="bg1"/>
                </a:solidFill>
                <a:latin typeface="Courier New" pitchFamily="49" charset="0"/>
                <a:ea typeface="Times New Roman" pitchFamily="18" charset="0"/>
                <a:cs typeface="Courier New" pitchFamily="49" charset="0"/>
              </a:rPr>
              <a:t>[]) throws </a:t>
            </a:r>
            <a:r>
              <a:rPr lang="en-US" sz="2000" b="1" dirty="0" err="1" smtClean="0">
                <a:solidFill>
                  <a:schemeClr val="bg1"/>
                </a:solidFill>
                <a:latin typeface="Courier New" pitchFamily="49" charset="0"/>
                <a:ea typeface="Times New Roman" pitchFamily="18" charset="0"/>
                <a:cs typeface="Courier New" pitchFamily="49" charset="0"/>
              </a:rPr>
              <a:t>IOException</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FileInputStream</a:t>
            </a:r>
            <a:r>
              <a:rPr lang="en-US" sz="2000" b="1" dirty="0" smtClean="0">
                <a:solidFill>
                  <a:schemeClr val="bg1"/>
                </a:solidFill>
                <a:latin typeface="Courier New" pitchFamily="49" charset="0"/>
                <a:ea typeface="Times New Roman" pitchFamily="18" charset="0"/>
                <a:cs typeface="Courier New" pitchFamily="49" charset="0"/>
              </a:rPr>
              <a:t> in = null;</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FileOutputStream</a:t>
            </a:r>
            <a:r>
              <a:rPr lang="en-US" sz="2000" b="1" dirty="0" smtClean="0">
                <a:solidFill>
                  <a:schemeClr val="bg1"/>
                </a:solidFill>
                <a:latin typeface="Courier New" pitchFamily="49" charset="0"/>
                <a:ea typeface="Times New Roman" pitchFamily="18" charset="0"/>
                <a:cs typeface="Courier New" pitchFamily="49" charset="0"/>
              </a:rPr>
              <a:t> out = null;</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try</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in = new </a:t>
            </a:r>
            <a:r>
              <a:rPr lang="en-US" sz="2000" b="1" dirty="0" err="1" smtClean="0">
                <a:solidFill>
                  <a:schemeClr val="bg1"/>
                </a:solidFill>
                <a:latin typeface="Courier New" pitchFamily="49" charset="0"/>
                <a:ea typeface="Times New Roman" pitchFamily="18" charset="0"/>
                <a:cs typeface="Courier New" pitchFamily="49" charset="0"/>
              </a:rPr>
              <a:t>FileInputStream</a:t>
            </a:r>
            <a:r>
              <a:rPr lang="en-US" sz="2000" b="1" dirty="0" smtClean="0">
                <a:solidFill>
                  <a:schemeClr val="bg1"/>
                </a:solidFill>
                <a:latin typeface="Courier New" pitchFamily="49" charset="0"/>
                <a:ea typeface="Times New Roman" pitchFamily="18" charset="0"/>
                <a:cs typeface="Courier New" pitchFamily="49" charset="0"/>
              </a:rPr>
              <a:t>("input.txt");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out = new </a:t>
            </a:r>
            <a:r>
              <a:rPr lang="en-US" sz="2000" b="1" dirty="0" err="1" smtClean="0">
                <a:solidFill>
                  <a:schemeClr val="bg1"/>
                </a:solidFill>
                <a:latin typeface="Courier New" pitchFamily="49" charset="0"/>
                <a:ea typeface="Times New Roman" pitchFamily="18" charset="0"/>
                <a:cs typeface="Courier New" pitchFamily="49" charset="0"/>
              </a:rPr>
              <a:t>FileOutputStream</a:t>
            </a:r>
            <a:r>
              <a:rPr lang="en-US" sz="2000" b="1" dirty="0" smtClean="0">
                <a:solidFill>
                  <a:schemeClr val="bg1"/>
                </a:solidFill>
                <a:latin typeface="Courier New" pitchFamily="49" charset="0"/>
                <a:ea typeface="Times New Roman" pitchFamily="18" charset="0"/>
                <a:cs typeface="Courier New" pitchFamily="49" charset="0"/>
              </a:rPr>
              <a:t>("output.txt");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int</a:t>
            </a:r>
            <a:r>
              <a:rPr lang="en-US" sz="2000" b="1" dirty="0" smtClean="0">
                <a:solidFill>
                  <a:schemeClr val="bg1"/>
                </a:solidFill>
                <a:latin typeface="Courier New" pitchFamily="49" charset="0"/>
                <a:ea typeface="Times New Roman" pitchFamily="18" charset="0"/>
                <a:cs typeface="Courier New" pitchFamily="49" charset="0"/>
              </a:rPr>
              <a:t> c;</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while ((c = </a:t>
            </a:r>
            <a:r>
              <a:rPr lang="en-US" sz="2000" b="1" dirty="0" err="1" smtClean="0">
                <a:solidFill>
                  <a:schemeClr val="bg1"/>
                </a:solidFill>
                <a:latin typeface="Courier New" pitchFamily="49" charset="0"/>
                <a:ea typeface="Times New Roman" pitchFamily="18" charset="0"/>
                <a:cs typeface="Courier New" pitchFamily="49" charset="0"/>
              </a:rPr>
              <a:t>in.read</a:t>
            </a:r>
            <a:r>
              <a:rPr lang="en-US" sz="2000" b="1" dirty="0" smtClean="0">
                <a:solidFill>
                  <a:schemeClr val="bg1"/>
                </a:solidFill>
                <a:latin typeface="Courier New" pitchFamily="49" charset="0"/>
                <a:ea typeface="Times New Roman" pitchFamily="18" charset="0"/>
                <a:cs typeface="Courier New" pitchFamily="49" charset="0"/>
              </a:rPr>
              <a:t>()) != -1)</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out.write</a:t>
            </a:r>
            <a:r>
              <a:rPr lang="en-US" sz="2000" b="1" dirty="0" smtClean="0">
                <a:solidFill>
                  <a:schemeClr val="bg1"/>
                </a:solidFill>
                <a:latin typeface="Courier New" pitchFamily="49" charset="0"/>
                <a:ea typeface="Times New Roman" pitchFamily="18" charset="0"/>
                <a:cs typeface="Courier New" pitchFamily="49" charset="0"/>
              </a:rPr>
              <a:t>(c);</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 </a:t>
            </a: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dirty="0" smtClean="0">
                <a:solidFill>
                  <a:schemeClr val="bg1"/>
                </a:solidFill>
                <a:latin typeface="Courier New" pitchFamily="49" charset="0"/>
                <a:ea typeface="Times New Roman" pitchFamily="18" charset="0"/>
                <a:cs typeface="Courier New"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finally </a:t>
            </a: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if (in != null)</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if (out != null)</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out.close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a:t>
            </a: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39938" name="Rectangle 2"/>
          <p:cNvSpPr>
            <a:spLocks noChangeArrowheads="1"/>
          </p:cNvSpPr>
          <p:nvPr/>
        </p:nvSpPr>
        <p:spPr bwMode="auto">
          <a:xfrm>
            <a:off x="0" y="2"/>
            <a:ext cx="269626"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3" name="TextBox 2"/>
          <p:cNvSpPr txBox="1"/>
          <p:nvPr/>
        </p:nvSpPr>
        <p:spPr>
          <a:xfrm>
            <a:off x="571472" y="1214422"/>
            <a:ext cx="7786741" cy="5632311"/>
          </a:xfrm>
          <a:prstGeom prst="rect">
            <a:avLst/>
          </a:prstGeom>
          <a:noFill/>
        </p:spPr>
        <p:txBody>
          <a:bodyPr wrap="square" rtlCol="0">
            <a:spAutoFit/>
          </a:bodyPr>
          <a:lstStyle/>
          <a:p>
            <a:r>
              <a:rPr lang="en-IN" sz="2400" b="1" dirty="0" smtClean="0">
                <a:latin typeface="Nunito Sans" charset="0"/>
              </a:rPr>
              <a:t>Constructors:</a:t>
            </a:r>
          </a:p>
          <a:p>
            <a:pPr>
              <a:buFont typeface="Wingdings" pitchFamily="2" charset="2"/>
              <a:buChar char="§"/>
            </a:pPr>
            <a:r>
              <a:rPr lang="en-IN" sz="2400" dirty="0" err="1" smtClean="0">
                <a:latin typeface="Nunito Sans" charset="0"/>
              </a:rPr>
              <a:t>FileWriterfw</a:t>
            </a:r>
            <a:r>
              <a:rPr lang="en-IN" sz="2400" dirty="0" smtClean="0">
                <a:latin typeface="Nunito Sans" charset="0"/>
              </a:rPr>
              <a:t>=new </a:t>
            </a:r>
            <a:r>
              <a:rPr lang="en-IN" sz="2400" dirty="0" err="1" smtClean="0">
                <a:latin typeface="Nunito Sans" charset="0"/>
              </a:rPr>
              <a:t>FileWriter</a:t>
            </a:r>
            <a:r>
              <a:rPr lang="en-IN" sz="2400" dirty="0" smtClean="0">
                <a:latin typeface="Nunito Sans" charset="0"/>
              </a:rPr>
              <a:t>(String name);</a:t>
            </a:r>
          </a:p>
          <a:p>
            <a:pPr>
              <a:buFont typeface="Wingdings" pitchFamily="2" charset="2"/>
              <a:buChar char="§"/>
            </a:pPr>
            <a:r>
              <a:rPr lang="en-IN" sz="2400" dirty="0" err="1" smtClean="0">
                <a:latin typeface="Nunito Sans" charset="0"/>
              </a:rPr>
              <a:t>FileWriterfw</a:t>
            </a:r>
            <a:r>
              <a:rPr lang="en-IN" sz="2400" dirty="0" smtClean="0">
                <a:latin typeface="Nunito Sans" charset="0"/>
              </a:rPr>
              <a:t>=new </a:t>
            </a:r>
            <a:r>
              <a:rPr lang="en-IN" sz="2400" dirty="0" err="1" smtClean="0">
                <a:latin typeface="Nunito Sans" charset="0"/>
              </a:rPr>
              <a:t>FileWriter</a:t>
            </a:r>
            <a:r>
              <a:rPr lang="en-IN" sz="2400" dirty="0" smtClean="0">
                <a:latin typeface="Nunito Sans" charset="0"/>
              </a:rPr>
              <a:t>(File f);</a:t>
            </a:r>
          </a:p>
          <a:p>
            <a:pPr>
              <a:buFont typeface="Wingdings" pitchFamily="2" charset="2"/>
              <a:buChar char="§"/>
            </a:pPr>
            <a:r>
              <a:rPr lang="en-IN" sz="2400" dirty="0" err="1" smtClean="0">
                <a:latin typeface="Nunito Sans" charset="0"/>
              </a:rPr>
              <a:t>FileWariterfw</a:t>
            </a:r>
            <a:r>
              <a:rPr lang="en-IN" sz="2400" dirty="0" smtClean="0">
                <a:latin typeface="Nunito Sans" charset="0"/>
              </a:rPr>
              <a:t>=new </a:t>
            </a:r>
            <a:r>
              <a:rPr lang="en-IN" sz="2400" dirty="0" err="1" smtClean="0">
                <a:latin typeface="Nunito Sans" charset="0"/>
              </a:rPr>
              <a:t>FileWriter</a:t>
            </a:r>
            <a:r>
              <a:rPr lang="en-IN" sz="2400" dirty="0" smtClean="0">
                <a:latin typeface="Nunito Sans" charset="0"/>
              </a:rPr>
              <a:t>(String </a:t>
            </a:r>
            <a:r>
              <a:rPr lang="en-IN" sz="2400" dirty="0" err="1" smtClean="0">
                <a:latin typeface="Nunito Sans" charset="0"/>
              </a:rPr>
              <a:t>name,boolean</a:t>
            </a:r>
            <a:r>
              <a:rPr lang="en-IN" sz="2400" dirty="0" smtClean="0">
                <a:latin typeface="Nunito Sans" charset="0"/>
              </a:rPr>
              <a:t> append);</a:t>
            </a:r>
          </a:p>
          <a:p>
            <a:pPr>
              <a:buFont typeface="Wingdings" pitchFamily="2" charset="2"/>
              <a:buChar char="§"/>
            </a:pPr>
            <a:r>
              <a:rPr lang="en-IN" sz="2400" dirty="0" err="1" smtClean="0">
                <a:latin typeface="Nunito Sans" charset="0"/>
              </a:rPr>
              <a:t>FileWriterfw</a:t>
            </a:r>
            <a:r>
              <a:rPr lang="en-IN" sz="2400" dirty="0" smtClean="0">
                <a:latin typeface="Nunito Sans" charset="0"/>
              </a:rPr>
              <a:t>=new </a:t>
            </a:r>
            <a:r>
              <a:rPr lang="en-IN" sz="2400" dirty="0" err="1" smtClean="0">
                <a:latin typeface="Nunito Sans" charset="0"/>
              </a:rPr>
              <a:t>FileWriter</a:t>
            </a:r>
            <a:r>
              <a:rPr lang="en-IN" sz="2400" dirty="0" smtClean="0">
                <a:latin typeface="Nunito Sans" charset="0"/>
              </a:rPr>
              <a:t>(File </a:t>
            </a:r>
            <a:r>
              <a:rPr lang="en-IN" sz="2400" dirty="0" err="1" smtClean="0">
                <a:latin typeface="Nunito Sans" charset="0"/>
              </a:rPr>
              <a:t>f,boolean</a:t>
            </a:r>
            <a:r>
              <a:rPr lang="en-IN" sz="2400" dirty="0" smtClean="0">
                <a:latin typeface="Nunito Sans" charset="0"/>
              </a:rPr>
              <a:t> append);</a:t>
            </a:r>
          </a:p>
          <a:p>
            <a:endParaRPr lang="en-IN" sz="2400" dirty="0" smtClean="0">
              <a:latin typeface="Nunito Sans" charset="0"/>
            </a:endParaRPr>
          </a:p>
          <a:p>
            <a:r>
              <a:rPr lang="en-US" sz="2400" b="1" dirty="0" smtClean="0">
                <a:latin typeface="Nunito Sans" charset="0"/>
              </a:rPr>
              <a:t>Methods:</a:t>
            </a:r>
          </a:p>
          <a:p>
            <a:pPr marL="342900" indent="-342900">
              <a:buFont typeface="Wingdings" pitchFamily="2" charset="2"/>
              <a:buChar char="§"/>
            </a:pPr>
            <a:r>
              <a:rPr lang="en-IN" sz="2400" dirty="0" smtClean="0">
                <a:latin typeface="Nunito Sans" charset="0"/>
              </a:rPr>
              <a:t>write(</a:t>
            </a:r>
            <a:r>
              <a:rPr lang="en-IN" sz="2400" dirty="0" err="1" smtClean="0">
                <a:latin typeface="Nunito Sans" charset="0"/>
              </a:rPr>
              <a:t>intch</a:t>
            </a:r>
            <a:r>
              <a:rPr lang="en-IN" sz="2400" dirty="0" smtClean="0">
                <a:latin typeface="Nunito Sans" charset="0"/>
              </a:rPr>
              <a:t>);</a:t>
            </a:r>
          </a:p>
          <a:p>
            <a:pPr marL="342900" indent="-342900">
              <a:buFont typeface="Wingdings" pitchFamily="2" charset="2"/>
              <a:buChar char="§"/>
            </a:pPr>
            <a:r>
              <a:rPr lang="en-IN" sz="2400" dirty="0" smtClean="0">
                <a:latin typeface="Nunito Sans" charset="0"/>
              </a:rPr>
              <a:t>write(char[] </a:t>
            </a:r>
            <a:r>
              <a:rPr lang="en-IN" sz="2400" dirty="0" err="1" smtClean="0">
                <a:latin typeface="Nunito Sans" charset="0"/>
              </a:rPr>
              <a:t>ch</a:t>
            </a:r>
            <a:r>
              <a:rPr lang="en-IN" sz="2400" dirty="0" smtClean="0">
                <a:latin typeface="Nunito Sans" charset="0"/>
              </a:rPr>
              <a:t>);</a:t>
            </a:r>
          </a:p>
          <a:p>
            <a:pPr marL="342900" indent="-342900">
              <a:buFont typeface="Wingdings" pitchFamily="2" charset="2"/>
              <a:buChar char="§"/>
            </a:pPr>
            <a:r>
              <a:rPr lang="en-IN" sz="2400" dirty="0" smtClean="0">
                <a:latin typeface="Nunito Sans" charset="0"/>
              </a:rPr>
              <a:t>write(String s);</a:t>
            </a:r>
          </a:p>
          <a:p>
            <a:pPr marL="342900" indent="-342900">
              <a:buFont typeface="Wingdings" pitchFamily="2" charset="2"/>
              <a:buChar char="§"/>
            </a:pPr>
            <a:r>
              <a:rPr lang="en-IN" sz="2400" dirty="0" smtClean="0">
                <a:latin typeface="Nunito Sans" charset="0"/>
              </a:rPr>
              <a:t>flush();</a:t>
            </a:r>
          </a:p>
          <a:p>
            <a:pPr marL="342900" indent="-342900">
              <a:buFont typeface="Wingdings" pitchFamily="2" charset="2"/>
              <a:buChar char="§"/>
            </a:pPr>
            <a:r>
              <a:rPr lang="en-IN" sz="2400" dirty="0" smtClean="0">
                <a:latin typeface="Nunito Sans" charset="0"/>
              </a:rPr>
              <a:t>close();</a:t>
            </a:r>
          </a:p>
        </p:txBody>
      </p:sp>
      <p:sp>
        <p:nvSpPr>
          <p:cNvPr id="4" name="TextBox 3"/>
          <p:cNvSpPr txBox="1"/>
          <p:nvPr/>
        </p:nvSpPr>
        <p:spPr>
          <a:xfrm>
            <a:off x="571472" y="428604"/>
            <a:ext cx="7929618" cy="784830"/>
          </a:xfrm>
          <a:prstGeom prst="rect">
            <a:avLst/>
          </a:prstGeom>
          <a:noFill/>
        </p:spPr>
        <p:txBody>
          <a:bodyPr wrap="square" rtlCol="0">
            <a:spAutoFit/>
          </a:bodyPr>
          <a:lstStyle/>
          <a:p>
            <a:r>
              <a:rPr lang="en-US" sz="4500" b="1" dirty="0" smtClean="0">
                <a:latin typeface="Nunito Sans" charset="0"/>
              </a:rPr>
              <a:t>Character streams</a:t>
            </a:r>
            <a:endParaRPr lang="en-IN" sz="4500" b="1" dirty="0">
              <a:latin typeface="Nunito Sans" charset="0"/>
            </a:endParaRPr>
          </a:p>
        </p:txBody>
      </p:sp>
      <p:sp>
        <p:nvSpPr>
          <p:cNvPr id="5" name="Rectangle 4">
            <a:extLst>
              <a:ext uri="{FF2B5EF4-FFF2-40B4-BE49-F238E27FC236}">
                <a16:creationId xmlns:a16="http://schemas.microsoft.com/office/drawing/2014/main" id="{82037F44-B579-465E-912D-7578628D7D24}"/>
              </a:ext>
            </a:extLst>
          </p:cNvPr>
          <p:cNvSpPr/>
          <p:nvPr/>
        </p:nvSpPr>
        <p:spPr>
          <a:xfrm>
            <a:off x="714348"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rgbClr val="FF0000"/>
                </a:solidFill>
                <a:latin typeface="Courier New" pitchFamily="49" charset="0"/>
                <a:cs typeface="Courier New" pitchFamily="49" charset="0"/>
              </a:rPr>
              <a:t>// Predict the output</a:t>
            </a:r>
            <a:endParaRPr lang="en-US" sz="2000" b="1" dirty="0" smtClean="0">
              <a:solidFill>
                <a:schemeClr val="bg1"/>
              </a:solidFill>
              <a:latin typeface="Courier New" pitchFamily="49" charset="0"/>
              <a:ea typeface="Times New Roman" pitchFamily="18" charset="0"/>
              <a:cs typeface="Courier New" pitchFamily="49" charset="0"/>
            </a:endParaRP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import java.io.*;</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public class </a:t>
            </a:r>
            <a:r>
              <a:rPr lang="en-US" sz="2000" b="1" dirty="0" err="1" smtClean="0">
                <a:solidFill>
                  <a:schemeClr val="bg1"/>
                </a:solidFill>
                <a:latin typeface="Courier New" pitchFamily="49" charset="0"/>
                <a:ea typeface="Times New Roman" pitchFamily="18" charset="0"/>
                <a:cs typeface="Courier New" pitchFamily="49" charset="0"/>
              </a:rPr>
              <a:t>CopyFile</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public static void main(String </a:t>
            </a:r>
            <a:r>
              <a:rPr lang="en-US" sz="2000" b="1" dirty="0" err="1" smtClean="0">
                <a:solidFill>
                  <a:schemeClr val="bg1"/>
                </a:solidFill>
                <a:latin typeface="Courier New" pitchFamily="49" charset="0"/>
                <a:ea typeface="Times New Roman" pitchFamily="18" charset="0"/>
                <a:cs typeface="Courier New" pitchFamily="49" charset="0"/>
              </a:rPr>
              <a:t>args</a:t>
            </a:r>
            <a:r>
              <a:rPr lang="en-US" sz="2000" b="1" dirty="0" smtClean="0">
                <a:solidFill>
                  <a:schemeClr val="bg1"/>
                </a:solidFill>
                <a:latin typeface="Courier New" pitchFamily="49" charset="0"/>
                <a:ea typeface="Times New Roman" pitchFamily="18" charset="0"/>
                <a:cs typeface="Courier New" pitchFamily="49" charset="0"/>
              </a:rPr>
              <a:t>[]) throws 			</a:t>
            </a:r>
            <a:r>
              <a:rPr lang="en-US" sz="2000" b="1" dirty="0" err="1" smtClean="0">
                <a:solidFill>
                  <a:schemeClr val="bg1"/>
                </a:solidFill>
                <a:latin typeface="Courier New" pitchFamily="49" charset="0"/>
                <a:ea typeface="Times New Roman" pitchFamily="18" charset="0"/>
                <a:cs typeface="Courier New" pitchFamily="49" charset="0"/>
              </a:rPr>
              <a:t>IOException</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FileReader</a:t>
            </a:r>
            <a:r>
              <a:rPr lang="en-US" sz="2000" b="1" dirty="0" smtClean="0">
                <a:solidFill>
                  <a:schemeClr val="bg1"/>
                </a:solidFill>
                <a:latin typeface="Courier New" pitchFamily="49" charset="0"/>
                <a:ea typeface="Times New Roman" pitchFamily="18" charset="0"/>
                <a:cs typeface="Courier New" pitchFamily="49" charset="0"/>
              </a:rPr>
              <a:t> in = null;</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FileWriter</a:t>
            </a:r>
            <a:r>
              <a:rPr lang="en-US" sz="2000" b="1" dirty="0" smtClean="0">
                <a:solidFill>
                  <a:schemeClr val="bg1"/>
                </a:solidFill>
                <a:latin typeface="Courier New" pitchFamily="49" charset="0"/>
                <a:ea typeface="Times New Roman" pitchFamily="18" charset="0"/>
                <a:cs typeface="Courier New" pitchFamily="49" charset="0"/>
              </a:rPr>
              <a:t> out = null;</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try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in = new </a:t>
            </a:r>
            <a:r>
              <a:rPr lang="en-US" sz="2000" b="1" dirty="0" err="1" smtClean="0">
                <a:solidFill>
                  <a:schemeClr val="bg1"/>
                </a:solidFill>
                <a:latin typeface="Courier New" pitchFamily="49" charset="0"/>
                <a:ea typeface="Times New Roman" pitchFamily="18" charset="0"/>
                <a:cs typeface="Courier New" pitchFamily="49" charset="0"/>
              </a:rPr>
              <a:t>FileReader</a:t>
            </a:r>
            <a:r>
              <a:rPr lang="en-US" sz="2000" b="1" dirty="0" smtClean="0">
                <a:solidFill>
                  <a:schemeClr val="bg1"/>
                </a:solidFill>
                <a:latin typeface="Courier New" pitchFamily="49" charset="0"/>
                <a:ea typeface="Times New Roman" pitchFamily="18" charset="0"/>
                <a:cs typeface="Courier New" pitchFamily="49" charset="0"/>
              </a:rPr>
              <a:t>("input.txt");</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out = new </a:t>
            </a:r>
            <a:r>
              <a:rPr lang="en-US" sz="2000" b="1" dirty="0" err="1" smtClean="0">
                <a:solidFill>
                  <a:schemeClr val="bg1"/>
                </a:solidFill>
                <a:latin typeface="Courier New" pitchFamily="49" charset="0"/>
                <a:ea typeface="Times New Roman" pitchFamily="18" charset="0"/>
                <a:cs typeface="Courier New" pitchFamily="49" charset="0"/>
              </a:rPr>
              <a:t>FileWriter</a:t>
            </a:r>
            <a:r>
              <a:rPr lang="en-US" sz="2000" b="1" dirty="0" smtClean="0">
                <a:solidFill>
                  <a:schemeClr val="bg1"/>
                </a:solidFill>
                <a:latin typeface="Courier New" pitchFamily="49" charset="0"/>
                <a:ea typeface="Times New Roman" pitchFamily="18" charset="0"/>
                <a:cs typeface="Courier New" pitchFamily="49" charset="0"/>
              </a:rPr>
              <a:t>("output.txt");</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int</a:t>
            </a:r>
            <a:r>
              <a:rPr lang="en-US" sz="2000" b="1" dirty="0" smtClean="0">
                <a:solidFill>
                  <a:schemeClr val="bg1"/>
                </a:solidFill>
                <a:latin typeface="Courier New" pitchFamily="49" charset="0"/>
                <a:ea typeface="Times New Roman" pitchFamily="18" charset="0"/>
                <a:cs typeface="Courier New" pitchFamily="49" charset="0"/>
              </a:rPr>
              <a:t> c;</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while ((c = </a:t>
            </a:r>
            <a:r>
              <a:rPr lang="en-US" sz="2000" b="1" dirty="0" err="1" smtClean="0">
                <a:solidFill>
                  <a:schemeClr val="bg1"/>
                </a:solidFill>
                <a:latin typeface="Courier New" pitchFamily="49" charset="0"/>
                <a:ea typeface="Times New Roman" pitchFamily="18" charset="0"/>
                <a:cs typeface="Courier New" pitchFamily="49" charset="0"/>
              </a:rPr>
              <a:t>in.read</a:t>
            </a:r>
            <a:r>
              <a:rPr lang="en-US" sz="2000" b="1" dirty="0" smtClean="0">
                <a:solidFill>
                  <a:schemeClr val="bg1"/>
                </a:solidFill>
                <a:latin typeface="Courier New" pitchFamily="49" charset="0"/>
                <a:ea typeface="Times New Roman" pitchFamily="18" charset="0"/>
                <a:cs typeface="Courier New" pitchFamily="49" charset="0"/>
              </a:rPr>
              <a:t>()) != -1)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out.write</a:t>
            </a:r>
            <a:r>
              <a:rPr lang="en-US" sz="2000" b="1" dirty="0" smtClean="0">
                <a:solidFill>
                  <a:schemeClr val="bg1"/>
                </a:solidFill>
                <a:latin typeface="Courier New" pitchFamily="49" charset="0"/>
                <a:ea typeface="Times New Roman" pitchFamily="18" charset="0"/>
                <a:cs typeface="Courier New" pitchFamily="49" charset="0"/>
              </a:rPr>
              <a:t>(c);</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ea typeface="Times New Roman" pitchFamily="18"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41985" name="Rectangle 1"/>
          <p:cNvSpPr>
            <a:spLocks noChangeArrowheads="1"/>
          </p:cNvSpPr>
          <p:nvPr/>
        </p:nvSpPr>
        <p:spPr bwMode="auto">
          <a:xfrm>
            <a:off x="0" y="0"/>
            <a:ext cx="26962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finally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if (in != null)</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if (out != null)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out.close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Arial" pitchFamily="34" charset="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Arial" pitchFamily="34" charset="0"/>
                <a:ea typeface="Times New Roman" pitchFamily="18" charset="0"/>
                <a:cs typeface="Arial" pitchFamily="34" charset="0"/>
              </a:rPr>
              <a:t>}</a:t>
            </a:r>
            <a:endParaRPr lang="en-US" sz="2000" b="1" dirty="0" smtClean="0">
              <a:solidFill>
                <a:schemeClr val="bg1"/>
              </a:solidFill>
              <a:latin typeface="Arial" pitchFamily="34" charset="0"/>
              <a:cs typeface="Arial" pitchFamily="34"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41985" name="Rectangle 1"/>
          <p:cNvSpPr>
            <a:spLocks noChangeArrowheads="1"/>
          </p:cNvSpPr>
          <p:nvPr/>
        </p:nvSpPr>
        <p:spPr bwMode="auto">
          <a:xfrm>
            <a:off x="0" y="0"/>
            <a:ext cx="26962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3" name="TextBox 2"/>
          <p:cNvSpPr txBox="1"/>
          <p:nvPr/>
        </p:nvSpPr>
        <p:spPr>
          <a:xfrm>
            <a:off x="571473" y="357166"/>
            <a:ext cx="7858180" cy="369332"/>
          </a:xfrm>
          <a:prstGeom prst="rect">
            <a:avLst/>
          </a:prstGeom>
          <a:noFill/>
        </p:spPr>
        <p:txBody>
          <a:bodyPr wrap="square" rtlCol="0">
            <a:spAutoFit/>
          </a:bodyPr>
          <a:lstStyle/>
          <a:p>
            <a:endParaRPr lang="en-IN" dirty="0"/>
          </a:p>
        </p:txBody>
      </p:sp>
      <p:sp>
        <p:nvSpPr>
          <p:cNvPr id="6" name="TextBox 5"/>
          <p:cNvSpPr txBox="1"/>
          <p:nvPr/>
        </p:nvSpPr>
        <p:spPr>
          <a:xfrm>
            <a:off x="714348" y="428604"/>
            <a:ext cx="7929618" cy="784830"/>
          </a:xfrm>
          <a:prstGeom prst="rect">
            <a:avLst/>
          </a:prstGeom>
          <a:noFill/>
        </p:spPr>
        <p:txBody>
          <a:bodyPr wrap="square" rtlCol="0">
            <a:spAutoFit/>
          </a:bodyPr>
          <a:lstStyle/>
          <a:p>
            <a:r>
              <a:rPr lang="en-US" sz="4500" b="1" dirty="0" smtClean="0">
                <a:latin typeface="Nunito Sans" charset="0"/>
              </a:rPr>
              <a:t>Standard Streams</a:t>
            </a:r>
            <a:endParaRPr lang="en-IN" sz="4500" b="1" dirty="0">
              <a:latin typeface="Nunito Sans" charset="0"/>
            </a:endParaRPr>
          </a:p>
        </p:txBody>
      </p:sp>
      <p:sp>
        <p:nvSpPr>
          <p:cNvPr id="8" name="TextBox 7"/>
          <p:cNvSpPr txBox="1"/>
          <p:nvPr/>
        </p:nvSpPr>
        <p:spPr>
          <a:xfrm>
            <a:off x="785786" y="1500174"/>
            <a:ext cx="7072362" cy="2246769"/>
          </a:xfrm>
          <a:prstGeom prst="rect">
            <a:avLst/>
          </a:prstGeom>
          <a:noFill/>
        </p:spPr>
        <p:txBody>
          <a:bodyPr wrap="square" rtlCol="0">
            <a:spAutoFit/>
          </a:bodyPr>
          <a:lstStyle/>
          <a:p>
            <a:pPr>
              <a:buFont typeface="Arial" pitchFamily="34" charset="0"/>
              <a:buChar char="•"/>
            </a:pPr>
            <a:r>
              <a:rPr lang="en-IN" sz="2800" dirty="0" smtClean="0">
                <a:latin typeface="Nunito Sans" charset="0"/>
              </a:rPr>
              <a:t>Standard Input</a:t>
            </a:r>
          </a:p>
          <a:p>
            <a:endParaRPr lang="en-IN" sz="2800" dirty="0" smtClean="0">
              <a:latin typeface="Nunito Sans" charset="0"/>
            </a:endParaRPr>
          </a:p>
          <a:p>
            <a:pPr>
              <a:buFont typeface="Arial" pitchFamily="34" charset="0"/>
              <a:buChar char="•"/>
            </a:pPr>
            <a:r>
              <a:rPr lang="en-IN" sz="2800" dirty="0" smtClean="0">
                <a:latin typeface="Nunito Sans" charset="0"/>
              </a:rPr>
              <a:t>Standard Output</a:t>
            </a:r>
          </a:p>
          <a:p>
            <a:endParaRPr lang="en-IN" sz="2800" dirty="0" smtClean="0">
              <a:latin typeface="Nunito Sans" charset="0"/>
            </a:endParaRPr>
          </a:p>
          <a:p>
            <a:pPr>
              <a:buFont typeface="Arial" pitchFamily="34" charset="0"/>
              <a:buChar char="•"/>
            </a:pPr>
            <a:r>
              <a:rPr lang="en-IN" sz="2800" dirty="0" smtClean="0">
                <a:latin typeface="Nunito Sans" charset="0"/>
              </a:rPr>
              <a:t>Standard Error</a:t>
            </a:r>
            <a:endParaRPr lang="en-US" sz="2800" dirty="0" smtClean="0"/>
          </a:p>
        </p:txBody>
      </p:sp>
      <p:sp>
        <p:nvSpPr>
          <p:cNvPr id="9" name="Rectangle 8">
            <a:extLst>
              <a:ext uri="{FF2B5EF4-FFF2-40B4-BE49-F238E27FC236}">
                <a16:creationId xmlns:a16="http://schemas.microsoft.com/office/drawing/2014/main" id="{82037F44-B579-465E-912D-7578628D7D24}"/>
              </a:ext>
            </a:extLst>
          </p:cNvPr>
          <p:cNvSpPr/>
          <p:nvPr/>
        </p:nvSpPr>
        <p:spPr>
          <a:xfrm>
            <a:off x="85722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rgbClr val="FF0000"/>
                </a:solidFill>
                <a:latin typeface="Courier New" pitchFamily="49" charset="0"/>
                <a:cs typeface="Courier New" pitchFamily="49" charset="0"/>
              </a:rPr>
              <a:t>// Predict the output</a:t>
            </a:r>
            <a:endParaRPr lang="en-US" sz="2000" b="1" dirty="0" smtClean="0">
              <a:solidFill>
                <a:schemeClr val="bg1"/>
              </a:solidFill>
              <a:latin typeface="Courier New" pitchFamily="49" charset="0"/>
              <a:ea typeface="Times New Roman" pitchFamily="18" charset="0"/>
              <a:cs typeface="Courier New" pitchFamily="49" charset="0"/>
            </a:endParaRP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import java.io.*;</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public class </a:t>
            </a:r>
            <a:r>
              <a:rPr lang="en-US" sz="2000" b="1" dirty="0" err="1" smtClean="0">
                <a:solidFill>
                  <a:schemeClr val="bg1"/>
                </a:solidFill>
                <a:latin typeface="Courier New" pitchFamily="49" charset="0"/>
                <a:ea typeface="Times New Roman" pitchFamily="18" charset="0"/>
                <a:cs typeface="Courier New" pitchFamily="49" charset="0"/>
              </a:rPr>
              <a:t>ReadConsole</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public static void main(String </a:t>
            </a:r>
            <a:r>
              <a:rPr lang="en-US" sz="2000" b="1" dirty="0" err="1" smtClean="0">
                <a:solidFill>
                  <a:schemeClr val="bg1"/>
                </a:solidFill>
                <a:latin typeface="Courier New" pitchFamily="49" charset="0"/>
                <a:ea typeface="Times New Roman" pitchFamily="18" charset="0"/>
                <a:cs typeface="Courier New" pitchFamily="49" charset="0"/>
              </a:rPr>
              <a:t>args</a:t>
            </a:r>
            <a:r>
              <a:rPr lang="en-US" sz="2000" b="1" dirty="0" smtClean="0">
                <a:solidFill>
                  <a:schemeClr val="bg1"/>
                </a:solidFill>
                <a:latin typeface="Courier New" pitchFamily="49" charset="0"/>
                <a:ea typeface="Times New Roman" pitchFamily="18" charset="0"/>
                <a:cs typeface="Courier New" pitchFamily="49" charset="0"/>
              </a:rPr>
              <a:t>[]) throws 		</a:t>
            </a:r>
            <a:r>
              <a:rPr lang="en-US" sz="2000" b="1" dirty="0" err="1" smtClean="0">
                <a:solidFill>
                  <a:schemeClr val="bg1"/>
                </a:solidFill>
                <a:latin typeface="Courier New" pitchFamily="49" charset="0"/>
                <a:ea typeface="Times New Roman" pitchFamily="18" charset="0"/>
                <a:cs typeface="Courier New" pitchFamily="49" charset="0"/>
              </a:rPr>
              <a:t>IOException</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InputStreamReader</a:t>
            </a: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cin</a:t>
            </a:r>
            <a:r>
              <a:rPr lang="en-US" sz="2000" b="1" dirty="0" smtClean="0">
                <a:solidFill>
                  <a:schemeClr val="bg1"/>
                </a:solidFill>
                <a:latin typeface="Courier New" pitchFamily="49" charset="0"/>
                <a:ea typeface="Times New Roman" pitchFamily="18" charset="0"/>
                <a:cs typeface="Courier New" pitchFamily="49" charset="0"/>
              </a:rPr>
              <a:t> = null;</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try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cin</a:t>
            </a:r>
            <a:r>
              <a:rPr lang="en-US" sz="2000" b="1" dirty="0" smtClean="0">
                <a:solidFill>
                  <a:schemeClr val="bg1"/>
                </a:solidFill>
                <a:latin typeface="Courier New" pitchFamily="49" charset="0"/>
                <a:ea typeface="Times New Roman" pitchFamily="18" charset="0"/>
                <a:cs typeface="Courier New" pitchFamily="49" charset="0"/>
              </a:rPr>
              <a:t> = new </a:t>
            </a:r>
            <a:r>
              <a:rPr lang="en-US" sz="2000" b="1" dirty="0" err="1" smtClean="0">
                <a:solidFill>
                  <a:schemeClr val="bg1"/>
                </a:solidFill>
                <a:latin typeface="Courier New" pitchFamily="49" charset="0"/>
                <a:ea typeface="Times New Roman" pitchFamily="18" charset="0"/>
                <a:cs typeface="Courier New" pitchFamily="49" charset="0"/>
              </a:rPr>
              <a:t>InputStreamReader</a:t>
            </a:r>
            <a:r>
              <a:rPr lang="en-US" sz="2000" b="1" dirty="0" smtClean="0">
                <a:solidFill>
                  <a:schemeClr val="bg1"/>
                </a:solidFill>
                <a:latin typeface="Courier New" pitchFamily="49" charset="0"/>
                <a:ea typeface="Times New Roman" pitchFamily="18" charset="0"/>
                <a:cs typeface="Courier New" pitchFamily="49" charset="0"/>
              </a:rPr>
              <a:t>(</a:t>
            </a:r>
            <a:r>
              <a:rPr lang="en-US" sz="2000" b="1" dirty="0" err="1" smtClean="0">
                <a:solidFill>
                  <a:schemeClr val="bg1"/>
                </a:solidFill>
                <a:latin typeface="Courier New" pitchFamily="49" charset="0"/>
                <a:ea typeface="Times New Roman" pitchFamily="18" charset="0"/>
                <a:cs typeface="Courier New" pitchFamily="49" charset="0"/>
              </a:rPr>
              <a:t>System.in</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System.out.println</a:t>
            </a:r>
            <a:r>
              <a:rPr lang="en-US" sz="2000" b="1" dirty="0" smtClean="0">
                <a:solidFill>
                  <a:schemeClr val="bg1"/>
                </a:solidFill>
                <a:latin typeface="Courier New" pitchFamily="49" charset="0"/>
                <a:ea typeface="Times New Roman" pitchFamily="18" charset="0"/>
                <a:cs typeface="Courier New" pitchFamily="49" charset="0"/>
              </a:rPr>
              <a:t>("Enter characters, 					'q' to  quit.");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char c;</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do</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c = (char) </a:t>
            </a:r>
            <a:r>
              <a:rPr lang="en-US" sz="2000" b="1" dirty="0" err="1" smtClean="0">
                <a:solidFill>
                  <a:schemeClr val="bg1"/>
                </a:solidFill>
                <a:latin typeface="Courier New" pitchFamily="49" charset="0"/>
                <a:ea typeface="Times New Roman" pitchFamily="18" charset="0"/>
                <a:cs typeface="Courier New" pitchFamily="49" charset="0"/>
              </a:rPr>
              <a:t>cin.read</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System.out.print</a:t>
            </a:r>
            <a:r>
              <a:rPr lang="en-US" sz="2000" b="1" dirty="0" smtClean="0">
                <a:solidFill>
                  <a:schemeClr val="bg1"/>
                </a:solidFill>
                <a:latin typeface="Courier New" pitchFamily="49" charset="0"/>
                <a:ea typeface="Times New Roman" pitchFamily="18" charset="0"/>
                <a:cs typeface="Courier New" pitchFamily="49" charset="0"/>
              </a:rPr>
              <a:t>(c);</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 while(c != 'q');</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finally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if (</a:t>
            </a:r>
            <a:r>
              <a:rPr lang="en-US" sz="2000" b="1" dirty="0" err="1" smtClean="0">
                <a:solidFill>
                  <a:schemeClr val="bg1"/>
                </a:solidFill>
                <a:latin typeface="Courier New" pitchFamily="49" charset="0"/>
                <a:ea typeface="Times New Roman" pitchFamily="18" charset="0"/>
                <a:cs typeface="Courier New" pitchFamily="49" charset="0"/>
              </a:rPr>
              <a:t>cin</a:t>
            </a:r>
            <a:r>
              <a:rPr lang="en-US" sz="2000" b="1" dirty="0" smtClean="0">
                <a:solidFill>
                  <a:schemeClr val="bg1"/>
                </a:solidFill>
                <a:latin typeface="Courier New" pitchFamily="49" charset="0"/>
                <a:ea typeface="Times New Roman" pitchFamily="18" charset="0"/>
                <a:cs typeface="Courier New" pitchFamily="49" charset="0"/>
              </a:rPr>
              <a:t> != null)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cin.close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finally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if (</a:t>
            </a:r>
            <a:r>
              <a:rPr lang="en-US" sz="2000" b="1" dirty="0" err="1" smtClean="0">
                <a:solidFill>
                  <a:schemeClr val="bg1"/>
                </a:solidFill>
                <a:latin typeface="Courier New" pitchFamily="49" charset="0"/>
                <a:ea typeface="Times New Roman" pitchFamily="18" charset="0"/>
                <a:cs typeface="Courier New" pitchFamily="49" charset="0"/>
              </a:rPr>
              <a:t>cin</a:t>
            </a:r>
            <a:r>
              <a:rPr lang="en-US" sz="2000" b="1" dirty="0" smtClean="0">
                <a:solidFill>
                  <a:schemeClr val="bg1"/>
                </a:solidFill>
                <a:latin typeface="Courier New" pitchFamily="49" charset="0"/>
                <a:ea typeface="Times New Roman" pitchFamily="18" charset="0"/>
                <a:cs typeface="Courier New" pitchFamily="49" charset="0"/>
              </a:rPr>
              <a:t> != null)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cin.close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  }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cs typeface="Courier New" pitchFamily="49" charset="0"/>
              </a:rPr>
              <a:t>}</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3" name="TextBox 2"/>
          <p:cNvSpPr txBox="1"/>
          <p:nvPr/>
        </p:nvSpPr>
        <p:spPr>
          <a:xfrm>
            <a:off x="571473" y="357166"/>
            <a:ext cx="7858180" cy="369332"/>
          </a:xfrm>
          <a:prstGeom prst="rect">
            <a:avLst/>
          </a:prstGeom>
          <a:noFill/>
        </p:spPr>
        <p:txBody>
          <a:bodyPr wrap="square" rtlCol="0">
            <a:spAutoFit/>
          </a:bodyPr>
          <a:lstStyle/>
          <a:p>
            <a:endParaRPr lang="en-IN" dirty="0"/>
          </a:p>
        </p:txBody>
      </p:sp>
      <p:sp>
        <p:nvSpPr>
          <p:cNvPr id="5" name="TextBox 4"/>
          <p:cNvSpPr txBox="1"/>
          <p:nvPr/>
        </p:nvSpPr>
        <p:spPr>
          <a:xfrm>
            <a:off x="571472" y="285728"/>
            <a:ext cx="7929618" cy="923330"/>
          </a:xfrm>
          <a:prstGeom prst="rect">
            <a:avLst/>
          </a:prstGeom>
          <a:noFill/>
        </p:spPr>
        <p:txBody>
          <a:bodyPr wrap="square" rtlCol="0">
            <a:spAutoFit/>
          </a:bodyPr>
          <a:lstStyle/>
          <a:p>
            <a:r>
              <a:rPr lang="en-IN" sz="4000" b="1" dirty="0" smtClean="0">
                <a:latin typeface="Nunito Sans" charset="0"/>
              </a:rPr>
              <a:t>Reading </a:t>
            </a:r>
            <a:r>
              <a:rPr lang="en-IN" sz="4000" b="1" dirty="0" smtClean="0">
                <a:latin typeface="Nunito Sans" charset="0"/>
              </a:rPr>
              <a:t>and Writing Files</a:t>
            </a:r>
          </a:p>
          <a:p>
            <a:endParaRPr lang="en-IN" sz="1400" dirty="0"/>
          </a:p>
        </p:txBody>
      </p:sp>
      <p:pic>
        <p:nvPicPr>
          <p:cNvPr id="6" name="Picture 5" descr="Files IO"/>
          <p:cNvPicPr/>
          <p:nvPr/>
        </p:nvPicPr>
        <p:blipFill>
          <a:blip r:embed="rId4"/>
          <a:srcRect/>
          <a:stretch>
            <a:fillRect/>
          </a:stretch>
        </p:blipFill>
        <p:spPr bwMode="auto">
          <a:xfrm>
            <a:off x="785787" y="1142984"/>
            <a:ext cx="7143800" cy="4905396"/>
          </a:xfrm>
          <a:prstGeom prst="rect">
            <a:avLst/>
          </a:prstGeom>
          <a:noFill/>
          <a:ln w="9525">
            <a:noFill/>
            <a:miter lim="800000"/>
            <a:headEnd/>
            <a:tailEnd/>
          </a:ln>
        </p:spPr>
      </p:pic>
      <p:sp>
        <p:nvSpPr>
          <p:cNvPr id="7" name="Rectangle 6">
            <a:extLst>
              <a:ext uri="{FF2B5EF4-FFF2-40B4-BE49-F238E27FC236}">
                <a16:creationId xmlns:a16="http://schemas.microsoft.com/office/drawing/2014/main" id="{82037F44-B579-465E-912D-7578628D7D24}"/>
              </a:ext>
            </a:extLst>
          </p:cNvPr>
          <p:cNvSpPr/>
          <p:nvPr/>
        </p:nvSpPr>
        <p:spPr>
          <a:xfrm>
            <a:off x="714348" y="28572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00034" y="1214422"/>
            <a:ext cx="7929618" cy="4708981"/>
          </a:xfrm>
          <a:prstGeom prst="rect">
            <a:avLst/>
          </a:prstGeom>
          <a:noFill/>
        </p:spPr>
        <p:txBody>
          <a:bodyPr wrap="square" rtlCol="0">
            <a:spAutoFit/>
          </a:bodyPr>
          <a:lstStyle/>
          <a:p>
            <a:pPr>
              <a:buFont typeface="Arial" pitchFamily="34" charset="0"/>
              <a:buChar char="•"/>
            </a:pPr>
            <a:r>
              <a:rPr lang="en-IN" sz="2500" dirty="0" smtClean="0">
                <a:latin typeface="Nunito Sans" panose="020B0604020202020204" charset="0"/>
                <a:cs typeface="Arial" panose="020B0604020202020204" pitchFamily="34" charset="0"/>
              </a:rPr>
              <a:t>In Java Applications, to perform input and output operations we</a:t>
            </a:r>
          </a:p>
          <a:p>
            <a:r>
              <a:rPr lang="en-IN" sz="2500" dirty="0" smtClean="0">
                <a:latin typeface="Nunito Sans" panose="020B0604020202020204" charset="0"/>
                <a:cs typeface="Arial" panose="020B0604020202020204" pitchFamily="34" charset="0"/>
              </a:rPr>
              <a:t>have to use streams.</a:t>
            </a:r>
          </a:p>
          <a:p>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smtClean="0">
                <a:latin typeface="Nunito Sans" panose="020B0604020202020204" charset="0"/>
                <a:cs typeface="Arial" panose="020B0604020202020204" pitchFamily="34" charset="0"/>
              </a:rPr>
              <a:t>Stream: Stream is medium or channel.</a:t>
            </a:r>
          </a:p>
          <a:p>
            <a:pPr>
              <a:buFont typeface="Arial" pitchFamily="34" charset="0"/>
              <a:buChar char="•"/>
            </a:pPr>
            <a:endParaRPr lang="en-US" sz="2500" dirty="0" smtClean="0">
              <a:latin typeface="Nunito Sans" panose="020B0604020202020204" charset="0"/>
              <a:cs typeface="Arial" panose="020B0604020202020204" pitchFamily="34" charset="0"/>
            </a:endParaRPr>
          </a:p>
          <a:p>
            <a:pPr>
              <a:buFont typeface="Arial" pitchFamily="34" charset="0"/>
              <a:buChar char="•"/>
            </a:pPr>
            <a:r>
              <a:rPr lang="en-IN" sz="2500" dirty="0" smtClean="0">
                <a:latin typeface="Nunito Sans" panose="020B0604020202020204" charset="0"/>
                <a:cs typeface="Arial" panose="020B0604020202020204" pitchFamily="34" charset="0"/>
              </a:rPr>
              <a:t>Java has represented all the streams in the form of predefined classes in "java.io" package.</a:t>
            </a:r>
          </a:p>
          <a:p>
            <a:endParaRPr lang="en-US" sz="2500" dirty="0" smtClean="0">
              <a:latin typeface="Nunito Sans" panose="020B0604020202020204" charset="0"/>
              <a:cs typeface="Arial" panose="020B0604020202020204" pitchFamily="34" charset="0"/>
            </a:endParaRPr>
          </a:p>
          <a:p>
            <a:pPr>
              <a:buFont typeface="Arial" pitchFamily="34" charset="0"/>
              <a:buChar char="•"/>
            </a:pPr>
            <a:r>
              <a:rPr lang="en-IN" sz="2500" dirty="0" smtClean="0">
                <a:latin typeface="Nunito Sans" panose="020B0604020202020204" charset="0"/>
                <a:cs typeface="Arial" panose="020B0604020202020204" pitchFamily="34" charset="0"/>
              </a:rPr>
              <a:t>In Java </a:t>
            </a:r>
            <a:r>
              <a:rPr lang="en-IN" sz="2500" dirty="0" err="1" smtClean="0">
                <a:latin typeface="Nunito Sans" panose="020B0604020202020204" charset="0"/>
                <a:cs typeface="Arial" panose="020B0604020202020204" pitchFamily="34" charset="0"/>
              </a:rPr>
              <a:t>IOStreams</a:t>
            </a:r>
            <a:r>
              <a:rPr lang="en-IN" sz="2500" dirty="0" smtClean="0">
                <a:latin typeface="Nunito Sans" panose="020B0604020202020204" charset="0"/>
                <a:cs typeface="Arial" panose="020B0604020202020204" pitchFamily="34" charset="0"/>
              </a:rPr>
              <a:t> are divided into following ways:</a:t>
            </a:r>
          </a:p>
          <a:p>
            <a:r>
              <a:rPr lang="en-IN" sz="2500" dirty="0" smtClean="0">
                <a:latin typeface="Nunito Sans" panose="020B0604020202020204" charset="0"/>
                <a:cs typeface="Arial" panose="020B0604020202020204" pitchFamily="34" charset="0"/>
              </a:rPr>
              <a:t>1.Byte oriented Streams.</a:t>
            </a:r>
          </a:p>
          <a:p>
            <a:r>
              <a:rPr lang="en-IN" sz="2500" dirty="0" smtClean="0">
                <a:latin typeface="Nunito Sans" panose="020B0604020202020204" charset="0"/>
                <a:cs typeface="Arial" panose="020B0604020202020204" pitchFamily="34" charset="0"/>
              </a:rPr>
              <a:t>2.Character-Oriented Streams</a:t>
            </a:r>
            <a:endParaRPr lang="en-US" sz="2500" dirty="0">
              <a:latin typeface="Nunito Sans" panose="020B0604020202020204" charset="0"/>
              <a:cs typeface="Arial" panose="020B0604020202020204" pitchFamily="34"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784830"/>
          </a:xfrm>
          <a:prstGeom prst="rect">
            <a:avLst/>
          </a:prstGeom>
          <a:noFill/>
        </p:spPr>
        <p:txBody>
          <a:bodyPr wrap="square" rtlCol="0">
            <a:spAutoFit/>
          </a:bodyPr>
          <a:lstStyle/>
          <a:p>
            <a:r>
              <a:rPr lang="en-US" sz="4500" b="1" dirty="0" smtClean="0">
                <a:latin typeface="Nunito Sans" panose="00000500000000000000" pitchFamily="2" charset="0"/>
              </a:rPr>
              <a:t>IO PACKAGES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3" name="TextBox 2"/>
          <p:cNvSpPr txBox="1"/>
          <p:nvPr/>
        </p:nvSpPr>
        <p:spPr>
          <a:xfrm>
            <a:off x="571473" y="357166"/>
            <a:ext cx="7858180" cy="369332"/>
          </a:xfrm>
          <a:prstGeom prst="rect">
            <a:avLst/>
          </a:prstGeom>
          <a:noFill/>
        </p:spPr>
        <p:txBody>
          <a:bodyPr wrap="square" rtlCol="0">
            <a:spAutoFit/>
          </a:bodyPr>
          <a:lstStyle/>
          <a:p>
            <a:endParaRPr lang="en-IN" dirty="0"/>
          </a:p>
        </p:txBody>
      </p:sp>
      <p:sp>
        <p:nvSpPr>
          <p:cNvPr id="4" name="TextBox 3"/>
          <p:cNvSpPr txBox="1"/>
          <p:nvPr/>
        </p:nvSpPr>
        <p:spPr>
          <a:xfrm>
            <a:off x="928663" y="857234"/>
            <a:ext cx="7786742" cy="646331"/>
          </a:xfrm>
          <a:prstGeom prst="rect">
            <a:avLst/>
          </a:prstGeom>
          <a:noFill/>
        </p:spPr>
        <p:txBody>
          <a:bodyPr wrap="square" rtlCol="0">
            <a:spAutoFit/>
          </a:bodyPr>
          <a:lstStyle/>
          <a:p>
            <a:endParaRPr lang="en-IN" dirty="0" smtClean="0"/>
          </a:p>
          <a:p>
            <a:endParaRPr lang="en-IN" dirty="0"/>
          </a:p>
        </p:txBody>
      </p:sp>
      <p:sp>
        <p:nvSpPr>
          <p:cNvPr id="5" name="TextBox 4"/>
          <p:cNvSpPr txBox="1"/>
          <p:nvPr/>
        </p:nvSpPr>
        <p:spPr>
          <a:xfrm>
            <a:off x="428596" y="500043"/>
            <a:ext cx="7572428" cy="5940088"/>
          </a:xfrm>
          <a:prstGeom prst="rect">
            <a:avLst/>
          </a:prstGeom>
          <a:noFill/>
        </p:spPr>
        <p:txBody>
          <a:bodyPr wrap="square" rtlCol="0">
            <a:spAutoFit/>
          </a:bodyPr>
          <a:lstStyle/>
          <a:p>
            <a:r>
              <a:rPr lang="en-IN" sz="4000" b="1" dirty="0" smtClean="0">
                <a:latin typeface="Nunito Sans" charset="0"/>
              </a:rPr>
              <a:t>FileInputStream</a:t>
            </a:r>
          </a:p>
          <a:p>
            <a:endParaRPr lang="en-US" sz="2000" dirty="0" smtClean="0">
              <a:latin typeface="Nunito Sans" charset="0"/>
            </a:endParaRPr>
          </a:p>
          <a:p>
            <a:r>
              <a:rPr lang="en-IN" sz="2000" dirty="0" smtClean="0">
                <a:latin typeface="Nunito Sans" charset="0"/>
              </a:rPr>
              <a:t>This stream is used for reading data from the files. Objects can be created using the keyword </a:t>
            </a:r>
            <a:r>
              <a:rPr lang="en-IN" sz="2000" b="1" dirty="0" smtClean="0">
                <a:latin typeface="Nunito Sans" charset="0"/>
              </a:rPr>
              <a:t>new</a:t>
            </a:r>
            <a:r>
              <a:rPr lang="en-IN" sz="2000" dirty="0" smtClean="0">
                <a:latin typeface="Nunito Sans" charset="0"/>
              </a:rPr>
              <a:t> .</a:t>
            </a:r>
          </a:p>
          <a:p>
            <a:endParaRPr lang="en-US" sz="2000" dirty="0" smtClean="0">
              <a:latin typeface="Nunito Sans" charset="0"/>
            </a:endParaRPr>
          </a:p>
          <a:p>
            <a:r>
              <a:rPr lang="en-IN" sz="2000" dirty="0" smtClean="0">
                <a:latin typeface="Nunito Sans" charset="0"/>
              </a:rPr>
              <a:t>First we create a file object using File() method as follows </a:t>
            </a:r>
          </a:p>
          <a:p>
            <a:r>
              <a:rPr lang="en-IN" sz="2000" b="1" dirty="0" smtClean="0">
                <a:latin typeface="Nunito Sans" charset="0"/>
              </a:rPr>
              <a:t>File f = new File("C:/java/hello");</a:t>
            </a:r>
          </a:p>
          <a:p>
            <a:r>
              <a:rPr lang="en-IN" sz="2000" b="1" dirty="0" err="1" smtClean="0">
                <a:latin typeface="Nunito Sans" charset="0"/>
              </a:rPr>
              <a:t>InputStream</a:t>
            </a:r>
            <a:r>
              <a:rPr lang="en-IN" sz="2000" b="1" dirty="0" smtClean="0">
                <a:latin typeface="Nunito Sans" charset="0"/>
              </a:rPr>
              <a:t> f = new </a:t>
            </a:r>
            <a:r>
              <a:rPr lang="en-IN" sz="2000" b="1" dirty="0" err="1" smtClean="0">
                <a:latin typeface="Nunito Sans" charset="0"/>
              </a:rPr>
              <a:t>FileInputStream</a:t>
            </a:r>
            <a:r>
              <a:rPr lang="en-IN" sz="2000" b="1" dirty="0" smtClean="0">
                <a:latin typeface="Nunito Sans" charset="0"/>
              </a:rPr>
              <a:t>(f);</a:t>
            </a:r>
          </a:p>
          <a:p>
            <a:endParaRPr lang="en-US" sz="2000" dirty="0" smtClean="0">
              <a:latin typeface="Nunito Sans" charset="0"/>
            </a:endParaRPr>
          </a:p>
          <a:p>
            <a:r>
              <a:rPr lang="en-US" sz="2000" b="1" dirty="0" err="1" smtClean="0">
                <a:latin typeface="Nunito Sans" charset="0"/>
              </a:rPr>
              <a:t>FileOutputStream</a:t>
            </a:r>
            <a:endParaRPr lang="en-US" sz="2000" b="1" dirty="0" smtClean="0">
              <a:latin typeface="Nunito Sans" charset="0"/>
            </a:endParaRPr>
          </a:p>
          <a:p>
            <a:endParaRPr lang="en-US" sz="2000" dirty="0" smtClean="0">
              <a:latin typeface="Nunito Sans" charset="0"/>
            </a:endParaRPr>
          </a:p>
          <a:p>
            <a:r>
              <a:rPr lang="en-IN" sz="2000" b="1" dirty="0" smtClean="0">
                <a:latin typeface="Nunito Sans" charset="0"/>
              </a:rPr>
              <a:t>File f = new File("C:/java/hello");</a:t>
            </a:r>
          </a:p>
          <a:p>
            <a:r>
              <a:rPr lang="en-IN" sz="2000" b="1" dirty="0" err="1" smtClean="0">
                <a:latin typeface="Nunito Sans" charset="0"/>
              </a:rPr>
              <a:t>OutputStream</a:t>
            </a:r>
            <a:r>
              <a:rPr lang="en-IN" sz="2000" b="1" dirty="0" smtClean="0">
                <a:latin typeface="Nunito Sans" charset="0"/>
              </a:rPr>
              <a:t> f = new </a:t>
            </a:r>
            <a:r>
              <a:rPr lang="en-IN" sz="2000" b="1" dirty="0" err="1" smtClean="0">
                <a:latin typeface="Nunito Sans" charset="0"/>
              </a:rPr>
              <a:t>FileOutputStream</a:t>
            </a:r>
            <a:r>
              <a:rPr lang="en-IN" sz="2000" b="1" dirty="0" smtClean="0">
                <a:latin typeface="Nunito Sans" charset="0"/>
              </a:rPr>
              <a:t>(f);</a:t>
            </a:r>
          </a:p>
          <a:p>
            <a:endParaRPr lang="en-US" sz="2000" dirty="0" smtClean="0">
              <a:latin typeface="Nunito Sans" charset="0"/>
            </a:endParaRPr>
          </a:p>
          <a:p>
            <a:endParaRPr lang="en-IN" sz="2000" dirty="0" smtClean="0">
              <a:latin typeface="Nunito Sans" charset="0"/>
            </a:endParaRPr>
          </a:p>
          <a:p>
            <a:endParaRPr lang="en-IN" sz="2000" dirty="0">
              <a:latin typeface="Nunito Sans" charset="0"/>
            </a:endParaRPr>
          </a:p>
        </p:txBody>
      </p:sp>
      <p:sp>
        <p:nvSpPr>
          <p:cNvPr id="6" name="Rectangle 5">
            <a:extLst>
              <a:ext uri="{FF2B5EF4-FFF2-40B4-BE49-F238E27FC236}">
                <a16:creationId xmlns:a16="http://schemas.microsoft.com/office/drawing/2014/main" id="{82037F44-B579-465E-912D-7578628D7D24}"/>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rgbClr val="FF0000"/>
                </a:solidFill>
                <a:latin typeface="Courier New" pitchFamily="49" charset="0"/>
                <a:cs typeface="Courier New" pitchFamily="49" charset="0"/>
              </a:rPr>
              <a:t>// Predict the output</a:t>
            </a:r>
            <a:endParaRPr lang="en-US" sz="2000" b="1" dirty="0" smtClean="0">
              <a:solidFill>
                <a:schemeClr val="bg1"/>
              </a:solidFill>
              <a:latin typeface="Courier New" pitchFamily="49" charset="0"/>
              <a:ea typeface="Times New Roman" pitchFamily="18" charset="0"/>
              <a:cs typeface="Courier New" pitchFamily="49" charset="0"/>
            </a:endParaRP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import java.io.*;</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public class </a:t>
            </a:r>
            <a:r>
              <a:rPr lang="en-US" sz="2000" b="1" dirty="0" err="1" smtClean="0">
                <a:solidFill>
                  <a:schemeClr val="bg1"/>
                </a:solidFill>
                <a:latin typeface="Courier New" pitchFamily="49" charset="0"/>
                <a:ea typeface="Times New Roman" pitchFamily="18" charset="0"/>
                <a:cs typeface="Courier New" pitchFamily="49" charset="0"/>
              </a:rPr>
              <a:t>fileStreamTest</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public static void main(String </a:t>
            </a:r>
            <a:r>
              <a:rPr lang="en-US" sz="2000" b="1" dirty="0" err="1" smtClean="0">
                <a:solidFill>
                  <a:schemeClr val="bg1"/>
                </a:solidFill>
                <a:latin typeface="Courier New" pitchFamily="49" charset="0"/>
                <a:ea typeface="Times New Roman" pitchFamily="18" charset="0"/>
                <a:cs typeface="Courier New" pitchFamily="49" charset="0"/>
              </a:rPr>
              <a:t>args</a:t>
            </a:r>
            <a:r>
              <a:rPr lang="en-US" sz="2000" b="1" dirty="0" smtClean="0">
                <a:solidFill>
                  <a:schemeClr val="bg1"/>
                </a:solidFill>
                <a:latin typeface="Courier New" pitchFamily="49" charset="0"/>
                <a:ea typeface="Times New Roman" pitchFamily="18" charset="0"/>
                <a:cs typeface="Courier New" pitchFamily="49" charset="0"/>
              </a:rPr>
              <a:t>[])</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try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byte </a:t>
            </a:r>
            <a:r>
              <a:rPr lang="en-US" sz="2000" b="1" dirty="0" err="1" smtClean="0">
                <a:solidFill>
                  <a:schemeClr val="bg1"/>
                </a:solidFill>
                <a:latin typeface="Courier New" pitchFamily="49" charset="0"/>
                <a:ea typeface="Times New Roman" pitchFamily="18" charset="0"/>
                <a:cs typeface="Courier New" pitchFamily="49" charset="0"/>
              </a:rPr>
              <a:t>bWrite</a:t>
            </a:r>
            <a:r>
              <a:rPr lang="en-US" sz="2000" b="1" dirty="0" smtClean="0">
                <a:solidFill>
                  <a:schemeClr val="bg1"/>
                </a:solidFill>
                <a:latin typeface="Courier New" pitchFamily="49" charset="0"/>
                <a:ea typeface="Times New Roman" pitchFamily="18" charset="0"/>
                <a:cs typeface="Courier New" pitchFamily="49" charset="0"/>
              </a:rPr>
              <a:t> [] = {11,21,3,40,5};</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OutputStream</a:t>
            </a: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os</a:t>
            </a:r>
            <a:r>
              <a:rPr lang="en-US" sz="2000" b="1" dirty="0" smtClean="0">
                <a:solidFill>
                  <a:schemeClr val="bg1"/>
                </a:solidFill>
                <a:latin typeface="Courier New" pitchFamily="49" charset="0"/>
                <a:ea typeface="Times New Roman" pitchFamily="18" charset="0"/>
                <a:cs typeface="Courier New" pitchFamily="49" charset="0"/>
              </a:rPr>
              <a:t> = new 					    				</a:t>
            </a:r>
            <a:r>
              <a:rPr lang="en-US" sz="2000" b="1" dirty="0" err="1" smtClean="0">
                <a:solidFill>
                  <a:schemeClr val="bg1"/>
                </a:solidFill>
                <a:latin typeface="Courier New" pitchFamily="49" charset="0"/>
                <a:ea typeface="Times New Roman" pitchFamily="18" charset="0"/>
                <a:cs typeface="Courier New" pitchFamily="49" charset="0"/>
              </a:rPr>
              <a:t>FileOutputStream</a:t>
            </a:r>
            <a:r>
              <a:rPr lang="en-US" sz="2000" b="1" dirty="0" smtClean="0">
                <a:solidFill>
                  <a:schemeClr val="bg1"/>
                </a:solidFill>
                <a:latin typeface="Courier New" pitchFamily="49" charset="0"/>
                <a:ea typeface="Times New Roman" pitchFamily="18" charset="0"/>
                <a:cs typeface="Courier New" pitchFamily="49" charset="0"/>
              </a:rPr>
              <a:t>("test.txt");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for(</a:t>
            </a:r>
            <a:r>
              <a:rPr lang="en-US" sz="2000" b="1" dirty="0" err="1" smtClean="0">
                <a:solidFill>
                  <a:schemeClr val="bg1"/>
                </a:solidFill>
                <a:latin typeface="Courier New" pitchFamily="49" charset="0"/>
                <a:ea typeface="Times New Roman" pitchFamily="18" charset="0"/>
                <a:cs typeface="Courier New" pitchFamily="49" charset="0"/>
              </a:rPr>
              <a:t>int</a:t>
            </a:r>
            <a:r>
              <a:rPr lang="en-US" sz="2000" b="1" dirty="0" smtClean="0">
                <a:solidFill>
                  <a:schemeClr val="bg1"/>
                </a:solidFill>
                <a:latin typeface="Courier New" pitchFamily="49" charset="0"/>
                <a:ea typeface="Times New Roman" pitchFamily="18" charset="0"/>
                <a:cs typeface="Courier New" pitchFamily="49" charset="0"/>
              </a:rPr>
              <a:t> x = 0; x &lt; </a:t>
            </a:r>
            <a:r>
              <a:rPr lang="en-US" sz="2000" b="1" dirty="0" err="1" smtClean="0">
                <a:solidFill>
                  <a:schemeClr val="bg1"/>
                </a:solidFill>
                <a:latin typeface="Courier New" pitchFamily="49" charset="0"/>
                <a:ea typeface="Times New Roman" pitchFamily="18" charset="0"/>
                <a:cs typeface="Courier New" pitchFamily="49" charset="0"/>
              </a:rPr>
              <a:t>bWrite.length</a:t>
            </a:r>
            <a:r>
              <a:rPr lang="en-US" sz="2000" b="1" dirty="0" smtClean="0">
                <a:solidFill>
                  <a:schemeClr val="bg1"/>
                </a:solidFill>
                <a:latin typeface="Courier New" pitchFamily="49" charset="0"/>
                <a:ea typeface="Times New Roman" pitchFamily="18" charset="0"/>
                <a:cs typeface="Courier New" pitchFamily="49" charset="0"/>
              </a:rPr>
              <a:t> ; x++)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os.write</a:t>
            </a: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bWrite</a:t>
            </a:r>
            <a:r>
              <a:rPr lang="en-US" sz="2000" b="1" dirty="0" smtClean="0">
                <a:solidFill>
                  <a:schemeClr val="bg1"/>
                </a:solidFill>
                <a:latin typeface="Courier New" pitchFamily="49" charset="0"/>
                <a:ea typeface="Times New Roman" pitchFamily="18" charset="0"/>
                <a:cs typeface="Courier New" pitchFamily="49" charset="0"/>
              </a:rPr>
              <a:t>[x] );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os.close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InputStream</a:t>
            </a:r>
            <a:r>
              <a:rPr lang="en-US" sz="2000" b="1" dirty="0" smtClean="0">
                <a:solidFill>
                  <a:schemeClr val="bg1"/>
                </a:solidFill>
                <a:latin typeface="Courier New" pitchFamily="49" charset="0"/>
                <a:ea typeface="Times New Roman" pitchFamily="18" charset="0"/>
                <a:cs typeface="Courier New" pitchFamily="49" charset="0"/>
              </a:rPr>
              <a:t> is = new 						</a:t>
            </a:r>
            <a:r>
              <a:rPr lang="en-US" sz="2000" b="1" dirty="0" err="1" smtClean="0">
                <a:solidFill>
                  <a:schemeClr val="bg1"/>
                </a:solidFill>
                <a:latin typeface="Courier New" pitchFamily="49" charset="0"/>
                <a:ea typeface="Times New Roman" pitchFamily="18" charset="0"/>
                <a:cs typeface="Courier New" pitchFamily="49" charset="0"/>
              </a:rPr>
              <a:t>FileInputStream</a:t>
            </a:r>
            <a:r>
              <a:rPr lang="en-US" sz="2000" b="1" dirty="0" smtClean="0">
                <a:solidFill>
                  <a:schemeClr val="bg1"/>
                </a:solidFill>
                <a:latin typeface="Courier New" pitchFamily="49" charset="0"/>
                <a:ea typeface="Times New Roman" pitchFamily="18" charset="0"/>
                <a:cs typeface="Courier New" pitchFamily="49" charset="0"/>
              </a:rPr>
              <a:t>("test.txt");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int</a:t>
            </a:r>
            <a:r>
              <a:rPr lang="en-US" sz="2000" b="1" dirty="0" smtClean="0">
                <a:solidFill>
                  <a:schemeClr val="bg1"/>
                </a:solidFill>
                <a:latin typeface="Courier New" pitchFamily="49" charset="0"/>
                <a:ea typeface="Times New Roman" pitchFamily="18" charset="0"/>
                <a:cs typeface="Courier New" pitchFamily="49" charset="0"/>
              </a:rPr>
              <a:t> size = </a:t>
            </a:r>
            <a:r>
              <a:rPr lang="en-US" sz="2000" b="1" dirty="0" err="1" smtClean="0">
                <a:solidFill>
                  <a:schemeClr val="bg1"/>
                </a:solidFill>
                <a:latin typeface="Courier New" pitchFamily="49" charset="0"/>
                <a:ea typeface="Times New Roman" pitchFamily="18" charset="0"/>
                <a:cs typeface="Courier New" pitchFamily="49" charset="0"/>
              </a:rPr>
              <a:t>is.available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50177" name="Rectangle 1"/>
          <p:cNvSpPr>
            <a:spLocks noChangeArrowheads="1"/>
          </p:cNvSpPr>
          <p:nvPr/>
        </p:nvSpPr>
        <p:spPr bwMode="auto">
          <a:xfrm>
            <a:off x="0" y="0"/>
            <a:ext cx="26962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for(</a:t>
            </a:r>
            <a:r>
              <a:rPr lang="en-US" sz="2000" b="1" dirty="0" err="1" smtClean="0">
                <a:solidFill>
                  <a:schemeClr val="bg1"/>
                </a:solidFill>
                <a:latin typeface="Courier New" pitchFamily="49" charset="0"/>
                <a:ea typeface="Times New Roman" pitchFamily="18" charset="0"/>
                <a:cs typeface="Courier New" pitchFamily="49" charset="0"/>
              </a:rPr>
              <a:t>int</a:t>
            </a: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a:t>
            </a:r>
            <a:r>
              <a:rPr lang="en-US" sz="2000" b="1" dirty="0" smtClean="0">
                <a:solidFill>
                  <a:schemeClr val="bg1"/>
                </a:solidFill>
                <a:latin typeface="Courier New" pitchFamily="49" charset="0"/>
                <a:ea typeface="Times New Roman" pitchFamily="18" charset="0"/>
                <a:cs typeface="Courier New" pitchFamily="49" charset="0"/>
              </a:rPr>
              <a:t> = 0; </a:t>
            </a:r>
            <a:r>
              <a:rPr lang="en-US" sz="2000" b="1" dirty="0" err="1" smtClean="0">
                <a:solidFill>
                  <a:schemeClr val="bg1"/>
                </a:solidFill>
                <a:latin typeface="Courier New" pitchFamily="49" charset="0"/>
                <a:ea typeface="Times New Roman" pitchFamily="18" charset="0"/>
                <a:cs typeface="Courier New" pitchFamily="49" charset="0"/>
              </a:rPr>
              <a:t>i</a:t>
            </a:r>
            <a:r>
              <a:rPr lang="en-US" sz="2000" b="1" dirty="0" smtClean="0">
                <a:solidFill>
                  <a:schemeClr val="bg1"/>
                </a:solidFill>
                <a:latin typeface="Courier New" pitchFamily="49" charset="0"/>
                <a:ea typeface="Times New Roman" pitchFamily="18" charset="0"/>
                <a:cs typeface="Courier New" pitchFamily="49" charset="0"/>
              </a:rPr>
              <a:t> &lt; size; </a:t>
            </a:r>
            <a:r>
              <a:rPr lang="en-US" sz="2000" b="1" dirty="0" err="1" smtClean="0">
                <a:solidFill>
                  <a:schemeClr val="bg1"/>
                </a:solidFill>
                <a:latin typeface="Courier New" pitchFamily="49" charset="0"/>
                <a:ea typeface="Times New Roman" pitchFamily="18" charset="0"/>
                <a:cs typeface="Courier New" pitchFamily="49" charset="0"/>
              </a:rPr>
              <a:t>i</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System.out.print</a:t>
            </a:r>
            <a:r>
              <a:rPr lang="en-US" sz="2000" b="1" dirty="0" smtClean="0">
                <a:solidFill>
                  <a:schemeClr val="bg1"/>
                </a:solidFill>
                <a:latin typeface="Courier New" pitchFamily="49" charset="0"/>
                <a:ea typeface="Times New Roman" pitchFamily="18" charset="0"/>
                <a:cs typeface="Courier New" pitchFamily="49" charset="0"/>
              </a:rPr>
              <a:t>((char)</a:t>
            </a:r>
            <a:r>
              <a:rPr lang="en-US" sz="2000" b="1" dirty="0" err="1" smtClean="0">
                <a:solidFill>
                  <a:schemeClr val="bg1"/>
                </a:solidFill>
                <a:latin typeface="Courier New" pitchFamily="49" charset="0"/>
                <a:ea typeface="Times New Roman" pitchFamily="18" charset="0"/>
                <a:cs typeface="Courier New" pitchFamily="49" charset="0"/>
              </a:rPr>
              <a:t>is.read</a:t>
            </a:r>
            <a:r>
              <a:rPr lang="en-US" sz="2000" b="1" dirty="0" smtClean="0">
                <a:solidFill>
                  <a:schemeClr val="bg1"/>
                </a:solidFill>
                <a:latin typeface="Courier New" pitchFamily="49" charset="0"/>
                <a:ea typeface="Times New Roman" pitchFamily="18" charset="0"/>
                <a:cs typeface="Courier New" pitchFamily="49" charset="0"/>
              </a:rPr>
              <a:t>() + "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is.close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catch (</a:t>
            </a:r>
            <a:r>
              <a:rPr lang="en-US" sz="2000" b="1" dirty="0" err="1" smtClean="0">
                <a:solidFill>
                  <a:schemeClr val="bg1"/>
                </a:solidFill>
                <a:latin typeface="Courier New" pitchFamily="49" charset="0"/>
                <a:ea typeface="Times New Roman" pitchFamily="18" charset="0"/>
                <a:cs typeface="Courier New" pitchFamily="49" charset="0"/>
              </a:rPr>
              <a:t>IOException</a:t>
            </a:r>
            <a:r>
              <a:rPr lang="en-US" sz="2000" b="1" dirty="0" smtClean="0">
                <a:solidFill>
                  <a:schemeClr val="bg1"/>
                </a:solidFill>
                <a:latin typeface="Courier New" pitchFamily="49" charset="0"/>
                <a:ea typeface="Times New Roman" pitchFamily="18" charset="0"/>
                <a:cs typeface="Courier New" pitchFamily="49" charset="0"/>
              </a:rPr>
              <a:t> 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System.out.print</a:t>
            </a:r>
            <a:r>
              <a:rPr lang="en-US" sz="2000" b="1" dirty="0" smtClean="0">
                <a:solidFill>
                  <a:schemeClr val="bg1"/>
                </a:solidFill>
                <a:latin typeface="Courier New" pitchFamily="49" charset="0"/>
                <a:ea typeface="Times New Roman" pitchFamily="18" charset="0"/>
                <a:cs typeface="Courier New" pitchFamily="49" charset="0"/>
              </a:rPr>
              <a:t>("Exception");</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50177" name="Rectangle 1"/>
          <p:cNvSpPr>
            <a:spLocks noChangeArrowheads="1"/>
          </p:cNvSpPr>
          <p:nvPr/>
        </p:nvSpPr>
        <p:spPr bwMode="auto">
          <a:xfrm>
            <a:off x="0" y="0"/>
            <a:ext cx="26962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3" name="TextBox 2"/>
          <p:cNvSpPr txBox="1"/>
          <p:nvPr/>
        </p:nvSpPr>
        <p:spPr>
          <a:xfrm>
            <a:off x="571473" y="357166"/>
            <a:ext cx="7858180" cy="369332"/>
          </a:xfrm>
          <a:prstGeom prst="rect">
            <a:avLst/>
          </a:prstGeom>
          <a:noFill/>
        </p:spPr>
        <p:txBody>
          <a:bodyPr wrap="square" rtlCol="0">
            <a:spAutoFit/>
          </a:bodyPr>
          <a:lstStyle/>
          <a:p>
            <a:endParaRPr lang="en-IN" dirty="0"/>
          </a:p>
        </p:txBody>
      </p:sp>
      <p:sp>
        <p:nvSpPr>
          <p:cNvPr id="4" name="TextBox 3"/>
          <p:cNvSpPr txBox="1"/>
          <p:nvPr/>
        </p:nvSpPr>
        <p:spPr>
          <a:xfrm>
            <a:off x="928663" y="857234"/>
            <a:ext cx="7786742" cy="646331"/>
          </a:xfrm>
          <a:prstGeom prst="rect">
            <a:avLst/>
          </a:prstGeom>
          <a:noFill/>
        </p:spPr>
        <p:txBody>
          <a:bodyPr wrap="square" rtlCol="0">
            <a:spAutoFit/>
          </a:bodyPr>
          <a:lstStyle/>
          <a:p>
            <a:endParaRPr lang="en-IN" dirty="0" smtClean="0"/>
          </a:p>
          <a:p>
            <a:endParaRPr lang="en-IN" dirty="0"/>
          </a:p>
        </p:txBody>
      </p:sp>
      <p:sp>
        <p:nvSpPr>
          <p:cNvPr id="6" name="TextBox 5"/>
          <p:cNvSpPr txBox="1"/>
          <p:nvPr/>
        </p:nvSpPr>
        <p:spPr>
          <a:xfrm>
            <a:off x="428596" y="500042"/>
            <a:ext cx="7572428" cy="5816977"/>
          </a:xfrm>
          <a:prstGeom prst="rect">
            <a:avLst/>
          </a:prstGeom>
          <a:noFill/>
        </p:spPr>
        <p:txBody>
          <a:bodyPr wrap="square" rtlCol="0">
            <a:spAutoFit/>
          </a:bodyPr>
          <a:lstStyle/>
          <a:p>
            <a:r>
              <a:rPr lang="en-IN" sz="2800" b="1" dirty="0" smtClean="0">
                <a:latin typeface="Nunito Sans"/>
                <a:cs typeface="Arial" panose="020B0604020202020204" pitchFamily="34" charset="0"/>
              </a:rPr>
              <a:t>Directories in Java</a:t>
            </a:r>
          </a:p>
          <a:p>
            <a:endParaRPr lang="en-IN" sz="2800" b="1" dirty="0" smtClean="0">
              <a:latin typeface="Nunito Sans"/>
              <a:cs typeface="Arial" panose="020B0604020202020204" pitchFamily="34" charset="0"/>
            </a:endParaRPr>
          </a:p>
          <a:p>
            <a:r>
              <a:rPr lang="en-IN" sz="2800" dirty="0" smtClean="0">
                <a:latin typeface="Nunito Sans"/>
                <a:cs typeface="Arial" panose="020B0604020202020204" pitchFamily="34" charset="0"/>
              </a:rPr>
              <a:t>A directory is a File which can contain a list of other files and directories.</a:t>
            </a:r>
          </a:p>
          <a:p>
            <a:endParaRPr lang="en-IN" sz="2800" dirty="0" smtClean="0">
              <a:latin typeface="Nunito Sans"/>
              <a:cs typeface="Arial" panose="020B0604020202020204" pitchFamily="34" charset="0"/>
            </a:endParaRPr>
          </a:p>
          <a:p>
            <a:r>
              <a:rPr lang="en-IN" sz="2800" b="1" dirty="0" smtClean="0">
                <a:latin typeface="Nunito Sans"/>
                <a:cs typeface="Arial" panose="020B0604020202020204" pitchFamily="34" charset="0"/>
              </a:rPr>
              <a:t>Creating Directories</a:t>
            </a:r>
          </a:p>
          <a:p>
            <a:endParaRPr lang="en-US" sz="2800" b="1" dirty="0" smtClean="0">
              <a:latin typeface="Nunito Sans"/>
              <a:cs typeface="Arial" panose="020B0604020202020204" pitchFamily="34" charset="0"/>
            </a:endParaRPr>
          </a:p>
          <a:p>
            <a:pPr>
              <a:buFont typeface="Wingdings" pitchFamily="2" charset="2"/>
              <a:buChar char="§"/>
            </a:pPr>
            <a:r>
              <a:rPr lang="en-IN" sz="2800" dirty="0" err="1" smtClean="0">
                <a:latin typeface="Nunito Sans"/>
                <a:cs typeface="Arial" panose="020B0604020202020204" pitchFamily="34" charset="0"/>
              </a:rPr>
              <a:t>mkdir</a:t>
            </a:r>
            <a:r>
              <a:rPr lang="en-IN" sz="2800" dirty="0" smtClean="0">
                <a:latin typeface="Nunito Sans"/>
                <a:cs typeface="Arial" panose="020B0604020202020204" pitchFamily="34" charset="0"/>
              </a:rPr>
              <a:t>( ) </a:t>
            </a:r>
          </a:p>
          <a:p>
            <a:pPr>
              <a:buFont typeface="Wingdings" pitchFamily="2" charset="2"/>
              <a:buChar char="§"/>
            </a:pPr>
            <a:r>
              <a:rPr lang="en-IN" sz="2800" dirty="0" err="1" smtClean="0">
                <a:latin typeface="Nunito Sans"/>
                <a:cs typeface="Arial" panose="020B0604020202020204" pitchFamily="34" charset="0"/>
              </a:rPr>
              <a:t>mkdirs</a:t>
            </a:r>
            <a:r>
              <a:rPr lang="en-IN" sz="2800" dirty="0" smtClean="0">
                <a:latin typeface="Nunito Sans"/>
                <a:cs typeface="Arial" panose="020B0604020202020204" pitchFamily="34" charset="0"/>
              </a:rPr>
              <a:t>()</a:t>
            </a:r>
          </a:p>
          <a:p>
            <a:endParaRPr lang="en-IN" sz="2800" b="1" dirty="0" smtClean="0">
              <a:latin typeface="Nunito Sans"/>
              <a:cs typeface="Arial" panose="020B0604020202020204" pitchFamily="34" charset="0"/>
            </a:endParaRPr>
          </a:p>
          <a:p>
            <a:r>
              <a:rPr lang="en-IN" sz="2800" b="1" dirty="0" smtClean="0">
                <a:latin typeface="Nunito Sans"/>
                <a:cs typeface="Arial" panose="020B0604020202020204" pitchFamily="34" charset="0"/>
              </a:rPr>
              <a:t>Listing Directories</a:t>
            </a:r>
          </a:p>
          <a:p>
            <a:pPr>
              <a:buFont typeface="Arial" pitchFamily="34" charset="0"/>
              <a:buChar char="•"/>
            </a:pPr>
            <a:r>
              <a:rPr lang="en-IN" sz="2800" dirty="0" smtClean="0">
                <a:latin typeface="Nunito Sans"/>
                <a:cs typeface="Arial" panose="020B0604020202020204" pitchFamily="34" charset="0"/>
              </a:rPr>
              <a:t>list( ) </a:t>
            </a:r>
            <a:endParaRPr lang="en-IN" sz="2800" b="1" dirty="0" smtClean="0">
              <a:latin typeface="Nunito Sans"/>
              <a:cs typeface="Arial" panose="020B0604020202020204" pitchFamily="34" charset="0"/>
            </a:endParaRPr>
          </a:p>
          <a:p>
            <a:endParaRPr lang="en-IN" b="1" dirty="0" smtClean="0">
              <a:latin typeface="Nunito Sans"/>
              <a:cs typeface="Arial" panose="020B0604020202020204" pitchFamily="34" charset="0"/>
            </a:endParaRPr>
          </a:p>
          <a:p>
            <a:endParaRPr lang="en-IN" dirty="0">
              <a:latin typeface="Nunito Sans"/>
              <a:cs typeface="Arial" panose="020B0604020202020204" pitchFamily="34" charset="0"/>
            </a:endParaRPr>
          </a:p>
        </p:txBody>
      </p:sp>
      <p:sp>
        <p:nvSpPr>
          <p:cNvPr id="7" name="Rectangle 6">
            <a:extLst>
              <a:ext uri="{FF2B5EF4-FFF2-40B4-BE49-F238E27FC236}">
                <a16:creationId xmlns:a16="http://schemas.microsoft.com/office/drawing/2014/main" id="{82037F44-B579-465E-912D-7578628D7D24}"/>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rgbClr val="FF0000"/>
                </a:solidFill>
                <a:latin typeface="Courier New" pitchFamily="49" charset="0"/>
                <a:ea typeface="Times New Roman" pitchFamily="18" charset="0"/>
                <a:cs typeface="Courier New" pitchFamily="49" charset="0"/>
              </a:rPr>
              <a:t>//Predict the output</a:t>
            </a: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import </a:t>
            </a:r>
            <a:r>
              <a:rPr lang="en-US" sz="2000" b="1" dirty="0" err="1" smtClean="0">
                <a:solidFill>
                  <a:schemeClr val="bg1"/>
                </a:solidFill>
                <a:latin typeface="Courier New" pitchFamily="49" charset="0"/>
                <a:ea typeface="Times New Roman" pitchFamily="18" charset="0"/>
                <a:cs typeface="Courier New" pitchFamily="49" charset="0"/>
              </a:rPr>
              <a:t>java.io.File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public class </a:t>
            </a:r>
            <a:r>
              <a:rPr lang="en-US" sz="2000" b="1" dirty="0" err="1" smtClean="0">
                <a:solidFill>
                  <a:schemeClr val="bg1"/>
                </a:solidFill>
                <a:latin typeface="Courier New" pitchFamily="49" charset="0"/>
                <a:ea typeface="Times New Roman" pitchFamily="18" charset="0"/>
                <a:cs typeface="Courier New" pitchFamily="49" charset="0"/>
              </a:rPr>
              <a:t>CreateDir</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public static void main(String </a:t>
            </a:r>
            <a:r>
              <a:rPr lang="en-US" sz="2000" b="1" dirty="0" err="1" smtClean="0">
                <a:solidFill>
                  <a:schemeClr val="bg1"/>
                </a:solidFill>
                <a:latin typeface="Courier New" pitchFamily="49" charset="0"/>
                <a:ea typeface="Times New Roman" pitchFamily="18" charset="0"/>
                <a:cs typeface="Courier New" pitchFamily="49" charset="0"/>
              </a:rPr>
              <a:t>args</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String </a:t>
            </a:r>
            <a:r>
              <a:rPr lang="en-US" sz="2000" b="1" dirty="0" err="1" smtClean="0">
                <a:solidFill>
                  <a:schemeClr val="bg1"/>
                </a:solidFill>
                <a:latin typeface="Courier New" pitchFamily="49" charset="0"/>
                <a:ea typeface="Times New Roman" pitchFamily="18" charset="0"/>
                <a:cs typeface="Courier New" pitchFamily="49" charset="0"/>
              </a:rPr>
              <a:t>dirname</a:t>
            </a:r>
            <a:r>
              <a:rPr lang="en-US" sz="2000" b="1" dirty="0" smtClean="0">
                <a:solidFill>
                  <a:schemeClr val="bg1"/>
                </a:solidFill>
                <a:latin typeface="Courier New" pitchFamily="49" charset="0"/>
                <a:ea typeface="Times New Roman" pitchFamily="18" charset="0"/>
                <a:cs typeface="Courier New" pitchFamily="49" charset="0"/>
              </a:rPr>
              <a:t> = "/</a:t>
            </a:r>
            <a:r>
              <a:rPr lang="en-US" sz="2000" b="1" dirty="0" err="1" smtClean="0">
                <a:solidFill>
                  <a:schemeClr val="bg1"/>
                </a:solidFill>
                <a:latin typeface="Courier New" pitchFamily="49" charset="0"/>
                <a:ea typeface="Times New Roman" pitchFamily="18" charset="0"/>
                <a:cs typeface="Courier New" pitchFamily="49" charset="0"/>
              </a:rPr>
              <a:t>tmp</a:t>
            </a:r>
            <a:r>
              <a:rPr lang="en-US" sz="2000" b="1" dirty="0" smtClean="0">
                <a:solidFill>
                  <a:schemeClr val="bg1"/>
                </a:solidFill>
                <a:latin typeface="Courier New" pitchFamily="49" charset="0"/>
                <a:ea typeface="Times New Roman" pitchFamily="18" charset="0"/>
                <a:cs typeface="Courier New" pitchFamily="49" charset="0"/>
              </a:rPr>
              <a:t>/user/java/bin";</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File d = new File(</a:t>
            </a:r>
            <a:r>
              <a:rPr lang="en-US" sz="2000" b="1" dirty="0" err="1" smtClean="0">
                <a:solidFill>
                  <a:schemeClr val="bg1"/>
                </a:solidFill>
                <a:latin typeface="Courier New" pitchFamily="49" charset="0"/>
                <a:ea typeface="Times New Roman" pitchFamily="18" charset="0"/>
                <a:cs typeface="Courier New" pitchFamily="49" charset="0"/>
              </a:rPr>
              <a:t>dirname</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d.mkdirs</a:t>
            </a: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20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50177" name="Rectangle 1"/>
          <p:cNvSpPr>
            <a:spLocks noChangeArrowheads="1"/>
          </p:cNvSpPr>
          <p:nvPr/>
        </p:nvSpPr>
        <p:spPr bwMode="auto">
          <a:xfrm>
            <a:off x="0" y="0"/>
            <a:ext cx="26962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rgbClr val="FF0000"/>
                </a:solidFill>
                <a:latin typeface="Courier New" pitchFamily="49" charset="0"/>
                <a:ea typeface="Times New Roman" pitchFamily="18" charset="0"/>
                <a:cs typeface="Courier New" pitchFamily="49" charset="0"/>
              </a:rPr>
              <a:t>//predict the output</a:t>
            </a:r>
          </a:p>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import </a:t>
            </a:r>
            <a:r>
              <a:rPr lang="en-US" sz="2000" b="1" dirty="0" err="1" smtClean="0">
                <a:solidFill>
                  <a:schemeClr val="bg1"/>
                </a:solidFill>
                <a:latin typeface="Courier New" pitchFamily="49" charset="0"/>
                <a:ea typeface="Times New Roman" pitchFamily="18" charset="0"/>
                <a:cs typeface="Courier New" pitchFamily="49" charset="0"/>
              </a:rPr>
              <a:t>java.io.File</a:t>
            </a:r>
            <a:r>
              <a:rPr lang="en-US" sz="2000" b="1" dirty="0" smtClean="0">
                <a:solidFill>
                  <a:schemeClr val="bg1"/>
                </a:solidFill>
                <a:latin typeface="Courier New" pitchFamily="49" charset="0"/>
                <a:ea typeface="Times New Roman" pitchFamily="18" charset="0"/>
                <a:cs typeface="Courier New" pitchFamily="49" charset="0"/>
              </a:rPr>
              <a:t>;</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public class </a:t>
            </a:r>
            <a:r>
              <a:rPr lang="en-US" sz="2000" b="1" dirty="0" err="1" smtClean="0">
                <a:solidFill>
                  <a:schemeClr val="bg1"/>
                </a:solidFill>
                <a:latin typeface="Courier New" pitchFamily="49" charset="0"/>
                <a:ea typeface="Times New Roman" pitchFamily="18" charset="0"/>
                <a:cs typeface="Courier New" pitchFamily="49" charset="0"/>
              </a:rPr>
              <a:t>ReadDir</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public static void main(String[] </a:t>
            </a:r>
            <a:r>
              <a:rPr lang="en-US" sz="2000" b="1" dirty="0" err="1" smtClean="0">
                <a:solidFill>
                  <a:schemeClr val="bg1"/>
                </a:solidFill>
                <a:latin typeface="Courier New" pitchFamily="49" charset="0"/>
                <a:ea typeface="Times New Roman" pitchFamily="18" charset="0"/>
                <a:cs typeface="Courier New" pitchFamily="49" charset="0"/>
              </a:rPr>
              <a:t>args</a:t>
            </a: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File </a:t>
            </a:r>
            <a:r>
              <a:rPr lang="en-US" sz="2000" b="1" dirty="0" err="1" smtClean="0">
                <a:solidFill>
                  <a:schemeClr val="bg1"/>
                </a:solidFill>
                <a:latin typeface="Courier New" pitchFamily="49" charset="0"/>
                <a:ea typeface="Times New Roman" pitchFamily="18" charset="0"/>
                <a:cs typeface="Courier New" pitchFamily="49" charset="0"/>
              </a:rPr>
              <a:t>file</a:t>
            </a:r>
            <a:r>
              <a:rPr lang="en-US" sz="2000" b="1" dirty="0" smtClean="0">
                <a:solidFill>
                  <a:schemeClr val="bg1"/>
                </a:solidFill>
                <a:latin typeface="Courier New" pitchFamily="49" charset="0"/>
                <a:ea typeface="Times New Roman" pitchFamily="18" charset="0"/>
                <a:cs typeface="Courier New" pitchFamily="49" charset="0"/>
              </a:rPr>
              <a:t> = null;</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String[] paths;</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try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file = new File("/</a:t>
            </a:r>
            <a:r>
              <a:rPr lang="en-US" sz="2000" b="1" dirty="0" err="1" smtClean="0">
                <a:solidFill>
                  <a:schemeClr val="bg1"/>
                </a:solidFill>
                <a:latin typeface="Courier New" pitchFamily="49" charset="0"/>
                <a:ea typeface="Times New Roman" pitchFamily="18" charset="0"/>
                <a:cs typeface="Courier New" pitchFamily="49" charset="0"/>
              </a:rPr>
              <a:t>tmp</a:t>
            </a:r>
            <a:r>
              <a:rPr lang="en-US" sz="2000" b="1" dirty="0" smtClean="0">
                <a:solidFill>
                  <a:schemeClr val="bg1"/>
                </a:solidFill>
                <a:latin typeface="Courier New" pitchFamily="49" charset="0"/>
                <a:ea typeface="Times New Roman" pitchFamily="18" charset="0"/>
                <a:cs typeface="Courier New" pitchFamily="49" charset="0"/>
              </a:rPr>
              <a:t>");</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paths = </a:t>
            </a:r>
            <a:r>
              <a:rPr lang="en-US" sz="2000" b="1" dirty="0" err="1" smtClean="0">
                <a:solidFill>
                  <a:schemeClr val="bg1"/>
                </a:solidFill>
                <a:latin typeface="Courier New" pitchFamily="49" charset="0"/>
                <a:ea typeface="Times New Roman" pitchFamily="18" charset="0"/>
                <a:cs typeface="Courier New" pitchFamily="49" charset="0"/>
              </a:rPr>
              <a:t>file.list</a:t>
            </a:r>
            <a:r>
              <a:rPr lang="en-US" sz="2000" b="1" dirty="0" smtClean="0">
                <a:solidFill>
                  <a:schemeClr val="bg1"/>
                </a:solidFill>
                <a:latin typeface="Courier New" pitchFamily="49" charset="0"/>
                <a:ea typeface="Times New Roman" pitchFamily="18" charset="0"/>
                <a:cs typeface="Courier New" pitchFamily="49" charset="0"/>
              </a:rPr>
              <a:t>();</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for(String </a:t>
            </a:r>
            <a:r>
              <a:rPr lang="en-US" sz="2000" b="1" dirty="0" err="1" smtClean="0">
                <a:solidFill>
                  <a:schemeClr val="bg1"/>
                </a:solidFill>
                <a:latin typeface="Courier New" pitchFamily="49" charset="0"/>
                <a:ea typeface="Times New Roman" pitchFamily="18" charset="0"/>
                <a:cs typeface="Courier New" pitchFamily="49" charset="0"/>
              </a:rPr>
              <a:t>path:paths</a:t>
            </a:r>
            <a:r>
              <a:rPr lang="en-US" sz="2000" b="1" dirty="0" smtClean="0">
                <a:solidFill>
                  <a:schemeClr val="bg1"/>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System.out.println</a:t>
            </a:r>
            <a:r>
              <a:rPr lang="en-US" sz="2000" b="1" dirty="0" smtClean="0">
                <a:solidFill>
                  <a:schemeClr val="bg1"/>
                </a:solidFill>
                <a:latin typeface="Courier New" pitchFamily="49" charset="0"/>
                <a:ea typeface="Times New Roman" pitchFamily="18" charset="0"/>
                <a:cs typeface="Courier New" pitchFamily="49" charset="0"/>
              </a:rPr>
              <a:t>(path);</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catch (Exception 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e.printStackTrace</a:t>
            </a:r>
            <a:r>
              <a:rPr lang="en-US" sz="2000" b="1" dirty="0" smtClean="0">
                <a:solidFill>
                  <a:schemeClr val="bg1"/>
                </a:solidFill>
                <a:latin typeface="Courier New" pitchFamily="49" charset="0"/>
                <a:ea typeface="Times New Roman" pitchFamily="18" charset="0"/>
                <a:cs typeface="Courier New" pitchFamily="49" charset="0"/>
              </a:rPr>
              <a:t>();</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   }</a:t>
            </a:r>
            <a:endParaRPr lang="en-US" sz="1200" b="1" dirty="0" smtClean="0">
              <a:solidFill>
                <a:schemeClr val="bg1"/>
              </a:solidFill>
              <a:latin typeface="Courier New" pitchFamily="49" charset="0"/>
              <a:cs typeface="Courier New" pitchFamily="49"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dirty="0" smtClean="0">
                <a:solidFill>
                  <a:schemeClr val="bg1"/>
                </a:solidFill>
                <a:latin typeface="Courier New" pitchFamily="49" charset="0"/>
                <a:ea typeface="Times New Roman" pitchFamily="18" charset="0"/>
                <a:cs typeface="Courier New" pitchFamily="49" charset="0"/>
              </a:rPr>
              <a:t>}</a:t>
            </a:r>
            <a:endParaRPr lang="en-US" sz="36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00034"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a:t>
            </a:r>
            <a:r>
              <a:rPr lang="en-US" sz="2000" b="1" dirty="0" smtClean="0">
                <a:solidFill>
                  <a:srgbClr val="FFFF00"/>
                </a:solidFill>
                <a:latin typeface="Courier New" panose="02070309020205020404" pitchFamily="49" charset="0"/>
                <a:cs typeface="Courier New" panose="02070309020205020404" pitchFamily="49" charset="0"/>
              </a:rPr>
              <a:t>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5" y="6099048"/>
            <a:ext cx="1492058" cy="429768"/>
          </a:xfrm>
          <a:prstGeom prst="rect">
            <a:avLst/>
          </a:prstGeom>
        </p:spPr>
      </p:pic>
      <p:sp>
        <p:nvSpPr>
          <p:cNvPr id="50177" name="Rectangle 1"/>
          <p:cNvSpPr>
            <a:spLocks noChangeArrowheads="1"/>
          </p:cNvSpPr>
          <p:nvPr/>
        </p:nvSpPr>
        <p:spPr bwMode="auto">
          <a:xfrm>
            <a:off x="0" y="0"/>
            <a:ext cx="26962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6666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489" name="Rectangle 1"/>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9144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2917612" y="228601"/>
            <a:ext cx="58293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513925" y="4365104"/>
            <a:ext cx="2113859" cy="598177"/>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 Reader</a:t>
            </a:r>
            <a:endParaRPr lang="en-US" sz="2500" b="1" dirty="0">
              <a:latin typeface="Nunito Sans" panose="00000500000000000000" pitchFamily="2" charset="0"/>
            </a:endParaRPr>
          </a:p>
        </p:txBody>
      </p:sp>
      <p:sp>
        <p:nvSpPr>
          <p:cNvPr id="31" name="Rectangle 30">
            <a:extLst>
              <a:ext uri="{FF2B5EF4-FFF2-40B4-BE49-F238E27FC236}">
                <a16:creationId xmlns:a16="http://schemas.microsoft.com/office/drawing/2014/main" id="{BEF40363-1296-4F6B-8656-D47D96B64330}"/>
              </a:ext>
            </a:extLst>
          </p:cNvPr>
          <p:cNvSpPr/>
          <p:nvPr/>
        </p:nvSpPr>
        <p:spPr>
          <a:xfrm>
            <a:off x="467572" y="2686807"/>
            <a:ext cx="1746991" cy="598177"/>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 File </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id="{BEF40363-1296-4F6B-8656-D47D96B64330}"/>
              </a:ext>
            </a:extLst>
          </p:cNvPr>
          <p:cNvSpPr/>
          <p:nvPr/>
        </p:nvSpPr>
        <p:spPr>
          <a:xfrm>
            <a:off x="467544" y="3212976"/>
            <a:ext cx="1921690" cy="598177"/>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b="1" dirty="0" smtClean="0">
                <a:latin typeface="Nunito Sans" panose="00000500000000000000" pitchFamily="2" charset="0"/>
              </a:rPr>
              <a:t>) Writer </a:t>
            </a:r>
            <a:endParaRPr lang="en-US" sz="2500" b="1" dirty="0">
              <a:latin typeface="Nunito Sans" panose="00000500000000000000" pitchFamily="2" charset="0"/>
            </a:endParaRPr>
          </a:p>
        </p:txBody>
      </p:sp>
      <p:sp>
        <p:nvSpPr>
          <p:cNvPr id="33" name="Rectangle 32">
            <a:extLst>
              <a:ext uri="{FF2B5EF4-FFF2-40B4-BE49-F238E27FC236}">
                <a16:creationId xmlns:a16="http://schemas.microsoft.com/office/drawing/2014/main" id="{BEF40363-1296-4F6B-8656-D47D96B64330}"/>
              </a:ext>
            </a:extLst>
          </p:cNvPr>
          <p:cNvSpPr/>
          <p:nvPr/>
        </p:nvSpPr>
        <p:spPr>
          <a:xfrm>
            <a:off x="467544" y="3766927"/>
            <a:ext cx="4680520"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 Input </a:t>
            </a:r>
            <a:r>
              <a:rPr lang="en-US" sz="2500" b="1" dirty="0" smtClean="0">
                <a:latin typeface="Nunito Sans" panose="00000500000000000000" pitchFamily="2" charset="0"/>
              </a:rPr>
              <a:t>Stream </a:t>
            </a:r>
            <a:endParaRPr lang="en-US" sz="2500" b="1" dirty="0">
              <a:latin typeface="Nunito Sans" panose="00000500000000000000" pitchFamily="2" charset="0"/>
            </a:endParaRPr>
          </a:p>
        </p:txBody>
      </p:sp>
      <p:sp>
        <p:nvSpPr>
          <p:cNvPr id="10" name="TextBox 9">
            <a:extLst>
              <a:ext uri="{FF2B5EF4-FFF2-40B4-BE49-F238E27FC236}">
                <a16:creationId xmlns:a16="http://schemas.microsoft.com/office/drawing/2014/main" id="{5AFC0D69-68C1-4838-9AC4-A4286388BDC4}"/>
              </a:ext>
            </a:extLst>
          </p:cNvPr>
          <p:cNvSpPr txBox="1"/>
          <p:nvPr/>
        </p:nvSpPr>
        <p:spPr>
          <a:xfrm>
            <a:off x="449035" y="1161288"/>
            <a:ext cx="8237765" cy="1175258"/>
          </a:xfrm>
          <a:prstGeom prst="rect">
            <a:avLst/>
          </a:prstGeom>
          <a:noFill/>
        </p:spPr>
        <p:txBody>
          <a:bodyPr wrap="square" rtlCol="0">
            <a:spAutoFit/>
          </a:bodyPr>
          <a:lstStyle/>
          <a:p>
            <a:pPr>
              <a:lnSpc>
                <a:spcPct val="150000"/>
              </a:lnSpc>
            </a:pPr>
            <a:r>
              <a:rPr lang="en-IN" sz="2500" dirty="0" smtClean="0">
                <a:latin typeface="Arial" panose="020B0604020202020204" pitchFamily="34" charset="0"/>
                <a:cs typeface="Arial" panose="020B0604020202020204" pitchFamily="34" charset="0"/>
              </a:rPr>
              <a:t>Which of these class is not related to input and output stream in terms of functioning?</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816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9144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2917612" y="228601"/>
            <a:ext cx="58293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6911577" y="5486400"/>
            <a:ext cx="1746991" cy="598177"/>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D)null</a:t>
            </a:r>
            <a:endParaRPr lang="en-US" sz="2500" dirty="0">
              <a:latin typeface="Nunito Sans" panose="00000500000000000000" pitchFamily="2" charset="0"/>
            </a:endParaRPr>
          </a:p>
        </p:txBody>
      </p:sp>
      <p:sp>
        <p:nvSpPr>
          <p:cNvPr id="31" name="Rectangle 30">
            <a:extLst>
              <a:ext uri="{FF2B5EF4-FFF2-40B4-BE49-F238E27FC236}">
                <a16:creationId xmlns:a16="http://schemas.microsoft.com/office/drawing/2014/main" id="{BEF40363-1296-4F6B-8656-D47D96B64330}"/>
              </a:ext>
            </a:extLst>
          </p:cNvPr>
          <p:cNvSpPr/>
          <p:nvPr/>
        </p:nvSpPr>
        <p:spPr>
          <a:xfrm>
            <a:off x="467572" y="5486400"/>
            <a:ext cx="1746991" cy="598177"/>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 0 </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id="{BEF40363-1296-4F6B-8656-D47D96B64330}"/>
              </a:ext>
            </a:extLst>
          </p:cNvPr>
          <p:cNvSpPr/>
          <p:nvPr/>
        </p:nvSpPr>
        <p:spPr>
          <a:xfrm>
            <a:off x="2615574" y="5486400"/>
            <a:ext cx="1746991" cy="598177"/>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b="1" dirty="0" smtClean="0">
                <a:latin typeface="Nunito Sans" panose="00000500000000000000" pitchFamily="2" charset="0"/>
              </a:rPr>
              <a:t>) 1 </a:t>
            </a:r>
            <a:endParaRPr lang="en-US" sz="2500" b="1" dirty="0">
              <a:latin typeface="Nunito Sans" panose="00000500000000000000" pitchFamily="2" charset="0"/>
            </a:endParaRPr>
          </a:p>
        </p:txBody>
      </p:sp>
      <p:sp>
        <p:nvSpPr>
          <p:cNvPr id="33" name="Rectangle 32">
            <a:extLst>
              <a:ext uri="{FF2B5EF4-FFF2-40B4-BE49-F238E27FC236}">
                <a16:creationId xmlns:a16="http://schemas.microsoft.com/office/drawing/2014/main" id="{BEF40363-1296-4F6B-8656-D47D96B64330}"/>
              </a:ext>
            </a:extLst>
          </p:cNvPr>
          <p:cNvSpPr/>
          <p:nvPr/>
        </p:nvSpPr>
        <p:spPr>
          <a:xfrm>
            <a:off x="4357687" y="5486400"/>
            <a:ext cx="2500330" cy="598177"/>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C)-1</a:t>
            </a:r>
            <a:endParaRPr lang="en-US" sz="2500" dirty="0">
              <a:latin typeface="Nunito Sans" panose="00000500000000000000" pitchFamily="2" charset="0"/>
            </a:endParaRPr>
          </a:p>
        </p:txBody>
      </p:sp>
      <p:sp>
        <p:nvSpPr>
          <p:cNvPr id="10" name="TextBox 9">
            <a:extLst>
              <a:ext uri="{FF2B5EF4-FFF2-40B4-BE49-F238E27FC236}">
                <a16:creationId xmlns:a16="http://schemas.microsoft.com/office/drawing/2014/main" id="{5AFC0D69-68C1-4838-9AC4-A4286388BDC4}"/>
              </a:ext>
            </a:extLst>
          </p:cNvPr>
          <p:cNvSpPr txBox="1"/>
          <p:nvPr/>
        </p:nvSpPr>
        <p:spPr>
          <a:xfrm>
            <a:off x="449035" y="1161288"/>
            <a:ext cx="8237765" cy="1175258"/>
          </a:xfrm>
          <a:prstGeom prst="rect">
            <a:avLst/>
          </a:prstGeom>
          <a:noFill/>
        </p:spPr>
        <p:txBody>
          <a:bodyPr wrap="square" rtlCol="0">
            <a:spAutoFit/>
          </a:bodyPr>
          <a:lstStyle/>
          <a:p>
            <a:pPr>
              <a:lnSpc>
                <a:spcPct val="150000"/>
              </a:lnSpc>
            </a:pPr>
            <a:r>
              <a:rPr lang="en-IN" sz="2500" dirty="0" smtClean="0">
                <a:latin typeface="Arial" panose="020B0604020202020204" pitchFamily="34" charset="0"/>
                <a:cs typeface="Arial" panose="020B0604020202020204" pitchFamily="34" charset="0"/>
              </a:rPr>
              <a:t>Which of these values is returned by read() method is end of file (EOF) is encountered?</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816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9144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2917612" y="228601"/>
            <a:ext cx="58293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248339" y="4975022"/>
            <a:ext cx="3143271" cy="736355"/>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D)</a:t>
            </a:r>
            <a:r>
              <a:rPr lang="en-US" sz="2500" b="1" dirty="0" err="1" smtClean="0">
                <a:latin typeface="Nunito Sans" panose="00000500000000000000" pitchFamily="2" charset="0"/>
              </a:rPr>
              <a:t>OutputStream</a:t>
            </a:r>
            <a:endParaRPr lang="en-US" sz="2500" dirty="0">
              <a:latin typeface="Nunito Sans" panose="00000500000000000000" pitchFamily="2" charset="0"/>
            </a:endParaRPr>
          </a:p>
        </p:txBody>
      </p:sp>
      <p:sp>
        <p:nvSpPr>
          <p:cNvPr id="31" name="Rectangle 30">
            <a:extLst>
              <a:ext uri="{FF2B5EF4-FFF2-40B4-BE49-F238E27FC236}">
                <a16:creationId xmlns:a16="http://schemas.microsoft.com/office/drawing/2014/main" id="{BEF40363-1296-4F6B-8656-D47D96B64330}"/>
              </a:ext>
            </a:extLst>
          </p:cNvPr>
          <p:cNvSpPr/>
          <p:nvPr/>
        </p:nvSpPr>
        <p:spPr>
          <a:xfrm>
            <a:off x="251520" y="2912112"/>
            <a:ext cx="3357586" cy="598177"/>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a:t>
            </a:r>
            <a:r>
              <a:rPr lang="en-US" sz="2500" dirty="0" smtClean="0">
                <a:latin typeface="Nunito Sans" panose="00000500000000000000" pitchFamily="2" charset="0"/>
              </a:rPr>
              <a:t> </a:t>
            </a:r>
            <a:r>
              <a:rPr lang="en-US" sz="2500" b="1" dirty="0" err="1" smtClean="0">
                <a:latin typeface="Nunito Sans" panose="00000500000000000000" pitchFamily="2" charset="0"/>
              </a:rPr>
              <a:t>InputStream</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2" name="Rectangle 31">
            <a:extLst>
              <a:ext uri="{FF2B5EF4-FFF2-40B4-BE49-F238E27FC236}">
                <a16:creationId xmlns:a16="http://schemas.microsoft.com/office/drawing/2014/main" id="{BEF40363-1296-4F6B-8656-D47D96B64330}"/>
              </a:ext>
            </a:extLst>
          </p:cNvPr>
          <p:cNvSpPr/>
          <p:nvPr/>
        </p:nvSpPr>
        <p:spPr>
          <a:xfrm>
            <a:off x="251520" y="3491705"/>
            <a:ext cx="2113859" cy="796175"/>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b="1" dirty="0" smtClean="0">
                <a:latin typeface="Nunito Sans" panose="00000500000000000000" pitchFamily="2" charset="0"/>
              </a:rPr>
              <a:t>)</a:t>
            </a:r>
            <a:r>
              <a:rPr lang="en-US" sz="2500" dirty="0" smtClean="0">
                <a:latin typeface="Nunito Sans" panose="00000500000000000000" pitchFamily="2" charset="0"/>
              </a:rPr>
              <a:t> </a:t>
            </a:r>
            <a:r>
              <a:rPr lang="en-US" sz="2500" b="1" dirty="0" smtClean="0">
                <a:latin typeface="Nunito Sans" panose="00000500000000000000" pitchFamily="2" charset="0"/>
              </a:rPr>
              <a:t>Reader</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3" name="Rectangle 32">
            <a:extLst>
              <a:ext uri="{FF2B5EF4-FFF2-40B4-BE49-F238E27FC236}">
                <a16:creationId xmlns:a16="http://schemas.microsoft.com/office/drawing/2014/main" id="{BEF40363-1296-4F6B-8656-D47D96B64330}"/>
              </a:ext>
            </a:extLst>
          </p:cNvPr>
          <p:cNvSpPr/>
          <p:nvPr/>
        </p:nvSpPr>
        <p:spPr>
          <a:xfrm>
            <a:off x="179512" y="4221088"/>
            <a:ext cx="2500330" cy="657995"/>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 writer</a:t>
            </a:r>
            <a:endParaRPr lang="en-US" sz="2500" dirty="0">
              <a:latin typeface="Nunito Sans" panose="00000500000000000000" pitchFamily="2" charset="0"/>
            </a:endParaRPr>
          </a:p>
        </p:txBody>
      </p:sp>
      <p:sp>
        <p:nvSpPr>
          <p:cNvPr id="10" name="TextBox 9">
            <a:extLst>
              <a:ext uri="{FF2B5EF4-FFF2-40B4-BE49-F238E27FC236}">
                <a16:creationId xmlns:a16="http://schemas.microsoft.com/office/drawing/2014/main" id="{5AFC0D69-68C1-4838-9AC4-A4286388BDC4}"/>
              </a:ext>
            </a:extLst>
          </p:cNvPr>
          <p:cNvSpPr txBox="1"/>
          <p:nvPr/>
        </p:nvSpPr>
        <p:spPr>
          <a:xfrm>
            <a:off x="449035" y="1161288"/>
            <a:ext cx="8237765" cy="1315425"/>
          </a:xfrm>
          <a:prstGeom prst="rect">
            <a:avLst/>
          </a:prstGeom>
          <a:noFill/>
        </p:spPr>
        <p:txBody>
          <a:bodyPr wrap="square" rtlCol="0">
            <a:spAutoFit/>
          </a:bodyPr>
          <a:lstStyle/>
          <a:p>
            <a:pPr>
              <a:lnSpc>
                <a:spcPct val="150000"/>
              </a:lnSpc>
            </a:pPr>
            <a:r>
              <a:rPr lang="en-IN" sz="2800" dirty="0" smtClean="0">
                <a:latin typeface="Arial" panose="020B0604020202020204" pitchFamily="34" charset="0"/>
                <a:cs typeface="Arial" panose="020B0604020202020204" pitchFamily="34" charset="0"/>
              </a:rPr>
              <a:t>What is the name of the abstract base class for streams dealing with </a:t>
            </a:r>
            <a:r>
              <a:rPr lang="en-IN" sz="2800" i="1" dirty="0" smtClean="0">
                <a:latin typeface="Arial" panose="020B0604020202020204" pitchFamily="34" charset="0"/>
                <a:cs typeface="Arial" panose="020B0604020202020204" pitchFamily="34" charset="0"/>
              </a:rPr>
              <a:t>character input</a:t>
            </a:r>
            <a:r>
              <a:rPr lang="en-IN" sz="2800" dirty="0" smtClean="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816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9144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2917612" y="228601"/>
            <a:ext cx="58293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741802" y="4000766"/>
            <a:ext cx="9116609"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D)</a:t>
            </a:r>
            <a:r>
              <a:rPr lang="en-US" sz="2500" b="1" dirty="0" err="1" smtClean="0">
                <a:latin typeface="Nunito Sans" panose="00000500000000000000" pitchFamily="2" charset="0"/>
              </a:rPr>
              <a:t>java.file</a:t>
            </a:r>
            <a:endParaRPr lang="en-US" sz="2500" dirty="0">
              <a:latin typeface="Nunito Sans" panose="00000500000000000000" pitchFamily="2" charset="0"/>
            </a:endParaRPr>
          </a:p>
        </p:txBody>
      </p:sp>
      <p:sp>
        <p:nvSpPr>
          <p:cNvPr id="31" name="Rectangle 30">
            <a:extLst>
              <a:ext uri="{FF2B5EF4-FFF2-40B4-BE49-F238E27FC236}">
                <a16:creationId xmlns:a16="http://schemas.microsoft.com/office/drawing/2014/main" id="{BEF40363-1296-4F6B-8656-D47D96B64330}"/>
              </a:ext>
            </a:extLst>
          </p:cNvPr>
          <p:cNvSpPr/>
          <p:nvPr/>
        </p:nvSpPr>
        <p:spPr>
          <a:xfrm>
            <a:off x="741803" y="1938965"/>
            <a:ext cx="2774866" cy="3075941"/>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a:t>
            </a:r>
            <a:r>
              <a:rPr lang="en-US" sz="2500" dirty="0" smtClean="0">
                <a:latin typeface="Nunito Sans" panose="00000500000000000000" pitchFamily="2" charset="0"/>
              </a:rPr>
              <a:t> </a:t>
            </a:r>
            <a:r>
              <a:rPr lang="en-US" sz="2500" b="1" dirty="0" err="1" smtClean="0">
                <a:latin typeface="Nunito Sans" panose="00000500000000000000" pitchFamily="2" charset="0"/>
              </a:rPr>
              <a:t>java.input</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2" name="Rectangle 31">
            <a:extLst>
              <a:ext uri="{FF2B5EF4-FFF2-40B4-BE49-F238E27FC236}">
                <a16:creationId xmlns:a16="http://schemas.microsoft.com/office/drawing/2014/main" id="{BEF40363-1296-4F6B-8656-D47D96B64330}"/>
              </a:ext>
            </a:extLst>
          </p:cNvPr>
          <p:cNvSpPr/>
          <p:nvPr/>
        </p:nvSpPr>
        <p:spPr>
          <a:xfrm>
            <a:off x="741804" y="2587301"/>
            <a:ext cx="4181640"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B</a:t>
            </a:r>
            <a:r>
              <a:rPr lang="en-US" sz="2500" b="1" dirty="0" smtClean="0">
                <a:latin typeface="Nunito Sans" panose="00000500000000000000" pitchFamily="2" charset="0"/>
              </a:rPr>
              <a:t>)</a:t>
            </a:r>
            <a:r>
              <a:rPr lang="en-US" sz="2500" dirty="0" smtClean="0">
                <a:latin typeface="Nunito Sans" panose="00000500000000000000" pitchFamily="2" charset="0"/>
              </a:rPr>
              <a:t> </a:t>
            </a:r>
            <a:r>
              <a:rPr lang="en-US" sz="2500" b="1" dirty="0" smtClean="0">
                <a:latin typeface="Nunito Sans" panose="00000500000000000000" pitchFamily="2" charset="0"/>
              </a:rPr>
              <a:t>java.io</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3" name="Rectangle 32">
            <a:extLst>
              <a:ext uri="{FF2B5EF4-FFF2-40B4-BE49-F238E27FC236}">
                <a16:creationId xmlns:a16="http://schemas.microsoft.com/office/drawing/2014/main" id="{BEF40363-1296-4F6B-8656-D47D96B64330}"/>
              </a:ext>
            </a:extLst>
          </p:cNvPr>
          <p:cNvSpPr/>
          <p:nvPr/>
        </p:nvSpPr>
        <p:spPr>
          <a:xfrm>
            <a:off x="741802" y="3287054"/>
            <a:ext cx="6450187"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 </a:t>
            </a:r>
            <a:r>
              <a:rPr lang="en-US" sz="2500" b="1" dirty="0" err="1" smtClean="0">
                <a:latin typeface="Nunito Sans" panose="00000500000000000000" pitchFamily="2" charset="0"/>
              </a:rPr>
              <a:t>java.inout</a:t>
            </a:r>
            <a:endParaRPr lang="en-US" sz="2500" dirty="0">
              <a:latin typeface="Nunito Sans" panose="00000500000000000000" pitchFamily="2" charset="0"/>
            </a:endParaRPr>
          </a:p>
        </p:txBody>
      </p:sp>
      <p:sp>
        <p:nvSpPr>
          <p:cNvPr id="10" name="TextBox 9">
            <a:extLst>
              <a:ext uri="{FF2B5EF4-FFF2-40B4-BE49-F238E27FC236}">
                <a16:creationId xmlns:a16="http://schemas.microsoft.com/office/drawing/2014/main" id="{5AFC0D69-68C1-4838-9AC4-A4286388BDC4}"/>
              </a:ext>
            </a:extLst>
          </p:cNvPr>
          <p:cNvSpPr txBox="1"/>
          <p:nvPr/>
        </p:nvSpPr>
        <p:spPr>
          <a:xfrm>
            <a:off x="449035" y="1161288"/>
            <a:ext cx="8237765" cy="669094"/>
          </a:xfrm>
          <a:prstGeom prst="rect">
            <a:avLst/>
          </a:prstGeom>
          <a:noFill/>
        </p:spPr>
        <p:txBody>
          <a:bodyPr wrap="square" rtlCol="0">
            <a:spAutoFit/>
          </a:bodyPr>
          <a:lstStyle/>
          <a:p>
            <a:pPr>
              <a:lnSpc>
                <a:spcPct val="150000"/>
              </a:lnSpc>
            </a:pPr>
            <a:r>
              <a:rPr lang="en-IN" sz="2800" dirty="0" smtClean="0"/>
              <a:t>The input/output package usually used with Java is:</a:t>
            </a:r>
            <a:endParaRPr lang="en-US" sz="2500" dirty="0">
              <a:latin typeface="Nunito Sans" panose="00000500000000000000" pitchFamily="2" charset="0"/>
            </a:endParaRPr>
          </a:p>
        </p:txBody>
      </p:sp>
    </p:spTree>
    <p:extLst>
      <p:ext uri="{BB962C8B-B14F-4D97-AF65-F5344CB8AC3E}">
        <p14:creationId xmlns:p14="http://schemas.microsoft.com/office/powerpoint/2010/main" val="3885816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71472" y="1285860"/>
            <a:ext cx="7929618" cy="3939540"/>
          </a:xfrm>
          <a:prstGeom prst="rect">
            <a:avLst/>
          </a:prstGeom>
          <a:noFill/>
        </p:spPr>
        <p:txBody>
          <a:bodyPr wrap="square" rtlCol="0">
            <a:spAutoFit/>
          </a:bodyPr>
          <a:lstStyle/>
          <a:p>
            <a:pPr algn="just">
              <a:buFont typeface="Arial" pitchFamily="34" charset="0"/>
              <a:buChar char="•"/>
            </a:pPr>
            <a:r>
              <a:rPr lang="en-IN" sz="2500" dirty="0" smtClean="0">
                <a:latin typeface="Nunito Sans" panose="020B0604020202020204" charset="0"/>
                <a:cs typeface="Arial" panose="020B0604020202020204" pitchFamily="34" charset="0"/>
              </a:rPr>
              <a:t> Allow the data in the form of bytes from input devices to Java program and from java program to output devices.</a:t>
            </a:r>
          </a:p>
          <a:p>
            <a:pPr algn="just"/>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dirty="0" smtClean="0">
                <a:latin typeface="Nunito Sans" panose="020B0604020202020204" charset="0"/>
                <a:cs typeface="Arial" panose="020B0604020202020204" pitchFamily="34" charset="0"/>
              </a:rPr>
              <a:t>The length of the data in byte-oriented streams is </a:t>
            </a:r>
            <a:r>
              <a:rPr lang="en-IN" sz="2500" b="1" dirty="0" smtClean="0">
                <a:latin typeface="Nunito Sans" panose="020B0604020202020204" charset="0"/>
                <a:cs typeface="Arial" panose="020B0604020202020204" pitchFamily="34" charset="0"/>
              </a:rPr>
              <a:t>1 byte.</a:t>
            </a:r>
            <a:r>
              <a:rPr lang="en-IN" sz="2500" dirty="0" smtClean="0">
                <a:latin typeface="Nunito Sans" panose="020B0604020202020204" charset="0"/>
                <a:cs typeface="Arial" panose="020B0604020202020204" pitchFamily="34" charset="0"/>
              </a:rPr>
              <a:t> </a:t>
            </a:r>
          </a:p>
          <a:p>
            <a:pPr algn="just"/>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dirty="0" smtClean="0">
                <a:latin typeface="Nunito Sans" panose="020B0604020202020204" charset="0"/>
                <a:cs typeface="Arial" panose="020B0604020202020204" pitchFamily="34" charset="0"/>
              </a:rPr>
              <a:t>There are </a:t>
            </a:r>
            <a:r>
              <a:rPr lang="en-IN" sz="2500" b="1" dirty="0" smtClean="0">
                <a:latin typeface="Nunito Sans" panose="020B0604020202020204" charset="0"/>
                <a:cs typeface="Arial" panose="020B0604020202020204" pitchFamily="34" charset="0"/>
              </a:rPr>
              <a:t>two types </a:t>
            </a:r>
            <a:r>
              <a:rPr lang="en-IN" sz="2500" dirty="0" smtClean="0">
                <a:latin typeface="Nunito Sans" panose="020B0604020202020204" charset="0"/>
                <a:cs typeface="Arial" panose="020B0604020202020204" pitchFamily="34" charset="0"/>
              </a:rPr>
              <a:t>of Byte-Oriented Streams</a:t>
            </a:r>
          </a:p>
          <a:p>
            <a:pPr algn="just"/>
            <a:r>
              <a:rPr lang="en-IN" sz="2500" dirty="0" smtClean="0">
                <a:latin typeface="Nunito Sans" panose="020B0604020202020204" charset="0"/>
                <a:cs typeface="Arial" panose="020B0604020202020204" pitchFamily="34" charset="0"/>
              </a:rPr>
              <a:t>1.InputStream</a:t>
            </a:r>
          </a:p>
          <a:p>
            <a:pPr algn="just"/>
            <a:r>
              <a:rPr lang="en-IN" sz="2500" dirty="0" smtClean="0">
                <a:latin typeface="Nunito Sans" panose="020B0604020202020204" charset="0"/>
                <a:cs typeface="Arial" panose="020B0604020202020204" pitchFamily="34" charset="0"/>
              </a:rPr>
              <a:t>2.OutputStream</a:t>
            </a: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1523494"/>
          </a:xfrm>
          <a:prstGeom prst="rect">
            <a:avLst/>
          </a:prstGeom>
          <a:noFill/>
        </p:spPr>
        <p:txBody>
          <a:bodyPr wrap="square" rtlCol="0">
            <a:spAutoFit/>
          </a:bodyPr>
          <a:lstStyle/>
          <a:p>
            <a:r>
              <a:rPr lang="en-IN" sz="4800" b="1" dirty="0" smtClean="0">
                <a:latin typeface="Nunito Sans"/>
              </a:rPr>
              <a:t>Byte-Oriented Streams</a:t>
            </a:r>
          </a:p>
          <a:p>
            <a:endParaRPr lang="en-US" sz="4500" dirty="0">
              <a:latin typeface="Nunito Sans"/>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9144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2917612" y="228601"/>
            <a:ext cx="58293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30" name="Rectangle 29">
            <a:extLst>
              <a:ext uri="{FF2B5EF4-FFF2-40B4-BE49-F238E27FC236}">
                <a16:creationId xmlns:a16="http://schemas.microsoft.com/office/drawing/2014/main" id="{BEF40363-1296-4F6B-8656-D47D96B64330}"/>
              </a:ext>
            </a:extLst>
          </p:cNvPr>
          <p:cNvSpPr/>
          <p:nvPr/>
        </p:nvSpPr>
        <p:spPr>
          <a:xfrm>
            <a:off x="6715140" y="5357826"/>
            <a:ext cx="3143271" cy="598177"/>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D)4</a:t>
            </a:r>
            <a:endParaRPr lang="en-US" sz="2500" dirty="0">
              <a:latin typeface="Nunito Sans" panose="00000500000000000000" pitchFamily="2" charset="0"/>
            </a:endParaRPr>
          </a:p>
        </p:txBody>
      </p:sp>
      <p:sp>
        <p:nvSpPr>
          <p:cNvPr id="31" name="Rectangle 30">
            <a:extLst>
              <a:ext uri="{FF2B5EF4-FFF2-40B4-BE49-F238E27FC236}">
                <a16:creationId xmlns:a16="http://schemas.microsoft.com/office/drawing/2014/main" id="{BEF40363-1296-4F6B-8656-D47D96B64330}"/>
              </a:ext>
            </a:extLst>
          </p:cNvPr>
          <p:cNvSpPr/>
          <p:nvPr/>
        </p:nvSpPr>
        <p:spPr>
          <a:xfrm>
            <a:off x="214282" y="5429264"/>
            <a:ext cx="3357586"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a:t>
            </a:r>
            <a:r>
              <a:rPr lang="en-US" sz="2500" dirty="0" smtClean="0">
                <a:latin typeface="Nunito Sans" panose="00000500000000000000" pitchFamily="2" charset="0"/>
              </a:rPr>
              <a:t> </a:t>
            </a:r>
            <a:r>
              <a:rPr lang="en-US" sz="2500" b="1" dirty="0" smtClean="0">
                <a:latin typeface="Nunito Sans" panose="00000500000000000000" pitchFamily="2" charset="0"/>
              </a:rPr>
              <a:t>1</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2" name="Rectangle 31">
            <a:extLst>
              <a:ext uri="{FF2B5EF4-FFF2-40B4-BE49-F238E27FC236}">
                <a16:creationId xmlns:a16="http://schemas.microsoft.com/office/drawing/2014/main" id="{BEF40363-1296-4F6B-8656-D47D96B64330}"/>
              </a:ext>
            </a:extLst>
          </p:cNvPr>
          <p:cNvSpPr/>
          <p:nvPr/>
        </p:nvSpPr>
        <p:spPr>
          <a:xfrm>
            <a:off x="2643174" y="5429264"/>
            <a:ext cx="1746991"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b="1" dirty="0" smtClean="0">
                <a:latin typeface="Nunito Sans" panose="00000500000000000000" pitchFamily="2" charset="0"/>
              </a:rPr>
              <a:t>)</a:t>
            </a:r>
            <a:r>
              <a:rPr lang="en-US" sz="2500" dirty="0" smtClean="0">
                <a:latin typeface="Nunito Sans" panose="00000500000000000000" pitchFamily="2" charset="0"/>
              </a:rPr>
              <a:t> </a:t>
            </a:r>
            <a:r>
              <a:rPr lang="en-US" sz="2500" b="1" dirty="0" smtClean="0">
                <a:latin typeface="Nunito Sans" panose="00000500000000000000" pitchFamily="2" charset="0"/>
              </a:rPr>
              <a:t>2</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33" name="Rectangle 32">
            <a:extLst>
              <a:ext uri="{FF2B5EF4-FFF2-40B4-BE49-F238E27FC236}">
                <a16:creationId xmlns:a16="http://schemas.microsoft.com/office/drawing/2014/main" id="{BEF40363-1296-4F6B-8656-D47D96B64330}"/>
              </a:ext>
            </a:extLst>
          </p:cNvPr>
          <p:cNvSpPr/>
          <p:nvPr/>
        </p:nvSpPr>
        <p:spPr>
          <a:xfrm>
            <a:off x="4429124" y="5429264"/>
            <a:ext cx="2500330"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 3</a:t>
            </a:r>
            <a:endParaRPr lang="en-US" sz="2500" dirty="0">
              <a:latin typeface="Nunito Sans" panose="00000500000000000000" pitchFamily="2" charset="0"/>
            </a:endParaRPr>
          </a:p>
        </p:txBody>
      </p:sp>
      <p:sp>
        <p:nvSpPr>
          <p:cNvPr id="10" name="TextBox 9">
            <a:extLst>
              <a:ext uri="{FF2B5EF4-FFF2-40B4-BE49-F238E27FC236}">
                <a16:creationId xmlns:a16="http://schemas.microsoft.com/office/drawing/2014/main" id="{5AFC0D69-68C1-4838-9AC4-A4286388BDC4}"/>
              </a:ext>
            </a:extLst>
          </p:cNvPr>
          <p:cNvSpPr txBox="1"/>
          <p:nvPr/>
        </p:nvSpPr>
        <p:spPr>
          <a:xfrm>
            <a:off x="449035" y="1161288"/>
            <a:ext cx="8237765" cy="598177"/>
          </a:xfrm>
          <a:prstGeom prst="rect">
            <a:avLst/>
          </a:prstGeom>
          <a:noFill/>
        </p:spPr>
        <p:txBody>
          <a:bodyPr wrap="square" rtlCol="0">
            <a:spAutoFit/>
          </a:bodyPr>
          <a:lstStyle/>
          <a:p>
            <a:pPr>
              <a:lnSpc>
                <a:spcPct val="150000"/>
              </a:lnSpc>
            </a:pPr>
            <a:r>
              <a:rPr lang="en-US" sz="2500" dirty="0" smtClean="0">
                <a:latin typeface="Arial" panose="020B0604020202020204" pitchFamily="34" charset="0"/>
                <a:cs typeface="Arial" panose="020B0604020202020204" pitchFamily="34" charset="0"/>
              </a:rPr>
              <a:t>What are the types of Streams?</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816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1"/>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71472" y="1285860"/>
            <a:ext cx="7929618" cy="4324261"/>
          </a:xfrm>
          <a:prstGeom prst="rect">
            <a:avLst/>
          </a:prstGeom>
          <a:noFill/>
        </p:spPr>
        <p:txBody>
          <a:bodyPr wrap="square" rtlCol="0">
            <a:spAutoFit/>
          </a:bodyPr>
          <a:lstStyle/>
          <a:p>
            <a:pPr>
              <a:buFont typeface="Arial" pitchFamily="34" charset="0"/>
              <a:buChar char="•"/>
            </a:pPr>
            <a:r>
              <a:rPr lang="en-IN" sz="2500" dirty="0" smtClean="0">
                <a:latin typeface="Nunito Sans" panose="020B0604020202020204" charset="0"/>
                <a:cs typeface="Arial" panose="020B0604020202020204" pitchFamily="34" charset="0"/>
              </a:rPr>
              <a:t>It will allow the data in the form of bytes from input devices to Java program.</a:t>
            </a:r>
          </a:p>
          <a:p>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b="1" dirty="0" err="1" smtClean="0">
                <a:latin typeface="Nunito Sans" panose="020B0604020202020204" charset="0"/>
                <a:cs typeface="Arial" panose="020B0604020202020204" pitchFamily="34" charset="0"/>
              </a:rPr>
              <a:t>Ex:</a:t>
            </a:r>
            <a:r>
              <a:rPr lang="en-IN" sz="2500" dirty="0" err="1" smtClean="0">
                <a:latin typeface="Nunito Sans" panose="020B0604020202020204" charset="0"/>
                <a:cs typeface="Arial" panose="020B0604020202020204" pitchFamily="34" charset="0"/>
              </a:rPr>
              <a:t>ByteArrayInputStream</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FilterInputStream</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DataInputStream</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ObjectInputStream</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smtClean="0">
                <a:latin typeface="Nunito Sans" panose="020B0604020202020204" charset="0"/>
                <a:cs typeface="Arial" panose="020B0604020202020204" pitchFamily="34" charset="0"/>
              </a:rPr>
              <a:t>FileInputStream</a:t>
            </a:r>
          </a:p>
          <a:p>
            <a:pPr>
              <a:buFont typeface="Arial" pitchFamily="34" charset="0"/>
              <a:buChar char="•"/>
            </a:pPr>
            <a:r>
              <a:rPr lang="en-IN" sz="2500" dirty="0" err="1" smtClean="0">
                <a:latin typeface="Nunito Sans" panose="020B0604020202020204" charset="0"/>
                <a:cs typeface="Arial" panose="020B0604020202020204" pitchFamily="34" charset="0"/>
              </a:rPr>
              <a:t>StringBufferInputStream</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BufferedInputStream</a:t>
            </a:r>
            <a:endParaRPr lang="en-IN" sz="2500" dirty="0" smtClean="0">
              <a:latin typeface="Nunito Sans" panose="020B0604020202020204" charset="0"/>
              <a:cs typeface="Arial" panose="020B0604020202020204" pitchFamily="34" charset="0"/>
            </a:endParaRPr>
          </a:p>
          <a:p>
            <a:endParaRPr lang="en-IN" sz="2500" dirty="0" smtClean="0">
              <a:latin typeface="Nunito Sans" panose="020B0604020202020204" charset="0"/>
              <a:cs typeface="Arial" panose="020B0604020202020204" pitchFamily="34"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1523494"/>
          </a:xfrm>
          <a:prstGeom prst="rect">
            <a:avLst/>
          </a:prstGeom>
          <a:noFill/>
        </p:spPr>
        <p:txBody>
          <a:bodyPr wrap="square" rtlCol="0">
            <a:spAutoFit/>
          </a:bodyPr>
          <a:lstStyle/>
          <a:p>
            <a:r>
              <a:rPr lang="en-IN" sz="4500" b="1" dirty="0" smtClean="0">
                <a:latin typeface="Nunito Sans"/>
              </a:rPr>
              <a:t>Input Streams</a:t>
            </a:r>
          </a:p>
          <a:p>
            <a:endParaRPr lang="en-US" sz="4500" dirty="0">
              <a:latin typeface="Nunito Sans"/>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71472" y="1285860"/>
            <a:ext cx="7929618" cy="3170099"/>
          </a:xfrm>
          <a:prstGeom prst="rect">
            <a:avLst/>
          </a:prstGeom>
          <a:noFill/>
        </p:spPr>
        <p:txBody>
          <a:bodyPr wrap="square" rtlCol="0">
            <a:spAutoFit/>
          </a:bodyPr>
          <a:lstStyle/>
          <a:p>
            <a:pPr algn="just">
              <a:buFont typeface="Arial" pitchFamily="34" charset="0"/>
              <a:buChar char="•"/>
            </a:pPr>
            <a:r>
              <a:rPr lang="en-IN" sz="2500" dirty="0" smtClean="0">
                <a:latin typeface="Nunito Sans" panose="020B0604020202020204" charset="0"/>
                <a:cs typeface="Arial" panose="020B0604020202020204" pitchFamily="34" charset="0"/>
              </a:rPr>
              <a:t>It will allow the data in the form of bytes from Java programmes to output devices.</a:t>
            </a:r>
          </a:p>
          <a:p>
            <a:pPr algn="just"/>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b="1" dirty="0" err="1" smtClean="0">
                <a:latin typeface="Nunito Sans" panose="020B0604020202020204" charset="0"/>
                <a:cs typeface="Arial" panose="020B0604020202020204" pitchFamily="34" charset="0"/>
              </a:rPr>
              <a:t>Ex:</a:t>
            </a:r>
            <a:r>
              <a:rPr lang="en-IN" sz="2500" dirty="0" err="1" smtClean="0">
                <a:latin typeface="Nunito Sans" panose="020B0604020202020204" charset="0"/>
                <a:cs typeface="Arial" panose="020B0604020202020204" pitchFamily="34" charset="0"/>
              </a:rPr>
              <a:t>ByteArrayOutputStream</a:t>
            </a:r>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dirty="0" err="1" smtClean="0">
                <a:latin typeface="Nunito Sans" panose="020B0604020202020204" charset="0"/>
                <a:cs typeface="Arial" panose="020B0604020202020204" pitchFamily="34" charset="0"/>
              </a:rPr>
              <a:t>DataOutputStream</a:t>
            </a:r>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dirty="0" err="1" smtClean="0">
                <a:latin typeface="Nunito Sans" panose="020B0604020202020204" charset="0"/>
                <a:cs typeface="Arial" panose="020B0604020202020204" pitchFamily="34" charset="0"/>
              </a:rPr>
              <a:t>FileOutputStream</a:t>
            </a:r>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dirty="0" err="1" smtClean="0">
                <a:latin typeface="Nunito Sans" panose="020B0604020202020204" charset="0"/>
                <a:cs typeface="Arial" panose="020B0604020202020204" pitchFamily="34" charset="0"/>
              </a:rPr>
              <a:t>PrintStream</a:t>
            </a:r>
            <a:endParaRPr lang="en-IN" sz="2500" dirty="0" smtClean="0">
              <a:latin typeface="Nunito Sans" panose="020B0604020202020204" charset="0"/>
              <a:cs typeface="Arial" panose="020B0604020202020204" pitchFamily="34" charset="0"/>
            </a:endParaRPr>
          </a:p>
          <a:p>
            <a:pPr algn="just">
              <a:buFont typeface="Arial" pitchFamily="34" charset="0"/>
              <a:buChar char="•"/>
            </a:pPr>
            <a:r>
              <a:rPr lang="en-IN" sz="2500" dirty="0" err="1" smtClean="0">
                <a:latin typeface="Nunito Sans" panose="020B0604020202020204" charset="0"/>
                <a:cs typeface="Arial" panose="020B0604020202020204" pitchFamily="34" charset="0"/>
              </a:rPr>
              <a:t>BufferedOutputStream</a:t>
            </a:r>
            <a:r>
              <a:rPr lang="en-IN" sz="2500" dirty="0" smtClean="0">
                <a:latin typeface="Nunito Sans" panose="020B0604020202020204" charset="0"/>
                <a:cs typeface="Arial" panose="020B0604020202020204" pitchFamily="34" charset="0"/>
              </a:rPr>
              <a:t>..</a:t>
            </a: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1523494"/>
          </a:xfrm>
          <a:prstGeom prst="rect">
            <a:avLst/>
          </a:prstGeom>
          <a:noFill/>
        </p:spPr>
        <p:txBody>
          <a:bodyPr wrap="square" rtlCol="0">
            <a:spAutoFit/>
          </a:bodyPr>
          <a:lstStyle/>
          <a:p>
            <a:r>
              <a:rPr lang="en-IN" sz="4500" b="1" dirty="0" smtClean="0">
                <a:latin typeface="Nunito Sans"/>
              </a:rPr>
              <a:t>Output  Streams</a:t>
            </a:r>
          </a:p>
          <a:p>
            <a:endParaRPr lang="en-US" sz="4500" dirty="0">
              <a:latin typeface="Nunito Sans"/>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71472" y="1285860"/>
            <a:ext cx="7929618" cy="3554819"/>
          </a:xfrm>
          <a:prstGeom prst="rect">
            <a:avLst/>
          </a:prstGeom>
          <a:noFill/>
        </p:spPr>
        <p:txBody>
          <a:bodyPr wrap="square" rtlCol="0">
            <a:spAutoFit/>
          </a:bodyPr>
          <a:lstStyle/>
          <a:p>
            <a:pPr algn="just">
              <a:buFont typeface="Wingdings" pitchFamily="2" charset="2"/>
              <a:buChar char="§"/>
            </a:pPr>
            <a:r>
              <a:rPr lang="en-IN" sz="2500" dirty="0" smtClean="0">
                <a:latin typeface="Nunito Sans" panose="020B0604020202020204" charset="0"/>
                <a:cs typeface="Arial" panose="020B0604020202020204" pitchFamily="34" charset="0"/>
              </a:rPr>
              <a:t>It will allow the data in the form of characters from input devices to java program and form java program to output devices.</a:t>
            </a:r>
          </a:p>
          <a:p>
            <a:pPr algn="just"/>
            <a:endParaRPr lang="en-IN" sz="2500" dirty="0" smtClean="0">
              <a:latin typeface="Nunito Sans" panose="020B0604020202020204" charset="0"/>
              <a:cs typeface="Arial" panose="020B0604020202020204" pitchFamily="34" charset="0"/>
            </a:endParaRPr>
          </a:p>
          <a:p>
            <a:pPr algn="just">
              <a:buFont typeface="Wingdings" pitchFamily="2" charset="2"/>
              <a:buChar char="§"/>
            </a:pPr>
            <a:r>
              <a:rPr lang="en-IN" sz="2500" dirty="0" smtClean="0">
                <a:latin typeface="Nunito Sans" panose="020B0604020202020204" charset="0"/>
                <a:cs typeface="Arial" panose="020B0604020202020204" pitchFamily="34" charset="0"/>
              </a:rPr>
              <a:t>The length of the data in characters-oriented stream is </a:t>
            </a:r>
            <a:r>
              <a:rPr lang="en-IN" sz="2500" b="1" dirty="0" smtClean="0">
                <a:latin typeface="Nunito Sans" panose="020B0604020202020204" charset="0"/>
                <a:cs typeface="Arial" panose="020B0604020202020204" pitchFamily="34" charset="0"/>
              </a:rPr>
              <a:t>2 bytes</a:t>
            </a:r>
            <a:r>
              <a:rPr lang="en-IN" sz="2500" dirty="0" smtClean="0">
                <a:latin typeface="Nunito Sans" panose="020B0604020202020204" charset="0"/>
                <a:cs typeface="Arial" panose="020B0604020202020204" pitchFamily="34" charset="0"/>
              </a:rPr>
              <a:t>. There are two bytes of character-oriented streams</a:t>
            </a:r>
          </a:p>
          <a:p>
            <a:pPr algn="just"/>
            <a:r>
              <a:rPr lang="en-IN" sz="2500" dirty="0" smtClean="0">
                <a:latin typeface="Nunito Sans" panose="020B0604020202020204" charset="0"/>
                <a:cs typeface="Arial" panose="020B0604020202020204" pitchFamily="34" charset="0"/>
              </a:rPr>
              <a:t>1.Reader</a:t>
            </a:r>
          </a:p>
          <a:p>
            <a:pPr algn="just"/>
            <a:r>
              <a:rPr lang="en-IN" sz="2500" dirty="0" smtClean="0">
                <a:latin typeface="Nunito Sans" panose="020B0604020202020204" charset="0"/>
                <a:cs typeface="Arial" panose="020B0604020202020204" pitchFamily="34" charset="0"/>
              </a:rPr>
              <a:t>2.Writer</a:t>
            </a: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1523494"/>
          </a:xfrm>
          <a:prstGeom prst="rect">
            <a:avLst/>
          </a:prstGeom>
          <a:noFill/>
        </p:spPr>
        <p:txBody>
          <a:bodyPr wrap="square" rtlCol="0">
            <a:spAutoFit/>
          </a:bodyPr>
          <a:lstStyle/>
          <a:p>
            <a:r>
              <a:rPr lang="en-IN" sz="4500" b="1" dirty="0" smtClean="0">
                <a:latin typeface="Nunito Sans"/>
              </a:rPr>
              <a:t>Character  Streams</a:t>
            </a:r>
          </a:p>
          <a:p>
            <a:endParaRPr lang="en-US" sz="4500" dirty="0">
              <a:latin typeface="Nunito Sans"/>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71472" y="1285860"/>
            <a:ext cx="7929618" cy="3170099"/>
          </a:xfrm>
          <a:prstGeom prst="rect">
            <a:avLst/>
          </a:prstGeom>
          <a:noFill/>
        </p:spPr>
        <p:txBody>
          <a:bodyPr wrap="square" rtlCol="0">
            <a:spAutoFit/>
          </a:bodyPr>
          <a:lstStyle/>
          <a:p>
            <a:pPr>
              <a:buFont typeface="Arial" pitchFamily="34" charset="0"/>
              <a:buChar char="•"/>
            </a:pPr>
            <a:r>
              <a:rPr lang="en-IN" sz="2500" dirty="0" smtClean="0">
                <a:latin typeface="Nunito Sans" panose="020B0604020202020204" charset="0"/>
                <a:cs typeface="Arial" panose="020B0604020202020204" pitchFamily="34" charset="0"/>
              </a:rPr>
              <a:t>It will allow the data in the form of characters from input devices to java program.</a:t>
            </a:r>
          </a:p>
          <a:p>
            <a:endParaRPr lang="en-IN" sz="2500" dirty="0" smtClean="0">
              <a:latin typeface="Nunito Sans" panose="020B0604020202020204" charset="0"/>
              <a:cs typeface="Arial" panose="020B0604020202020204" pitchFamily="34" charset="0"/>
            </a:endParaRPr>
          </a:p>
          <a:p>
            <a:r>
              <a:rPr lang="en-IN" sz="2500" b="1" dirty="0" smtClean="0">
                <a:latin typeface="Nunito Sans" panose="020B0604020202020204" charset="0"/>
                <a:cs typeface="Arial" panose="020B0604020202020204" pitchFamily="34" charset="0"/>
              </a:rPr>
              <a:t> </a:t>
            </a:r>
            <a:r>
              <a:rPr lang="en-IN" sz="2500" b="1" dirty="0" err="1" smtClean="0">
                <a:latin typeface="Nunito Sans" panose="020B0604020202020204" charset="0"/>
                <a:cs typeface="Arial" panose="020B0604020202020204" pitchFamily="34" charset="0"/>
              </a:rPr>
              <a:t>Ex:</a:t>
            </a:r>
            <a:r>
              <a:rPr lang="en-IN" sz="2500" dirty="0" err="1" smtClean="0">
                <a:latin typeface="Nunito Sans" panose="020B0604020202020204" charset="0"/>
                <a:cs typeface="Arial" panose="020B0604020202020204" pitchFamily="34" charset="0"/>
              </a:rPr>
              <a:t>CharArrayReader</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FilterReader</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BufferedReader</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FileReader</a:t>
            </a:r>
            <a:endParaRPr lang="en-IN" sz="2500" dirty="0" smtClean="0">
              <a:latin typeface="Nunito Sans" panose="020B0604020202020204" charset="0"/>
              <a:cs typeface="Arial" panose="020B0604020202020204" pitchFamily="34" charset="0"/>
            </a:endParaRPr>
          </a:p>
          <a:p>
            <a:pPr>
              <a:buFont typeface="Arial" pitchFamily="34" charset="0"/>
              <a:buChar char="•"/>
            </a:pPr>
            <a:r>
              <a:rPr lang="en-IN" sz="2500" dirty="0" err="1" smtClean="0">
                <a:latin typeface="Nunito Sans" panose="020B0604020202020204" charset="0"/>
                <a:cs typeface="Arial" panose="020B0604020202020204" pitchFamily="34" charset="0"/>
              </a:rPr>
              <a:t>InputStreamReader</a:t>
            </a:r>
            <a:r>
              <a:rPr lang="en-IN" sz="2500" dirty="0" smtClean="0">
                <a:latin typeface="Nunito Sans" panose="020B0604020202020204" charset="0"/>
                <a:cs typeface="Arial" panose="020B0604020202020204" pitchFamily="34" charset="0"/>
              </a:rPr>
              <a:t>….</a:t>
            </a: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1523494"/>
          </a:xfrm>
          <a:prstGeom prst="rect">
            <a:avLst/>
          </a:prstGeom>
          <a:noFill/>
        </p:spPr>
        <p:txBody>
          <a:bodyPr wrap="square" rtlCol="0">
            <a:spAutoFit/>
          </a:bodyPr>
          <a:lstStyle/>
          <a:p>
            <a:r>
              <a:rPr lang="en-US" sz="4500" b="1" dirty="0" smtClean="0">
                <a:latin typeface="Nunito Sans"/>
              </a:rPr>
              <a:t>Reader</a:t>
            </a:r>
            <a:endParaRPr lang="en-IN" sz="4500" b="1" dirty="0" smtClean="0">
              <a:latin typeface="Nunito Sans"/>
            </a:endParaRPr>
          </a:p>
          <a:p>
            <a:endParaRPr lang="en-US" sz="4500" dirty="0">
              <a:latin typeface="Nunito Sans"/>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71472" y="1285860"/>
            <a:ext cx="7929618" cy="3170099"/>
          </a:xfrm>
          <a:prstGeom prst="rect">
            <a:avLst/>
          </a:prstGeom>
          <a:noFill/>
        </p:spPr>
        <p:txBody>
          <a:bodyPr wrap="square" rtlCol="0">
            <a:spAutoFit/>
          </a:bodyPr>
          <a:lstStyle/>
          <a:p>
            <a:pPr>
              <a:buFont typeface="Wingdings" pitchFamily="2" charset="2"/>
              <a:buChar char="§"/>
            </a:pPr>
            <a:r>
              <a:rPr lang="en-IN" sz="2500" dirty="0" smtClean="0">
                <a:latin typeface="Nunito Sans" panose="020B0604020202020204" charset="0"/>
                <a:cs typeface="Arial" panose="020B0604020202020204" pitchFamily="34" charset="0"/>
              </a:rPr>
              <a:t>It will allow the data in the form of  characters from java program to output devices</a:t>
            </a:r>
            <a:r>
              <a:rPr lang="en-IN" sz="2500" dirty="0" smtClean="0">
                <a:latin typeface="Nunito Sans" panose="020B0604020202020204" charset="0"/>
                <a:cs typeface="Arial" panose="020B0604020202020204" pitchFamily="34" charset="0"/>
              </a:rPr>
              <a:t>.</a:t>
            </a:r>
          </a:p>
          <a:p>
            <a:endParaRPr lang="en-IN" sz="2500" dirty="0" smtClean="0">
              <a:latin typeface="Nunito Sans" panose="020B0604020202020204" charset="0"/>
              <a:cs typeface="Arial" panose="020B0604020202020204" pitchFamily="34" charset="0"/>
            </a:endParaRPr>
          </a:p>
          <a:p>
            <a:r>
              <a:rPr lang="en-IN" sz="2500" b="1" dirty="0" err="1" smtClean="0">
                <a:latin typeface="Nunito Sans" panose="020B0604020202020204" charset="0"/>
                <a:cs typeface="Arial" panose="020B0604020202020204" pitchFamily="34" charset="0"/>
              </a:rPr>
              <a:t>Ex:</a:t>
            </a:r>
            <a:r>
              <a:rPr lang="en-IN" sz="2500" dirty="0" err="1" smtClean="0">
                <a:latin typeface="Nunito Sans" panose="020B0604020202020204" charset="0"/>
                <a:cs typeface="Arial" panose="020B0604020202020204" pitchFamily="34" charset="0"/>
              </a:rPr>
              <a:t>CharArrayWriter</a:t>
            </a:r>
            <a:endParaRPr lang="en-IN" sz="2500" dirty="0" smtClean="0">
              <a:latin typeface="Nunito Sans" panose="020B0604020202020204" charset="0"/>
              <a:cs typeface="Arial" panose="020B0604020202020204" pitchFamily="34" charset="0"/>
            </a:endParaRPr>
          </a:p>
          <a:p>
            <a:pPr>
              <a:buFont typeface="Wingdings" pitchFamily="2" charset="2"/>
              <a:buChar char="§"/>
            </a:pPr>
            <a:r>
              <a:rPr lang="en-IN" sz="2500" dirty="0" err="1" smtClean="0">
                <a:latin typeface="Nunito Sans" panose="020B0604020202020204" charset="0"/>
                <a:cs typeface="Arial" panose="020B0604020202020204" pitchFamily="34" charset="0"/>
              </a:rPr>
              <a:t>FilterWriter</a:t>
            </a:r>
            <a:endParaRPr lang="en-IN" sz="2500" dirty="0" smtClean="0">
              <a:latin typeface="Nunito Sans" panose="020B0604020202020204" charset="0"/>
              <a:cs typeface="Arial" panose="020B0604020202020204" pitchFamily="34" charset="0"/>
            </a:endParaRPr>
          </a:p>
          <a:p>
            <a:pPr>
              <a:buFont typeface="Wingdings" pitchFamily="2" charset="2"/>
              <a:buChar char="§"/>
            </a:pPr>
            <a:r>
              <a:rPr lang="en-IN" sz="2500" dirty="0" err="1" smtClean="0">
                <a:latin typeface="Nunito Sans" panose="020B0604020202020204" charset="0"/>
                <a:cs typeface="Arial" panose="020B0604020202020204" pitchFamily="34" charset="0"/>
              </a:rPr>
              <a:t>FileWriter</a:t>
            </a:r>
            <a:endParaRPr lang="en-IN" sz="2500" dirty="0" smtClean="0">
              <a:latin typeface="Nunito Sans" panose="020B0604020202020204" charset="0"/>
              <a:cs typeface="Arial" panose="020B0604020202020204" pitchFamily="34" charset="0"/>
            </a:endParaRPr>
          </a:p>
          <a:p>
            <a:pPr>
              <a:buFont typeface="Wingdings" pitchFamily="2" charset="2"/>
              <a:buChar char="§"/>
            </a:pPr>
            <a:r>
              <a:rPr lang="en-IN" sz="2500" dirty="0" err="1" smtClean="0">
                <a:latin typeface="Nunito Sans" panose="020B0604020202020204" charset="0"/>
                <a:cs typeface="Arial" panose="020B0604020202020204" pitchFamily="34" charset="0"/>
              </a:rPr>
              <a:t>PrintWriter</a:t>
            </a:r>
            <a:endParaRPr lang="en-IN" sz="2500" dirty="0" smtClean="0">
              <a:latin typeface="Nunito Sans" panose="020B0604020202020204" charset="0"/>
              <a:cs typeface="Arial" panose="020B0604020202020204" pitchFamily="34"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428596" y="428604"/>
            <a:ext cx="8464125" cy="1523494"/>
          </a:xfrm>
          <a:prstGeom prst="rect">
            <a:avLst/>
          </a:prstGeom>
          <a:noFill/>
        </p:spPr>
        <p:txBody>
          <a:bodyPr wrap="square" rtlCol="0">
            <a:spAutoFit/>
          </a:bodyPr>
          <a:lstStyle/>
          <a:p>
            <a:r>
              <a:rPr lang="en-US" sz="4500" b="1" dirty="0" smtClean="0">
                <a:latin typeface="Nunito Sans"/>
              </a:rPr>
              <a:t>Writer</a:t>
            </a:r>
            <a:endParaRPr lang="en-IN" sz="4500" b="1" dirty="0" smtClean="0">
              <a:latin typeface="Nunito Sans"/>
            </a:endParaRPr>
          </a:p>
          <a:p>
            <a:endParaRPr lang="en-US" sz="4500" dirty="0">
              <a:latin typeface="Nunito Sans" panose="00000500000000000000" pitchFamily="2" charset="0"/>
            </a:endParaRPr>
          </a:p>
        </p:txBody>
      </p:sp>
      <p:sp>
        <p:nvSpPr>
          <p:cNvPr id="21" name="Rectangle 20">
            <a:extLst>
              <a:ext uri="{FF2B5EF4-FFF2-40B4-BE49-F238E27FC236}">
                <a16:creationId xmlns:a16="http://schemas.microsoft.com/office/drawing/2014/main" id="{79A7B499-1801-4959-9783-261750DF0FA9}"/>
              </a:ext>
            </a:extLst>
          </p:cNvPr>
          <p:cNvSpPr/>
          <p:nvPr/>
        </p:nvSpPr>
        <p:spPr>
          <a:xfrm>
            <a:off x="500034" y="42860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769277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2375</Words>
  <Application>Microsoft Office PowerPoint</Application>
  <PresentationFormat>On-screen Show (4:3)</PresentationFormat>
  <Paragraphs>1093</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Courier New</vt:lpstr>
      <vt:lpstr>Nunito Sans</vt:lpstr>
      <vt:lpstr>Nunito Sans SemiBold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Windows User</cp:lastModifiedBy>
  <cp:revision>128</cp:revision>
  <dcterms:created xsi:type="dcterms:W3CDTF">2020-01-17T04:26:16Z</dcterms:created>
  <dcterms:modified xsi:type="dcterms:W3CDTF">2020-03-07T07:24:49Z</dcterms:modified>
</cp:coreProperties>
</file>