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261" r:id="rId5"/>
    <p:sldId id="269" r:id="rId6"/>
    <p:sldId id="271" r:id="rId7"/>
    <p:sldId id="272" r:id="rId8"/>
    <p:sldId id="278" r:id="rId9"/>
    <p:sldId id="273" r:id="rId10"/>
    <p:sldId id="274" r:id="rId11"/>
    <p:sldId id="275" r:id="rId12"/>
    <p:sldId id="276" r:id="rId13"/>
    <p:sldId id="279" r:id="rId14"/>
    <p:sldId id="277" r:id="rId15"/>
    <p:sldId id="280" r:id="rId16"/>
    <p:sldId id="281" r:id="rId17"/>
    <p:sldId id="282" r:id="rId18"/>
    <p:sldId id="283" r:id="rId19"/>
    <p:sldId id="284" r:id="rId20"/>
    <p:sldId id="285" r:id="rId21"/>
    <p:sldId id="28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08" autoAdjust="0"/>
  </p:normalViewPr>
  <p:slideViewPr>
    <p:cSldViewPr>
      <p:cViewPr varScale="1">
        <p:scale>
          <a:sx n="51" d="100"/>
          <a:sy n="51" d="100"/>
        </p:scale>
        <p:origin x="195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F0B011-81E6-4911-8A46-25F6D616BF8A}" type="datetimeFigureOut">
              <a:rPr lang="en-US" smtClean="0"/>
              <a:pPr/>
              <a:t>3/7/2020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EA9183-FC59-41C2-B0B9-A5D3529C31E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opencsv.sourceforge.ne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oracle.com/javase/1.5.0/docs/api/java/util/Scanner.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oracle.com/javase/6/docs/api/java/lang/String.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oracle.com/javase/6/docs/api/java/lang/String.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Using 3rd Party libraries like </a:t>
            </a:r>
            <a:r>
              <a:rPr lang="en-IN" sz="1200" b="1" i="0" kern="1200" dirty="0" err="1" smtClean="0">
                <a:solidFill>
                  <a:schemeClr val="tx1"/>
                </a:solidFill>
                <a:latin typeface="+mn-lt"/>
                <a:ea typeface="+mn-ea"/>
                <a:cs typeface="+mn-cs"/>
              </a:rPr>
              <a:t>OpenCSV</a:t>
            </a:r>
            <a:endParaRPr lang="en-IN" sz="1200" b="1"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You can use more robust specialized 3rd party utility libraries for this purpose. One example is </a:t>
            </a:r>
            <a:r>
              <a:rPr lang="en-IN" sz="1200" b="1" i="0" u="none" strike="noStrike" kern="1200" dirty="0" err="1" smtClean="0">
                <a:solidFill>
                  <a:schemeClr val="tx1"/>
                </a:solidFill>
                <a:latin typeface="+mn-lt"/>
                <a:ea typeface="+mn-ea"/>
                <a:cs typeface="+mn-cs"/>
                <a:hlinkClick r:id="rId3" tooltip="opencsv"/>
              </a:rPr>
              <a:t>OpenCSV</a:t>
            </a:r>
            <a:r>
              <a:rPr lang="en-IN" sz="1200" b="0" i="0" kern="1200" dirty="0" smtClean="0">
                <a:solidFill>
                  <a:schemeClr val="tx1"/>
                </a:solidFill>
                <a:latin typeface="+mn-lt"/>
                <a:ea typeface="+mn-ea"/>
                <a:cs typeface="+mn-cs"/>
              </a:rPr>
              <a:t>. These libraries give better control on handling the input CSV file, such as:</a:t>
            </a:r>
          </a:p>
          <a:p>
            <a:r>
              <a:rPr lang="en-IN" sz="1200" b="0" i="0" kern="1200" dirty="0" smtClean="0">
                <a:solidFill>
                  <a:schemeClr val="tx1"/>
                </a:solidFill>
                <a:latin typeface="+mn-lt"/>
                <a:ea typeface="+mn-ea"/>
                <a:cs typeface="+mn-cs"/>
              </a:rPr>
              <a:t>Arbitrary numbers of values per line</a:t>
            </a:r>
          </a:p>
          <a:p>
            <a:r>
              <a:rPr lang="en-IN" sz="1200" b="0" i="0" kern="1200" dirty="0" smtClean="0">
                <a:solidFill>
                  <a:schemeClr val="tx1"/>
                </a:solidFill>
                <a:latin typeface="+mn-lt"/>
                <a:ea typeface="+mn-ea"/>
                <a:cs typeface="+mn-cs"/>
              </a:rPr>
              <a:t>Ignoring commas in quoted elements</a:t>
            </a:r>
          </a:p>
          <a:p>
            <a:r>
              <a:rPr lang="en-IN" sz="1200" b="0" i="0" kern="1200" dirty="0" smtClean="0">
                <a:solidFill>
                  <a:schemeClr val="tx1"/>
                </a:solidFill>
                <a:latin typeface="+mn-lt"/>
                <a:ea typeface="+mn-ea"/>
                <a:cs typeface="+mn-cs"/>
              </a:rPr>
              <a:t>Handling entries that span multiple lines</a:t>
            </a:r>
          </a:p>
          <a:p>
            <a:r>
              <a:rPr lang="en-IN" sz="1200" b="0" i="0" kern="1200" dirty="0" smtClean="0">
                <a:solidFill>
                  <a:schemeClr val="tx1"/>
                </a:solidFill>
                <a:latin typeface="+mn-lt"/>
                <a:ea typeface="+mn-ea"/>
                <a:cs typeface="+mn-cs"/>
              </a:rPr>
              <a:t>Configurable separator and quote characters</a:t>
            </a:r>
          </a:p>
          <a:p>
            <a:r>
              <a:rPr lang="en-IN" sz="1200" b="0" i="0" kern="1200" dirty="0" smtClean="0">
                <a:solidFill>
                  <a:schemeClr val="tx1"/>
                </a:solidFill>
                <a:latin typeface="+mn-lt"/>
                <a:ea typeface="+mn-ea"/>
                <a:cs typeface="+mn-cs"/>
              </a:rPr>
              <a:t>Read all the entries at once, or use an </a:t>
            </a:r>
            <a:r>
              <a:rPr lang="en-IN" sz="1200" b="0" i="0" kern="1200" dirty="0" err="1" smtClean="0">
                <a:solidFill>
                  <a:schemeClr val="tx1"/>
                </a:solidFill>
                <a:latin typeface="+mn-lt"/>
                <a:ea typeface="+mn-ea"/>
                <a:cs typeface="+mn-cs"/>
              </a:rPr>
              <a:t>Iterator</a:t>
            </a:r>
            <a:r>
              <a:rPr lang="en-IN" sz="1200" b="0" i="0" kern="1200" dirty="0" smtClean="0">
                <a:solidFill>
                  <a:schemeClr val="tx1"/>
                </a:solidFill>
                <a:latin typeface="+mn-lt"/>
                <a:ea typeface="+mn-ea"/>
                <a:cs typeface="+mn-cs"/>
              </a:rPr>
              <a:t> style model</a:t>
            </a:r>
          </a:p>
          <a:p>
            <a:endParaRPr lang="en-IN" dirty="0"/>
          </a:p>
        </p:txBody>
      </p:sp>
      <p:sp>
        <p:nvSpPr>
          <p:cNvPr id="4" name="Slide Number Placeholder 3"/>
          <p:cNvSpPr>
            <a:spLocks noGrp="1"/>
          </p:cNvSpPr>
          <p:nvPr>
            <p:ph type="sldNum" sz="quarter" idx="10"/>
          </p:nvPr>
        </p:nvSpPr>
        <p:spPr/>
        <p:txBody>
          <a:bodyPr/>
          <a:lstStyle/>
          <a:p>
            <a:fld id="{C3EA9183-FC59-41C2-B0B9-A5D3529C31E1}" type="slidenum">
              <a:rPr lang="en-IN" smtClean="0"/>
              <a:pPr/>
              <a:t>10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fontAlgn="base"/>
            <a:r>
              <a:rPr lang="en-IN" sz="1200" b="0" i="0" kern="1200" dirty="0" smtClean="0">
                <a:solidFill>
                  <a:schemeClr val="tx1"/>
                </a:solidFill>
                <a:latin typeface="+mn-lt"/>
                <a:ea typeface="+mn-ea"/>
                <a:cs typeface="+mn-cs"/>
              </a:rPr>
              <a:t>Output:</a:t>
            </a:r>
          </a:p>
          <a:p>
            <a:pPr rtl="0" fontAlgn="base"/>
            <a:r>
              <a:rPr lang="en-IN" sz="1200" b="0" i="0" kern="1200" dirty="0" smtClean="0">
                <a:solidFill>
                  <a:schemeClr val="tx1"/>
                </a:solidFill>
                <a:latin typeface="+mn-lt"/>
                <a:ea typeface="+mn-ea"/>
                <a:cs typeface="+mn-cs"/>
              </a:rPr>
              <a:t> </a:t>
            </a:r>
          </a:p>
          <a:p>
            <a:pPr rtl="0" fontAlgn="base"/>
            <a:r>
              <a:rPr lang="en-IN" sz="1200" b="0" i="0" kern="1200" dirty="0" smtClean="0">
                <a:solidFill>
                  <a:schemeClr val="tx1"/>
                </a:solidFill>
                <a:latin typeface="+mn-lt"/>
                <a:ea typeface="+mn-ea"/>
                <a:cs typeface="+mn-cs"/>
              </a:rPr>
              <a:t>1</a:t>
            </a:r>
          </a:p>
          <a:p>
            <a:pPr rtl="0" fontAlgn="base"/>
            <a:r>
              <a:rPr lang="en-IN" sz="1200" b="0" i="0" kern="1200" dirty="0" err="1" smtClean="0">
                <a:solidFill>
                  <a:schemeClr val="tx1"/>
                </a:solidFill>
                <a:latin typeface="+mn-lt"/>
                <a:ea typeface="+mn-ea"/>
                <a:cs typeface="+mn-cs"/>
              </a:rPr>
              <a:t>Lokesh</a:t>
            </a:r>
            <a:endParaRPr lang="en-IN" sz="1200" b="0" i="0" kern="1200" dirty="0" smtClean="0">
              <a:solidFill>
                <a:schemeClr val="tx1"/>
              </a:solidFill>
              <a:latin typeface="+mn-lt"/>
              <a:ea typeface="+mn-ea"/>
              <a:cs typeface="+mn-cs"/>
            </a:endParaRPr>
          </a:p>
          <a:p>
            <a:pPr rtl="0" fontAlgn="base"/>
            <a:r>
              <a:rPr lang="en-IN" sz="1200" b="0" i="0" kern="1200" dirty="0" smtClean="0">
                <a:solidFill>
                  <a:schemeClr val="tx1"/>
                </a:solidFill>
                <a:latin typeface="+mn-lt"/>
                <a:ea typeface="+mn-ea"/>
                <a:cs typeface="+mn-cs"/>
              </a:rPr>
              <a:t>Gupta</a:t>
            </a:r>
          </a:p>
          <a:p>
            <a:pPr rtl="0" fontAlgn="base"/>
            <a:r>
              <a:rPr lang="en-IN" sz="1200" b="0" i="0" kern="1200" dirty="0" smtClean="0">
                <a:solidFill>
                  <a:schemeClr val="tx1"/>
                </a:solidFill>
                <a:latin typeface="+mn-lt"/>
                <a:ea typeface="+mn-ea"/>
                <a:cs typeface="+mn-cs"/>
              </a:rPr>
              <a:t>howtodoinjava.com</a:t>
            </a:r>
          </a:p>
          <a:p>
            <a:pPr rtl="0" fontAlgn="base"/>
            <a:r>
              <a:rPr lang="en-IN" sz="1200" b="0" i="0" kern="1200" dirty="0" smtClean="0">
                <a:solidFill>
                  <a:schemeClr val="tx1"/>
                </a:solidFill>
                <a:latin typeface="+mn-lt"/>
                <a:ea typeface="+mn-ea"/>
                <a:cs typeface="+mn-cs"/>
              </a:rPr>
              <a:t>enabled</a:t>
            </a:r>
          </a:p>
          <a:p>
            <a:pPr rtl="0" fontAlgn="base"/>
            <a:r>
              <a:rPr lang="en-IN" sz="1200" b="0" i="0" kern="1200" dirty="0" smtClean="0">
                <a:solidFill>
                  <a:schemeClr val="tx1"/>
                </a:solidFill>
                <a:latin typeface="+mn-lt"/>
                <a:ea typeface="+mn-ea"/>
                <a:cs typeface="+mn-cs"/>
              </a:rPr>
              <a:t>2</a:t>
            </a:r>
          </a:p>
          <a:p>
            <a:pPr rtl="0" fontAlgn="base"/>
            <a:r>
              <a:rPr lang="en-IN" sz="1200" b="0" i="0" kern="1200" dirty="0" err="1" smtClean="0">
                <a:solidFill>
                  <a:schemeClr val="tx1"/>
                </a:solidFill>
                <a:latin typeface="+mn-lt"/>
                <a:ea typeface="+mn-ea"/>
                <a:cs typeface="+mn-cs"/>
              </a:rPr>
              <a:t>Rakesh</a:t>
            </a:r>
            <a:endParaRPr lang="en-IN" sz="1200" b="0" i="0" kern="1200" dirty="0" smtClean="0">
              <a:solidFill>
                <a:schemeClr val="tx1"/>
              </a:solidFill>
              <a:latin typeface="+mn-lt"/>
              <a:ea typeface="+mn-ea"/>
              <a:cs typeface="+mn-cs"/>
            </a:endParaRPr>
          </a:p>
          <a:p>
            <a:pPr rtl="0" fontAlgn="base"/>
            <a:r>
              <a:rPr lang="en-IN" sz="1200" b="0" i="0" kern="1200" dirty="0" smtClean="0">
                <a:solidFill>
                  <a:schemeClr val="tx1"/>
                </a:solidFill>
                <a:latin typeface="+mn-lt"/>
                <a:ea typeface="+mn-ea"/>
                <a:cs typeface="+mn-cs"/>
              </a:rPr>
              <a:t>Gupta</a:t>
            </a:r>
          </a:p>
          <a:p>
            <a:pPr rtl="0" fontAlgn="base"/>
            <a:r>
              <a:rPr lang="en-IN" sz="1200" b="0" i="0" kern="1200" dirty="0" smtClean="0">
                <a:solidFill>
                  <a:schemeClr val="tx1"/>
                </a:solidFill>
                <a:latin typeface="+mn-lt"/>
                <a:ea typeface="+mn-ea"/>
                <a:cs typeface="+mn-cs"/>
              </a:rPr>
              <a:t>howtodoinjava.com</a:t>
            </a:r>
          </a:p>
          <a:p>
            <a:pPr rtl="0" fontAlgn="base"/>
            <a:r>
              <a:rPr lang="en-IN" sz="1200" b="0" i="0" kern="1200" dirty="0" smtClean="0">
                <a:solidFill>
                  <a:schemeClr val="tx1"/>
                </a:solidFill>
                <a:latin typeface="+mn-lt"/>
                <a:ea typeface="+mn-ea"/>
                <a:cs typeface="+mn-cs"/>
              </a:rPr>
              <a:t>enabled</a:t>
            </a:r>
          </a:p>
          <a:p>
            <a:pPr rtl="0" fontAlgn="base"/>
            <a:r>
              <a:rPr lang="en-IN" sz="1200" b="0" i="0" kern="1200" dirty="0" smtClean="0">
                <a:solidFill>
                  <a:schemeClr val="tx1"/>
                </a:solidFill>
                <a:latin typeface="+mn-lt"/>
                <a:ea typeface="+mn-ea"/>
                <a:cs typeface="+mn-cs"/>
              </a:rPr>
              <a:t> </a:t>
            </a:r>
          </a:p>
          <a:p>
            <a:pPr rtl="0" fontAlgn="base"/>
            <a:r>
              <a:rPr lang="en-IN" sz="1200" b="0" i="0" kern="1200" dirty="0" smtClean="0">
                <a:solidFill>
                  <a:schemeClr val="tx1"/>
                </a:solidFill>
                <a:latin typeface="+mn-lt"/>
                <a:ea typeface="+mn-ea"/>
                <a:cs typeface="+mn-cs"/>
              </a:rPr>
              <a:t>..More output will appear here</a:t>
            </a:r>
          </a:p>
          <a:p>
            <a:endParaRPr lang="en-IN" dirty="0"/>
          </a:p>
        </p:txBody>
      </p:sp>
      <p:sp>
        <p:nvSpPr>
          <p:cNvPr id="4" name="Slide Number Placeholder 3"/>
          <p:cNvSpPr>
            <a:spLocks noGrp="1"/>
          </p:cNvSpPr>
          <p:nvPr>
            <p:ph type="sldNum" sz="quarter" idx="10"/>
          </p:nvPr>
        </p:nvSpPr>
        <p:spPr/>
        <p:txBody>
          <a:bodyPr/>
          <a:lstStyle/>
          <a:p>
            <a:fld id="{C3EA9183-FC59-41C2-B0B9-A5D3529C31E1}" type="slidenum">
              <a:rPr lang="en-IN" smtClean="0"/>
              <a:pPr/>
              <a:t>11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3EA9183-FC59-41C2-B0B9-A5D3529C31E1}" type="slidenum">
              <a:rPr lang="en-IN" smtClean="0"/>
              <a:pPr/>
              <a:t>12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3EA9183-FC59-41C2-B0B9-A5D3529C31E1}" type="slidenum">
              <a:rPr lang="en-IN" smtClean="0"/>
              <a:pPr/>
              <a:t>13</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kern="1200" dirty="0" smtClean="0">
                <a:solidFill>
                  <a:schemeClr val="tx1"/>
                </a:solidFill>
                <a:latin typeface="+mn-lt"/>
                <a:ea typeface="+mn-ea"/>
                <a:cs typeface="+mn-cs"/>
              </a:rPr>
              <a:t>Output:</a:t>
            </a:r>
            <a:endParaRPr lang="en-IN" sz="1200" kern="1200" dirty="0" smtClean="0">
              <a:solidFill>
                <a:schemeClr val="tx1"/>
              </a:solidFill>
              <a:latin typeface="+mn-lt"/>
              <a:ea typeface="+mn-ea"/>
              <a:cs typeface="+mn-cs"/>
            </a:endParaRPr>
          </a:p>
          <a:p>
            <a:r>
              <a:rPr lang="en-IN" sz="1200" kern="1200" dirty="0" err="1" smtClean="0">
                <a:solidFill>
                  <a:schemeClr val="tx1"/>
                </a:solidFill>
                <a:latin typeface="+mn-lt"/>
                <a:ea typeface="+mn-ea"/>
                <a:cs typeface="+mn-cs"/>
              </a:rPr>
              <a:t>Shashank</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Mishra</a:t>
            </a:r>
            <a:r>
              <a:rPr lang="en-IN" sz="1200" kern="1200" dirty="0" smtClean="0">
                <a:solidFill>
                  <a:schemeClr val="tx1"/>
                </a:solidFill>
                <a:latin typeface="+mn-lt"/>
                <a:ea typeface="+mn-ea"/>
                <a:cs typeface="+mn-cs"/>
              </a:rPr>
              <a:t> Auditor 909090090 45000 </a:t>
            </a:r>
            <a:r>
              <a:rPr lang="en-IN" sz="1200" kern="1200" dirty="0" err="1" smtClean="0">
                <a:solidFill>
                  <a:schemeClr val="tx1"/>
                </a:solidFill>
                <a:latin typeface="+mn-lt"/>
                <a:ea typeface="+mn-ea"/>
                <a:cs typeface="+mn-cs"/>
              </a:rPr>
              <a:t>Moti</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Vihar</a:t>
            </a:r>
            <a:endParaRPr lang="en-IN" sz="1200" kern="1200" dirty="0" smtClean="0">
              <a:solidFill>
                <a:schemeClr val="tx1"/>
              </a:solidFill>
              <a:latin typeface="+mn-lt"/>
              <a:ea typeface="+mn-ea"/>
              <a:cs typeface="+mn-cs"/>
            </a:endParaRPr>
          </a:p>
          <a:p>
            <a:r>
              <a:rPr lang="en-IN" sz="1200" kern="1200" dirty="0" err="1" smtClean="0">
                <a:solidFill>
                  <a:schemeClr val="tx1"/>
                </a:solidFill>
                <a:latin typeface="+mn-lt"/>
                <a:ea typeface="+mn-ea"/>
                <a:cs typeface="+mn-cs"/>
              </a:rPr>
              <a:t>Naveen</a:t>
            </a:r>
            <a:r>
              <a:rPr lang="en-IN" sz="1200" kern="1200" dirty="0" smtClean="0">
                <a:solidFill>
                  <a:schemeClr val="tx1"/>
                </a:solidFill>
                <a:latin typeface="+mn-lt"/>
                <a:ea typeface="+mn-ea"/>
                <a:cs typeface="+mn-cs"/>
              </a:rPr>
              <a:t> Singh Accountant 213344455 12000 </a:t>
            </a:r>
            <a:r>
              <a:rPr lang="en-IN" sz="1200" kern="1200" dirty="0" err="1" smtClean="0">
                <a:solidFill>
                  <a:schemeClr val="tx1"/>
                </a:solidFill>
                <a:latin typeface="+mn-lt"/>
                <a:ea typeface="+mn-ea"/>
                <a:cs typeface="+mn-cs"/>
              </a:rPr>
              <a:t>Shastri</a:t>
            </a:r>
            <a:r>
              <a:rPr lang="en-IN" sz="1200" kern="1200" dirty="0" smtClean="0">
                <a:solidFill>
                  <a:schemeClr val="tx1"/>
                </a:solidFill>
                <a:latin typeface="+mn-lt"/>
                <a:ea typeface="+mn-ea"/>
                <a:cs typeface="+mn-cs"/>
              </a:rPr>
              <a:t> Nagar</a:t>
            </a:r>
          </a:p>
          <a:p>
            <a:r>
              <a:rPr lang="en-IN" sz="1200" kern="1200" dirty="0" smtClean="0">
                <a:solidFill>
                  <a:schemeClr val="tx1"/>
                </a:solidFill>
                <a:latin typeface="+mn-lt"/>
                <a:ea typeface="+mn-ea"/>
                <a:cs typeface="+mn-cs"/>
              </a:rPr>
              <a:t>Mahesh </a:t>
            </a:r>
            <a:r>
              <a:rPr lang="en-IN" sz="1200" kern="1200" dirty="0" err="1" smtClean="0">
                <a:solidFill>
                  <a:schemeClr val="tx1"/>
                </a:solidFill>
                <a:latin typeface="+mn-lt"/>
                <a:ea typeface="+mn-ea"/>
                <a:cs typeface="+mn-cs"/>
              </a:rPr>
              <a:t>NigamSr</a:t>
            </a:r>
            <a:r>
              <a:rPr lang="en-IN" sz="1200" kern="1200" dirty="0" smtClean="0">
                <a:solidFill>
                  <a:schemeClr val="tx1"/>
                </a:solidFill>
                <a:latin typeface="+mn-lt"/>
                <a:ea typeface="+mn-ea"/>
                <a:cs typeface="+mn-cs"/>
              </a:rPr>
              <a:t>. Manager 787878878 30000 Ashok Nagar</a:t>
            </a:r>
          </a:p>
          <a:p>
            <a:r>
              <a:rPr lang="en-IN" sz="1200" kern="1200" dirty="0" smtClean="0">
                <a:solidFill>
                  <a:schemeClr val="tx1"/>
                </a:solidFill>
                <a:latin typeface="+mn-lt"/>
                <a:ea typeface="+mn-ea"/>
                <a:cs typeface="+mn-cs"/>
              </a:rPr>
              <a:t>Manish Gupta Manager 999988765 20000 </a:t>
            </a:r>
            <a:r>
              <a:rPr lang="en-IN" sz="1200" kern="1200" dirty="0" err="1" smtClean="0">
                <a:solidFill>
                  <a:schemeClr val="tx1"/>
                </a:solidFill>
                <a:latin typeface="+mn-lt"/>
                <a:ea typeface="+mn-ea"/>
                <a:cs typeface="+mn-cs"/>
              </a:rPr>
              <a:t>Saket</a:t>
            </a:r>
            <a:r>
              <a:rPr lang="en-IN" sz="1200" kern="1200" dirty="0" smtClean="0">
                <a:solidFill>
                  <a:schemeClr val="tx1"/>
                </a:solidFill>
                <a:latin typeface="+mn-lt"/>
                <a:ea typeface="+mn-ea"/>
                <a:cs typeface="+mn-cs"/>
              </a:rPr>
              <a:t> Nagar</a:t>
            </a:r>
            <a:endParaRPr lang="en-IN" dirty="0"/>
          </a:p>
        </p:txBody>
      </p:sp>
      <p:sp>
        <p:nvSpPr>
          <p:cNvPr id="4" name="Slide Number Placeholder 3"/>
          <p:cNvSpPr>
            <a:spLocks noGrp="1"/>
          </p:cNvSpPr>
          <p:nvPr>
            <p:ph type="sldNum" sz="quarter" idx="10"/>
          </p:nvPr>
        </p:nvSpPr>
        <p:spPr/>
        <p:txBody>
          <a:bodyPr/>
          <a:lstStyle/>
          <a:p>
            <a:fld id="{C3EA9183-FC59-41C2-B0B9-A5D3529C31E1}" type="slidenum">
              <a:rPr lang="en-IN" smtClean="0"/>
              <a:pPr/>
              <a:t>14</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1" i="0" kern="1200" dirty="0" err="1" smtClean="0">
                <a:solidFill>
                  <a:schemeClr val="tx1"/>
                </a:solidFill>
                <a:latin typeface="+mn-lt"/>
                <a:ea typeface="+mn-ea"/>
                <a:cs typeface="+mn-cs"/>
              </a:rPr>
              <a:t>CSVReader</a:t>
            </a:r>
            <a:r>
              <a:rPr lang="en-IN" sz="1200" b="1" i="0" kern="1200" dirty="0" smtClean="0">
                <a:solidFill>
                  <a:schemeClr val="tx1"/>
                </a:solidFill>
                <a:latin typeface="+mn-lt"/>
                <a:ea typeface="+mn-ea"/>
                <a:cs typeface="+mn-cs"/>
              </a:rPr>
              <a:t> – </a:t>
            </a:r>
            <a:r>
              <a:rPr lang="en-IN" sz="1200" b="0" i="0" kern="1200" dirty="0" smtClean="0">
                <a:solidFill>
                  <a:schemeClr val="tx1"/>
                </a:solidFill>
                <a:latin typeface="+mn-lt"/>
                <a:ea typeface="+mn-ea"/>
                <a:cs typeface="+mn-cs"/>
              </a:rPr>
              <a:t>This class provides the operations to read the CSV file as a list of String array.</a:t>
            </a:r>
          </a:p>
          <a:p>
            <a:pPr fontAlgn="base"/>
            <a:r>
              <a:rPr lang="en-IN" sz="1200" b="1" i="0" kern="1200" dirty="0" err="1" smtClean="0">
                <a:solidFill>
                  <a:schemeClr val="tx1"/>
                </a:solidFill>
                <a:latin typeface="+mn-lt"/>
                <a:ea typeface="+mn-ea"/>
                <a:cs typeface="+mn-cs"/>
              </a:rPr>
              <a:t>CSVWriter</a:t>
            </a:r>
            <a:r>
              <a:rPr lang="en-IN" sz="1200" b="1" i="0" kern="1200" dirty="0" smtClean="0">
                <a:solidFill>
                  <a:schemeClr val="tx1"/>
                </a:solidFill>
                <a:latin typeface="+mn-lt"/>
                <a:ea typeface="+mn-ea"/>
                <a:cs typeface="+mn-cs"/>
              </a:rPr>
              <a:t> – </a:t>
            </a:r>
            <a:r>
              <a:rPr lang="en-IN" sz="1200" b="0" i="0" kern="1200" dirty="0" smtClean="0">
                <a:solidFill>
                  <a:schemeClr val="tx1"/>
                </a:solidFill>
                <a:latin typeface="+mn-lt"/>
                <a:ea typeface="+mn-ea"/>
                <a:cs typeface="+mn-cs"/>
              </a:rPr>
              <a:t>This class allows us to write the data to a CSV file.</a:t>
            </a:r>
          </a:p>
          <a:p>
            <a:pPr fontAlgn="base"/>
            <a:r>
              <a:rPr lang="en-IN" sz="1200" b="1" i="0" kern="1200" dirty="0" err="1" smtClean="0">
                <a:solidFill>
                  <a:schemeClr val="tx1"/>
                </a:solidFill>
                <a:latin typeface="+mn-lt"/>
                <a:ea typeface="+mn-ea"/>
                <a:cs typeface="+mn-cs"/>
              </a:rPr>
              <a:t>CsvToBean</a:t>
            </a:r>
            <a:r>
              <a:rPr lang="en-IN" sz="1200" b="1" i="0" kern="1200" dirty="0" smtClean="0">
                <a:solidFill>
                  <a:schemeClr val="tx1"/>
                </a:solidFill>
                <a:latin typeface="+mn-lt"/>
                <a:ea typeface="+mn-ea"/>
                <a:cs typeface="+mn-cs"/>
              </a:rPr>
              <a:t> – </a:t>
            </a:r>
            <a:r>
              <a:rPr lang="en-IN" sz="1200" b="0" i="0" kern="1200" dirty="0" smtClean="0">
                <a:solidFill>
                  <a:schemeClr val="tx1"/>
                </a:solidFill>
                <a:latin typeface="+mn-lt"/>
                <a:ea typeface="+mn-ea"/>
                <a:cs typeface="+mn-cs"/>
              </a:rPr>
              <a:t>This class will be used when you want to populate your java beans from a CSV file content.</a:t>
            </a:r>
          </a:p>
          <a:p>
            <a:pPr fontAlgn="base"/>
            <a:r>
              <a:rPr lang="en-IN" sz="1200" b="1" i="0" kern="1200" dirty="0" err="1" smtClean="0">
                <a:solidFill>
                  <a:schemeClr val="tx1"/>
                </a:solidFill>
                <a:latin typeface="+mn-lt"/>
                <a:ea typeface="+mn-ea"/>
                <a:cs typeface="+mn-cs"/>
              </a:rPr>
              <a:t>BeanToCsv</a:t>
            </a:r>
            <a:r>
              <a:rPr lang="en-IN" sz="1200" b="1" i="0" kern="1200" dirty="0" smtClean="0">
                <a:solidFill>
                  <a:schemeClr val="tx1"/>
                </a:solidFill>
                <a:latin typeface="+mn-lt"/>
                <a:ea typeface="+mn-ea"/>
                <a:cs typeface="+mn-cs"/>
              </a:rPr>
              <a:t> – </a:t>
            </a:r>
            <a:r>
              <a:rPr lang="en-IN" sz="1200" b="0" i="0" kern="1200" dirty="0" smtClean="0">
                <a:solidFill>
                  <a:schemeClr val="tx1"/>
                </a:solidFill>
                <a:latin typeface="+mn-lt"/>
                <a:ea typeface="+mn-ea"/>
                <a:cs typeface="+mn-cs"/>
              </a:rPr>
              <a:t>This class helps to export data to CSV file from your java application.</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a:p>
        </p:txBody>
      </p:sp>
    </p:spTree>
    <p:extLst>
      <p:ext uri="{BB962C8B-B14F-4D97-AF65-F5344CB8AC3E}">
        <p14:creationId xmlns:p14="http://schemas.microsoft.com/office/powerpoint/2010/main" val="1415811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0" i="0" kern="1200" dirty="0" smtClean="0">
                <a:solidFill>
                  <a:schemeClr val="tx1"/>
                </a:solidFill>
                <a:latin typeface="+mn-lt"/>
                <a:ea typeface="+mn-ea"/>
                <a:cs typeface="+mn-cs"/>
              </a:rPr>
              <a:t>For reading a CSV file you need </a:t>
            </a:r>
            <a:r>
              <a:rPr lang="en-IN" sz="1200" b="0" i="0" kern="1200" dirty="0" err="1" smtClean="0">
                <a:solidFill>
                  <a:schemeClr val="tx1"/>
                </a:solidFill>
                <a:latin typeface="+mn-lt"/>
                <a:ea typeface="+mn-ea"/>
                <a:cs typeface="+mn-cs"/>
              </a:rPr>
              <a:t>CSVReader</a:t>
            </a:r>
            <a:r>
              <a:rPr lang="en-IN" sz="1200" b="0" i="0" kern="1200" dirty="0" smtClean="0">
                <a:solidFill>
                  <a:schemeClr val="tx1"/>
                </a:solidFill>
                <a:latin typeface="+mn-lt"/>
                <a:ea typeface="+mn-ea"/>
                <a:cs typeface="+mn-cs"/>
              </a:rPr>
              <a:t> class. Following are sample CSV file that we’ll read.</a:t>
            </a:r>
          </a:p>
          <a:p>
            <a:r>
              <a:rPr lang="en-IN" dirty="0" smtClean="0"/>
              <a:t>name, </a:t>
            </a:r>
            <a:r>
              <a:rPr lang="en-IN" dirty="0" err="1" smtClean="0"/>
              <a:t>rollno</a:t>
            </a:r>
            <a:r>
              <a:rPr lang="en-IN" dirty="0" smtClean="0"/>
              <a:t>, department, result, </a:t>
            </a:r>
            <a:r>
              <a:rPr lang="en-IN" dirty="0" err="1" smtClean="0"/>
              <a:t>cgpa</a:t>
            </a:r>
            <a:r>
              <a:rPr lang="en-IN" dirty="0" smtClean="0"/>
              <a:t> </a:t>
            </a:r>
          </a:p>
          <a:p>
            <a:r>
              <a:rPr lang="en-IN" dirty="0" err="1" smtClean="0"/>
              <a:t>amar</a:t>
            </a:r>
            <a:r>
              <a:rPr lang="en-IN" dirty="0" smtClean="0"/>
              <a:t>, 42, </a:t>
            </a:r>
            <a:r>
              <a:rPr lang="en-IN" dirty="0" err="1" smtClean="0"/>
              <a:t>cse</a:t>
            </a:r>
            <a:r>
              <a:rPr lang="en-IN" dirty="0" smtClean="0"/>
              <a:t>, pass, 8.6 </a:t>
            </a:r>
          </a:p>
          <a:p>
            <a:r>
              <a:rPr lang="en-IN" dirty="0" err="1" smtClean="0"/>
              <a:t>rohini</a:t>
            </a:r>
            <a:r>
              <a:rPr lang="en-IN" dirty="0" smtClean="0"/>
              <a:t>, 21, </a:t>
            </a:r>
            <a:r>
              <a:rPr lang="en-IN" dirty="0" err="1" smtClean="0"/>
              <a:t>ece</a:t>
            </a:r>
            <a:r>
              <a:rPr lang="en-IN" dirty="0" smtClean="0"/>
              <a:t>, fail, 3.2 </a:t>
            </a:r>
          </a:p>
          <a:p>
            <a:r>
              <a:rPr lang="en-IN" dirty="0" err="1" smtClean="0"/>
              <a:t>aman</a:t>
            </a:r>
            <a:r>
              <a:rPr lang="en-IN" dirty="0" smtClean="0"/>
              <a:t>, 23, </a:t>
            </a:r>
            <a:r>
              <a:rPr lang="en-IN" dirty="0" err="1" smtClean="0"/>
              <a:t>cse</a:t>
            </a:r>
            <a:r>
              <a:rPr lang="en-IN" dirty="0" smtClean="0"/>
              <a:t>, pass, 8.9 </a:t>
            </a:r>
          </a:p>
          <a:p>
            <a:r>
              <a:rPr lang="en-IN" dirty="0" err="1" smtClean="0"/>
              <a:t>rahul</a:t>
            </a:r>
            <a:r>
              <a:rPr lang="en-IN" dirty="0" smtClean="0"/>
              <a:t>, 45, </a:t>
            </a:r>
            <a:r>
              <a:rPr lang="en-IN" dirty="0" err="1" smtClean="0"/>
              <a:t>ee</a:t>
            </a:r>
            <a:r>
              <a:rPr lang="en-IN" dirty="0" smtClean="0"/>
              <a:t>, fail, 4.6 </a:t>
            </a:r>
          </a:p>
          <a:p>
            <a:r>
              <a:rPr lang="en-IN" dirty="0" err="1" smtClean="0"/>
              <a:t>pratik</a:t>
            </a:r>
            <a:r>
              <a:rPr lang="en-IN" dirty="0" smtClean="0"/>
              <a:t>, 65, </a:t>
            </a:r>
            <a:r>
              <a:rPr lang="en-IN" dirty="0" err="1" smtClean="0"/>
              <a:t>cse</a:t>
            </a:r>
            <a:r>
              <a:rPr lang="en-IN" dirty="0" smtClean="0"/>
              <a:t>, pass, 7.2 </a:t>
            </a:r>
          </a:p>
          <a:p>
            <a:r>
              <a:rPr lang="en-IN" dirty="0" err="1" smtClean="0"/>
              <a:t>raunak</a:t>
            </a:r>
            <a:r>
              <a:rPr lang="en-IN" dirty="0" smtClean="0"/>
              <a:t>, 23, me, pass, 9.1 </a:t>
            </a:r>
          </a:p>
          <a:p>
            <a:r>
              <a:rPr lang="en-IN" dirty="0" err="1" smtClean="0"/>
              <a:t>suvam</a:t>
            </a:r>
            <a:r>
              <a:rPr lang="en-IN" dirty="0" smtClean="0"/>
              <a:t>, 68, me, pass, 8.2</a:t>
            </a:r>
          </a:p>
          <a:p>
            <a:endParaRPr lang="en-US" b="1" dirty="0" smtClean="0"/>
          </a:p>
          <a:p>
            <a:r>
              <a:rPr lang="en-IN" sz="1200" b="1" i="0" kern="1200" dirty="0" smtClean="0">
                <a:solidFill>
                  <a:schemeClr val="tx1"/>
                </a:solidFill>
                <a:latin typeface="+mn-lt"/>
                <a:ea typeface="+mn-ea"/>
                <a:cs typeface="+mn-cs"/>
              </a:rPr>
              <a:t>Read data line by line :</a:t>
            </a:r>
            <a:r>
              <a:rPr lang="en-IN" sz="1200" b="0" i="0" kern="1200" dirty="0" smtClean="0">
                <a:solidFill>
                  <a:schemeClr val="tx1"/>
                </a:solidFill>
                <a:latin typeface="+mn-lt"/>
                <a:ea typeface="+mn-ea"/>
                <a:cs typeface="+mn-cs"/>
              </a:rPr>
              <a:t> Lets see how to read CSV file line by line. For reading data line by line, first we have to construct and initialize </a:t>
            </a:r>
            <a:r>
              <a:rPr lang="en-IN" sz="1200" b="0" i="0" kern="1200" dirty="0" err="1" smtClean="0">
                <a:solidFill>
                  <a:schemeClr val="tx1"/>
                </a:solidFill>
                <a:latin typeface="+mn-lt"/>
                <a:ea typeface="+mn-ea"/>
                <a:cs typeface="+mn-cs"/>
              </a:rPr>
              <a:t>CSVReader</a:t>
            </a:r>
            <a:r>
              <a:rPr lang="en-IN" sz="1200" b="0" i="0" kern="1200" dirty="0" smtClean="0">
                <a:solidFill>
                  <a:schemeClr val="tx1"/>
                </a:solidFill>
                <a:latin typeface="+mn-lt"/>
                <a:ea typeface="+mn-ea"/>
                <a:cs typeface="+mn-cs"/>
              </a:rPr>
              <a:t> object by passing the </a:t>
            </a:r>
            <a:r>
              <a:rPr lang="en-IN" sz="1200" b="0" i="0" kern="1200" dirty="0" err="1" smtClean="0">
                <a:solidFill>
                  <a:schemeClr val="tx1"/>
                </a:solidFill>
                <a:latin typeface="+mn-lt"/>
                <a:ea typeface="+mn-ea"/>
                <a:cs typeface="+mn-cs"/>
              </a:rPr>
              <a:t>filereader</a:t>
            </a:r>
            <a:r>
              <a:rPr lang="en-IN" sz="1200" b="0" i="0" kern="1200" dirty="0" smtClean="0">
                <a:solidFill>
                  <a:schemeClr val="tx1"/>
                </a:solidFill>
                <a:latin typeface="+mn-lt"/>
                <a:ea typeface="+mn-ea"/>
                <a:cs typeface="+mn-cs"/>
              </a:rPr>
              <a:t> object of CSV file. After that we have to call </a:t>
            </a:r>
            <a:r>
              <a:rPr lang="en-IN" sz="1200" b="0" i="0" kern="1200" dirty="0" err="1" smtClean="0">
                <a:solidFill>
                  <a:schemeClr val="tx1"/>
                </a:solidFill>
                <a:latin typeface="+mn-lt"/>
                <a:ea typeface="+mn-ea"/>
                <a:cs typeface="+mn-cs"/>
              </a:rPr>
              <a:t>readNext</a:t>
            </a:r>
            <a:r>
              <a:rPr lang="en-IN" sz="1200" b="0" i="0" kern="1200" dirty="0" smtClean="0">
                <a:solidFill>
                  <a:schemeClr val="tx1"/>
                </a:solidFill>
                <a:latin typeface="+mn-lt"/>
                <a:ea typeface="+mn-ea"/>
                <a:cs typeface="+mn-cs"/>
              </a:rPr>
              <a:t>() method of </a:t>
            </a:r>
            <a:r>
              <a:rPr lang="en-IN" sz="1200" b="0" i="0" kern="1200" dirty="0" err="1" smtClean="0">
                <a:solidFill>
                  <a:schemeClr val="tx1"/>
                </a:solidFill>
                <a:latin typeface="+mn-lt"/>
                <a:ea typeface="+mn-ea"/>
                <a:cs typeface="+mn-cs"/>
              </a:rPr>
              <a:t>CSVReader</a:t>
            </a:r>
            <a:r>
              <a:rPr lang="en-IN" sz="1200" b="0" i="0" kern="1200" dirty="0" smtClean="0">
                <a:solidFill>
                  <a:schemeClr val="tx1"/>
                </a:solidFill>
                <a:latin typeface="+mn-lt"/>
                <a:ea typeface="+mn-ea"/>
                <a:cs typeface="+mn-cs"/>
              </a:rPr>
              <a:t> object to read data line by line as shown in below code.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a:p>
        </p:txBody>
      </p:sp>
    </p:spTree>
    <p:extLst>
      <p:ext uri="{BB962C8B-B14F-4D97-AF65-F5344CB8AC3E}">
        <p14:creationId xmlns:p14="http://schemas.microsoft.com/office/powerpoint/2010/main" val="1415811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kern="1200" dirty="0" smtClean="0">
                <a:solidFill>
                  <a:schemeClr val="tx1"/>
                </a:solidFill>
                <a:latin typeface="+mn-lt"/>
                <a:ea typeface="+mn-ea"/>
                <a:cs typeface="+mn-cs"/>
              </a:rPr>
              <a:t>Read data line by line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Lets see how to read CSV file line by line. For reading data line by line, first we have to construct and initialize </a:t>
            </a:r>
            <a:r>
              <a:rPr lang="en-IN" sz="1200" kern="1200" dirty="0" err="1" smtClean="0">
                <a:solidFill>
                  <a:schemeClr val="tx1"/>
                </a:solidFill>
                <a:latin typeface="+mn-lt"/>
                <a:ea typeface="+mn-ea"/>
                <a:cs typeface="+mn-cs"/>
              </a:rPr>
              <a:t>CSVReader</a:t>
            </a:r>
            <a:r>
              <a:rPr lang="en-IN" sz="1200" kern="1200" dirty="0" smtClean="0">
                <a:solidFill>
                  <a:schemeClr val="tx1"/>
                </a:solidFill>
                <a:latin typeface="+mn-lt"/>
                <a:ea typeface="+mn-ea"/>
                <a:cs typeface="+mn-cs"/>
              </a:rPr>
              <a:t> object by passing the </a:t>
            </a:r>
            <a:r>
              <a:rPr lang="en-IN" sz="1200" kern="1200" dirty="0" err="1" smtClean="0">
                <a:solidFill>
                  <a:schemeClr val="tx1"/>
                </a:solidFill>
                <a:latin typeface="+mn-lt"/>
                <a:ea typeface="+mn-ea"/>
                <a:cs typeface="+mn-cs"/>
              </a:rPr>
              <a:t>filereader</a:t>
            </a:r>
            <a:r>
              <a:rPr lang="en-IN" sz="1200" kern="1200" dirty="0" smtClean="0">
                <a:solidFill>
                  <a:schemeClr val="tx1"/>
                </a:solidFill>
                <a:latin typeface="+mn-lt"/>
                <a:ea typeface="+mn-ea"/>
                <a:cs typeface="+mn-cs"/>
              </a:rPr>
              <a:t> object of CSV file. After that we have to call </a:t>
            </a:r>
            <a:r>
              <a:rPr lang="en-IN" sz="1200" kern="1200" dirty="0" err="1" smtClean="0">
                <a:solidFill>
                  <a:schemeClr val="tx1"/>
                </a:solidFill>
                <a:latin typeface="+mn-lt"/>
                <a:ea typeface="+mn-ea"/>
                <a:cs typeface="+mn-cs"/>
              </a:rPr>
              <a:t>readNext</a:t>
            </a:r>
            <a:r>
              <a:rPr lang="en-IN" sz="1200" kern="1200" dirty="0" smtClean="0">
                <a:solidFill>
                  <a:schemeClr val="tx1"/>
                </a:solidFill>
                <a:latin typeface="+mn-lt"/>
                <a:ea typeface="+mn-ea"/>
                <a:cs typeface="+mn-cs"/>
              </a:rPr>
              <a:t>() method of </a:t>
            </a:r>
            <a:r>
              <a:rPr lang="en-IN" sz="1200" kern="1200" dirty="0" err="1" smtClean="0">
                <a:solidFill>
                  <a:schemeClr val="tx1"/>
                </a:solidFill>
                <a:latin typeface="+mn-lt"/>
                <a:ea typeface="+mn-ea"/>
                <a:cs typeface="+mn-cs"/>
              </a:rPr>
              <a:t>CSVReader</a:t>
            </a:r>
            <a:r>
              <a:rPr lang="en-IN" sz="1200" kern="1200" dirty="0" smtClean="0">
                <a:solidFill>
                  <a:schemeClr val="tx1"/>
                </a:solidFill>
                <a:latin typeface="+mn-lt"/>
                <a:ea typeface="+mn-ea"/>
                <a:cs typeface="+mn-cs"/>
              </a:rPr>
              <a:t> object to read data line by line as shown in above code.</a:t>
            </a:r>
          </a:p>
          <a:p>
            <a:endParaRPr lang="en-IN" sz="1200" b="1"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3EA9183-FC59-41C2-B0B9-A5D3529C31E1}" type="slidenum">
              <a:rPr lang="en-IN" smtClean="0"/>
              <a:pPr/>
              <a:t>17</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fontAlgn="base"/>
            <a:r>
              <a:rPr lang="en-IN" sz="1200" b="1" kern="1200" dirty="0" smtClean="0">
                <a:solidFill>
                  <a:schemeClr val="tx1"/>
                </a:solidFill>
                <a:latin typeface="+mn-lt"/>
                <a:ea typeface="+mn-ea"/>
                <a:cs typeface="+mn-cs"/>
              </a:rPr>
              <a:t>Read all data at once :</a:t>
            </a:r>
            <a:r>
              <a:rPr lang="en-IN" sz="1200" kern="1200" dirty="0" smtClean="0">
                <a:solidFill>
                  <a:schemeClr val="tx1"/>
                </a:solidFill>
                <a:latin typeface="+mn-lt"/>
                <a:ea typeface="+mn-ea"/>
                <a:cs typeface="+mn-cs"/>
              </a:rPr>
              <a:t> We read the CSV records one by one using the </a:t>
            </a:r>
            <a:r>
              <a:rPr lang="en-IN" sz="1200" kern="1200" dirty="0" err="1" smtClean="0">
                <a:solidFill>
                  <a:schemeClr val="tx1"/>
                </a:solidFill>
                <a:latin typeface="+mn-lt"/>
                <a:ea typeface="+mn-ea"/>
                <a:cs typeface="+mn-cs"/>
              </a:rPr>
              <a:t>readNext</a:t>
            </a:r>
            <a:r>
              <a:rPr lang="en-IN" sz="1200" kern="1200" dirty="0" smtClean="0">
                <a:solidFill>
                  <a:schemeClr val="tx1"/>
                </a:solidFill>
                <a:latin typeface="+mn-lt"/>
                <a:ea typeface="+mn-ea"/>
                <a:cs typeface="+mn-cs"/>
              </a:rPr>
              <a:t>() method. </a:t>
            </a:r>
            <a:r>
              <a:rPr lang="en-IN" sz="1200" kern="1200" dirty="0" err="1" smtClean="0">
                <a:solidFill>
                  <a:schemeClr val="tx1"/>
                </a:solidFill>
                <a:latin typeface="+mn-lt"/>
                <a:ea typeface="+mn-ea"/>
                <a:cs typeface="+mn-cs"/>
              </a:rPr>
              <a:t>CSVReader</a:t>
            </a:r>
            <a:r>
              <a:rPr lang="en-IN" sz="1200" kern="1200" dirty="0" smtClean="0">
                <a:solidFill>
                  <a:schemeClr val="tx1"/>
                </a:solidFill>
                <a:latin typeface="+mn-lt"/>
                <a:ea typeface="+mn-ea"/>
                <a:cs typeface="+mn-cs"/>
              </a:rPr>
              <a:t> also provides a method called </a:t>
            </a:r>
            <a:r>
              <a:rPr lang="en-IN" sz="1200" kern="1200" dirty="0" err="1" smtClean="0">
                <a:solidFill>
                  <a:schemeClr val="tx1"/>
                </a:solidFill>
                <a:latin typeface="+mn-lt"/>
                <a:ea typeface="+mn-ea"/>
                <a:cs typeface="+mn-cs"/>
              </a:rPr>
              <a:t>readAll</a:t>
            </a:r>
            <a:r>
              <a:rPr lang="en-IN" sz="1200" kern="1200" dirty="0" smtClean="0">
                <a:solidFill>
                  <a:schemeClr val="tx1"/>
                </a:solidFill>
                <a:latin typeface="+mn-lt"/>
                <a:ea typeface="+mn-ea"/>
                <a:cs typeface="+mn-cs"/>
              </a:rPr>
              <a:t>() to read all the records at once into a List.</a:t>
            </a:r>
          </a:p>
          <a:p>
            <a:pPr fontAlgn="base"/>
            <a:r>
              <a:rPr lang="en-IN" sz="1200" b="1" kern="1200" dirty="0" smtClean="0">
                <a:solidFill>
                  <a:schemeClr val="tx1"/>
                </a:solidFill>
                <a:latin typeface="+mn-lt"/>
                <a:ea typeface="+mn-ea"/>
                <a:cs typeface="+mn-cs"/>
              </a:rPr>
              <a:t> List </a:t>
            </a:r>
            <a:r>
              <a:rPr lang="en-IN" sz="1200" b="1" kern="1200" dirty="0" err="1" smtClean="0">
                <a:solidFill>
                  <a:schemeClr val="tx1"/>
                </a:solidFill>
                <a:latin typeface="+mn-lt"/>
                <a:ea typeface="+mn-ea"/>
                <a:cs typeface="+mn-cs"/>
              </a:rPr>
              <a:t>allData</a:t>
            </a:r>
            <a:r>
              <a:rPr lang="en-IN" sz="1200" b="1" kern="1200" dirty="0" smtClean="0">
                <a:solidFill>
                  <a:schemeClr val="tx1"/>
                </a:solidFill>
                <a:latin typeface="+mn-lt"/>
                <a:ea typeface="+mn-ea"/>
                <a:cs typeface="+mn-cs"/>
              </a:rPr>
              <a:t> = </a:t>
            </a:r>
            <a:r>
              <a:rPr lang="en-IN" sz="1200" b="1" kern="1200" dirty="0" err="1" smtClean="0">
                <a:solidFill>
                  <a:schemeClr val="tx1"/>
                </a:solidFill>
                <a:latin typeface="+mn-lt"/>
                <a:ea typeface="+mn-ea"/>
                <a:cs typeface="+mn-cs"/>
              </a:rPr>
              <a:t>csvReader.readAll</a:t>
            </a:r>
            <a:r>
              <a:rPr lang="en-IN" sz="1200" b="1" kern="1200" dirty="0" smtClean="0">
                <a:solidFill>
                  <a:schemeClr val="tx1"/>
                </a:solidFill>
                <a:latin typeface="+mn-lt"/>
                <a:ea typeface="+mn-ea"/>
                <a:cs typeface="+mn-cs"/>
              </a:rPr>
              <a:t>();</a:t>
            </a:r>
            <a:r>
              <a:rPr lang="en-IN" sz="1200" kern="1200" dirty="0" smtClean="0">
                <a:solidFill>
                  <a:schemeClr val="tx1"/>
                </a:solidFill>
                <a:latin typeface="+mn-lt"/>
                <a:ea typeface="+mn-ea"/>
                <a:cs typeface="+mn-cs"/>
              </a:rPr>
              <a:t> When we read </a:t>
            </a:r>
            <a:r>
              <a:rPr lang="en-IN" sz="1200" kern="1200" dirty="0" err="1" smtClean="0">
                <a:solidFill>
                  <a:schemeClr val="tx1"/>
                </a:solidFill>
                <a:latin typeface="+mn-lt"/>
                <a:ea typeface="+mn-ea"/>
                <a:cs typeface="+mn-cs"/>
              </a:rPr>
              <a:t>csv</a:t>
            </a:r>
            <a:r>
              <a:rPr lang="en-IN" sz="1200" kern="1200" dirty="0" smtClean="0">
                <a:solidFill>
                  <a:schemeClr val="tx1"/>
                </a:solidFill>
                <a:latin typeface="+mn-lt"/>
                <a:ea typeface="+mn-ea"/>
                <a:cs typeface="+mn-cs"/>
              </a:rPr>
              <a:t> file by default, header will not ignored, as shown in output of above codes. When we need to skip the first element in the list then we can specify start line while creating </a:t>
            </a:r>
            <a:r>
              <a:rPr lang="en-IN" sz="1200" kern="1200" dirty="0" err="1" smtClean="0">
                <a:solidFill>
                  <a:schemeClr val="tx1"/>
                </a:solidFill>
                <a:latin typeface="+mn-lt"/>
                <a:ea typeface="+mn-ea"/>
                <a:cs typeface="+mn-cs"/>
              </a:rPr>
              <a:t>CSVReader</a:t>
            </a:r>
            <a:r>
              <a:rPr lang="en-IN" sz="1200" kern="1200" dirty="0" smtClean="0">
                <a:solidFill>
                  <a:schemeClr val="tx1"/>
                </a:solidFill>
                <a:latin typeface="+mn-lt"/>
                <a:ea typeface="+mn-ea"/>
                <a:cs typeface="+mn-cs"/>
              </a:rPr>
              <a:t>.</a:t>
            </a:r>
          </a:p>
          <a:p>
            <a:r>
              <a:rPr lang="en-IN" sz="1200" b="1" kern="1200" dirty="0" err="1" smtClean="0">
                <a:solidFill>
                  <a:schemeClr val="tx1"/>
                </a:solidFill>
                <a:latin typeface="+mn-lt"/>
                <a:ea typeface="+mn-ea"/>
                <a:cs typeface="+mn-cs"/>
              </a:rPr>
              <a:t>CSVReader</a:t>
            </a:r>
            <a:r>
              <a:rPr lang="en-IN" sz="1200" b="1" kern="1200" dirty="0" smtClean="0">
                <a:solidFill>
                  <a:schemeClr val="tx1"/>
                </a:solidFill>
                <a:latin typeface="+mn-lt"/>
                <a:ea typeface="+mn-ea"/>
                <a:cs typeface="+mn-cs"/>
              </a:rPr>
              <a:t> </a:t>
            </a:r>
            <a:r>
              <a:rPr lang="en-IN" sz="1200" b="1" kern="1200" dirty="0" err="1" smtClean="0">
                <a:solidFill>
                  <a:schemeClr val="tx1"/>
                </a:solidFill>
                <a:latin typeface="+mn-lt"/>
                <a:ea typeface="+mn-ea"/>
                <a:cs typeface="+mn-cs"/>
              </a:rPr>
              <a:t>csvReader</a:t>
            </a:r>
            <a:r>
              <a:rPr lang="en-IN" sz="1200" b="1" kern="1200" dirty="0" smtClean="0">
                <a:solidFill>
                  <a:schemeClr val="tx1"/>
                </a:solidFill>
                <a:latin typeface="+mn-lt"/>
                <a:ea typeface="+mn-ea"/>
                <a:cs typeface="+mn-cs"/>
              </a:rPr>
              <a:t> = new </a:t>
            </a:r>
            <a:r>
              <a:rPr lang="en-IN" sz="1200" b="1" kern="1200" dirty="0" err="1" smtClean="0">
                <a:solidFill>
                  <a:schemeClr val="tx1"/>
                </a:solidFill>
                <a:latin typeface="+mn-lt"/>
                <a:ea typeface="+mn-ea"/>
                <a:cs typeface="+mn-cs"/>
              </a:rPr>
              <a:t>CSVReaderBuilder</a:t>
            </a:r>
            <a:r>
              <a:rPr lang="en-IN" sz="1200" b="1" kern="1200" dirty="0" smtClean="0">
                <a:solidFill>
                  <a:schemeClr val="tx1"/>
                </a:solidFill>
                <a:latin typeface="+mn-lt"/>
                <a:ea typeface="+mn-ea"/>
                <a:cs typeface="+mn-cs"/>
              </a:rPr>
              <a:t>(reader).</a:t>
            </a:r>
            <a:r>
              <a:rPr lang="en-IN" sz="1200" b="1" kern="1200" dirty="0" err="1" smtClean="0">
                <a:solidFill>
                  <a:schemeClr val="tx1"/>
                </a:solidFill>
                <a:latin typeface="+mn-lt"/>
                <a:ea typeface="+mn-ea"/>
                <a:cs typeface="+mn-cs"/>
              </a:rPr>
              <a:t>withSkipLines</a:t>
            </a:r>
            <a:r>
              <a:rPr lang="en-IN" sz="1200" b="1" kern="1200" dirty="0" smtClean="0">
                <a:solidFill>
                  <a:schemeClr val="tx1"/>
                </a:solidFill>
                <a:latin typeface="+mn-lt"/>
                <a:ea typeface="+mn-ea"/>
                <a:cs typeface="+mn-cs"/>
              </a:rPr>
              <a:t>(1).build();</a:t>
            </a:r>
          </a:p>
        </p:txBody>
      </p:sp>
      <p:sp>
        <p:nvSpPr>
          <p:cNvPr id="4" name="Slide Number Placeholder 3"/>
          <p:cNvSpPr>
            <a:spLocks noGrp="1"/>
          </p:cNvSpPr>
          <p:nvPr>
            <p:ph type="sldNum" sz="quarter" idx="10"/>
          </p:nvPr>
        </p:nvSpPr>
        <p:spPr/>
        <p:txBody>
          <a:bodyPr/>
          <a:lstStyle/>
          <a:p>
            <a:fld id="{C3EA9183-FC59-41C2-B0B9-A5D3529C31E1}" type="slidenum">
              <a:rPr lang="en-IN" smtClean="0"/>
              <a:pPr/>
              <a:t>18</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200" b="1" kern="1200" dirty="0" smtClean="0">
                <a:solidFill>
                  <a:schemeClr val="tx1"/>
                </a:solidFill>
                <a:latin typeface="+mn-lt"/>
                <a:ea typeface="+mn-ea"/>
                <a:cs typeface="+mn-cs"/>
              </a:rPr>
              <a:t>Reading CSV File with different separator</a:t>
            </a:r>
            <a:endParaRPr lang="en-IN" sz="1200" kern="1200" dirty="0" smtClean="0">
              <a:solidFill>
                <a:schemeClr val="tx1"/>
              </a:solidFill>
              <a:latin typeface="+mn-lt"/>
              <a:ea typeface="+mn-ea"/>
              <a:cs typeface="+mn-cs"/>
            </a:endParaRPr>
          </a:p>
          <a:p>
            <a:pPr fontAlgn="base"/>
            <a:r>
              <a:rPr lang="en-IN" sz="1200" kern="1200" dirty="0" smtClean="0">
                <a:solidFill>
                  <a:schemeClr val="tx1"/>
                </a:solidFill>
                <a:latin typeface="+mn-lt"/>
                <a:ea typeface="+mn-ea"/>
                <a:cs typeface="+mn-cs"/>
              </a:rPr>
              <a:t>CSV files can be separated with a delimiter other than a comma e.g. semi-colon, pipe etc. The following example shows how to read data of CSV file separated by a semi-colon character.</a:t>
            </a:r>
            <a:br>
              <a:rPr lang="en-IN" sz="1200" kern="1200" dirty="0" smtClean="0">
                <a:solidFill>
                  <a:schemeClr val="tx1"/>
                </a:solidFill>
                <a:latin typeface="+mn-lt"/>
                <a:ea typeface="+mn-ea"/>
                <a:cs typeface="+mn-cs"/>
              </a:rPr>
            </a:br>
            <a:r>
              <a:rPr lang="en-IN" sz="1200" b="1" kern="1200" dirty="0" smtClean="0">
                <a:solidFill>
                  <a:schemeClr val="tx1"/>
                </a:solidFill>
                <a:latin typeface="+mn-lt"/>
                <a:ea typeface="+mn-ea"/>
                <a:cs typeface="+mn-cs"/>
              </a:rPr>
              <a:t>Semi-colon separated CSV file example :</a:t>
            </a:r>
            <a:endParaRPr lang="en-IN" sz="1200" kern="1200" dirty="0" smtClean="0">
              <a:solidFill>
                <a:schemeClr val="tx1"/>
              </a:solidFill>
              <a:latin typeface="+mn-lt"/>
              <a:ea typeface="+mn-ea"/>
              <a:cs typeface="+mn-cs"/>
            </a:endParaRPr>
          </a:p>
          <a:p>
            <a:pPr fontAlgn="base"/>
            <a:r>
              <a:rPr lang="en-IN" sz="1200" kern="1200" dirty="0" err="1" smtClean="0">
                <a:solidFill>
                  <a:schemeClr val="tx1"/>
                </a:solidFill>
                <a:latin typeface="+mn-lt"/>
                <a:ea typeface="+mn-ea"/>
                <a:cs typeface="+mn-cs"/>
              </a:rPr>
              <a:t>name;rollno;department;result;cgpa</a:t>
            </a:r>
            <a:endParaRPr lang="en-IN" sz="1200" kern="1200" dirty="0" smtClean="0">
              <a:solidFill>
                <a:schemeClr val="tx1"/>
              </a:solidFill>
              <a:latin typeface="+mn-lt"/>
              <a:ea typeface="+mn-ea"/>
              <a:cs typeface="+mn-cs"/>
            </a:endParaRPr>
          </a:p>
          <a:p>
            <a:pPr fontAlgn="base"/>
            <a:r>
              <a:rPr lang="en-IN" sz="1200" kern="1200" dirty="0" smtClean="0">
                <a:solidFill>
                  <a:schemeClr val="tx1"/>
                </a:solidFill>
                <a:latin typeface="+mn-lt"/>
                <a:ea typeface="+mn-ea"/>
                <a:cs typeface="+mn-cs"/>
              </a:rPr>
              <a:t>amar;42;cse;pass;8.6</a:t>
            </a:r>
          </a:p>
          <a:p>
            <a:pPr fontAlgn="base"/>
            <a:r>
              <a:rPr lang="en-IN" sz="1200" kern="1200" dirty="0" smtClean="0">
                <a:solidFill>
                  <a:schemeClr val="tx1"/>
                </a:solidFill>
                <a:latin typeface="+mn-lt"/>
                <a:ea typeface="+mn-ea"/>
                <a:cs typeface="+mn-cs"/>
              </a:rPr>
              <a:t>rohini;21;ece;fail;3.2</a:t>
            </a:r>
          </a:p>
          <a:p>
            <a:pPr fontAlgn="base"/>
            <a:r>
              <a:rPr lang="en-IN" sz="1200" kern="1200" dirty="0" smtClean="0">
                <a:solidFill>
                  <a:schemeClr val="tx1"/>
                </a:solidFill>
                <a:latin typeface="+mn-lt"/>
                <a:ea typeface="+mn-ea"/>
                <a:cs typeface="+mn-cs"/>
              </a:rPr>
              <a:t>aman;23;cse;pass;8.9</a:t>
            </a:r>
          </a:p>
          <a:p>
            <a:pPr fontAlgn="base"/>
            <a:r>
              <a:rPr lang="en-IN" sz="1200" kern="1200" dirty="0" smtClean="0">
                <a:solidFill>
                  <a:schemeClr val="tx1"/>
                </a:solidFill>
                <a:latin typeface="+mn-lt"/>
                <a:ea typeface="+mn-ea"/>
                <a:cs typeface="+mn-cs"/>
              </a:rPr>
              <a:t>rahul;45;ee;fail;4.6</a:t>
            </a:r>
          </a:p>
          <a:p>
            <a:pPr fontAlgn="base"/>
            <a:r>
              <a:rPr lang="en-IN" sz="1200" kern="1200" dirty="0" smtClean="0">
                <a:solidFill>
                  <a:schemeClr val="tx1"/>
                </a:solidFill>
                <a:latin typeface="+mn-lt"/>
                <a:ea typeface="+mn-ea"/>
                <a:cs typeface="+mn-cs"/>
              </a:rPr>
              <a:t>pratik;65;cse;pass;7.2</a:t>
            </a:r>
          </a:p>
          <a:p>
            <a:pPr fontAlgn="base"/>
            <a:r>
              <a:rPr lang="en-IN" sz="1200" kern="1200" dirty="0" smtClean="0">
                <a:solidFill>
                  <a:schemeClr val="tx1"/>
                </a:solidFill>
                <a:latin typeface="+mn-lt"/>
                <a:ea typeface="+mn-ea"/>
                <a:cs typeface="+mn-cs"/>
              </a:rPr>
              <a:t>raunak;23;me;pass;9.1</a:t>
            </a:r>
          </a:p>
          <a:p>
            <a:pPr fontAlgn="base"/>
            <a:r>
              <a:rPr lang="en-IN" sz="1200" kern="1200" dirty="0" smtClean="0">
                <a:solidFill>
                  <a:schemeClr val="tx1"/>
                </a:solidFill>
                <a:latin typeface="+mn-lt"/>
                <a:ea typeface="+mn-ea"/>
                <a:cs typeface="+mn-cs"/>
              </a:rPr>
              <a:t>suvam;68;me;pass;8.2</a:t>
            </a:r>
          </a:p>
          <a:p>
            <a:pPr fontAlgn="base"/>
            <a:endParaRPr lang="en-IN" sz="1200" kern="1200" dirty="0" smtClean="0">
              <a:solidFill>
                <a:schemeClr val="tx1"/>
              </a:solidFill>
              <a:latin typeface="+mn-lt"/>
              <a:ea typeface="+mn-ea"/>
              <a:cs typeface="+mn-cs"/>
            </a:endParaRPr>
          </a:p>
          <a:p>
            <a:pPr fontAlgn="base"/>
            <a:r>
              <a:rPr lang="en-IN" dirty="0" smtClean="0"/>
              <a:t> </a:t>
            </a:r>
            <a:r>
              <a:rPr lang="en-IN" sz="1200" kern="1200" dirty="0" smtClean="0">
                <a:solidFill>
                  <a:schemeClr val="tx1"/>
                </a:solidFill>
                <a:latin typeface="+mn-lt"/>
                <a:ea typeface="+mn-ea"/>
                <a:cs typeface="+mn-cs"/>
              </a:rPr>
              <a:t>For Custom separator first </a:t>
            </a:r>
            <a:r>
              <a:rPr lang="en-IN" sz="1200" kern="1200" dirty="0" err="1" smtClean="0">
                <a:solidFill>
                  <a:schemeClr val="tx1"/>
                </a:solidFill>
                <a:latin typeface="+mn-lt"/>
                <a:ea typeface="+mn-ea"/>
                <a:cs typeface="+mn-cs"/>
              </a:rPr>
              <a:t>CSVParser</a:t>
            </a:r>
            <a:r>
              <a:rPr lang="en-IN" sz="1200" kern="1200" dirty="0" smtClean="0">
                <a:solidFill>
                  <a:schemeClr val="tx1"/>
                </a:solidFill>
                <a:latin typeface="+mn-lt"/>
                <a:ea typeface="+mn-ea"/>
                <a:cs typeface="+mn-cs"/>
              </a:rPr>
              <a:t> with specific parser character is created.</a:t>
            </a:r>
          </a:p>
          <a:p>
            <a:pPr fontAlgn="base"/>
            <a:r>
              <a:rPr lang="en-IN" sz="1200" b="1" kern="1200" dirty="0" err="1" smtClean="0">
                <a:solidFill>
                  <a:schemeClr val="tx1"/>
                </a:solidFill>
                <a:latin typeface="+mn-lt"/>
                <a:ea typeface="+mn-ea"/>
                <a:cs typeface="+mn-cs"/>
              </a:rPr>
              <a:t>CSVParser</a:t>
            </a:r>
            <a:r>
              <a:rPr lang="en-IN" sz="1200" b="1" kern="1200" dirty="0" smtClean="0">
                <a:solidFill>
                  <a:schemeClr val="tx1"/>
                </a:solidFill>
                <a:latin typeface="+mn-lt"/>
                <a:ea typeface="+mn-ea"/>
                <a:cs typeface="+mn-cs"/>
              </a:rPr>
              <a:t> parser = new </a:t>
            </a:r>
            <a:r>
              <a:rPr lang="en-IN" sz="1200" b="1" kern="1200" dirty="0" err="1" smtClean="0">
                <a:solidFill>
                  <a:schemeClr val="tx1"/>
                </a:solidFill>
                <a:latin typeface="+mn-lt"/>
                <a:ea typeface="+mn-ea"/>
                <a:cs typeface="+mn-cs"/>
              </a:rPr>
              <a:t>CSVParserBuilder</a:t>
            </a:r>
            <a:r>
              <a:rPr lang="en-IN" sz="1200" b="1" kern="1200" dirty="0" smtClean="0">
                <a:solidFill>
                  <a:schemeClr val="tx1"/>
                </a:solidFill>
                <a:latin typeface="+mn-lt"/>
                <a:ea typeface="+mn-ea"/>
                <a:cs typeface="+mn-cs"/>
              </a:rPr>
              <a:t>().</a:t>
            </a:r>
            <a:r>
              <a:rPr lang="en-IN" sz="1200" b="1" kern="1200" dirty="0" err="1" smtClean="0">
                <a:solidFill>
                  <a:schemeClr val="tx1"/>
                </a:solidFill>
                <a:latin typeface="+mn-lt"/>
                <a:ea typeface="+mn-ea"/>
                <a:cs typeface="+mn-cs"/>
              </a:rPr>
              <a:t>withSeparator</a:t>
            </a:r>
            <a:r>
              <a:rPr lang="en-IN" sz="1200" b="1" kern="1200" dirty="0" smtClean="0">
                <a:solidFill>
                  <a:schemeClr val="tx1"/>
                </a:solidFill>
                <a:latin typeface="+mn-lt"/>
                <a:ea typeface="+mn-ea"/>
                <a:cs typeface="+mn-cs"/>
              </a:rPr>
              <a:t>(';').build();</a:t>
            </a:r>
            <a:r>
              <a:rPr lang="en-IN" dirty="0" smtClean="0"/>
              <a:t> </a:t>
            </a:r>
            <a:r>
              <a:rPr lang="en-IN" sz="1200" kern="1200" dirty="0" smtClean="0">
                <a:solidFill>
                  <a:schemeClr val="tx1"/>
                </a:solidFill>
                <a:latin typeface="+mn-lt"/>
                <a:ea typeface="+mn-ea"/>
                <a:cs typeface="+mn-cs"/>
              </a:rPr>
              <a:t>Then we will create </a:t>
            </a:r>
            <a:r>
              <a:rPr lang="en-IN" sz="1200" kern="1200" dirty="0" err="1" smtClean="0">
                <a:solidFill>
                  <a:schemeClr val="tx1"/>
                </a:solidFill>
                <a:latin typeface="+mn-lt"/>
                <a:ea typeface="+mn-ea"/>
                <a:cs typeface="+mn-cs"/>
              </a:rPr>
              <a:t>CSVReader</a:t>
            </a:r>
            <a:r>
              <a:rPr lang="en-IN" sz="1200" kern="1200" dirty="0" smtClean="0">
                <a:solidFill>
                  <a:schemeClr val="tx1"/>
                </a:solidFill>
                <a:latin typeface="+mn-lt"/>
                <a:ea typeface="+mn-ea"/>
                <a:cs typeface="+mn-cs"/>
              </a:rPr>
              <a:t> object </a:t>
            </a:r>
            <a:r>
              <a:rPr lang="en-IN" sz="1200" kern="1200" dirty="0" err="1" smtClean="0">
                <a:solidFill>
                  <a:schemeClr val="tx1"/>
                </a:solidFill>
                <a:latin typeface="+mn-lt"/>
                <a:ea typeface="+mn-ea"/>
                <a:cs typeface="+mn-cs"/>
              </a:rPr>
              <a:t>withCSVParser</a:t>
            </a:r>
            <a:r>
              <a:rPr lang="en-IN" sz="1200" kern="1200" dirty="0" smtClean="0">
                <a:solidFill>
                  <a:schemeClr val="tx1"/>
                </a:solidFill>
                <a:latin typeface="+mn-lt"/>
                <a:ea typeface="+mn-ea"/>
                <a:cs typeface="+mn-cs"/>
              </a:rPr>
              <a:t>() method along with </a:t>
            </a:r>
            <a:r>
              <a:rPr lang="en-IN" sz="1200" kern="1200" dirty="0" err="1" smtClean="0">
                <a:solidFill>
                  <a:schemeClr val="tx1"/>
                </a:solidFill>
                <a:latin typeface="+mn-lt"/>
                <a:ea typeface="+mn-ea"/>
                <a:cs typeface="+mn-cs"/>
              </a:rPr>
              <a:t>constrctor</a:t>
            </a:r>
            <a:r>
              <a:rPr lang="en-IN" sz="1200" kern="1200" dirty="0" smtClean="0">
                <a:solidFill>
                  <a:schemeClr val="tx1"/>
                </a:solidFill>
                <a:latin typeface="+mn-lt"/>
                <a:ea typeface="+mn-ea"/>
                <a:cs typeface="+mn-cs"/>
              </a:rPr>
              <a:t> and provided the made parser object to parameter of </a:t>
            </a:r>
            <a:r>
              <a:rPr lang="en-IN" sz="1200" kern="1200" dirty="0" err="1" smtClean="0">
                <a:solidFill>
                  <a:schemeClr val="tx1"/>
                </a:solidFill>
                <a:latin typeface="+mn-lt"/>
                <a:ea typeface="+mn-ea"/>
                <a:cs typeface="+mn-cs"/>
              </a:rPr>
              <a:t>withCSVParser</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method.At</a:t>
            </a:r>
            <a:r>
              <a:rPr lang="en-IN" sz="1200" kern="1200" dirty="0" smtClean="0">
                <a:solidFill>
                  <a:schemeClr val="tx1"/>
                </a:solidFill>
                <a:latin typeface="+mn-lt"/>
                <a:ea typeface="+mn-ea"/>
                <a:cs typeface="+mn-cs"/>
              </a:rPr>
              <a:t> last call build method to build object.</a:t>
            </a:r>
          </a:p>
          <a:p>
            <a:r>
              <a:rPr lang="en-IN" sz="1200" b="1" kern="1200" dirty="0" err="1" smtClean="0">
                <a:solidFill>
                  <a:schemeClr val="tx1"/>
                </a:solidFill>
                <a:latin typeface="+mn-lt"/>
                <a:ea typeface="+mn-ea"/>
                <a:cs typeface="+mn-cs"/>
              </a:rPr>
              <a:t>CSVReader</a:t>
            </a:r>
            <a:r>
              <a:rPr lang="en-IN" sz="1200" b="1" kern="1200" dirty="0" smtClean="0">
                <a:solidFill>
                  <a:schemeClr val="tx1"/>
                </a:solidFill>
                <a:latin typeface="+mn-lt"/>
                <a:ea typeface="+mn-ea"/>
                <a:cs typeface="+mn-cs"/>
              </a:rPr>
              <a:t> </a:t>
            </a:r>
            <a:r>
              <a:rPr lang="en-IN" sz="1200" b="1" kern="1200" dirty="0" err="1" smtClean="0">
                <a:solidFill>
                  <a:schemeClr val="tx1"/>
                </a:solidFill>
                <a:latin typeface="+mn-lt"/>
                <a:ea typeface="+mn-ea"/>
                <a:cs typeface="+mn-cs"/>
              </a:rPr>
              <a:t>csvReader</a:t>
            </a:r>
            <a:r>
              <a:rPr lang="en-IN" sz="1200" b="1" kern="1200" dirty="0" smtClean="0">
                <a:solidFill>
                  <a:schemeClr val="tx1"/>
                </a:solidFill>
                <a:latin typeface="+mn-lt"/>
                <a:ea typeface="+mn-ea"/>
                <a:cs typeface="+mn-cs"/>
              </a:rPr>
              <a:t> = new </a:t>
            </a:r>
            <a:r>
              <a:rPr lang="en-IN" sz="1200" b="1" kern="1200" dirty="0" err="1" smtClean="0">
                <a:solidFill>
                  <a:schemeClr val="tx1"/>
                </a:solidFill>
                <a:latin typeface="+mn-lt"/>
                <a:ea typeface="+mn-ea"/>
                <a:cs typeface="+mn-cs"/>
              </a:rPr>
              <a:t>CSVReaderBuilder</a:t>
            </a:r>
            <a:r>
              <a:rPr lang="en-IN" sz="1200" b="1" kern="1200" dirty="0" smtClean="0">
                <a:solidFill>
                  <a:schemeClr val="tx1"/>
                </a:solidFill>
                <a:latin typeface="+mn-lt"/>
                <a:ea typeface="+mn-ea"/>
                <a:cs typeface="+mn-cs"/>
              </a:rPr>
              <a:t>(</a:t>
            </a:r>
            <a:r>
              <a:rPr lang="en-IN" sz="1200" b="1" kern="1200" dirty="0" err="1" smtClean="0">
                <a:solidFill>
                  <a:schemeClr val="tx1"/>
                </a:solidFill>
                <a:latin typeface="+mn-lt"/>
                <a:ea typeface="+mn-ea"/>
                <a:cs typeface="+mn-cs"/>
              </a:rPr>
              <a:t>filereader</a:t>
            </a:r>
            <a:r>
              <a:rPr lang="en-IN" sz="1200" b="1" kern="1200" dirty="0" smtClean="0">
                <a:solidFill>
                  <a:schemeClr val="tx1"/>
                </a:solidFill>
                <a:latin typeface="+mn-lt"/>
                <a:ea typeface="+mn-ea"/>
                <a:cs typeface="+mn-cs"/>
              </a:rPr>
              <a:t>).</a:t>
            </a:r>
            <a:r>
              <a:rPr lang="en-IN" sz="1200" b="1" kern="1200" dirty="0" err="1" smtClean="0">
                <a:solidFill>
                  <a:schemeClr val="tx1"/>
                </a:solidFill>
                <a:latin typeface="+mn-lt"/>
                <a:ea typeface="+mn-ea"/>
                <a:cs typeface="+mn-cs"/>
              </a:rPr>
              <a:t>withCSVParser</a:t>
            </a:r>
            <a:r>
              <a:rPr lang="en-IN" sz="1200" b="1" kern="1200" dirty="0" smtClean="0">
                <a:solidFill>
                  <a:schemeClr val="tx1"/>
                </a:solidFill>
                <a:latin typeface="+mn-lt"/>
                <a:ea typeface="+mn-ea"/>
                <a:cs typeface="+mn-cs"/>
              </a:rPr>
              <a:t>(parser).build();</a:t>
            </a:r>
          </a:p>
        </p:txBody>
      </p:sp>
      <p:sp>
        <p:nvSpPr>
          <p:cNvPr id="4" name="Slide Number Placeholder 3"/>
          <p:cNvSpPr>
            <a:spLocks noGrp="1"/>
          </p:cNvSpPr>
          <p:nvPr>
            <p:ph type="sldNum" sz="quarter" idx="10"/>
          </p:nvPr>
        </p:nvSpPr>
        <p:spPr/>
        <p:txBody>
          <a:bodyPr/>
          <a:lstStyle/>
          <a:p>
            <a:fld id="{C3EA9183-FC59-41C2-B0B9-A5D3529C31E1}" type="slidenum">
              <a:rPr lang="en-IN" smtClean="0"/>
              <a:pPr/>
              <a:t>19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a:t>
            </a:r>
            <a:r>
              <a:rPr lang="en-US" b="1" dirty="0" smtClean="0"/>
              <a:t>+ </a:t>
            </a:r>
            <a:r>
              <a:rPr lang="en-US" b="1" dirty="0"/>
              <a:t>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p14="http://schemas.microsoft.com/office/powerpoint/2010/main" val="1415811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lang="en-IN" sz="1200" b="1"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3EA9183-FC59-41C2-B0B9-A5D3529C31E1}" type="slidenum">
              <a:rPr lang="en-IN" smtClean="0"/>
              <a:pPr/>
              <a:t>20</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pPr/>
              <a:t>21</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a:t>
            </a:r>
            <a:r>
              <a:rPr lang="en-US" b="1" dirty="0" smtClean="0"/>
              <a:t>+ </a:t>
            </a:r>
            <a:r>
              <a:rPr lang="en-US" b="1" dirty="0"/>
              <a:t>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p14="http://schemas.microsoft.com/office/powerpoint/2010/main" val="1415811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latin typeface="+mn-lt"/>
                <a:ea typeface="+mn-ea"/>
                <a:cs typeface="+mn-cs"/>
              </a:rPr>
              <a:t>Using Microsoft Excel</a:t>
            </a:r>
          </a:p>
          <a:p>
            <a:r>
              <a:rPr lang="en-IN" sz="1200" b="1" i="0" kern="1200" dirty="0" smtClean="0">
                <a:solidFill>
                  <a:schemeClr val="tx1"/>
                </a:solidFill>
                <a:latin typeface="+mn-lt"/>
                <a:ea typeface="+mn-ea"/>
                <a:cs typeface="+mn-cs"/>
              </a:rPr>
              <a:t>Step 1:</a:t>
            </a:r>
            <a:r>
              <a:rPr lang="en-IN" sz="1200" b="0" i="0" kern="1200" dirty="0" smtClean="0">
                <a:solidFill>
                  <a:schemeClr val="tx1"/>
                </a:solidFill>
                <a:latin typeface="+mn-lt"/>
                <a:ea typeface="+mn-ea"/>
                <a:cs typeface="+mn-cs"/>
              </a:rPr>
              <a:t> Open Microsoft Excel.</a:t>
            </a:r>
          </a:p>
          <a:p>
            <a:r>
              <a:rPr lang="en-IN" sz="1200" b="1" i="0" kern="1200" dirty="0" smtClean="0">
                <a:solidFill>
                  <a:schemeClr val="tx1"/>
                </a:solidFill>
                <a:latin typeface="+mn-lt"/>
                <a:ea typeface="+mn-ea"/>
                <a:cs typeface="+mn-cs"/>
              </a:rPr>
              <a:t>Step 2:</a:t>
            </a:r>
            <a:r>
              <a:rPr lang="en-IN" sz="1200" b="0" i="0" kern="1200" dirty="0" smtClean="0">
                <a:solidFill>
                  <a:schemeClr val="tx1"/>
                </a:solidFill>
                <a:latin typeface="+mn-lt"/>
                <a:ea typeface="+mn-ea"/>
                <a:cs typeface="+mn-cs"/>
              </a:rPr>
              <a:t> Write the following data into the file:</a:t>
            </a:r>
          </a:p>
          <a:p>
            <a:r>
              <a:rPr lang="en-IN" sz="1200" b="1" i="0" kern="1200" dirty="0" smtClean="0">
                <a:solidFill>
                  <a:schemeClr val="tx1"/>
                </a:solidFill>
                <a:latin typeface="+mn-lt"/>
                <a:ea typeface="+mn-ea"/>
                <a:cs typeface="+mn-cs"/>
              </a:rPr>
              <a:t>Step 3:</a:t>
            </a:r>
            <a:r>
              <a:rPr lang="en-IN" sz="1200" b="0" i="0" kern="1200" dirty="0" smtClean="0">
                <a:solidFill>
                  <a:schemeClr val="tx1"/>
                </a:solidFill>
                <a:latin typeface="+mn-lt"/>
                <a:ea typeface="+mn-ea"/>
                <a:cs typeface="+mn-cs"/>
              </a:rPr>
              <a:t> Now, save the file. Provide the file name </a:t>
            </a:r>
            <a:r>
              <a:rPr lang="en-IN" sz="1200" b="1" i="0" kern="1200" dirty="0" err="1" smtClean="0">
                <a:solidFill>
                  <a:schemeClr val="tx1"/>
                </a:solidFill>
                <a:latin typeface="+mn-lt"/>
                <a:ea typeface="+mn-ea"/>
                <a:cs typeface="+mn-cs"/>
              </a:rPr>
              <a:t>CSVDemo</a:t>
            </a:r>
            <a:r>
              <a:rPr lang="en-IN" sz="1200" b="0" i="0" kern="1200" dirty="0" smtClean="0">
                <a:solidFill>
                  <a:schemeClr val="tx1"/>
                </a:solidFill>
                <a:latin typeface="+mn-lt"/>
                <a:ea typeface="+mn-ea"/>
                <a:cs typeface="+mn-cs"/>
              </a:rPr>
              <a:t> and select CSV (Comma delimited) from the </a:t>
            </a:r>
            <a:r>
              <a:rPr lang="en-IN" sz="1200" b="1" i="0" kern="1200" dirty="0" smtClean="0">
                <a:solidFill>
                  <a:schemeClr val="tx1"/>
                </a:solidFill>
                <a:latin typeface="+mn-lt"/>
                <a:ea typeface="+mn-ea"/>
                <a:cs typeface="+mn-cs"/>
              </a:rPr>
              <a:t>save as type</a:t>
            </a:r>
            <a:r>
              <a:rPr lang="en-IN" sz="1200" b="0" i="0" kern="1200" dirty="0" smtClean="0">
                <a:solidFill>
                  <a:schemeClr val="tx1"/>
                </a:solidFill>
                <a:latin typeface="+mn-lt"/>
                <a:ea typeface="+mn-ea"/>
                <a:cs typeface="+mn-cs"/>
              </a:rPr>
              <a:t> menu. Now, click on the Save button.</a:t>
            </a:r>
          </a:p>
          <a:p>
            <a:r>
              <a:rPr lang="en-IN" sz="1200" b="0" i="0" kern="1200" dirty="0" smtClean="0">
                <a:solidFill>
                  <a:schemeClr val="tx1"/>
                </a:solidFill>
                <a:latin typeface="+mn-lt"/>
                <a:ea typeface="+mn-ea"/>
                <a:cs typeface="+mn-cs"/>
              </a:rPr>
              <a:t>Using Notepad</a:t>
            </a:r>
          </a:p>
          <a:p>
            <a:r>
              <a:rPr lang="en-IN" sz="1200" b="1" i="0" kern="1200" dirty="0" smtClean="0">
                <a:solidFill>
                  <a:schemeClr val="tx1"/>
                </a:solidFill>
                <a:latin typeface="+mn-lt"/>
                <a:ea typeface="+mn-ea"/>
                <a:cs typeface="+mn-cs"/>
              </a:rPr>
              <a:t>Step 1:</a:t>
            </a:r>
            <a:r>
              <a:rPr lang="en-IN" sz="1200" b="0" i="0" kern="1200" dirty="0" smtClean="0">
                <a:solidFill>
                  <a:schemeClr val="tx1"/>
                </a:solidFill>
                <a:latin typeface="+mn-lt"/>
                <a:ea typeface="+mn-ea"/>
                <a:cs typeface="+mn-cs"/>
              </a:rPr>
              <a:t> Open </a:t>
            </a:r>
            <a:r>
              <a:rPr lang="en-IN" sz="1200" b="1" i="0" kern="1200" dirty="0" smtClean="0">
                <a:solidFill>
                  <a:schemeClr val="tx1"/>
                </a:solidFill>
                <a:latin typeface="+mn-lt"/>
                <a:ea typeface="+mn-ea"/>
                <a:cs typeface="+mn-cs"/>
              </a:rPr>
              <a:t>notepad</a:t>
            </a:r>
            <a:r>
              <a:rPr lang="en-IN" sz="1200" b="0" i="0" kern="1200" dirty="0" smtClean="0">
                <a:solidFill>
                  <a:schemeClr val="tx1"/>
                </a:solidFill>
                <a:latin typeface="+mn-lt"/>
                <a:ea typeface="+mn-ea"/>
                <a:cs typeface="+mn-cs"/>
              </a:rPr>
              <a:t>.</a:t>
            </a:r>
          </a:p>
          <a:p>
            <a:r>
              <a:rPr lang="en-IN" sz="1200" b="1" i="0" kern="1200" dirty="0" smtClean="0">
                <a:solidFill>
                  <a:schemeClr val="tx1"/>
                </a:solidFill>
                <a:latin typeface="+mn-lt"/>
                <a:ea typeface="+mn-ea"/>
                <a:cs typeface="+mn-cs"/>
              </a:rPr>
              <a:t>Step 2:</a:t>
            </a:r>
            <a:r>
              <a:rPr lang="en-IN" sz="1200" b="0" i="0" kern="1200" dirty="0" smtClean="0">
                <a:solidFill>
                  <a:schemeClr val="tx1"/>
                </a:solidFill>
                <a:latin typeface="+mn-lt"/>
                <a:ea typeface="+mn-ea"/>
                <a:cs typeface="+mn-cs"/>
              </a:rPr>
              <a:t> Write some data into file separated by </a:t>
            </a:r>
            <a:r>
              <a:rPr lang="en-IN" sz="1200" b="1" i="0" kern="1200" dirty="0" smtClean="0">
                <a:solidFill>
                  <a:schemeClr val="tx1"/>
                </a:solidFill>
                <a:latin typeface="+mn-lt"/>
                <a:ea typeface="+mn-ea"/>
                <a:cs typeface="+mn-cs"/>
              </a:rPr>
              <a:t>comma (,)</a:t>
            </a:r>
            <a:r>
              <a:rPr lang="en-IN" sz="1200" b="0" i="0" kern="1200" dirty="0" smtClean="0">
                <a:solidFill>
                  <a:schemeClr val="tx1"/>
                </a:solidFill>
                <a:latin typeface="+mn-lt"/>
                <a:ea typeface="+mn-ea"/>
                <a:cs typeface="+mn-cs"/>
              </a:rPr>
              <a:t>. For example:</a:t>
            </a:r>
          </a:p>
          <a:p>
            <a:r>
              <a:rPr lang="en-IN" sz="1200" b="0" i="0" kern="1200" dirty="0" smtClean="0">
                <a:solidFill>
                  <a:schemeClr val="tx1"/>
                </a:solidFill>
                <a:latin typeface="+mn-lt"/>
                <a:ea typeface="+mn-ea"/>
                <a:cs typeface="+mn-cs"/>
              </a:rPr>
              <a:t>                  </a:t>
            </a:r>
            <a:r>
              <a:rPr lang="en-IN" sz="1200" b="1" i="0" kern="1200" dirty="0" err="1" smtClean="0">
                <a:solidFill>
                  <a:schemeClr val="tx1"/>
                </a:solidFill>
                <a:latin typeface="+mn-lt"/>
                <a:ea typeface="+mn-ea"/>
                <a:cs typeface="+mn-cs"/>
              </a:rPr>
              <a:t>Vivek</a:t>
            </a:r>
            <a:r>
              <a:rPr lang="en-IN" sz="1200" b="1" i="0" kern="1200" dirty="0" smtClean="0">
                <a:solidFill>
                  <a:schemeClr val="tx1"/>
                </a:solidFill>
                <a:latin typeface="+mn-lt"/>
                <a:ea typeface="+mn-ea"/>
                <a:cs typeface="+mn-cs"/>
              </a:rPr>
              <a:t>, Singh, 23, 9999999, Chandigarh</a:t>
            </a:r>
            <a:endParaRPr lang="en-IN" sz="1200" b="0"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Step 3:</a:t>
            </a:r>
            <a:r>
              <a:rPr lang="en-IN" sz="1200" b="0" i="0" kern="1200" dirty="0" smtClean="0">
                <a:solidFill>
                  <a:schemeClr val="tx1"/>
                </a:solidFill>
                <a:latin typeface="+mn-lt"/>
                <a:ea typeface="+mn-ea"/>
                <a:cs typeface="+mn-cs"/>
              </a:rPr>
              <a:t> Save the file with </a:t>
            </a:r>
            <a:r>
              <a:rPr lang="en-IN" sz="1200" b="1" i="0" kern="1200" dirty="0" smtClean="0">
                <a:solidFill>
                  <a:schemeClr val="tx1"/>
                </a:solidFill>
                <a:latin typeface="+mn-lt"/>
                <a:ea typeface="+mn-ea"/>
                <a:cs typeface="+mn-cs"/>
              </a:rPr>
              <a:t>.</a:t>
            </a:r>
            <a:r>
              <a:rPr lang="en-IN" sz="1200" b="1" i="0" kern="1200" dirty="0" err="1" smtClean="0">
                <a:solidFill>
                  <a:schemeClr val="tx1"/>
                </a:solidFill>
                <a:latin typeface="+mn-lt"/>
                <a:ea typeface="+mn-ea"/>
                <a:cs typeface="+mn-cs"/>
              </a:rPr>
              <a:t>csv</a:t>
            </a:r>
            <a:r>
              <a:rPr lang="en-IN" sz="1200" b="0" i="0" kern="1200" dirty="0" smtClean="0">
                <a:solidFill>
                  <a:schemeClr val="tx1"/>
                </a:solidFill>
                <a:latin typeface="+mn-lt"/>
                <a:ea typeface="+mn-ea"/>
                <a:cs typeface="+mn-cs"/>
              </a:rPr>
              <a:t> extension.</a:t>
            </a:r>
          </a:p>
          <a:p>
            <a:endParaRPr lang="en-IN" sz="1200" b="0" i="0" kern="120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p14="http://schemas.microsoft.com/office/powerpoint/2010/main" val="1415811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latin typeface="+mn-lt"/>
                <a:ea typeface="+mn-ea"/>
                <a:cs typeface="+mn-cs"/>
              </a:rPr>
              <a:t>In java, there are multiple ways of reading and parsing CSV files. Different ways of doing </a:t>
            </a:r>
            <a:r>
              <a:rPr lang="en-IN" sz="1200" b="0" i="0" kern="1200" baseline="0" dirty="0" smtClean="0">
                <a:solidFill>
                  <a:schemeClr val="tx1"/>
                </a:solidFill>
                <a:latin typeface="+mn-lt"/>
                <a:ea typeface="+mn-ea"/>
                <a:cs typeface="+mn-cs"/>
              </a:rPr>
              <a:t> are  mentioned  above.</a:t>
            </a:r>
            <a:endParaRPr lang="en-IN" sz="1200" b="0" i="0" kern="120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p14="http://schemas.microsoft.com/office/powerpoint/2010/main" val="1415811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Using </a:t>
            </a:r>
            <a:r>
              <a:rPr lang="en-IN" sz="1200" b="1" i="0" kern="1200" dirty="0" err="1" smtClean="0">
                <a:solidFill>
                  <a:schemeClr val="tx1"/>
                </a:solidFill>
                <a:latin typeface="+mn-lt"/>
                <a:ea typeface="+mn-ea"/>
                <a:cs typeface="+mn-cs"/>
              </a:rPr>
              <a:t>java.util.Scanner</a:t>
            </a:r>
            <a:endParaRPr lang="en-IN" sz="1200" b="1"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A </a:t>
            </a:r>
            <a:r>
              <a:rPr lang="en-IN" sz="1200" b="1" i="0" u="none" strike="noStrike" kern="1200" dirty="0" smtClean="0">
                <a:solidFill>
                  <a:schemeClr val="tx1"/>
                </a:solidFill>
                <a:latin typeface="+mn-lt"/>
                <a:ea typeface="+mn-ea"/>
                <a:cs typeface="+mn-cs"/>
                <a:hlinkClick r:id="rId3" tooltip="Scanner"/>
              </a:rPr>
              <a:t>Scanner</a:t>
            </a:r>
            <a:r>
              <a:rPr lang="en-IN" sz="1200" b="0" i="0" kern="1200" dirty="0" smtClean="0">
                <a:solidFill>
                  <a:schemeClr val="tx1"/>
                </a:solidFill>
                <a:latin typeface="+mn-lt"/>
                <a:ea typeface="+mn-ea"/>
                <a:cs typeface="+mn-cs"/>
              </a:rPr>
              <a:t> breaks its input into tokens using a delimiter pattern, which by default matches white space. The resulting tokens may then be converted into values of different types using the various next methods.</a:t>
            </a:r>
          </a:p>
          <a:p>
            <a:pPr rtl="0" fontAlgn="base"/>
            <a:r>
              <a:rPr lang="en-IN" sz="1200" b="1" i="0" kern="1200" dirty="0" smtClean="0">
                <a:solidFill>
                  <a:schemeClr val="tx1"/>
                </a:solidFill>
                <a:latin typeface="+mn-lt"/>
                <a:ea typeface="+mn-ea"/>
                <a:cs typeface="+mn-cs"/>
              </a:rPr>
              <a:t>Output:</a:t>
            </a:r>
          </a:p>
          <a:p>
            <a:pPr rtl="0" fontAlgn="base"/>
            <a:r>
              <a:rPr lang="en-IN" sz="1200" b="0" i="0" kern="1200" dirty="0" smtClean="0">
                <a:solidFill>
                  <a:schemeClr val="tx1"/>
                </a:solidFill>
                <a:latin typeface="+mn-lt"/>
                <a:ea typeface="+mn-ea"/>
                <a:cs typeface="+mn-cs"/>
              </a:rPr>
              <a:t> </a:t>
            </a:r>
          </a:p>
          <a:p>
            <a:pPr rtl="0" fontAlgn="base"/>
            <a:r>
              <a:rPr lang="en-IN" sz="1200" b="0" i="0" kern="1200" dirty="0" smtClean="0">
                <a:solidFill>
                  <a:schemeClr val="tx1"/>
                </a:solidFill>
                <a:latin typeface="+mn-lt"/>
                <a:ea typeface="+mn-ea"/>
                <a:cs typeface="+mn-cs"/>
              </a:rPr>
              <a:t>1|Lokesh|Gupta|howtodoinjava.com|enabled</a:t>
            </a:r>
          </a:p>
          <a:p>
            <a:pPr rtl="0" fontAlgn="base"/>
            <a:r>
              <a:rPr lang="en-IN" sz="1200" b="0" i="0" kern="1200" dirty="0" smtClean="0">
                <a:solidFill>
                  <a:schemeClr val="tx1"/>
                </a:solidFill>
                <a:latin typeface="+mn-lt"/>
                <a:ea typeface="+mn-ea"/>
                <a:cs typeface="+mn-cs"/>
              </a:rPr>
              <a:t>2|Rakesh|Gupta|howtodoinjava.com|enabled</a:t>
            </a:r>
          </a:p>
          <a:p>
            <a:pPr rtl="0" fontAlgn="base"/>
            <a:r>
              <a:rPr lang="en-IN" sz="1200" b="0" i="0" kern="1200" dirty="0" smtClean="0">
                <a:solidFill>
                  <a:schemeClr val="tx1"/>
                </a:solidFill>
                <a:latin typeface="+mn-lt"/>
                <a:ea typeface="+mn-ea"/>
                <a:cs typeface="+mn-cs"/>
              </a:rPr>
              <a:t>3|Manoj|Sharma|howtodoinjava.com|enabled</a:t>
            </a:r>
          </a:p>
          <a:p>
            <a:pPr rtl="0" fontAlgn="base"/>
            <a:r>
              <a:rPr lang="en-IN" sz="1200" b="0" i="0" kern="1200" dirty="0" smtClean="0">
                <a:solidFill>
                  <a:schemeClr val="tx1"/>
                </a:solidFill>
                <a:latin typeface="+mn-lt"/>
                <a:ea typeface="+mn-ea"/>
                <a:cs typeface="+mn-cs"/>
              </a:rPr>
              <a:t>4|Abhay|Dwivedi|howtodoinjava.com|enabled</a:t>
            </a:r>
          </a:p>
          <a:p>
            <a:pPr rtl="0" fontAlgn="base"/>
            <a:r>
              <a:rPr lang="en-IN" sz="1200" b="0" i="0" kern="1200" dirty="0" smtClean="0">
                <a:solidFill>
                  <a:schemeClr val="tx1"/>
                </a:solidFill>
                <a:latin typeface="+mn-lt"/>
                <a:ea typeface="+mn-ea"/>
                <a:cs typeface="+mn-cs"/>
              </a:rPr>
              <a:t>5|John|Adward|howtodoinjava.com|enabled</a:t>
            </a:r>
          </a:p>
          <a:p>
            <a:pPr rtl="0" fontAlgn="base"/>
            <a:r>
              <a:rPr lang="en-IN" sz="1200" b="0" i="0" kern="1200" dirty="0" smtClean="0">
                <a:solidFill>
                  <a:schemeClr val="tx1"/>
                </a:solidFill>
                <a:latin typeface="+mn-lt"/>
                <a:ea typeface="+mn-ea"/>
                <a:cs typeface="+mn-cs"/>
              </a:rPr>
              <a:t>6|Steve|Jobs|howtodoinjava.com|disabled</a:t>
            </a:r>
          </a:p>
          <a:p>
            <a:pPr rtl="0" fontAlgn="base"/>
            <a:r>
              <a:rPr lang="en-IN" sz="1200" b="0" i="0" kern="1200" dirty="0" smtClean="0">
                <a:solidFill>
                  <a:schemeClr val="tx1"/>
                </a:solidFill>
                <a:latin typeface="+mn-lt"/>
                <a:ea typeface="+mn-ea"/>
                <a:cs typeface="+mn-cs"/>
              </a:rPr>
              <a:t>7|Bill|Gates|howtodoinjava.com|enabled</a:t>
            </a:r>
          </a:p>
          <a:p>
            <a:pPr rtl="0" fontAlgn="base"/>
            <a:r>
              <a:rPr lang="en-IN" sz="1200" b="0" i="0" kern="1200" dirty="0" smtClean="0">
                <a:solidFill>
                  <a:schemeClr val="tx1"/>
                </a:solidFill>
                <a:latin typeface="+mn-lt"/>
                <a:ea typeface="+mn-ea"/>
                <a:cs typeface="+mn-cs"/>
              </a:rPr>
              <a:t>8|Tom|Hanks|howtodoinjava.com|enabled</a:t>
            </a:r>
          </a:p>
          <a:p>
            <a:pPr rtl="0" fontAlgn="base"/>
            <a:r>
              <a:rPr lang="en-IN" sz="1200" b="0" i="0" kern="1200" dirty="0" smtClean="0">
                <a:solidFill>
                  <a:schemeClr val="tx1"/>
                </a:solidFill>
                <a:latin typeface="+mn-lt"/>
                <a:ea typeface="+mn-ea"/>
                <a:cs typeface="+mn-cs"/>
              </a:rPr>
              <a:t>9|Dev|Patel|howtodoinjava.com|disabled</a:t>
            </a:r>
          </a:p>
          <a:p>
            <a:pPr fontAlgn="base"/>
            <a:endParaRPr lang="en-IN" dirty="0"/>
          </a:p>
        </p:txBody>
      </p:sp>
      <p:sp>
        <p:nvSpPr>
          <p:cNvPr id="4" name="Slide Number Placeholder 3"/>
          <p:cNvSpPr>
            <a:spLocks noGrp="1"/>
          </p:cNvSpPr>
          <p:nvPr>
            <p:ph type="sldNum" sz="quarter" idx="10"/>
          </p:nvPr>
        </p:nvSpPr>
        <p:spPr/>
        <p:txBody>
          <a:bodyPr/>
          <a:lstStyle/>
          <a:p>
            <a:fld id="{C3EA9183-FC59-41C2-B0B9-A5D3529C31E1}" type="slidenum">
              <a:rPr lang="en-IN" smtClean="0"/>
              <a:pPr/>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Using </a:t>
            </a:r>
            <a:r>
              <a:rPr lang="en-IN" sz="1200" b="1" i="0" kern="1200" dirty="0" err="1" smtClean="0">
                <a:solidFill>
                  <a:schemeClr val="tx1"/>
                </a:solidFill>
                <a:latin typeface="+mn-lt"/>
                <a:ea typeface="+mn-ea"/>
                <a:cs typeface="+mn-cs"/>
              </a:rPr>
              <a:t>String.split</a:t>
            </a:r>
            <a:r>
              <a:rPr lang="en-IN" sz="1200" b="1" i="0" kern="1200" dirty="0" smtClean="0">
                <a:solidFill>
                  <a:schemeClr val="tx1"/>
                </a:solidFill>
                <a:latin typeface="+mn-lt"/>
                <a:ea typeface="+mn-ea"/>
                <a:cs typeface="+mn-cs"/>
              </a:rPr>
              <a:t>() function</a:t>
            </a:r>
          </a:p>
          <a:p>
            <a:r>
              <a:rPr lang="en-IN" sz="1200" b="1" i="0" u="none" strike="noStrike" kern="1200" dirty="0" err="1" smtClean="0">
                <a:solidFill>
                  <a:schemeClr val="tx1"/>
                </a:solidFill>
                <a:latin typeface="+mn-lt"/>
                <a:ea typeface="+mn-ea"/>
                <a:cs typeface="+mn-cs"/>
                <a:hlinkClick r:id="rId3" tooltip="string split function"/>
              </a:rPr>
              <a:t>String.split</a:t>
            </a:r>
            <a:r>
              <a:rPr lang="en-IN" sz="1200" b="1" i="0" u="none" strike="noStrike" kern="1200" dirty="0" smtClean="0">
                <a:solidFill>
                  <a:schemeClr val="tx1"/>
                </a:solidFill>
                <a:latin typeface="+mn-lt"/>
                <a:ea typeface="+mn-ea"/>
                <a:cs typeface="+mn-cs"/>
                <a:hlinkClick r:id="rId3" tooltip="string split function"/>
              </a:rPr>
              <a:t>()</a:t>
            </a:r>
            <a:r>
              <a:rPr lang="en-IN" sz="1200" b="0" i="0" kern="1200" dirty="0" smtClean="0">
                <a:solidFill>
                  <a:schemeClr val="tx1"/>
                </a:solidFill>
                <a:latin typeface="+mn-lt"/>
                <a:ea typeface="+mn-ea"/>
                <a:cs typeface="+mn-cs"/>
              </a:rPr>
              <a:t> function create tokens from the given string into tokens based on provided delimiter as parameter.</a:t>
            </a:r>
          </a:p>
          <a:p>
            <a:endParaRPr lang="en-US" sz="1200" b="0" i="0" kern="1200" dirty="0" smtClean="0">
              <a:solidFill>
                <a:schemeClr val="tx1"/>
              </a:solidFill>
              <a:latin typeface="+mn-lt"/>
              <a:ea typeface="+mn-ea"/>
              <a:cs typeface="+mn-cs"/>
            </a:endParaRPr>
          </a:p>
          <a:p>
            <a:r>
              <a:rPr lang="en-IN" sz="1200" b="1" i="0" kern="1200" dirty="0" err="1" smtClean="0">
                <a:solidFill>
                  <a:schemeClr val="tx1"/>
                </a:solidFill>
                <a:latin typeface="+mn-lt"/>
                <a:ea typeface="+mn-ea"/>
                <a:cs typeface="+mn-cs"/>
              </a:rPr>
              <a:t>useDelimiter</a:t>
            </a:r>
            <a:r>
              <a:rPr lang="en-IN" sz="1200" b="1" i="0" kern="1200" dirty="0" smtClean="0">
                <a:solidFill>
                  <a:schemeClr val="tx1"/>
                </a:solidFill>
                <a:latin typeface="+mn-lt"/>
                <a:ea typeface="+mn-ea"/>
                <a:cs typeface="+mn-cs"/>
              </a:rPr>
              <a:t>()</a:t>
            </a:r>
            <a:r>
              <a:rPr lang="en-IN" sz="1200" b="0" i="0" kern="1200" dirty="0" smtClean="0">
                <a:solidFill>
                  <a:schemeClr val="tx1"/>
                </a:solidFill>
                <a:latin typeface="+mn-lt"/>
                <a:ea typeface="+mn-ea"/>
                <a:cs typeface="+mn-cs"/>
              </a:rPr>
              <a:t> is a Java Scanner class method which is used to set the delimiting pattern of the Scanner which is in using. There is two different types of The Java </a:t>
            </a:r>
            <a:r>
              <a:rPr lang="en-IN" sz="1200" b="0" i="0" kern="1200" dirty="0" err="1" smtClean="0">
                <a:solidFill>
                  <a:schemeClr val="tx1"/>
                </a:solidFill>
                <a:latin typeface="+mn-lt"/>
                <a:ea typeface="+mn-ea"/>
                <a:cs typeface="+mn-cs"/>
              </a:rPr>
              <a:t>useDelimiter</a:t>
            </a:r>
            <a:r>
              <a:rPr lang="en-IN" sz="1200" b="0" i="0" kern="1200" dirty="0" smtClean="0">
                <a:solidFill>
                  <a:schemeClr val="tx1"/>
                </a:solidFill>
                <a:latin typeface="+mn-lt"/>
                <a:ea typeface="+mn-ea"/>
                <a:cs typeface="+mn-cs"/>
              </a:rPr>
              <a:t>() method which can be differentiated depending on its parameter. These are:</a:t>
            </a:r>
          </a:p>
          <a:p>
            <a:r>
              <a:rPr lang="en-IN" sz="1200" b="1" kern="1200" dirty="0" smtClean="0">
                <a:solidFill>
                  <a:schemeClr val="tx1"/>
                </a:solidFill>
                <a:latin typeface="+mn-lt"/>
                <a:ea typeface="+mn-ea"/>
                <a:cs typeface="+mn-cs"/>
              </a:rPr>
              <a:t>Java Scanner </a:t>
            </a:r>
            <a:r>
              <a:rPr lang="en-IN" sz="1200" b="1" kern="1200" dirty="0" err="1" smtClean="0">
                <a:solidFill>
                  <a:schemeClr val="tx1"/>
                </a:solidFill>
                <a:latin typeface="+mn-lt"/>
                <a:ea typeface="+mn-ea"/>
                <a:cs typeface="+mn-cs"/>
              </a:rPr>
              <a:t>useDelimiter</a:t>
            </a:r>
            <a:r>
              <a:rPr lang="en-IN" sz="1200" b="1" kern="1200" dirty="0" smtClean="0">
                <a:solidFill>
                  <a:schemeClr val="tx1"/>
                </a:solidFill>
                <a:latin typeface="+mn-lt"/>
                <a:ea typeface="+mn-ea"/>
                <a:cs typeface="+mn-cs"/>
              </a:rPr>
              <a:t>(Pattern </a:t>
            </a:r>
            <a:r>
              <a:rPr lang="en-IN" sz="1200" b="1" kern="1200" dirty="0" err="1" smtClean="0">
                <a:solidFill>
                  <a:schemeClr val="tx1"/>
                </a:solidFill>
                <a:latin typeface="+mn-lt"/>
                <a:ea typeface="+mn-ea"/>
                <a:cs typeface="+mn-cs"/>
              </a:rPr>
              <a:t>pattern</a:t>
            </a:r>
            <a:r>
              <a:rPr lang="en-IN" sz="1200" b="1" kern="1200" dirty="0" smtClean="0">
                <a:solidFill>
                  <a:schemeClr val="tx1"/>
                </a:solidFill>
                <a:latin typeface="+mn-lt"/>
                <a:ea typeface="+mn-ea"/>
                <a:cs typeface="+mn-cs"/>
              </a:rPr>
              <a:t>) Method</a:t>
            </a:r>
          </a:p>
          <a:p>
            <a:r>
              <a:rPr lang="en-IN" sz="1200" b="1" kern="1200" dirty="0" smtClean="0">
                <a:solidFill>
                  <a:schemeClr val="tx1"/>
                </a:solidFill>
                <a:latin typeface="+mn-lt"/>
                <a:ea typeface="+mn-ea"/>
                <a:cs typeface="+mn-cs"/>
              </a:rPr>
              <a:t>Java Scanner </a:t>
            </a:r>
            <a:r>
              <a:rPr lang="en-IN" sz="1200" b="1" kern="1200" dirty="0" err="1" smtClean="0">
                <a:solidFill>
                  <a:schemeClr val="tx1"/>
                </a:solidFill>
                <a:latin typeface="+mn-lt"/>
                <a:ea typeface="+mn-ea"/>
                <a:cs typeface="+mn-cs"/>
              </a:rPr>
              <a:t>useDelimiter</a:t>
            </a:r>
            <a:r>
              <a:rPr lang="en-IN" sz="1200" b="1" kern="1200" dirty="0" smtClean="0">
                <a:solidFill>
                  <a:schemeClr val="tx1"/>
                </a:solidFill>
                <a:latin typeface="+mn-lt"/>
                <a:ea typeface="+mn-ea"/>
                <a:cs typeface="+mn-cs"/>
              </a:rPr>
              <a:t>(String pattern) Method</a:t>
            </a:r>
          </a:p>
          <a:p>
            <a:r>
              <a:rPr lang="en-IN" sz="1200" b="1" i="0" kern="1200" dirty="0" smtClean="0">
                <a:solidFill>
                  <a:schemeClr val="tx1"/>
                </a:solidFill>
                <a:latin typeface="+mn-lt"/>
                <a:ea typeface="+mn-ea"/>
                <a:cs typeface="+mn-cs"/>
              </a:rPr>
              <a:t>Syntax</a:t>
            </a:r>
          </a:p>
          <a:p>
            <a:r>
              <a:rPr lang="en-IN" sz="1200" b="0" i="0" kern="1200" dirty="0" smtClean="0">
                <a:solidFill>
                  <a:schemeClr val="tx1"/>
                </a:solidFill>
                <a:latin typeface="+mn-lt"/>
                <a:ea typeface="+mn-ea"/>
                <a:cs typeface="+mn-cs"/>
              </a:rPr>
              <a:t>Following is the declaration of </a:t>
            </a:r>
            <a:r>
              <a:rPr lang="en-IN" sz="1200" b="1" i="0" kern="1200" dirty="0" err="1" smtClean="0">
                <a:solidFill>
                  <a:schemeClr val="tx1"/>
                </a:solidFill>
                <a:latin typeface="+mn-lt"/>
                <a:ea typeface="+mn-ea"/>
                <a:cs typeface="+mn-cs"/>
              </a:rPr>
              <a:t>useDelimiter</a:t>
            </a:r>
            <a:r>
              <a:rPr lang="en-IN" sz="1200" b="1" i="0" kern="1200" dirty="0" smtClean="0">
                <a:solidFill>
                  <a:schemeClr val="tx1"/>
                </a:solidFill>
                <a:latin typeface="+mn-lt"/>
                <a:ea typeface="+mn-ea"/>
                <a:cs typeface="+mn-cs"/>
              </a:rPr>
              <a:t>()</a:t>
            </a:r>
            <a:r>
              <a:rPr lang="en-IN" sz="1200" b="0" i="0" kern="1200" dirty="0" smtClean="0">
                <a:solidFill>
                  <a:schemeClr val="tx1"/>
                </a:solidFill>
                <a:latin typeface="+mn-lt"/>
                <a:ea typeface="+mn-ea"/>
                <a:cs typeface="+mn-cs"/>
              </a:rPr>
              <a:t> method:</a:t>
            </a:r>
          </a:p>
          <a:p>
            <a:r>
              <a:rPr lang="en-IN" sz="1200" b="1" i="0" kern="1200" dirty="0" smtClean="0">
                <a:solidFill>
                  <a:schemeClr val="tx1"/>
                </a:solidFill>
                <a:latin typeface="+mn-lt"/>
                <a:ea typeface="+mn-ea"/>
                <a:cs typeface="+mn-cs"/>
              </a:rPr>
              <a:t>public</a:t>
            </a:r>
            <a:r>
              <a:rPr lang="en-IN" sz="1200" b="0" i="0" kern="1200" dirty="0" smtClean="0">
                <a:solidFill>
                  <a:schemeClr val="tx1"/>
                </a:solidFill>
                <a:latin typeface="+mn-lt"/>
                <a:ea typeface="+mn-ea"/>
                <a:cs typeface="+mn-cs"/>
              </a:rPr>
              <a:t> Scanner </a:t>
            </a:r>
            <a:r>
              <a:rPr lang="en-IN" sz="1200" b="0" i="0" kern="1200" dirty="0" err="1" smtClean="0">
                <a:solidFill>
                  <a:schemeClr val="tx1"/>
                </a:solidFill>
                <a:latin typeface="+mn-lt"/>
                <a:ea typeface="+mn-ea"/>
                <a:cs typeface="+mn-cs"/>
              </a:rPr>
              <a:t>useDelimiter</a:t>
            </a:r>
            <a:r>
              <a:rPr lang="en-IN" sz="1200" b="0" i="0" kern="1200" dirty="0" smtClean="0">
                <a:solidFill>
                  <a:schemeClr val="tx1"/>
                </a:solidFill>
                <a:latin typeface="+mn-lt"/>
                <a:ea typeface="+mn-ea"/>
                <a:cs typeface="+mn-cs"/>
              </a:rPr>
              <a:t>(Pattern </a:t>
            </a:r>
            <a:r>
              <a:rPr lang="en-IN" sz="1200" b="0" i="0" kern="1200" dirty="0" err="1" smtClean="0">
                <a:solidFill>
                  <a:schemeClr val="tx1"/>
                </a:solidFill>
                <a:latin typeface="+mn-lt"/>
                <a:ea typeface="+mn-ea"/>
                <a:cs typeface="+mn-cs"/>
              </a:rPr>
              <a:t>pattern</a:t>
            </a:r>
            <a:r>
              <a:rPr lang="en-IN" sz="1200" b="0" i="0" kern="1200" dirty="0" smtClean="0">
                <a:solidFill>
                  <a:schemeClr val="tx1"/>
                </a:solidFill>
                <a:latin typeface="+mn-lt"/>
                <a:ea typeface="+mn-ea"/>
                <a:cs typeface="+mn-cs"/>
              </a:rPr>
              <a:t>)  </a:t>
            </a:r>
          </a:p>
          <a:p>
            <a:r>
              <a:rPr lang="en-IN" sz="1200" b="1" i="0" kern="1200" dirty="0" smtClean="0">
                <a:solidFill>
                  <a:schemeClr val="tx1"/>
                </a:solidFill>
                <a:latin typeface="+mn-lt"/>
                <a:ea typeface="+mn-ea"/>
                <a:cs typeface="+mn-cs"/>
              </a:rPr>
              <a:t>public</a:t>
            </a:r>
            <a:r>
              <a:rPr lang="en-IN" sz="1200" b="0" i="0" kern="1200" dirty="0" smtClean="0">
                <a:solidFill>
                  <a:schemeClr val="tx1"/>
                </a:solidFill>
                <a:latin typeface="+mn-lt"/>
                <a:ea typeface="+mn-ea"/>
                <a:cs typeface="+mn-cs"/>
              </a:rPr>
              <a:t> Scanner </a:t>
            </a:r>
            <a:r>
              <a:rPr lang="en-IN" sz="1200" b="0" i="0" kern="1200" dirty="0" err="1" smtClean="0">
                <a:solidFill>
                  <a:schemeClr val="tx1"/>
                </a:solidFill>
                <a:latin typeface="+mn-lt"/>
                <a:ea typeface="+mn-ea"/>
                <a:cs typeface="+mn-cs"/>
              </a:rPr>
              <a:t>useDelimiter</a:t>
            </a:r>
            <a:r>
              <a:rPr lang="en-IN" sz="1200" b="0" i="0" kern="1200" dirty="0" smtClean="0">
                <a:solidFill>
                  <a:schemeClr val="tx1"/>
                </a:solidFill>
                <a:latin typeface="+mn-lt"/>
                <a:ea typeface="+mn-ea"/>
                <a:cs typeface="+mn-cs"/>
              </a:rPr>
              <a:t>(String pattern)  </a:t>
            </a:r>
          </a:p>
          <a:p>
            <a:endParaRPr lang="en-IN" sz="1200" b="0" i="0" kern="1200" dirty="0" smtClean="0">
              <a:solidFill>
                <a:schemeClr val="tx1"/>
              </a:solidFill>
              <a:latin typeface="+mn-lt"/>
              <a:ea typeface="+mn-ea"/>
              <a:cs typeface="+mn-cs"/>
            </a:endParaRPr>
          </a:p>
          <a:p>
            <a:pPr fontAlgn="base"/>
            <a:endParaRPr lang="en-IN" dirty="0"/>
          </a:p>
        </p:txBody>
      </p:sp>
      <p:sp>
        <p:nvSpPr>
          <p:cNvPr id="4" name="Slide Number Placeholder 3"/>
          <p:cNvSpPr>
            <a:spLocks noGrp="1"/>
          </p:cNvSpPr>
          <p:nvPr>
            <p:ph type="sldNum" sz="quarter" idx="10"/>
          </p:nvPr>
        </p:nvSpPr>
        <p:spPr/>
        <p:txBody>
          <a:bodyPr/>
          <a:lstStyle/>
          <a:p>
            <a:fld id="{C3EA9183-FC59-41C2-B0B9-A5D3529C31E1}" type="slidenum">
              <a:rPr lang="en-IN" smtClean="0"/>
              <a:pPr/>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endParaRPr lang="en-IN" dirty="0"/>
          </a:p>
        </p:txBody>
      </p:sp>
      <p:sp>
        <p:nvSpPr>
          <p:cNvPr id="4" name="Slide Number Placeholder 3"/>
          <p:cNvSpPr>
            <a:spLocks noGrp="1"/>
          </p:cNvSpPr>
          <p:nvPr>
            <p:ph type="sldNum" sz="quarter" idx="10"/>
          </p:nvPr>
        </p:nvSpPr>
        <p:spPr/>
        <p:txBody>
          <a:bodyPr/>
          <a:lstStyle/>
          <a:p>
            <a:fld id="{C3EA9183-FC59-41C2-B0B9-A5D3529C31E1}" type="slidenum">
              <a:rPr lang="en-IN" smtClean="0"/>
              <a:pPr/>
              <a:t>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smtClean="0">
                <a:solidFill>
                  <a:schemeClr val="tx1"/>
                </a:solidFill>
                <a:latin typeface="+mn-lt"/>
                <a:ea typeface="+mn-ea"/>
                <a:cs typeface="+mn-cs"/>
              </a:rPr>
              <a:t>Using </a:t>
            </a:r>
            <a:r>
              <a:rPr lang="en-IN" sz="1200" b="1" i="0" kern="1200" dirty="0" err="1" smtClean="0">
                <a:solidFill>
                  <a:schemeClr val="tx1"/>
                </a:solidFill>
                <a:latin typeface="+mn-lt"/>
                <a:ea typeface="+mn-ea"/>
                <a:cs typeface="+mn-cs"/>
              </a:rPr>
              <a:t>String.split</a:t>
            </a:r>
            <a:r>
              <a:rPr lang="en-IN" sz="1200" b="1" i="0" kern="1200" dirty="0" smtClean="0">
                <a:solidFill>
                  <a:schemeClr val="tx1"/>
                </a:solidFill>
                <a:latin typeface="+mn-lt"/>
                <a:ea typeface="+mn-ea"/>
                <a:cs typeface="+mn-cs"/>
              </a:rPr>
              <a:t>() function</a:t>
            </a:r>
          </a:p>
          <a:p>
            <a:r>
              <a:rPr lang="en-IN" sz="1200" b="1" i="0" u="none" strike="noStrike" kern="1200" dirty="0" err="1" smtClean="0">
                <a:solidFill>
                  <a:schemeClr val="tx1"/>
                </a:solidFill>
                <a:latin typeface="+mn-lt"/>
                <a:ea typeface="+mn-ea"/>
                <a:cs typeface="+mn-cs"/>
                <a:hlinkClick r:id="rId3" tooltip="string split function"/>
              </a:rPr>
              <a:t>String.split</a:t>
            </a:r>
            <a:r>
              <a:rPr lang="en-IN" sz="1200" b="1" i="0" u="none" strike="noStrike" kern="1200" dirty="0" smtClean="0">
                <a:solidFill>
                  <a:schemeClr val="tx1"/>
                </a:solidFill>
                <a:latin typeface="+mn-lt"/>
                <a:ea typeface="+mn-ea"/>
                <a:cs typeface="+mn-cs"/>
                <a:hlinkClick r:id="rId3" tooltip="string split function"/>
              </a:rPr>
              <a:t>()</a:t>
            </a:r>
            <a:r>
              <a:rPr lang="en-IN" sz="1200" b="0" i="0" kern="1200" dirty="0" smtClean="0">
                <a:solidFill>
                  <a:schemeClr val="tx1"/>
                </a:solidFill>
                <a:latin typeface="+mn-lt"/>
                <a:ea typeface="+mn-ea"/>
                <a:cs typeface="+mn-cs"/>
              </a:rPr>
              <a:t> function create tokens from the given string into tokens based on provided delimiter as parameter.</a:t>
            </a:r>
          </a:p>
          <a:p>
            <a:pPr fontAlgn="base"/>
            <a:endParaRPr lang="en-US" dirty="0" smtClean="0"/>
          </a:p>
          <a:p>
            <a:pPr rtl="0" fontAlgn="base"/>
            <a:r>
              <a:rPr lang="en-IN" sz="1200" b="1" i="0" kern="1200" dirty="0" smtClean="0">
                <a:solidFill>
                  <a:schemeClr val="tx1"/>
                </a:solidFill>
                <a:latin typeface="+mn-lt"/>
                <a:ea typeface="+mn-ea"/>
                <a:cs typeface="+mn-cs"/>
              </a:rPr>
              <a:t>Output:</a:t>
            </a:r>
          </a:p>
          <a:p>
            <a:pPr rtl="0" fontAlgn="base"/>
            <a:r>
              <a:rPr lang="en-IN" sz="1200" b="0" i="0" kern="1200" dirty="0" smtClean="0">
                <a:solidFill>
                  <a:schemeClr val="tx1"/>
                </a:solidFill>
                <a:latin typeface="+mn-lt"/>
                <a:ea typeface="+mn-ea"/>
                <a:cs typeface="+mn-cs"/>
              </a:rPr>
              <a:t> </a:t>
            </a:r>
          </a:p>
          <a:p>
            <a:pPr rtl="0" fontAlgn="base"/>
            <a:r>
              <a:rPr lang="en-IN" sz="1200" b="0" i="0" kern="1200" dirty="0" smtClean="0">
                <a:solidFill>
                  <a:schemeClr val="tx1"/>
                </a:solidFill>
                <a:latin typeface="+mn-lt"/>
                <a:ea typeface="+mn-ea"/>
                <a:cs typeface="+mn-cs"/>
              </a:rPr>
              <a:t>1</a:t>
            </a:r>
          </a:p>
          <a:p>
            <a:pPr rtl="0" fontAlgn="base"/>
            <a:r>
              <a:rPr lang="en-IN" sz="1200" b="0" i="0" kern="1200" dirty="0" err="1" smtClean="0">
                <a:solidFill>
                  <a:schemeClr val="tx1"/>
                </a:solidFill>
                <a:latin typeface="+mn-lt"/>
                <a:ea typeface="+mn-ea"/>
                <a:cs typeface="+mn-cs"/>
              </a:rPr>
              <a:t>Lokesh</a:t>
            </a:r>
            <a:endParaRPr lang="en-IN" sz="1200" b="0" i="0" kern="1200" dirty="0" smtClean="0">
              <a:solidFill>
                <a:schemeClr val="tx1"/>
              </a:solidFill>
              <a:latin typeface="+mn-lt"/>
              <a:ea typeface="+mn-ea"/>
              <a:cs typeface="+mn-cs"/>
            </a:endParaRPr>
          </a:p>
          <a:p>
            <a:pPr rtl="0" fontAlgn="base"/>
            <a:r>
              <a:rPr lang="en-IN" sz="1200" b="0" i="0" kern="1200" dirty="0" smtClean="0">
                <a:solidFill>
                  <a:schemeClr val="tx1"/>
                </a:solidFill>
                <a:latin typeface="+mn-lt"/>
                <a:ea typeface="+mn-ea"/>
                <a:cs typeface="+mn-cs"/>
              </a:rPr>
              <a:t>Gupta</a:t>
            </a:r>
          </a:p>
          <a:p>
            <a:pPr rtl="0" fontAlgn="base"/>
            <a:r>
              <a:rPr lang="en-IN" sz="1200" b="0" i="0" kern="1200" dirty="0" smtClean="0">
                <a:solidFill>
                  <a:schemeClr val="tx1"/>
                </a:solidFill>
                <a:latin typeface="+mn-lt"/>
                <a:ea typeface="+mn-ea"/>
                <a:cs typeface="+mn-cs"/>
              </a:rPr>
              <a:t>howtodoinjava.com</a:t>
            </a:r>
          </a:p>
          <a:p>
            <a:pPr rtl="0" fontAlgn="base"/>
            <a:r>
              <a:rPr lang="en-IN" sz="1200" b="0" i="0" kern="1200" dirty="0" smtClean="0">
                <a:solidFill>
                  <a:schemeClr val="tx1"/>
                </a:solidFill>
                <a:latin typeface="+mn-lt"/>
                <a:ea typeface="+mn-ea"/>
                <a:cs typeface="+mn-cs"/>
              </a:rPr>
              <a:t>enabled</a:t>
            </a:r>
          </a:p>
          <a:p>
            <a:pPr rtl="0" fontAlgn="base"/>
            <a:r>
              <a:rPr lang="en-IN" sz="1200" b="0" i="0" kern="1200" dirty="0" smtClean="0">
                <a:solidFill>
                  <a:schemeClr val="tx1"/>
                </a:solidFill>
                <a:latin typeface="+mn-lt"/>
                <a:ea typeface="+mn-ea"/>
                <a:cs typeface="+mn-cs"/>
              </a:rPr>
              <a:t>2</a:t>
            </a:r>
          </a:p>
          <a:p>
            <a:pPr rtl="0" fontAlgn="base"/>
            <a:r>
              <a:rPr lang="en-IN" sz="1200" b="0" i="0" kern="1200" dirty="0" err="1" smtClean="0">
                <a:solidFill>
                  <a:schemeClr val="tx1"/>
                </a:solidFill>
                <a:latin typeface="+mn-lt"/>
                <a:ea typeface="+mn-ea"/>
                <a:cs typeface="+mn-cs"/>
              </a:rPr>
              <a:t>Rakesh</a:t>
            </a:r>
            <a:endParaRPr lang="en-IN" sz="1200" b="0" i="0" kern="1200" dirty="0" smtClean="0">
              <a:solidFill>
                <a:schemeClr val="tx1"/>
              </a:solidFill>
              <a:latin typeface="+mn-lt"/>
              <a:ea typeface="+mn-ea"/>
              <a:cs typeface="+mn-cs"/>
            </a:endParaRPr>
          </a:p>
          <a:p>
            <a:pPr rtl="0" fontAlgn="base"/>
            <a:r>
              <a:rPr lang="en-IN" sz="1200" b="0" i="0" kern="1200" dirty="0" smtClean="0">
                <a:solidFill>
                  <a:schemeClr val="tx1"/>
                </a:solidFill>
                <a:latin typeface="+mn-lt"/>
                <a:ea typeface="+mn-ea"/>
                <a:cs typeface="+mn-cs"/>
              </a:rPr>
              <a:t>Gupta</a:t>
            </a:r>
          </a:p>
          <a:p>
            <a:pPr rtl="0" fontAlgn="base"/>
            <a:r>
              <a:rPr lang="en-IN" sz="1200" b="0" i="0" kern="1200" dirty="0" smtClean="0">
                <a:solidFill>
                  <a:schemeClr val="tx1"/>
                </a:solidFill>
                <a:latin typeface="+mn-lt"/>
                <a:ea typeface="+mn-ea"/>
                <a:cs typeface="+mn-cs"/>
              </a:rPr>
              <a:t>howtodoinjava.com</a:t>
            </a:r>
          </a:p>
          <a:p>
            <a:pPr rtl="0" fontAlgn="base"/>
            <a:r>
              <a:rPr lang="en-IN" sz="1200" b="0" i="0" kern="1200" dirty="0" smtClean="0">
                <a:solidFill>
                  <a:schemeClr val="tx1"/>
                </a:solidFill>
                <a:latin typeface="+mn-lt"/>
                <a:ea typeface="+mn-ea"/>
                <a:cs typeface="+mn-cs"/>
              </a:rPr>
              <a:t>enabled</a:t>
            </a:r>
          </a:p>
          <a:p>
            <a:pPr fontAlgn="base"/>
            <a:r>
              <a:rPr lang="en-IN" sz="1200" b="0" i="0" kern="1200" dirty="0" smtClean="0">
                <a:solidFill>
                  <a:schemeClr val="tx1"/>
                </a:solidFill>
                <a:latin typeface="+mn-lt"/>
                <a:ea typeface="+mn-ea"/>
                <a:cs typeface="+mn-cs"/>
              </a:rPr>
              <a:t>..More output will appear here</a:t>
            </a:r>
            <a:endParaRPr lang="en-IN" dirty="0"/>
          </a:p>
        </p:txBody>
      </p:sp>
      <p:sp>
        <p:nvSpPr>
          <p:cNvPr id="4" name="Slide Number Placeholder 3"/>
          <p:cNvSpPr>
            <a:spLocks noGrp="1"/>
          </p:cNvSpPr>
          <p:nvPr>
            <p:ph type="sldNum" sz="quarter" idx="10"/>
          </p:nvPr>
        </p:nvSpPr>
        <p:spPr/>
        <p:txBody>
          <a:bodyPr/>
          <a:lstStyle/>
          <a:p>
            <a:fld id="{C3EA9183-FC59-41C2-B0B9-A5D3529C31E1}"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1999122-542C-43CB-A4BA-73D20E5F6303}" type="datetimeFigureOut">
              <a:rPr lang="en-US" smtClean="0"/>
              <a:pPr/>
              <a:t>3/7/2020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4EE9C-2D36-4717-93A4-E1D2FDF92D6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999122-542C-43CB-A4BA-73D20E5F6303}" type="datetimeFigureOut">
              <a:rPr lang="en-US" smtClean="0"/>
              <a:pPr/>
              <a:t>3/7/2020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4EE9C-2D36-4717-93A4-E1D2FDF92D6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999122-542C-43CB-A4BA-73D20E5F6303}" type="datetimeFigureOut">
              <a:rPr lang="en-US" smtClean="0"/>
              <a:pPr/>
              <a:t>3/7/2020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4EE9C-2D36-4717-93A4-E1D2FDF92D6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999122-542C-43CB-A4BA-73D20E5F6303}" type="datetimeFigureOut">
              <a:rPr lang="en-US" smtClean="0"/>
              <a:pPr/>
              <a:t>3/7/2020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4EE9C-2D36-4717-93A4-E1D2FDF92D6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999122-542C-43CB-A4BA-73D20E5F6303}" type="datetimeFigureOut">
              <a:rPr lang="en-US" smtClean="0"/>
              <a:pPr/>
              <a:t>3/7/2020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4EE9C-2D36-4717-93A4-E1D2FDF92D6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1999122-542C-43CB-A4BA-73D20E5F6303}" type="datetimeFigureOut">
              <a:rPr lang="en-US" smtClean="0"/>
              <a:pPr/>
              <a:t>3/7/2020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F4EE9C-2D36-4717-93A4-E1D2FDF92D6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1999122-542C-43CB-A4BA-73D20E5F6303}" type="datetimeFigureOut">
              <a:rPr lang="en-US" smtClean="0"/>
              <a:pPr/>
              <a:t>3/7/2020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F4EE9C-2D36-4717-93A4-E1D2FDF92D6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1999122-542C-43CB-A4BA-73D20E5F6303}" type="datetimeFigureOut">
              <a:rPr lang="en-US" smtClean="0"/>
              <a:pPr/>
              <a:t>3/7/2020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F4EE9C-2D36-4717-93A4-E1D2FDF92D6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999122-542C-43CB-A4BA-73D20E5F6303}" type="datetimeFigureOut">
              <a:rPr lang="en-US" smtClean="0"/>
              <a:pPr/>
              <a:t>3/7/2020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F4EE9C-2D36-4717-93A4-E1D2FDF92D6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999122-542C-43CB-A4BA-73D20E5F6303}" type="datetimeFigureOut">
              <a:rPr lang="en-US" smtClean="0"/>
              <a:pPr/>
              <a:t>3/7/2020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F4EE9C-2D36-4717-93A4-E1D2FDF92D6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999122-542C-43CB-A4BA-73D20E5F6303}" type="datetimeFigureOut">
              <a:rPr lang="en-US" smtClean="0"/>
              <a:pPr/>
              <a:t>3/7/2020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F4EE9C-2D36-4717-93A4-E1D2FDF92D6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999122-542C-43CB-A4BA-73D20E5F6303}" type="datetimeFigureOut">
              <a:rPr lang="en-US" smtClean="0"/>
              <a:pPr/>
              <a:t>3/7/2020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4EE9C-2D36-4717-93A4-E1D2FDF92D6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3068960"/>
            <a:ext cx="2757388" cy="669598"/>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8770" y="0"/>
            <a:ext cx="913523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F0000"/>
                </a:solidFill>
                <a:latin typeface="Courier New" panose="02070309020205020404" pitchFamily="49" charset="0"/>
                <a:cs typeface="Courier New" panose="02070309020205020404" pitchFamily="49" charset="0"/>
              </a:rPr>
              <a:t>// Predict the output</a:t>
            </a:r>
            <a:endParaRPr lang="en-US" sz="2000" b="1" dirty="0">
              <a:solidFill>
                <a:srgbClr val="FF0000"/>
              </a:solidFill>
              <a:latin typeface="Courier New" panose="02070309020205020404" pitchFamily="49" charset="0"/>
              <a:cs typeface="Courier New" panose="02070309020205020404" pitchFamily="49" charset="0"/>
            </a:endParaRPr>
          </a:p>
          <a:p>
            <a:r>
              <a:rPr lang="en-US" sz="25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0"/>
            <a:ext cx="571472"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2058" cy="429768"/>
          </a:xfrm>
          <a:prstGeom prst="rect">
            <a:avLst/>
          </a:prstGeom>
        </p:spPr>
      </p:pic>
      <p:sp>
        <p:nvSpPr>
          <p:cNvPr id="2049" name="Rectangle 1"/>
          <p:cNvSpPr>
            <a:spLocks noChangeArrowheads="1"/>
          </p:cNvSpPr>
          <p:nvPr/>
        </p:nvSpPr>
        <p:spPr bwMode="auto">
          <a:xfrm>
            <a:off x="428596" y="357166"/>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endParaRPr kumimoji="0" lang="en-US" sz="2400" b="0" i="0" u="none" strike="noStrike" cap="none" normalizeH="0" baseline="0" dirty="0" smtClean="0">
              <a:ln>
                <a:noFill/>
              </a:ln>
              <a:solidFill>
                <a:schemeClr val="bg1"/>
              </a:solidFill>
              <a:effectLst/>
              <a:latin typeface="Nunito Sans"/>
              <a:cs typeface="Arial" pitchFamily="34" charset="0"/>
            </a:endParaRPr>
          </a:p>
        </p:txBody>
      </p:sp>
      <p:sp>
        <p:nvSpPr>
          <p:cNvPr id="35843" name="Rectangle 3"/>
          <p:cNvSpPr>
            <a:spLocks noChangeArrowheads="1"/>
          </p:cNvSpPr>
          <p:nvPr/>
        </p:nvSpPr>
        <p:spPr bwMode="auto">
          <a:xfrm>
            <a:off x="357158" y="357166"/>
            <a:ext cx="184346" cy="36933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Courier New" pitchFamily="49" charset="0"/>
                <a:cs typeface="Courier New" pitchFamily="49" charset="0"/>
              </a:rPr>
              <a:t> </a:t>
            </a:r>
            <a:endParaRPr kumimoji="0" lang="en-US" sz="2400" b="0" i="0" u="none" strike="noStrike" cap="none" normalizeH="0" baseline="0" dirty="0" smtClean="0">
              <a:ln>
                <a:noFill/>
              </a:ln>
              <a:solidFill>
                <a:schemeClr val="bg1"/>
              </a:solidFill>
              <a:effectLst/>
              <a:latin typeface="Arial" pitchFamily="34" charset="0"/>
              <a:cs typeface="Arial" pitchFamily="34" charset="0"/>
            </a:endParaRPr>
          </a:p>
        </p:txBody>
      </p:sp>
      <p:sp>
        <p:nvSpPr>
          <p:cNvPr id="44034" name="Rectangle 2"/>
          <p:cNvSpPr>
            <a:spLocks noChangeArrowheads="1"/>
          </p:cNvSpPr>
          <p:nvPr/>
        </p:nvSpPr>
        <p:spPr bwMode="auto">
          <a:xfrm>
            <a:off x="500034" y="428604"/>
            <a:ext cx="8358246" cy="677108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import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java.io.FileReader</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import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java.io.IOException</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import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au.com.bytecode.opencsv.CSVReader</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public class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OpenCSVExample</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public static void main(String[]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args</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CSVReader</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reader = null;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reader = new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CSVReader</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(new 				</a:t>
            </a:r>
            <a:r>
              <a:rPr kumimoji="0" lang="en-US" sz="2000" b="1" i="0" u="none" strike="noStrike" cap="none" normalizeH="0" dirty="0" smtClean="0">
                <a:ln>
                  <a:noFill/>
                </a:ln>
                <a:solidFill>
                  <a:schemeClr val="bg1"/>
                </a:solidFill>
                <a:effectLst/>
                <a:latin typeface="Courier New" pitchFamily="49" charset="0"/>
                <a:cs typeface="Courier New" pitchFamily="49" charset="0"/>
              </a:rPr>
              <a: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FileReader</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("SampleCSVFile.csv"),',');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String []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nextLine</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while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nextLine</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reader.readNext</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r>
              <a:rPr kumimoji="0" lang="en-US" sz="2000" b="1" i="0" u="none" strike="noStrike" cap="none" normalizeH="0" dirty="0" smtClean="0">
                <a:ln>
                  <a:noFill/>
                </a:ln>
                <a:solidFill>
                  <a:schemeClr val="bg1"/>
                </a:solidFill>
                <a:effectLst/>
                <a:latin typeface="Courier New" pitchFamily="49" charset="0"/>
                <a:cs typeface="Courier New" pitchFamily="49" charset="0"/>
              </a:rPr>
              <a:t>  </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for(String token :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nextLine</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System.out.println</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(token);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70" y="0"/>
            <a:ext cx="913523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0"/>
            <a:ext cx="571472"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2058" cy="429768"/>
          </a:xfrm>
          <a:prstGeom prst="rect">
            <a:avLst/>
          </a:prstGeom>
        </p:spPr>
      </p:pic>
      <p:sp>
        <p:nvSpPr>
          <p:cNvPr id="2049" name="Rectangle 1"/>
          <p:cNvSpPr>
            <a:spLocks noChangeArrowheads="1"/>
          </p:cNvSpPr>
          <p:nvPr/>
        </p:nvSpPr>
        <p:spPr bwMode="auto">
          <a:xfrm>
            <a:off x="428596" y="357166"/>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endParaRPr kumimoji="0" lang="en-US" sz="2400" b="0" i="0" u="none" strike="noStrike" cap="none" normalizeH="0" baseline="0" dirty="0" smtClean="0">
              <a:ln>
                <a:noFill/>
              </a:ln>
              <a:solidFill>
                <a:schemeClr val="bg1"/>
              </a:solidFill>
              <a:effectLst/>
              <a:latin typeface="Nunito Sans"/>
              <a:cs typeface="Arial" pitchFamily="34" charset="0"/>
            </a:endParaRPr>
          </a:p>
        </p:txBody>
      </p:sp>
      <p:sp>
        <p:nvSpPr>
          <p:cNvPr id="35843" name="Rectangle 3"/>
          <p:cNvSpPr>
            <a:spLocks noChangeArrowheads="1"/>
          </p:cNvSpPr>
          <p:nvPr/>
        </p:nvSpPr>
        <p:spPr bwMode="auto">
          <a:xfrm>
            <a:off x="357158" y="357166"/>
            <a:ext cx="184346" cy="36933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Courier New" pitchFamily="49" charset="0"/>
                <a:cs typeface="Courier New" pitchFamily="49" charset="0"/>
              </a:rPr>
              <a:t> </a:t>
            </a:r>
            <a:endParaRPr kumimoji="0" lang="en-US" sz="2400" b="0" i="0" u="none" strike="noStrike" cap="none" normalizeH="0" baseline="0" dirty="0" smtClean="0">
              <a:ln>
                <a:noFill/>
              </a:ln>
              <a:solidFill>
                <a:schemeClr val="bg1"/>
              </a:solidFill>
              <a:effectLst/>
              <a:latin typeface="Arial" pitchFamily="34" charset="0"/>
              <a:cs typeface="Arial" pitchFamily="34" charset="0"/>
            </a:endParaRPr>
          </a:p>
        </p:txBody>
      </p:sp>
      <p:sp>
        <p:nvSpPr>
          <p:cNvPr id="44034" name="Rectangle 2"/>
          <p:cNvSpPr>
            <a:spLocks noChangeArrowheads="1"/>
          </p:cNvSpPr>
          <p:nvPr/>
        </p:nvSpPr>
        <p:spPr bwMode="auto">
          <a:xfrm>
            <a:off x="285720" y="0"/>
            <a:ext cx="7929618" cy="5232202"/>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catch (Exception e)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solidFill>
                  <a:schemeClr val="bg1"/>
                </a:solidFill>
                <a:latin typeface="Courier New" pitchFamily="49" charset="0"/>
                <a:cs typeface="Courier New" pitchFamily="49" charset="0"/>
              </a:rPr>
              <a:t>	</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e.printStackTrace</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finally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solidFill>
                  <a:schemeClr val="bg1"/>
                </a:solidFill>
                <a:latin typeface="Courier New" pitchFamily="49" charset="0"/>
                <a:cs typeface="Courier New" pitchFamily="49" charset="0"/>
              </a:rPr>
              <a:t>	  </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try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solidFill>
                  <a:schemeClr val="bg1"/>
                </a:solidFill>
                <a:latin typeface="Courier New" pitchFamily="49" charset="0"/>
                <a:cs typeface="Courier New" pitchFamily="49" charset="0"/>
              </a:rPr>
              <a:t>		</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reader.close</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solidFill>
                  <a:schemeClr val="bg1"/>
                </a:solidFill>
                <a:latin typeface="Courier New" pitchFamily="49" charset="0"/>
                <a:cs typeface="Courier New" pitchFamily="49" charset="0"/>
              </a:rPr>
              <a:t>		</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catch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IOException</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e)</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solidFill>
                  <a:schemeClr val="bg1"/>
                </a:solidFill>
                <a:latin typeface="Courier New" pitchFamily="49" charset="0"/>
                <a:cs typeface="Courier New" pitchFamily="49" charset="0"/>
              </a:rPr>
              <a:t>		</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e.printStackTrace</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dirty="0" smtClean="0">
                <a:ln>
                  <a:noFill/>
                </a:ln>
                <a:solidFill>
                  <a:schemeClr val="bg1"/>
                </a:solidFill>
                <a:effectLst/>
                <a:latin typeface="Courier New" pitchFamily="49" charset="0"/>
                <a:cs typeface="Courier New" pitchFamily="49" charset="0"/>
              </a:rPr>
              <a:t> </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70" y="0"/>
            <a:ext cx="913523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F0000"/>
                </a:solidFill>
                <a:latin typeface="Courier New" panose="02070309020205020404" pitchFamily="49" charset="0"/>
                <a:cs typeface="Courier New" panose="02070309020205020404" pitchFamily="49" charset="0"/>
              </a:rPr>
              <a:t>//Predict the output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java.io.FileReader</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com.opencsv.CSVReader</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public class ReadCSVExample3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a:t>
            </a:r>
            <a:r>
              <a:rPr lang="en-US" sz="2000" b="1" dirty="0" err="1" smtClean="0">
                <a:solidFill>
                  <a:schemeClr val="bg1"/>
                </a:solidFill>
                <a:latin typeface="Courier New" panose="02070309020205020404" pitchFamily="49" charset="0"/>
                <a:cs typeface="Courier New" panose="02070309020205020404" pitchFamily="49" charset="0"/>
              </a:rPr>
              <a:t>args</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CSVReader</a:t>
            </a:r>
            <a:r>
              <a:rPr lang="en-US" sz="2000" b="1" dirty="0" smtClean="0">
                <a:solidFill>
                  <a:schemeClr val="bg1"/>
                </a:solidFill>
                <a:latin typeface="Courier New" panose="02070309020205020404" pitchFamily="49" charset="0"/>
                <a:cs typeface="Courier New" panose="02070309020205020404" pitchFamily="49" charset="0"/>
              </a:rPr>
              <a:t> reader = null;  </a:t>
            </a:r>
          </a:p>
          <a:p>
            <a:r>
              <a:rPr lang="en-US" sz="2000" b="1" dirty="0" smtClean="0">
                <a:solidFill>
                  <a:schemeClr val="bg1"/>
                </a:solidFill>
                <a:latin typeface="Courier New" panose="02070309020205020404" pitchFamily="49" charset="0"/>
                <a:cs typeface="Courier New" panose="02070309020205020404" pitchFamily="49" charset="0"/>
              </a:rPr>
              <a:t>		try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reader = new </a:t>
            </a:r>
            <a:r>
              <a:rPr lang="en-US" sz="2000" b="1" dirty="0" err="1" smtClean="0">
                <a:solidFill>
                  <a:schemeClr val="bg1"/>
                </a:solidFill>
                <a:latin typeface="Courier New" panose="02070309020205020404" pitchFamily="49" charset="0"/>
                <a:cs typeface="Courier New" panose="02070309020205020404" pitchFamily="49" charset="0"/>
              </a:rPr>
              <a:t>CSVReader</a:t>
            </a:r>
            <a:r>
              <a:rPr lang="en-US" sz="2000" b="1" dirty="0" smtClean="0">
                <a:solidFill>
                  <a:schemeClr val="bg1"/>
                </a:solidFill>
                <a:latin typeface="Courier New" panose="02070309020205020404" pitchFamily="49" charset="0"/>
                <a:cs typeface="Courier New" panose="02070309020205020404" pitchFamily="49" charset="0"/>
              </a:rPr>
              <a:t>(new 					</a:t>
            </a:r>
            <a:r>
              <a:rPr lang="en-US" sz="2000" b="1" dirty="0" err="1" smtClean="0">
                <a:solidFill>
                  <a:schemeClr val="bg1"/>
                </a:solidFill>
                <a:latin typeface="Courier New" panose="02070309020205020404" pitchFamily="49" charset="0"/>
                <a:cs typeface="Courier New" panose="02070309020205020404" pitchFamily="49" charset="0"/>
              </a:rPr>
              <a:t>FileReader</a:t>
            </a:r>
            <a:r>
              <a:rPr lang="en-US" sz="2000" b="1" dirty="0" smtClean="0">
                <a:solidFill>
                  <a:schemeClr val="bg1"/>
                </a:solidFill>
                <a:latin typeface="Courier New" panose="02070309020205020404" pitchFamily="49" charset="0"/>
                <a:cs typeface="Courier New" panose="02070309020205020404" pitchFamily="49" charset="0"/>
              </a:rPr>
              <a:t>("F:\\CSVDemo.csv"));  </a:t>
            </a:r>
          </a:p>
          <a:p>
            <a:r>
              <a:rPr lang="en-US" sz="2000" b="1" dirty="0" smtClean="0">
                <a:solidFill>
                  <a:schemeClr val="bg1"/>
                </a:solidFill>
                <a:latin typeface="Courier New" panose="02070309020205020404" pitchFamily="49" charset="0"/>
                <a:cs typeface="Courier New" panose="02070309020205020404" pitchFamily="49" charset="0"/>
              </a:rPr>
              <a:t>			String [] </a:t>
            </a:r>
            <a:r>
              <a:rPr lang="en-US" sz="2000" b="1" dirty="0" err="1" smtClean="0">
                <a:solidFill>
                  <a:schemeClr val="bg1"/>
                </a:solidFill>
                <a:latin typeface="Courier New" panose="02070309020205020404" pitchFamily="49" charset="0"/>
                <a:cs typeface="Courier New" panose="02070309020205020404" pitchFamily="49" charset="0"/>
              </a:rPr>
              <a:t>nextLine</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while ((</a:t>
            </a:r>
            <a:r>
              <a:rPr lang="en-US" sz="2000" b="1" dirty="0" err="1" smtClean="0">
                <a:solidFill>
                  <a:schemeClr val="bg1"/>
                </a:solidFill>
                <a:latin typeface="Courier New" panose="02070309020205020404" pitchFamily="49" charset="0"/>
                <a:cs typeface="Courier New" panose="02070309020205020404" pitchFamily="49" charset="0"/>
              </a:rPr>
              <a:t>nextLine</a:t>
            </a:r>
            <a:r>
              <a:rPr lang="en-US" sz="2000" b="1" dirty="0" smtClean="0">
                <a:solidFill>
                  <a:schemeClr val="bg1"/>
                </a:solidFill>
                <a:latin typeface="Courier New" panose="02070309020205020404" pitchFamily="49" charset="0"/>
                <a:cs typeface="Courier New" panose="02070309020205020404" pitchFamily="49" charset="0"/>
              </a:rPr>
              <a:t> = </a:t>
            </a:r>
            <a:r>
              <a:rPr lang="en-US" sz="2000" b="1" dirty="0" err="1" smtClean="0">
                <a:solidFill>
                  <a:schemeClr val="bg1"/>
                </a:solidFill>
                <a:latin typeface="Courier New" panose="02070309020205020404" pitchFamily="49" charset="0"/>
                <a:cs typeface="Courier New" panose="02070309020205020404" pitchFamily="49" charset="0"/>
              </a:rPr>
              <a:t>reader.readNext</a:t>
            </a:r>
            <a:r>
              <a:rPr lang="en-US" sz="2000" b="1" dirty="0" smtClean="0">
                <a:solidFill>
                  <a:schemeClr val="bg1"/>
                </a:solidFill>
                <a:latin typeface="Courier New" panose="02070309020205020404" pitchFamily="49" charset="0"/>
                <a:cs typeface="Courier New" panose="02070309020205020404" pitchFamily="49" charset="0"/>
              </a:rPr>
              <a:t>()) 			!= null)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for(String token : </a:t>
            </a:r>
            <a:r>
              <a:rPr lang="en-US" sz="2000" b="1" dirty="0" err="1" smtClean="0">
                <a:solidFill>
                  <a:schemeClr val="bg1"/>
                </a:solidFill>
                <a:latin typeface="Courier New" panose="02070309020205020404" pitchFamily="49" charset="0"/>
                <a:cs typeface="Courier New" panose="02070309020205020404" pitchFamily="49" charset="0"/>
              </a:rPr>
              <a:t>nextLine</a:t>
            </a:r>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System.out.print</a:t>
            </a:r>
            <a:r>
              <a:rPr lang="en-US" sz="2000" b="1" dirty="0" smtClean="0">
                <a:solidFill>
                  <a:schemeClr val="bg1"/>
                </a:solidFill>
                <a:latin typeface="Courier New" panose="02070309020205020404" pitchFamily="49" charset="0"/>
                <a:cs typeface="Courier New" panose="02070309020205020404" pitchFamily="49" charset="0"/>
              </a:rPr>
              <a:t>(token);  </a:t>
            </a:r>
          </a:p>
          <a:p>
            <a:r>
              <a:rPr lang="en-US" sz="2000" b="1" dirty="0" smtClean="0">
                <a:solidFill>
                  <a:schemeClr val="bg1"/>
                </a:solidFill>
                <a:latin typeface="Courier New" panose="02070309020205020404" pitchFamily="49" charset="0"/>
                <a:cs typeface="Courier New" panose="02070309020205020404" pitchFamily="49" charset="0"/>
              </a:rPr>
              <a:t>				}  </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0"/>
            <a:ext cx="571472"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2058" cy="429768"/>
          </a:xfrm>
          <a:prstGeom prst="rect">
            <a:avLst/>
          </a:prstGeom>
        </p:spPr>
      </p:pic>
      <p:sp>
        <p:nvSpPr>
          <p:cNvPr id="2049" name="Rectangle 1"/>
          <p:cNvSpPr>
            <a:spLocks noChangeArrowheads="1"/>
          </p:cNvSpPr>
          <p:nvPr/>
        </p:nvSpPr>
        <p:spPr bwMode="auto">
          <a:xfrm>
            <a:off x="428596" y="357166"/>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endParaRPr kumimoji="0" lang="en-US" sz="2400" b="0" i="0" u="none" strike="noStrike" cap="none" normalizeH="0" baseline="0" dirty="0" smtClean="0">
              <a:ln>
                <a:noFill/>
              </a:ln>
              <a:solidFill>
                <a:schemeClr val="bg1"/>
              </a:solidFill>
              <a:effectLst/>
              <a:latin typeface="Nunito Sans"/>
              <a:cs typeface="Arial" pitchFamily="34" charset="0"/>
            </a:endParaRPr>
          </a:p>
        </p:txBody>
      </p:sp>
      <p:sp>
        <p:nvSpPr>
          <p:cNvPr id="35843" name="Rectangle 3"/>
          <p:cNvSpPr>
            <a:spLocks noChangeArrowheads="1"/>
          </p:cNvSpPr>
          <p:nvPr/>
        </p:nvSpPr>
        <p:spPr bwMode="auto">
          <a:xfrm>
            <a:off x="357158" y="357166"/>
            <a:ext cx="184346" cy="36933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Courier New" pitchFamily="49" charset="0"/>
                <a:cs typeface="Courier New" pitchFamily="49" charset="0"/>
              </a:rPr>
              <a:t> </a:t>
            </a:r>
            <a:endParaRPr kumimoji="0" lang="en-US" sz="2400" b="0" i="0" u="none" strike="noStrike" cap="none" normalizeH="0" baseline="0" dirty="0" smtClean="0">
              <a:ln>
                <a:noFill/>
              </a:ln>
              <a:solidFill>
                <a:schemeClr val="bg1"/>
              </a:solidFill>
              <a:effectLst/>
              <a:latin typeface="Arial" pitchFamily="34" charset="0"/>
              <a:cs typeface="Arial" pitchFamily="34" charset="0"/>
            </a:endParaRP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70" y="0"/>
            <a:ext cx="913523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System.out.print</a:t>
            </a:r>
            <a:r>
              <a:rPr lang="en-US" sz="2500" b="1" dirty="0" smtClean="0">
                <a:solidFill>
                  <a:schemeClr val="bg1"/>
                </a:solidFill>
                <a:latin typeface="Courier New" panose="02070309020205020404" pitchFamily="49" charset="0"/>
                <a:cs typeface="Courier New" panose="02070309020205020404" pitchFamily="49" charset="0"/>
              </a:rPr>
              <a:t>("\n");  </a:t>
            </a:r>
          </a:p>
          <a:p>
            <a:r>
              <a:rPr lang="en-US" sz="2500" b="1" dirty="0" smtClean="0">
                <a:solidFill>
                  <a:schemeClr val="bg1"/>
                </a:solidFill>
                <a:latin typeface="Courier New" panose="02070309020205020404" pitchFamily="49" charset="0"/>
                <a:cs typeface="Courier New" panose="02070309020205020404" pitchFamily="49" charset="0"/>
              </a:rPr>
              <a:t>   }  </a:t>
            </a:r>
          </a:p>
          <a:p>
            <a:r>
              <a:rPr lang="en-US" sz="2500" b="1" dirty="0" smtClean="0">
                <a:solidFill>
                  <a:schemeClr val="bg1"/>
                </a:solidFill>
                <a:latin typeface="Courier New" panose="02070309020205020404" pitchFamily="49" charset="0"/>
                <a:cs typeface="Courier New" panose="02070309020205020404" pitchFamily="49" charset="0"/>
              </a:rPr>
              <a:t>}  </a:t>
            </a:r>
          </a:p>
          <a:p>
            <a:r>
              <a:rPr lang="en-US" sz="2500" b="1" dirty="0" smtClean="0">
                <a:solidFill>
                  <a:schemeClr val="bg1"/>
                </a:solidFill>
                <a:latin typeface="Courier New" panose="02070309020205020404" pitchFamily="49" charset="0"/>
                <a:cs typeface="Courier New" panose="02070309020205020404" pitchFamily="49" charset="0"/>
              </a:rPr>
              <a:t>catch (Exception e)   </a:t>
            </a:r>
          </a:p>
          <a:p>
            <a:r>
              <a:rPr lang="en-US" sz="2500" b="1" dirty="0" smtClean="0">
                <a:solidFill>
                  <a:schemeClr val="bg1"/>
                </a:solidFill>
                <a:latin typeface="Courier New" panose="02070309020205020404" pitchFamily="49" charset="0"/>
                <a:cs typeface="Courier New" panose="02070309020205020404" pitchFamily="49" charset="0"/>
              </a:rPr>
              <a:t>   {  	</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e.printStackTrace</a:t>
            </a:r>
            <a:r>
              <a:rPr lang="en-US" sz="2500" b="1" dirty="0" smtClean="0">
                <a:solidFill>
                  <a:schemeClr val="bg1"/>
                </a:solidFill>
                <a:latin typeface="Courier New" panose="02070309020205020404" pitchFamily="49" charset="0"/>
                <a:cs typeface="Courier New" panose="02070309020205020404" pitchFamily="49" charset="0"/>
              </a:rPr>
              <a:t>();  </a:t>
            </a:r>
          </a:p>
          <a:p>
            <a:r>
              <a:rPr lang="en-US" sz="2500" b="1" dirty="0" smtClean="0">
                <a:solidFill>
                  <a:schemeClr val="bg1"/>
                </a:solidFill>
                <a:latin typeface="Courier New" panose="02070309020205020404" pitchFamily="49" charset="0"/>
                <a:cs typeface="Courier New" panose="02070309020205020404" pitchFamily="49" charset="0"/>
              </a:rPr>
              <a:t>    }  </a:t>
            </a:r>
          </a:p>
          <a:p>
            <a:r>
              <a:rPr lang="en-US" sz="2500" b="1" dirty="0" smtClean="0">
                <a:solidFill>
                  <a:schemeClr val="bg1"/>
                </a:solidFill>
                <a:latin typeface="Courier New" panose="02070309020205020404" pitchFamily="49" charset="0"/>
                <a:cs typeface="Courier New" panose="02070309020205020404" pitchFamily="49" charset="0"/>
              </a:rPr>
              <a:t>  }  </a:t>
            </a:r>
          </a:p>
          <a:p>
            <a:r>
              <a:rPr lang="en-US" sz="2500" b="1" dirty="0" smtClean="0">
                <a:solidFill>
                  <a:schemeClr val="bg1"/>
                </a:solidFill>
                <a:latin typeface="Courier New" panose="02070309020205020404" pitchFamily="49" charset="0"/>
                <a:cs typeface="Courier New" panose="02070309020205020404" pitchFamily="49" charset="0"/>
              </a:rPr>
              <a:t> }</a:t>
            </a:r>
          </a:p>
          <a:p>
            <a:r>
              <a:rPr lang="en-US" sz="2500" b="1" dirty="0" smtClean="0">
                <a:solidFill>
                  <a:schemeClr val="bg1"/>
                </a:solidFill>
                <a:latin typeface="Courier New" panose="02070309020205020404" pitchFamily="49" charset="0"/>
                <a:cs typeface="Courier New" panose="02070309020205020404" pitchFamily="49" charset="0"/>
              </a:rPr>
              <a:t>	  for(String token : </a:t>
            </a:r>
            <a:r>
              <a:rPr lang="en-US" sz="2500" b="1" dirty="0" err="1" smtClean="0">
                <a:solidFill>
                  <a:schemeClr val="bg1"/>
                </a:solidFill>
                <a:latin typeface="Courier New" panose="02070309020205020404" pitchFamily="49" charset="0"/>
                <a:cs typeface="Courier New" panose="02070309020205020404" pitchFamily="49" charset="0"/>
              </a:rPr>
              <a:t>nextLine</a:t>
            </a:r>
            <a:r>
              <a:rPr lang="en-US" sz="2500" b="1" dirty="0" smtClean="0">
                <a:solidFill>
                  <a:schemeClr val="bg1"/>
                </a:solidFill>
                <a:latin typeface="Courier New" panose="02070309020205020404" pitchFamily="49" charset="0"/>
                <a:cs typeface="Courier New" panose="02070309020205020404" pitchFamily="49" charset="0"/>
              </a:rPr>
              <a:t>)  </a:t>
            </a:r>
          </a:p>
          <a:p>
            <a:r>
              <a:rPr lang="en-US" sz="2500" b="1" dirty="0" smtClean="0">
                <a:solidFill>
                  <a:schemeClr val="bg1"/>
                </a:solidFill>
                <a:latin typeface="Courier New" panose="02070309020205020404" pitchFamily="49" charset="0"/>
                <a:cs typeface="Courier New" panose="02070309020205020404" pitchFamily="49" charset="0"/>
              </a:rPr>
              <a:t>	  {  </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System.out.print</a:t>
            </a:r>
            <a:r>
              <a:rPr lang="en-US" sz="2500" b="1" dirty="0" smtClean="0">
                <a:solidFill>
                  <a:schemeClr val="bg1"/>
                </a:solidFill>
                <a:latin typeface="Courier New" panose="02070309020205020404" pitchFamily="49" charset="0"/>
                <a:cs typeface="Courier New" panose="02070309020205020404" pitchFamily="49" charset="0"/>
              </a:rPr>
              <a:t>(token);  </a:t>
            </a:r>
          </a:p>
          <a:p>
            <a:r>
              <a:rPr lang="en-US" sz="2500" b="1" dirty="0" smtClean="0">
                <a:solidFill>
                  <a:schemeClr val="bg1"/>
                </a:solidFill>
                <a:latin typeface="Courier New" panose="02070309020205020404" pitchFamily="49" charset="0"/>
                <a:cs typeface="Courier New" panose="02070309020205020404" pitchFamily="49" charset="0"/>
              </a:rPr>
              <a:t>	   }  </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System.out.print</a:t>
            </a:r>
            <a:r>
              <a:rPr lang="en-US" sz="2500" b="1" dirty="0" smtClean="0">
                <a:solidFill>
                  <a:schemeClr val="bg1"/>
                </a:solidFill>
                <a:latin typeface="Courier New" panose="02070309020205020404" pitchFamily="49" charset="0"/>
                <a:cs typeface="Courier New" panose="02070309020205020404" pitchFamily="49" charset="0"/>
              </a:rPr>
              <a:t>("\n");  </a:t>
            </a:r>
          </a:p>
          <a:p>
            <a:r>
              <a:rPr lang="en-US" sz="2500" b="1" dirty="0" smtClean="0">
                <a:solidFill>
                  <a:schemeClr val="bg1"/>
                </a:solidFill>
                <a:latin typeface="Courier New" panose="02070309020205020404" pitchFamily="49" charset="0"/>
                <a:cs typeface="Courier New" panose="02070309020205020404" pitchFamily="49" charset="0"/>
              </a:rPr>
              <a:t>   }  </a:t>
            </a:r>
          </a:p>
          <a:p>
            <a:r>
              <a:rPr lang="en-US" sz="25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0"/>
            <a:ext cx="571472"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2058" cy="429768"/>
          </a:xfrm>
          <a:prstGeom prst="rect">
            <a:avLst/>
          </a:prstGeom>
        </p:spPr>
      </p:pic>
      <p:sp>
        <p:nvSpPr>
          <p:cNvPr id="2049" name="Rectangle 1"/>
          <p:cNvSpPr>
            <a:spLocks noChangeArrowheads="1"/>
          </p:cNvSpPr>
          <p:nvPr/>
        </p:nvSpPr>
        <p:spPr bwMode="auto">
          <a:xfrm>
            <a:off x="428596" y="357166"/>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endParaRPr kumimoji="0" lang="en-US" sz="2400" b="0" i="0" u="none" strike="noStrike" cap="none" normalizeH="0" baseline="0" dirty="0" smtClean="0">
              <a:ln>
                <a:noFill/>
              </a:ln>
              <a:solidFill>
                <a:schemeClr val="bg1"/>
              </a:solidFill>
              <a:effectLst/>
              <a:latin typeface="Nunito Sans"/>
              <a:cs typeface="Arial" pitchFamily="34" charset="0"/>
            </a:endParaRPr>
          </a:p>
        </p:txBody>
      </p:sp>
      <p:sp>
        <p:nvSpPr>
          <p:cNvPr id="35843" name="Rectangle 3"/>
          <p:cNvSpPr>
            <a:spLocks noChangeArrowheads="1"/>
          </p:cNvSpPr>
          <p:nvPr/>
        </p:nvSpPr>
        <p:spPr bwMode="auto">
          <a:xfrm>
            <a:off x="357158" y="357166"/>
            <a:ext cx="184346" cy="36933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Courier New" pitchFamily="49" charset="0"/>
                <a:cs typeface="Courier New" pitchFamily="49" charset="0"/>
              </a:rPr>
              <a:t> </a:t>
            </a:r>
            <a:endParaRPr kumimoji="0" lang="en-US" sz="2400" b="0" i="0" u="none" strike="noStrike" cap="none" normalizeH="0" baseline="0" dirty="0" smtClean="0">
              <a:ln>
                <a:noFill/>
              </a:ln>
              <a:solidFill>
                <a:schemeClr val="bg1"/>
              </a:solidFill>
              <a:effectLst/>
              <a:latin typeface="Arial" pitchFamily="34" charset="0"/>
              <a:cs typeface="Arial" pitchFamily="34" charset="0"/>
            </a:endParaRP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70" y="0"/>
            <a:ext cx="913523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500" b="1" dirty="0" smtClean="0">
                <a:solidFill>
                  <a:schemeClr val="bg1"/>
                </a:solidFill>
                <a:latin typeface="Courier New" panose="02070309020205020404" pitchFamily="49" charset="0"/>
                <a:cs typeface="Courier New" panose="02070309020205020404" pitchFamily="49" charset="0"/>
              </a:rPr>
              <a:t>	catch (Exception e)   </a:t>
            </a:r>
          </a:p>
          <a:p>
            <a:r>
              <a:rPr lang="en-US" sz="2500" b="1" dirty="0" smtClean="0">
                <a:solidFill>
                  <a:schemeClr val="bg1"/>
                </a:solidFill>
                <a:latin typeface="Courier New" panose="02070309020205020404" pitchFamily="49" charset="0"/>
                <a:cs typeface="Courier New" panose="02070309020205020404" pitchFamily="49" charset="0"/>
              </a:rPr>
              <a:t>	{  </a:t>
            </a:r>
          </a:p>
          <a:p>
            <a:r>
              <a:rPr lang="en-US" sz="2500" b="1" dirty="0" smtClean="0">
                <a:solidFill>
                  <a:schemeClr val="bg1"/>
                </a:solidFill>
                <a:latin typeface="Courier New" panose="02070309020205020404" pitchFamily="49" charset="0"/>
                <a:cs typeface="Courier New" panose="02070309020205020404" pitchFamily="49" charset="0"/>
              </a:rPr>
              <a:t>		</a:t>
            </a:r>
            <a:r>
              <a:rPr lang="en-US" sz="2500" b="1" dirty="0" err="1" smtClean="0">
                <a:solidFill>
                  <a:schemeClr val="bg1"/>
                </a:solidFill>
                <a:latin typeface="Courier New" panose="02070309020205020404" pitchFamily="49" charset="0"/>
                <a:cs typeface="Courier New" panose="02070309020205020404" pitchFamily="49" charset="0"/>
              </a:rPr>
              <a:t>e.printStackTrace</a:t>
            </a:r>
            <a:r>
              <a:rPr lang="en-US" sz="2500" b="1" dirty="0" smtClean="0">
                <a:solidFill>
                  <a:schemeClr val="bg1"/>
                </a:solidFill>
                <a:latin typeface="Courier New" panose="02070309020205020404" pitchFamily="49" charset="0"/>
                <a:cs typeface="Courier New" panose="02070309020205020404" pitchFamily="49" charset="0"/>
              </a:rPr>
              <a:t>();  </a:t>
            </a:r>
          </a:p>
          <a:p>
            <a:r>
              <a:rPr lang="en-US" sz="2500" b="1" dirty="0" smtClean="0">
                <a:solidFill>
                  <a:schemeClr val="bg1"/>
                </a:solidFill>
                <a:latin typeface="Courier New" panose="02070309020205020404" pitchFamily="49" charset="0"/>
                <a:cs typeface="Courier New" panose="02070309020205020404" pitchFamily="49" charset="0"/>
              </a:rPr>
              <a:t>	}  </a:t>
            </a:r>
          </a:p>
          <a:p>
            <a:r>
              <a:rPr lang="en-US" sz="2500" b="1" dirty="0" smtClean="0">
                <a:solidFill>
                  <a:schemeClr val="bg1"/>
                </a:solidFill>
                <a:latin typeface="Courier New" panose="02070309020205020404" pitchFamily="49" charset="0"/>
                <a:cs typeface="Courier New" panose="02070309020205020404" pitchFamily="49" charset="0"/>
              </a:rPr>
              <a:t>  }  </a:t>
            </a:r>
          </a:p>
          <a:p>
            <a:r>
              <a:rPr lang="en-US" sz="2500" b="1" dirty="0" smtClean="0">
                <a:solidFill>
                  <a:schemeClr val="bg1"/>
                </a:solidFill>
                <a:latin typeface="Courier New" panose="02070309020205020404" pitchFamily="49" charset="0"/>
                <a:cs typeface="Courier New" panose="02070309020205020404" pitchFamily="49" charset="0"/>
              </a:rPr>
              <a:t>}</a:t>
            </a:r>
          </a:p>
          <a:p>
            <a:endParaRPr lang="en-US" sz="2500" b="1" dirty="0" smtClean="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0"/>
            <a:ext cx="571472"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2058" cy="429768"/>
          </a:xfrm>
          <a:prstGeom prst="rect">
            <a:avLst/>
          </a:prstGeom>
        </p:spPr>
      </p:pic>
      <p:sp>
        <p:nvSpPr>
          <p:cNvPr id="2049" name="Rectangle 1"/>
          <p:cNvSpPr>
            <a:spLocks noChangeArrowheads="1"/>
          </p:cNvSpPr>
          <p:nvPr/>
        </p:nvSpPr>
        <p:spPr bwMode="auto">
          <a:xfrm>
            <a:off x="428596" y="357166"/>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endParaRPr kumimoji="0" lang="en-US" sz="2400" b="0" i="0" u="none" strike="noStrike" cap="none" normalizeH="0" baseline="0" dirty="0" smtClean="0">
              <a:ln>
                <a:noFill/>
              </a:ln>
              <a:solidFill>
                <a:schemeClr val="bg1"/>
              </a:solidFill>
              <a:effectLst/>
              <a:latin typeface="Nunito Sans"/>
              <a:cs typeface="Arial" pitchFamily="34" charset="0"/>
            </a:endParaRPr>
          </a:p>
        </p:txBody>
      </p:sp>
      <p:sp>
        <p:nvSpPr>
          <p:cNvPr id="35843" name="Rectangle 3"/>
          <p:cNvSpPr>
            <a:spLocks noChangeArrowheads="1"/>
          </p:cNvSpPr>
          <p:nvPr/>
        </p:nvSpPr>
        <p:spPr bwMode="auto">
          <a:xfrm>
            <a:off x="357158" y="357166"/>
            <a:ext cx="184346" cy="36933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Courier New" pitchFamily="49" charset="0"/>
                <a:cs typeface="Courier New" pitchFamily="49" charset="0"/>
              </a:rPr>
              <a:t> </a:t>
            </a:r>
            <a:endParaRPr kumimoji="0" lang="en-US" sz="2400" b="0" i="0" u="none" strike="noStrike" cap="none" normalizeH="0" baseline="0" dirty="0" smtClean="0">
              <a:ln>
                <a:noFill/>
              </a:ln>
              <a:solidFill>
                <a:schemeClr val="bg1"/>
              </a:solidFill>
              <a:effectLst/>
              <a:latin typeface="Arial" pitchFamily="34" charset="0"/>
              <a:cs typeface="Arial" pitchFamily="34" charset="0"/>
            </a:endParaRP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394668" y="769163"/>
            <a:ext cx="8352245" cy="784830"/>
          </a:xfrm>
          <a:prstGeom prst="rect">
            <a:avLst/>
          </a:prstGeom>
          <a:noFill/>
        </p:spPr>
        <p:txBody>
          <a:bodyPr wrap="square" rtlCol="0">
            <a:spAutoFit/>
          </a:bodyPr>
          <a:lstStyle/>
          <a:p>
            <a:r>
              <a:rPr lang="en-IN" sz="4500" b="1" dirty="0" smtClean="0">
                <a:latin typeface="Nunito Sans"/>
              </a:rPr>
              <a:t>classes of </a:t>
            </a:r>
            <a:r>
              <a:rPr lang="en-IN" sz="4500" b="1" dirty="0" err="1" smtClean="0">
                <a:latin typeface="Nunito Sans"/>
              </a:rPr>
              <a:t>opencsv</a:t>
            </a:r>
            <a:endParaRPr lang="en-US" sz="4500" b="1" dirty="0">
              <a:latin typeface="Nunito Sans"/>
            </a:endParaRPr>
          </a:p>
        </p:txBody>
      </p:sp>
      <p:sp>
        <p:nvSpPr>
          <p:cNvPr id="10" name="Rectangle 9">
            <a:extLst>
              <a:ext uri="{FF2B5EF4-FFF2-40B4-BE49-F238E27FC236}">
                <a16:creationId xmlns:a16="http://schemas.microsoft.com/office/drawing/2014/main" id="{3E767CAB-1FA5-494A-96EC-9E612067A695}"/>
              </a:ext>
            </a:extLst>
          </p:cNvPr>
          <p:cNvSpPr/>
          <p:nvPr/>
        </p:nvSpPr>
        <p:spPr>
          <a:xfrm>
            <a:off x="449035" y="71139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357158" y="1714488"/>
            <a:ext cx="8328361" cy="1631216"/>
          </a:xfrm>
          <a:prstGeom prst="rect">
            <a:avLst/>
          </a:prstGeom>
          <a:noFill/>
        </p:spPr>
        <p:txBody>
          <a:bodyPr wrap="square" rtlCol="0">
            <a:spAutoFit/>
          </a:bodyPr>
          <a:lstStyle/>
          <a:p>
            <a:pPr>
              <a:buFont typeface="Arial" pitchFamily="34" charset="0"/>
              <a:buChar char="•"/>
            </a:pPr>
            <a:r>
              <a:rPr lang="en-US" sz="2500" dirty="0" err="1" smtClean="0">
                <a:latin typeface="Nunito Sans"/>
              </a:rPr>
              <a:t>CSVReader</a:t>
            </a:r>
            <a:endParaRPr lang="en-US" sz="2500" dirty="0" smtClean="0">
              <a:latin typeface="Nunito Sans"/>
            </a:endParaRPr>
          </a:p>
          <a:p>
            <a:pPr>
              <a:buFont typeface="Arial" pitchFamily="34" charset="0"/>
              <a:buChar char="•"/>
            </a:pPr>
            <a:r>
              <a:rPr lang="en-US" sz="2500" dirty="0" err="1" smtClean="0">
                <a:latin typeface="Nunito Sans"/>
              </a:rPr>
              <a:t>CSVWriter</a:t>
            </a:r>
            <a:endParaRPr lang="en-US" sz="2500" dirty="0" smtClean="0">
              <a:latin typeface="Nunito Sans"/>
            </a:endParaRPr>
          </a:p>
          <a:p>
            <a:pPr>
              <a:buFont typeface="Arial" pitchFamily="34" charset="0"/>
              <a:buChar char="•"/>
            </a:pPr>
            <a:r>
              <a:rPr lang="en-US" sz="2500" dirty="0" err="1" smtClean="0">
                <a:latin typeface="Nunito Sans"/>
              </a:rPr>
              <a:t>CSVToBean</a:t>
            </a:r>
            <a:endParaRPr lang="en-US" sz="2500" dirty="0" smtClean="0">
              <a:latin typeface="Nunito Sans"/>
            </a:endParaRPr>
          </a:p>
          <a:p>
            <a:pPr>
              <a:buFont typeface="Arial" pitchFamily="34" charset="0"/>
              <a:buChar char="•"/>
            </a:pPr>
            <a:r>
              <a:rPr lang="en-US" sz="2500" dirty="0" err="1" smtClean="0">
                <a:latin typeface="Nunito Sans"/>
              </a:rPr>
              <a:t>BeanToCsv</a:t>
            </a:r>
            <a:endParaRPr lang="en-IN" sz="2500" dirty="0">
              <a:latin typeface="Nunito San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val="21923406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394668" y="769163"/>
            <a:ext cx="8352245" cy="784830"/>
          </a:xfrm>
          <a:prstGeom prst="rect">
            <a:avLst/>
          </a:prstGeom>
          <a:noFill/>
        </p:spPr>
        <p:txBody>
          <a:bodyPr wrap="square" rtlCol="0">
            <a:spAutoFit/>
          </a:bodyPr>
          <a:lstStyle/>
          <a:p>
            <a:r>
              <a:rPr lang="en-US" sz="4500" b="1" dirty="0" smtClean="0">
                <a:latin typeface="Nunito Sans"/>
              </a:rPr>
              <a:t>Reading  </a:t>
            </a:r>
            <a:r>
              <a:rPr lang="en-US" sz="4500" b="1" dirty="0" smtClean="0">
                <a:latin typeface="Nunito Sans"/>
              </a:rPr>
              <a:t>CSV File</a:t>
            </a:r>
            <a:endParaRPr lang="en-US" sz="4500" b="1" dirty="0">
              <a:latin typeface="Nunito Sans"/>
            </a:endParaRPr>
          </a:p>
        </p:txBody>
      </p:sp>
      <p:sp>
        <p:nvSpPr>
          <p:cNvPr id="10" name="Rectangle 9">
            <a:extLst>
              <a:ext uri="{FF2B5EF4-FFF2-40B4-BE49-F238E27FC236}">
                <a16:creationId xmlns:a16="http://schemas.microsoft.com/office/drawing/2014/main" id="{3E767CAB-1FA5-494A-96EC-9E612067A695}"/>
              </a:ext>
            </a:extLst>
          </p:cNvPr>
          <p:cNvSpPr/>
          <p:nvPr/>
        </p:nvSpPr>
        <p:spPr>
          <a:xfrm>
            <a:off x="449035" y="71139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357158" y="1714488"/>
            <a:ext cx="8328361" cy="1246495"/>
          </a:xfrm>
          <a:prstGeom prst="rect">
            <a:avLst/>
          </a:prstGeom>
          <a:noFill/>
        </p:spPr>
        <p:txBody>
          <a:bodyPr wrap="square" rtlCol="0">
            <a:spAutoFit/>
          </a:bodyPr>
          <a:lstStyle/>
          <a:p>
            <a:r>
              <a:rPr lang="en-IN" sz="2500" dirty="0" smtClean="0">
                <a:latin typeface="Nunito Sans"/>
              </a:rPr>
              <a:t> </a:t>
            </a:r>
            <a:r>
              <a:rPr lang="en-IN" sz="2500" dirty="0" smtClean="0">
                <a:latin typeface="Nunito Sans"/>
              </a:rPr>
              <a:t>CSV file  </a:t>
            </a:r>
            <a:r>
              <a:rPr lang="en-IN" sz="2500" dirty="0" smtClean="0">
                <a:latin typeface="Nunito Sans"/>
              </a:rPr>
              <a:t>can be read by two ways</a:t>
            </a:r>
          </a:p>
          <a:p>
            <a:pPr>
              <a:buFont typeface="Arial" pitchFamily="34" charset="0"/>
              <a:buChar char="•"/>
            </a:pPr>
            <a:r>
              <a:rPr lang="en-US" sz="2500" dirty="0" smtClean="0">
                <a:latin typeface="Nunito Sans"/>
              </a:rPr>
              <a:t> </a:t>
            </a:r>
            <a:r>
              <a:rPr lang="en-IN" sz="2500" dirty="0" smtClean="0">
                <a:latin typeface="Nunito Sans"/>
              </a:rPr>
              <a:t>Read data line by line</a:t>
            </a:r>
          </a:p>
          <a:p>
            <a:pPr>
              <a:buFont typeface="Arial" pitchFamily="34" charset="0"/>
              <a:buChar char="•"/>
            </a:pPr>
            <a:r>
              <a:rPr lang="en-US" sz="2500" dirty="0" smtClean="0">
                <a:latin typeface="Nunito Sans"/>
              </a:rPr>
              <a:t> </a:t>
            </a:r>
            <a:r>
              <a:rPr lang="en-IN" sz="2500" dirty="0" smtClean="0">
                <a:latin typeface="Nunito Sans"/>
              </a:rPr>
              <a:t>Read all data at once</a:t>
            </a:r>
            <a:endParaRPr lang="en-IN" sz="2500" dirty="0">
              <a:latin typeface="Nunito San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val="2192340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70" y="0"/>
            <a:ext cx="913523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dirty="0">
                <a:latin typeface="Courier New" pitchFamily="49" charset="0"/>
                <a:cs typeface="Courier New" pitchFamily="49" charset="0"/>
              </a:rPr>
              <a:t>public static void </a:t>
            </a:r>
            <a:r>
              <a:rPr lang="en-IN" sz="2000" dirty="0" err="1">
                <a:latin typeface="Courier New" pitchFamily="49" charset="0"/>
                <a:cs typeface="Courier New" pitchFamily="49" charset="0"/>
              </a:rPr>
              <a:t>readDataLineByLine</a:t>
            </a:r>
            <a:r>
              <a:rPr lang="en-IN" sz="2000" dirty="0">
                <a:latin typeface="Courier New" pitchFamily="49" charset="0"/>
                <a:cs typeface="Courier New" pitchFamily="49" charset="0"/>
              </a:rPr>
              <a:t>(String file) </a:t>
            </a:r>
          </a:p>
          <a:p>
            <a:pPr fontAlgn="base"/>
            <a:r>
              <a:rPr lang="en-IN" sz="2000" dirty="0">
                <a:latin typeface="Courier New" pitchFamily="49" charset="0"/>
                <a:cs typeface="Courier New" pitchFamily="49" charset="0"/>
              </a:rPr>
              <a:t>{</a:t>
            </a:r>
          </a:p>
          <a:p>
            <a:pPr fontAlgn="base"/>
            <a:r>
              <a:rPr lang="en-IN" sz="2000" dirty="0" smtClean="0">
                <a:latin typeface="Courier New" pitchFamily="49" charset="0"/>
                <a:cs typeface="Courier New" pitchFamily="49" charset="0"/>
              </a:rPr>
              <a:t>  try </a:t>
            </a:r>
            <a:endParaRPr lang="en-IN" sz="2000" dirty="0">
              <a:latin typeface="Courier New" pitchFamily="49" charset="0"/>
              <a:cs typeface="Courier New" pitchFamily="49" charset="0"/>
            </a:endParaRPr>
          </a:p>
          <a:p>
            <a:pPr fontAlgn="base"/>
            <a:r>
              <a:rPr lang="en-IN" sz="2000" dirty="0" smtClean="0">
                <a:latin typeface="Courier New" pitchFamily="49" charset="0"/>
                <a:cs typeface="Courier New" pitchFamily="49" charset="0"/>
              </a:rPr>
              <a:t>    { </a:t>
            </a:r>
            <a:endParaRPr lang="en-IN" sz="2000" dirty="0">
              <a:latin typeface="Courier New" pitchFamily="49" charset="0"/>
              <a:cs typeface="Courier New" pitchFamily="49" charset="0"/>
            </a:endParaRPr>
          </a:p>
          <a:p>
            <a:pPr fontAlgn="base"/>
            <a:r>
              <a:rPr lang="en-IN" sz="2000" dirty="0">
                <a:latin typeface="Courier New" pitchFamily="49" charset="0"/>
                <a:cs typeface="Courier New" pitchFamily="49" charset="0"/>
              </a:rPr>
              <a:t>    </a:t>
            </a:r>
            <a:r>
              <a:rPr lang="en-IN" sz="2000" dirty="0" err="1">
                <a:latin typeface="Courier New" pitchFamily="49" charset="0"/>
                <a:cs typeface="Courier New" pitchFamily="49" charset="0"/>
              </a:rPr>
              <a:t>FileReader</a:t>
            </a:r>
            <a:r>
              <a:rPr lang="en-IN" sz="2000" dirty="0">
                <a:latin typeface="Courier New" pitchFamily="49" charset="0"/>
                <a:cs typeface="Courier New" pitchFamily="49" charset="0"/>
              </a:rPr>
              <a:t> </a:t>
            </a:r>
            <a:r>
              <a:rPr lang="en-IN" sz="2000" dirty="0" err="1">
                <a:latin typeface="Courier New" pitchFamily="49" charset="0"/>
                <a:cs typeface="Courier New" pitchFamily="49" charset="0"/>
              </a:rPr>
              <a:t>filereader</a:t>
            </a:r>
            <a:r>
              <a:rPr lang="en-IN" sz="2000" dirty="0">
                <a:latin typeface="Courier New" pitchFamily="49" charset="0"/>
                <a:cs typeface="Courier New" pitchFamily="49" charset="0"/>
              </a:rPr>
              <a:t> = new </a:t>
            </a:r>
            <a:r>
              <a:rPr lang="en-IN" sz="2000" dirty="0" err="1">
                <a:latin typeface="Courier New" pitchFamily="49" charset="0"/>
                <a:cs typeface="Courier New" pitchFamily="49" charset="0"/>
              </a:rPr>
              <a:t>FileReader</a:t>
            </a:r>
            <a:r>
              <a:rPr lang="en-IN" sz="2000" dirty="0">
                <a:latin typeface="Courier New" pitchFamily="49" charset="0"/>
                <a:cs typeface="Courier New" pitchFamily="49" charset="0"/>
              </a:rPr>
              <a:t>(file); </a:t>
            </a:r>
          </a:p>
          <a:p>
            <a:pPr fontAlgn="base"/>
            <a:r>
              <a:rPr lang="en-IN" sz="2000" dirty="0">
                <a:latin typeface="Courier New" pitchFamily="49" charset="0"/>
                <a:cs typeface="Courier New" pitchFamily="49" charset="0"/>
              </a:rPr>
              <a:t>    </a:t>
            </a:r>
            <a:r>
              <a:rPr lang="en-IN" sz="2000" dirty="0" err="1">
                <a:latin typeface="Courier New" pitchFamily="49" charset="0"/>
                <a:cs typeface="Courier New" pitchFamily="49" charset="0"/>
              </a:rPr>
              <a:t>CSVReader</a:t>
            </a:r>
            <a:r>
              <a:rPr lang="en-IN" sz="2000" dirty="0">
                <a:latin typeface="Courier New" pitchFamily="49" charset="0"/>
                <a:cs typeface="Courier New" pitchFamily="49" charset="0"/>
              </a:rPr>
              <a:t> </a:t>
            </a:r>
            <a:r>
              <a:rPr lang="en-IN" sz="2000" dirty="0" err="1">
                <a:latin typeface="Courier New" pitchFamily="49" charset="0"/>
                <a:cs typeface="Courier New" pitchFamily="49" charset="0"/>
              </a:rPr>
              <a:t>csvReader</a:t>
            </a:r>
            <a:r>
              <a:rPr lang="en-IN" sz="2000" dirty="0">
                <a:latin typeface="Courier New" pitchFamily="49" charset="0"/>
                <a:cs typeface="Courier New" pitchFamily="49" charset="0"/>
              </a:rPr>
              <a:t> = new </a:t>
            </a:r>
            <a:r>
              <a:rPr lang="en-IN" sz="2000" dirty="0" err="1">
                <a:latin typeface="Courier New" pitchFamily="49" charset="0"/>
                <a:cs typeface="Courier New" pitchFamily="49" charset="0"/>
              </a:rPr>
              <a:t>CSVReader</a:t>
            </a:r>
            <a:r>
              <a:rPr lang="en-IN" sz="2000" dirty="0">
                <a:latin typeface="Courier New" pitchFamily="49" charset="0"/>
                <a:cs typeface="Courier New" pitchFamily="49" charset="0"/>
              </a:rPr>
              <a:t>(</a:t>
            </a:r>
            <a:r>
              <a:rPr lang="en-IN" sz="2000" dirty="0" err="1">
                <a:latin typeface="Courier New" pitchFamily="49" charset="0"/>
                <a:cs typeface="Courier New" pitchFamily="49" charset="0"/>
              </a:rPr>
              <a:t>filereader</a:t>
            </a:r>
            <a:r>
              <a:rPr lang="en-IN" sz="2000" dirty="0">
                <a:latin typeface="Courier New" pitchFamily="49" charset="0"/>
                <a:cs typeface="Courier New" pitchFamily="49" charset="0"/>
              </a:rPr>
              <a:t>); </a:t>
            </a:r>
          </a:p>
          <a:p>
            <a:pPr fontAlgn="base"/>
            <a:r>
              <a:rPr lang="en-IN" sz="2000" dirty="0">
                <a:latin typeface="Courier New" pitchFamily="49" charset="0"/>
                <a:cs typeface="Courier New" pitchFamily="49" charset="0"/>
              </a:rPr>
              <a:t>    String[] </a:t>
            </a:r>
            <a:r>
              <a:rPr lang="en-IN" sz="2000" dirty="0" err="1">
                <a:latin typeface="Courier New" pitchFamily="49" charset="0"/>
                <a:cs typeface="Courier New" pitchFamily="49" charset="0"/>
              </a:rPr>
              <a:t>nextRecord</a:t>
            </a:r>
            <a:r>
              <a:rPr lang="en-IN" sz="2000" dirty="0">
                <a:latin typeface="Courier New" pitchFamily="49" charset="0"/>
                <a:cs typeface="Courier New" pitchFamily="49" charset="0"/>
              </a:rPr>
              <a:t>; </a:t>
            </a:r>
          </a:p>
          <a:p>
            <a:pPr fontAlgn="base"/>
            <a:r>
              <a:rPr lang="en-IN" sz="2000" dirty="0">
                <a:latin typeface="Courier New" pitchFamily="49" charset="0"/>
                <a:cs typeface="Courier New" pitchFamily="49" charset="0"/>
              </a:rPr>
              <a:t>    while ((</a:t>
            </a:r>
            <a:r>
              <a:rPr lang="en-IN" sz="2000" dirty="0" err="1">
                <a:latin typeface="Courier New" pitchFamily="49" charset="0"/>
                <a:cs typeface="Courier New" pitchFamily="49" charset="0"/>
              </a:rPr>
              <a:t>nextRecord</a:t>
            </a:r>
            <a:r>
              <a:rPr lang="en-IN" sz="2000" dirty="0">
                <a:latin typeface="Courier New" pitchFamily="49" charset="0"/>
                <a:cs typeface="Courier New" pitchFamily="49" charset="0"/>
              </a:rPr>
              <a:t> = </a:t>
            </a:r>
            <a:r>
              <a:rPr lang="en-IN" sz="2000" dirty="0" err="1">
                <a:latin typeface="Courier New" pitchFamily="49" charset="0"/>
                <a:cs typeface="Courier New" pitchFamily="49" charset="0"/>
              </a:rPr>
              <a:t>csvReader.readNext</a:t>
            </a:r>
            <a:r>
              <a:rPr lang="en-IN" sz="2000" dirty="0">
                <a:latin typeface="Courier New" pitchFamily="49" charset="0"/>
                <a:cs typeface="Courier New" pitchFamily="49" charset="0"/>
              </a:rPr>
              <a:t>()) != null) </a:t>
            </a:r>
          </a:p>
          <a:p>
            <a:pPr fontAlgn="base"/>
            <a:r>
              <a:rPr lang="en-IN" sz="2000" dirty="0">
                <a:latin typeface="Courier New" pitchFamily="49" charset="0"/>
                <a:cs typeface="Courier New" pitchFamily="49" charset="0"/>
              </a:rPr>
              <a:t>	</a:t>
            </a:r>
            <a:r>
              <a:rPr lang="en-IN" sz="2000" dirty="0" smtClean="0">
                <a:latin typeface="Courier New" pitchFamily="49" charset="0"/>
                <a:cs typeface="Courier New" pitchFamily="49" charset="0"/>
              </a:rPr>
              <a:t>  { </a:t>
            </a:r>
            <a:endParaRPr lang="en-IN" sz="2000" dirty="0">
              <a:latin typeface="Courier New" pitchFamily="49" charset="0"/>
              <a:cs typeface="Courier New" pitchFamily="49" charset="0"/>
            </a:endParaRPr>
          </a:p>
          <a:p>
            <a:pPr fontAlgn="base"/>
            <a:r>
              <a:rPr lang="en-IN" sz="2000" dirty="0">
                <a:latin typeface="Courier New" pitchFamily="49" charset="0"/>
                <a:cs typeface="Courier New" pitchFamily="49" charset="0"/>
              </a:rPr>
              <a:t>        for (String cell : </a:t>
            </a:r>
            <a:r>
              <a:rPr lang="en-IN" sz="2000" dirty="0" err="1">
                <a:latin typeface="Courier New" pitchFamily="49" charset="0"/>
                <a:cs typeface="Courier New" pitchFamily="49" charset="0"/>
              </a:rPr>
              <a:t>nextRecord</a:t>
            </a:r>
            <a:r>
              <a:rPr lang="en-IN" sz="2000" dirty="0">
                <a:latin typeface="Courier New" pitchFamily="49" charset="0"/>
                <a:cs typeface="Courier New" pitchFamily="49" charset="0"/>
              </a:rPr>
              <a:t>)</a:t>
            </a:r>
          </a:p>
          <a:p>
            <a:pPr fontAlgn="base"/>
            <a:r>
              <a:rPr lang="en-IN" sz="2000" dirty="0">
                <a:latin typeface="Courier New" pitchFamily="49" charset="0"/>
                <a:cs typeface="Courier New" pitchFamily="49" charset="0"/>
              </a:rPr>
              <a:t>	</a:t>
            </a:r>
            <a:r>
              <a:rPr lang="en-IN" sz="2000" dirty="0" smtClean="0">
                <a:latin typeface="Courier New" pitchFamily="49" charset="0"/>
                <a:cs typeface="Courier New" pitchFamily="49" charset="0"/>
              </a:rPr>
              <a:t>	{ </a:t>
            </a:r>
            <a:endParaRPr lang="en-IN" sz="2000" dirty="0">
              <a:latin typeface="Courier New" pitchFamily="49" charset="0"/>
              <a:cs typeface="Courier New" pitchFamily="49" charset="0"/>
            </a:endParaRPr>
          </a:p>
          <a:p>
            <a:pPr fontAlgn="base"/>
            <a:r>
              <a:rPr lang="en-IN" sz="2000" dirty="0">
                <a:latin typeface="Courier New" pitchFamily="49" charset="0"/>
                <a:cs typeface="Courier New" pitchFamily="49" charset="0"/>
              </a:rPr>
              <a:t>            </a:t>
            </a:r>
            <a:r>
              <a:rPr lang="en-IN" sz="2000" dirty="0" err="1">
                <a:latin typeface="Courier New" pitchFamily="49" charset="0"/>
                <a:cs typeface="Courier New" pitchFamily="49" charset="0"/>
              </a:rPr>
              <a:t>System.out.print</a:t>
            </a:r>
            <a:r>
              <a:rPr lang="en-IN" sz="2000" dirty="0">
                <a:latin typeface="Courier New" pitchFamily="49" charset="0"/>
                <a:cs typeface="Courier New" pitchFamily="49" charset="0"/>
              </a:rPr>
              <a:t>(cell + "\t"); </a:t>
            </a:r>
          </a:p>
          <a:p>
            <a:pPr fontAlgn="base"/>
            <a:r>
              <a:rPr lang="en-IN" sz="2000" dirty="0">
                <a:latin typeface="Courier New" pitchFamily="49" charset="0"/>
                <a:cs typeface="Courier New" pitchFamily="49" charset="0"/>
              </a:rPr>
              <a:t>         </a:t>
            </a:r>
            <a:r>
              <a:rPr lang="en-IN" sz="2000" dirty="0" smtClean="0">
                <a:latin typeface="Courier New" pitchFamily="49" charset="0"/>
                <a:cs typeface="Courier New" pitchFamily="49" charset="0"/>
              </a:rPr>
              <a:t>   </a:t>
            </a:r>
            <a:r>
              <a:rPr lang="en-IN" sz="2000" dirty="0">
                <a:latin typeface="Courier New" pitchFamily="49" charset="0"/>
                <a:cs typeface="Courier New" pitchFamily="49" charset="0"/>
              </a:rPr>
              <a:t>} </a:t>
            </a:r>
          </a:p>
          <a:p>
            <a:pPr fontAlgn="base"/>
            <a:r>
              <a:rPr lang="en-IN" sz="2000" dirty="0">
                <a:latin typeface="Courier New" pitchFamily="49" charset="0"/>
                <a:cs typeface="Courier New" pitchFamily="49" charset="0"/>
              </a:rPr>
              <a:t>            </a:t>
            </a:r>
            <a:r>
              <a:rPr lang="en-IN" sz="2000" dirty="0" err="1">
                <a:latin typeface="Courier New" pitchFamily="49" charset="0"/>
                <a:cs typeface="Courier New" pitchFamily="49" charset="0"/>
              </a:rPr>
              <a:t>System.out.println</a:t>
            </a:r>
            <a:r>
              <a:rPr lang="en-IN" sz="2000" dirty="0">
                <a:latin typeface="Courier New" pitchFamily="49" charset="0"/>
                <a:cs typeface="Courier New" pitchFamily="49" charset="0"/>
              </a:rPr>
              <a:t>();   </a:t>
            </a:r>
          </a:p>
          <a:p>
            <a:pPr fontAlgn="base"/>
            <a:r>
              <a:rPr lang="en-IN" sz="2000" dirty="0">
                <a:latin typeface="Courier New" pitchFamily="49" charset="0"/>
                <a:cs typeface="Courier New" pitchFamily="49" charset="0"/>
              </a:rPr>
              <a:t>	  </a:t>
            </a:r>
            <a:r>
              <a:rPr lang="en-IN" sz="2000" dirty="0" smtClean="0">
                <a:latin typeface="Courier New" pitchFamily="49" charset="0"/>
                <a:cs typeface="Courier New" pitchFamily="49" charset="0"/>
              </a:rPr>
              <a:t>} </a:t>
            </a:r>
            <a:endParaRPr lang="en-IN" sz="2000" dirty="0">
              <a:latin typeface="Courier New" pitchFamily="49" charset="0"/>
              <a:cs typeface="Courier New" pitchFamily="49" charset="0"/>
            </a:endParaRPr>
          </a:p>
          <a:p>
            <a:pPr fontAlgn="base"/>
            <a:r>
              <a:rPr lang="en-IN" sz="2000" dirty="0">
                <a:latin typeface="Courier New" pitchFamily="49" charset="0"/>
                <a:cs typeface="Courier New" pitchFamily="49" charset="0"/>
              </a:rPr>
              <a:t>  </a:t>
            </a:r>
            <a:r>
              <a:rPr lang="en-IN" sz="2000" dirty="0" smtClean="0">
                <a:latin typeface="Courier New" pitchFamily="49" charset="0"/>
                <a:cs typeface="Courier New" pitchFamily="49" charset="0"/>
              </a:rPr>
              <a:t>   } </a:t>
            </a:r>
            <a:endParaRPr lang="en-IN" sz="2000" dirty="0">
              <a:latin typeface="Courier New" pitchFamily="49" charset="0"/>
              <a:cs typeface="Courier New" pitchFamily="49" charset="0"/>
            </a:endParaRPr>
          </a:p>
          <a:p>
            <a:pPr fontAlgn="base"/>
            <a:r>
              <a:rPr lang="en-IN" sz="2000" dirty="0">
                <a:latin typeface="Courier New" pitchFamily="49" charset="0"/>
                <a:cs typeface="Courier New" pitchFamily="49" charset="0"/>
              </a:rPr>
              <a:t>   catch (Exception e) </a:t>
            </a:r>
          </a:p>
          <a:p>
            <a:pPr fontAlgn="base"/>
            <a:r>
              <a:rPr lang="en-IN" sz="2000" dirty="0">
                <a:latin typeface="Courier New" pitchFamily="49" charset="0"/>
                <a:cs typeface="Courier New" pitchFamily="49" charset="0"/>
              </a:rPr>
              <a:t>	{ </a:t>
            </a:r>
          </a:p>
          <a:p>
            <a:pPr fontAlgn="base"/>
            <a:r>
              <a:rPr lang="en-IN" sz="2000" dirty="0">
                <a:latin typeface="Courier New" pitchFamily="49" charset="0"/>
                <a:cs typeface="Courier New" pitchFamily="49" charset="0"/>
              </a:rPr>
              <a:t>        </a:t>
            </a:r>
            <a:r>
              <a:rPr lang="en-IN" sz="2000" dirty="0" err="1">
                <a:latin typeface="Courier New" pitchFamily="49" charset="0"/>
                <a:cs typeface="Courier New" pitchFamily="49" charset="0"/>
              </a:rPr>
              <a:t>e.printStackTrace</a:t>
            </a:r>
            <a:r>
              <a:rPr lang="en-IN" sz="2000" dirty="0">
                <a:latin typeface="Courier New" pitchFamily="49" charset="0"/>
                <a:cs typeface="Courier New" pitchFamily="49" charset="0"/>
              </a:rPr>
              <a:t>(); </a:t>
            </a:r>
          </a:p>
          <a:p>
            <a:pPr fontAlgn="base"/>
            <a:r>
              <a:rPr lang="en-IN" sz="2000" dirty="0">
                <a:latin typeface="Courier New" pitchFamily="49" charset="0"/>
                <a:cs typeface="Courier New" pitchFamily="49" charset="0"/>
              </a:rPr>
              <a:t>	} </a:t>
            </a:r>
          </a:p>
          <a:p>
            <a:pPr fontAlgn="base"/>
            <a:r>
              <a:rPr lang="en-IN" sz="2000" dirty="0">
                <a:latin typeface="Courier New" pitchFamily="49" charset="0"/>
                <a:cs typeface="Courier New" pitchFamily="49" charset="0"/>
              </a:rPr>
              <a:t>} </a:t>
            </a:r>
          </a:p>
          <a:p>
            <a:pPr fontAlgn="base"/>
            <a:endParaRPr lang="en-IN" sz="2000" dirty="0">
              <a:latin typeface="Courier New" pitchFamily="49" charset="0"/>
              <a:cs typeface="Courier New" pitchFamily="49" charset="0"/>
            </a:endParaRP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0"/>
            <a:ext cx="571472"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2058" cy="429768"/>
          </a:xfrm>
          <a:prstGeom prst="rect">
            <a:avLst/>
          </a:prstGeom>
        </p:spPr>
      </p:pic>
      <p:sp>
        <p:nvSpPr>
          <p:cNvPr id="2049" name="Rectangle 1"/>
          <p:cNvSpPr>
            <a:spLocks noChangeArrowheads="1"/>
          </p:cNvSpPr>
          <p:nvPr/>
        </p:nvSpPr>
        <p:spPr bwMode="auto">
          <a:xfrm>
            <a:off x="428596" y="357166"/>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endParaRPr kumimoji="0" lang="en-US" sz="2400" b="0" i="0" u="none" strike="noStrike" cap="none" normalizeH="0" baseline="0" dirty="0" smtClean="0">
              <a:ln>
                <a:noFill/>
              </a:ln>
              <a:solidFill>
                <a:schemeClr val="bg1"/>
              </a:solidFill>
              <a:effectLst/>
              <a:latin typeface="Nunito Sans"/>
              <a:cs typeface="Arial" pitchFamily="34" charset="0"/>
            </a:endParaRPr>
          </a:p>
        </p:txBody>
      </p:sp>
      <p:sp>
        <p:nvSpPr>
          <p:cNvPr id="35843" name="Rectangle 3"/>
          <p:cNvSpPr>
            <a:spLocks noChangeArrowheads="1"/>
          </p:cNvSpPr>
          <p:nvPr/>
        </p:nvSpPr>
        <p:spPr bwMode="auto">
          <a:xfrm>
            <a:off x="357158" y="357166"/>
            <a:ext cx="184346" cy="36933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Courier New" pitchFamily="49" charset="0"/>
                <a:cs typeface="Courier New" pitchFamily="49" charset="0"/>
              </a:rPr>
              <a:t> </a:t>
            </a:r>
            <a:endParaRPr kumimoji="0" lang="en-US" sz="2400" b="0" i="0" u="none" strike="noStrike" cap="none" normalizeH="0" baseline="0" dirty="0" smtClean="0">
              <a:ln>
                <a:noFill/>
              </a:ln>
              <a:solidFill>
                <a:schemeClr val="bg1"/>
              </a:solidFill>
              <a:effectLst/>
              <a:latin typeface="Arial" pitchFamily="34" charset="0"/>
              <a:cs typeface="Arial" pitchFamily="34" charset="0"/>
            </a:endParaRP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70" y="0"/>
            <a:ext cx="913523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dirty="0" smtClean="0">
                <a:latin typeface="Courier New" pitchFamily="49" charset="0"/>
                <a:cs typeface="Courier New" pitchFamily="49" charset="0"/>
              </a:rPr>
              <a:t>public static void </a:t>
            </a:r>
            <a:r>
              <a:rPr lang="en-IN" sz="2000" dirty="0" err="1" smtClean="0">
                <a:latin typeface="Courier New" pitchFamily="49" charset="0"/>
                <a:cs typeface="Courier New" pitchFamily="49" charset="0"/>
              </a:rPr>
              <a:t>readAllDataAtOnce</a:t>
            </a:r>
            <a:r>
              <a:rPr lang="en-IN" sz="2000" dirty="0" smtClean="0">
                <a:latin typeface="Courier New" pitchFamily="49" charset="0"/>
                <a:cs typeface="Courier New" pitchFamily="49" charset="0"/>
              </a:rPr>
              <a:t>(String file) </a:t>
            </a:r>
          </a:p>
          <a:p>
            <a:r>
              <a:rPr lang="en-IN" sz="2000" dirty="0" smtClean="0">
                <a:latin typeface="Courier New" pitchFamily="49" charset="0"/>
                <a:cs typeface="Courier New" pitchFamily="49" charset="0"/>
              </a:rPr>
              <a:t>{ </a:t>
            </a:r>
          </a:p>
          <a:p>
            <a:r>
              <a:rPr lang="en-IN" sz="2000" dirty="0" smtClean="0">
                <a:latin typeface="Courier New" pitchFamily="49" charset="0"/>
                <a:cs typeface="Courier New" pitchFamily="49" charset="0"/>
              </a:rPr>
              <a:t>  try </a:t>
            </a:r>
          </a:p>
          <a:p>
            <a:r>
              <a:rPr lang="en-IN" sz="2000" dirty="0" smtClean="0">
                <a:latin typeface="Courier New" pitchFamily="49" charset="0"/>
                <a:cs typeface="Courier New" pitchFamily="49" charset="0"/>
              </a:rPr>
              <a:t>  { </a:t>
            </a:r>
          </a:p>
          <a:p>
            <a:r>
              <a:rPr lang="en-IN" sz="2000" dirty="0" smtClean="0">
                <a:latin typeface="Courier New" pitchFamily="49" charset="0"/>
                <a:cs typeface="Courier New" pitchFamily="49" charset="0"/>
              </a:rPr>
              <a:t>    </a:t>
            </a:r>
            <a:r>
              <a:rPr lang="en-IN" sz="2000" dirty="0" err="1" smtClean="0">
                <a:latin typeface="Courier New" pitchFamily="49" charset="0"/>
                <a:cs typeface="Courier New" pitchFamily="49" charset="0"/>
              </a:rPr>
              <a:t>FileReader</a:t>
            </a:r>
            <a:r>
              <a:rPr lang="en-IN" sz="2000" dirty="0" smtClean="0">
                <a:latin typeface="Courier New" pitchFamily="49" charset="0"/>
                <a:cs typeface="Courier New" pitchFamily="49" charset="0"/>
              </a:rPr>
              <a:t> </a:t>
            </a:r>
            <a:r>
              <a:rPr lang="en-IN" sz="2000" dirty="0" err="1" smtClean="0">
                <a:latin typeface="Courier New" pitchFamily="49" charset="0"/>
                <a:cs typeface="Courier New" pitchFamily="49" charset="0"/>
              </a:rPr>
              <a:t>filereader</a:t>
            </a:r>
            <a:r>
              <a:rPr lang="en-IN" sz="2000" dirty="0" smtClean="0">
                <a:latin typeface="Courier New" pitchFamily="49" charset="0"/>
                <a:cs typeface="Courier New" pitchFamily="49" charset="0"/>
              </a:rPr>
              <a:t> = new </a:t>
            </a:r>
            <a:r>
              <a:rPr lang="en-IN" sz="2000" dirty="0" err="1" smtClean="0">
                <a:latin typeface="Courier New" pitchFamily="49" charset="0"/>
                <a:cs typeface="Courier New" pitchFamily="49" charset="0"/>
              </a:rPr>
              <a:t>FileReader</a:t>
            </a:r>
            <a:r>
              <a:rPr lang="en-IN" sz="2000" dirty="0" smtClean="0">
                <a:latin typeface="Courier New" pitchFamily="49" charset="0"/>
                <a:cs typeface="Courier New" pitchFamily="49" charset="0"/>
              </a:rPr>
              <a:t>(file); </a:t>
            </a:r>
          </a:p>
          <a:p>
            <a:r>
              <a:rPr lang="en-IN" sz="2000" dirty="0" smtClean="0">
                <a:latin typeface="Courier New" pitchFamily="49" charset="0"/>
                <a:cs typeface="Courier New" pitchFamily="49" charset="0"/>
              </a:rPr>
              <a:t>    </a:t>
            </a:r>
            <a:r>
              <a:rPr lang="en-IN" sz="2000" dirty="0" err="1" smtClean="0">
                <a:latin typeface="Courier New" pitchFamily="49" charset="0"/>
                <a:cs typeface="Courier New" pitchFamily="49" charset="0"/>
              </a:rPr>
              <a:t>CSVReader</a:t>
            </a:r>
            <a:r>
              <a:rPr lang="en-IN" sz="2000" dirty="0" smtClean="0">
                <a:latin typeface="Courier New" pitchFamily="49" charset="0"/>
                <a:cs typeface="Courier New" pitchFamily="49" charset="0"/>
              </a:rPr>
              <a:t> </a:t>
            </a:r>
            <a:r>
              <a:rPr lang="en-IN" sz="2000" dirty="0" err="1" smtClean="0">
                <a:latin typeface="Courier New" pitchFamily="49" charset="0"/>
                <a:cs typeface="Courier New" pitchFamily="49" charset="0"/>
              </a:rPr>
              <a:t>csvReader</a:t>
            </a:r>
            <a:r>
              <a:rPr lang="en-IN" sz="2000" dirty="0" smtClean="0">
                <a:latin typeface="Courier New" pitchFamily="49" charset="0"/>
                <a:cs typeface="Courier New" pitchFamily="49" charset="0"/>
              </a:rPr>
              <a:t> = new 	   			</a:t>
            </a:r>
            <a:r>
              <a:rPr lang="en-IN" sz="2000" dirty="0" err="1" smtClean="0">
                <a:latin typeface="Courier New" pitchFamily="49" charset="0"/>
                <a:cs typeface="Courier New" pitchFamily="49" charset="0"/>
              </a:rPr>
              <a:t>CSVReaderBuilder</a:t>
            </a:r>
            <a:r>
              <a:rPr lang="en-IN" sz="2000" dirty="0" smtClean="0">
                <a:latin typeface="Courier New" pitchFamily="49" charset="0"/>
                <a:cs typeface="Courier New" pitchFamily="49" charset="0"/>
              </a:rPr>
              <a:t>(</a:t>
            </a:r>
            <a:r>
              <a:rPr lang="en-IN" sz="2000" dirty="0" err="1" smtClean="0">
                <a:latin typeface="Courier New" pitchFamily="49" charset="0"/>
                <a:cs typeface="Courier New" pitchFamily="49" charset="0"/>
              </a:rPr>
              <a:t>filereader</a:t>
            </a:r>
            <a:r>
              <a:rPr lang="en-IN" sz="2000" dirty="0" smtClean="0">
                <a:latin typeface="Courier New" pitchFamily="49" charset="0"/>
                <a:cs typeface="Courier New" pitchFamily="49" charset="0"/>
              </a:rPr>
              <a:t>) </a:t>
            </a:r>
          </a:p>
          <a:p>
            <a:r>
              <a:rPr lang="en-IN" sz="2000" dirty="0" smtClean="0">
                <a:latin typeface="Courier New" pitchFamily="49" charset="0"/>
                <a:cs typeface="Courier New" pitchFamily="49" charset="0"/>
              </a:rPr>
              <a:t>    .</a:t>
            </a:r>
            <a:r>
              <a:rPr lang="en-IN" sz="2000" dirty="0" err="1" smtClean="0">
                <a:latin typeface="Courier New" pitchFamily="49" charset="0"/>
                <a:cs typeface="Courier New" pitchFamily="49" charset="0"/>
              </a:rPr>
              <a:t>withSkipLines</a:t>
            </a:r>
            <a:r>
              <a:rPr lang="en-IN" sz="2000" dirty="0" smtClean="0">
                <a:latin typeface="Courier New" pitchFamily="49" charset="0"/>
                <a:cs typeface="Courier New" pitchFamily="49" charset="0"/>
              </a:rPr>
              <a:t>(1) </a:t>
            </a:r>
          </a:p>
          <a:p>
            <a:r>
              <a:rPr lang="en-IN" sz="2000" dirty="0" smtClean="0">
                <a:latin typeface="Courier New" pitchFamily="49" charset="0"/>
                <a:cs typeface="Courier New" pitchFamily="49" charset="0"/>
              </a:rPr>
              <a:t>     .build(); </a:t>
            </a:r>
          </a:p>
          <a:p>
            <a:r>
              <a:rPr lang="en-IN" sz="2000" dirty="0" smtClean="0">
                <a:latin typeface="Courier New" pitchFamily="49" charset="0"/>
                <a:cs typeface="Courier New" pitchFamily="49" charset="0"/>
              </a:rPr>
              <a:t>     List&lt;String[]&gt; </a:t>
            </a:r>
            <a:r>
              <a:rPr lang="en-IN" sz="2000" dirty="0" err="1" smtClean="0">
                <a:latin typeface="Courier New" pitchFamily="49" charset="0"/>
                <a:cs typeface="Courier New" pitchFamily="49" charset="0"/>
              </a:rPr>
              <a:t>allData</a:t>
            </a:r>
            <a:r>
              <a:rPr lang="en-IN" sz="2000" dirty="0" smtClean="0">
                <a:latin typeface="Courier New" pitchFamily="49" charset="0"/>
                <a:cs typeface="Courier New" pitchFamily="49" charset="0"/>
              </a:rPr>
              <a:t> = </a:t>
            </a:r>
            <a:r>
              <a:rPr lang="en-IN" sz="2000" dirty="0" err="1" smtClean="0">
                <a:latin typeface="Courier New" pitchFamily="49" charset="0"/>
                <a:cs typeface="Courier New" pitchFamily="49" charset="0"/>
              </a:rPr>
              <a:t>csvReader.readAll</a:t>
            </a:r>
            <a:r>
              <a:rPr lang="en-IN" sz="2000" dirty="0" smtClean="0">
                <a:latin typeface="Courier New" pitchFamily="49" charset="0"/>
                <a:cs typeface="Courier New" pitchFamily="49" charset="0"/>
              </a:rPr>
              <a:t>();</a:t>
            </a:r>
          </a:p>
          <a:p>
            <a:r>
              <a:rPr lang="en-IN" sz="2000" dirty="0" smtClean="0">
                <a:latin typeface="Courier New" pitchFamily="49" charset="0"/>
                <a:cs typeface="Courier New" pitchFamily="49" charset="0"/>
              </a:rPr>
              <a:t>     for (String[] row : </a:t>
            </a:r>
            <a:r>
              <a:rPr lang="en-IN" sz="2000" dirty="0" err="1" smtClean="0">
                <a:latin typeface="Courier New" pitchFamily="49" charset="0"/>
                <a:cs typeface="Courier New" pitchFamily="49" charset="0"/>
              </a:rPr>
              <a:t>allData</a:t>
            </a:r>
            <a:r>
              <a:rPr lang="en-IN" sz="2000" dirty="0" smtClean="0">
                <a:latin typeface="Courier New" pitchFamily="49" charset="0"/>
                <a:cs typeface="Courier New" pitchFamily="49" charset="0"/>
              </a:rPr>
              <a:t>) </a:t>
            </a:r>
          </a:p>
          <a:p>
            <a:r>
              <a:rPr lang="en-IN" sz="2000" dirty="0" smtClean="0">
                <a:latin typeface="Courier New" pitchFamily="49" charset="0"/>
                <a:cs typeface="Courier New" pitchFamily="49" charset="0"/>
              </a:rPr>
              <a:t>     { </a:t>
            </a:r>
          </a:p>
          <a:p>
            <a:r>
              <a:rPr lang="en-IN" sz="2000" dirty="0" smtClean="0">
                <a:latin typeface="Courier New" pitchFamily="49" charset="0"/>
                <a:cs typeface="Courier New" pitchFamily="49" charset="0"/>
              </a:rPr>
              <a:t>        for (String cell : row)</a:t>
            </a:r>
          </a:p>
          <a:p>
            <a:r>
              <a:rPr lang="en-IN" sz="2000" dirty="0" smtClean="0">
                <a:latin typeface="Courier New" pitchFamily="49" charset="0"/>
                <a:cs typeface="Courier New" pitchFamily="49" charset="0"/>
              </a:rPr>
              <a:t>        { </a:t>
            </a:r>
          </a:p>
          <a:p>
            <a:r>
              <a:rPr lang="en-IN" sz="2000" dirty="0" smtClean="0">
                <a:latin typeface="Courier New" pitchFamily="49" charset="0"/>
                <a:cs typeface="Courier New" pitchFamily="49" charset="0"/>
              </a:rPr>
              <a:t>                </a:t>
            </a:r>
            <a:r>
              <a:rPr lang="en-IN" sz="2000" dirty="0" err="1" smtClean="0">
                <a:latin typeface="Courier New" pitchFamily="49" charset="0"/>
                <a:cs typeface="Courier New" pitchFamily="49" charset="0"/>
              </a:rPr>
              <a:t>System.out.print</a:t>
            </a:r>
            <a:r>
              <a:rPr lang="en-IN" sz="2000" dirty="0" smtClean="0">
                <a:latin typeface="Courier New" pitchFamily="49" charset="0"/>
                <a:cs typeface="Courier New" pitchFamily="49" charset="0"/>
              </a:rPr>
              <a:t>(cell + "\t"); </a:t>
            </a:r>
          </a:p>
          <a:p>
            <a:r>
              <a:rPr lang="en-IN" sz="2000" dirty="0" smtClean="0">
                <a:latin typeface="Courier New" pitchFamily="49" charset="0"/>
                <a:cs typeface="Courier New" pitchFamily="49" charset="0"/>
              </a:rPr>
              <a:t>            } </a:t>
            </a:r>
          </a:p>
          <a:p>
            <a:r>
              <a:rPr lang="en-IN" sz="2000" dirty="0" smtClean="0">
                <a:latin typeface="Courier New" pitchFamily="49" charset="0"/>
                <a:cs typeface="Courier New" pitchFamily="49" charset="0"/>
              </a:rPr>
              <a:t>            </a:t>
            </a:r>
            <a:r>
              <a:rPr lang="en-IN" sz="2000" dirty="0" err="1" smtClean="0">
                <a:latin typeface="Courier New" pitchFamily="49" charset="0"/>
                <a:cs typeface="Courier New" pitchFamily="49" charset="0"/>
              </a:rPr>
              <a:t>System.out.println</a:t>
            </a:r>
            <a:r>
              <a:rPr lang="en-IN" sz="2000" dirty="0" smtClean="0">
                <a:latin typeface="Courier New" pitchFamily="49" charset="0"/>
                <a:cs typeface="Courier New" pitchFamily="49" charset="0"/>
              </a:rPr>
              <a:t>(); </a:t>
            </a:r>
          </a:p>
          <a:p>
            <a:r>
              <a:rPr lang="en-IN" sz="2000" dirty="0" smtClean="0">
                <a:latin typeface="Courier New" pitchFamily="49" charset="0"/>
                <a:cs typeface="Courier New" pitchFamily="49" charset="0"/>
              </a:rPr>
              <a:t>        } </a:t>
            </a:r>
          </a:p>
          <a:p>
            <a:r>
              <a:rPr lang="en-IN" sz="2000" dirty="0" smtClean="0">
                <a:latin typeface="Courier New" pitchFamily="49" charset="0"/>
                <a:cs typeface="Courier New" pitchFamily="49" charset="0"/>
              </a:rPr>
              <a:t>    } </a:t>
            </a:r>
          </a:p>
          <a:p>
            <a:r>
              <a:rPr lang="en-IN" sz="2000" dirty="0" smtClean="0">
                <a:latin typeface="Courier New" pitchFamily="49" charset="0"/>
                <a:cs typeface="Courier New" pitchFamily="49" charset="0"/>
              </a:rPr>
              <a:t>    catch (Exception e) { </a:t>
            </a:r>
          </a:p>
          <a:p>
            <a:r>
              <a:rPr lang="en-IN" sz="2000" dirty="0" smtClean="0">
                <a:latin typeface="Courier New" pitchFamily="49" charset="0"/>
                <a:cs typeface="Courier New" pitchFamily="49" charset="0"/>
              </a:rPr>
              <a:t>        </a:t>
            </a:r>
            <a:r>
              <a:rPr lang="en-IN" sz="2000" dirty="0" err="1" smtClean="0">
                <a:latin typeface="Courier New" pitchFamily="49" charset="0"/>
                <a:cs typeface="Courier New" pitchFamily="49" charset="0"/>
              </a:rPr>
              <a:t>e.printStackTrace</a:t>
            </a:r>
            <a:r>
              <a:rPr lang="en-IN" sz="2000" dirty="0" smtClean="0">
                <a:latin typeface="Courier New" pitchFamily="49" charset="0"/>
                <a:cs typeface="Courier New" pitchFamily="49" charset="0"/>
              </a:rPr>
              <a:t>(); </a:t>
            </a:r>
          </a:p>
          <a:p>
            <a:r>
              <a:rPr lang="en-IN" sz="2000" dirty="0" smtClean="0">
                <a:latin typeface="Courier New" pitchFamily="49" charset="0"/>
                <a:cs typeface="Courier New" pitchFamily="49" charset="0"/>
              </a:rPr>
              <a:t>    } </a:t>
            </a:r>
          </a:p>
          <a:p>
            <a:r>
              <a:rPr lang="en-IN" sz="2000" dirty="0" smtClean="0">
                <a:latin typeface="Courier New" pitchFamily="49" charset="0"/>
                <a:cs typeface="Courier New" pitchFamily="49" charset="0"/>
              </a:rPr>
              <a:t>} </a:t>
            </a:r>
            <a:br>
              <a:rPr lang="en-IN" sz="2000" dirty="0" smtClean="0">
                <a:latin typeface="Courier New" pitchFamily="49" charset="0"/>
                <a:cs typeface="Courier New" pitchFamily="49" charset="0"/>
              </a:rPr>
            </a:br>
            <a:endParaRPr lang="en-US" sz="2000" b="1" dirty="0" smtClean="0">
              <a:solidFill>
                <a:schemeClr val="bg1"/>
              </a:solidFill>
              <a:latin typeface="Courier New" pitchFamily="49" charset="0"/>
              <a:cs typeface="Courier New" pitchFamily="49" charset="0"/>
            </a:endParaRP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0"/>
            <a:ext cx="571472"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2058" cy="429768"/>
          </a:xfrm>
          <a:prstGeom prst="rect">
            <a:avLst/>
          </a:prstGeom>
        </p:spPr>
      </p:pic>
      <p:sp>
        <p:nvSpPr>
          <p:cNvPr id="2049" name="Rectangle 1"/>
          <p:cNvSpPr>
            <a:spLocks noChangeArrowheads="1"/>
          </p:cNvSpPr>
          <p:nvPr/>
        </p:nvSpPr>
        <p:spPr bwMode="auto">
          <a:xfrm>
            <a:off x="428596" y="357166"/>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endParaRPr kumimoji="0" lang="en-US" sz="2400" b="0" i="0" u="none" strike="noStrike" cap="none" normalizeH="0" baseline="0" dirty="0" smtClean="0">
              <a:ln>
                <a:noFill/>
              </a:ln>
              <a:solidFill>
                <a:schemeClr val="bg1"/>
              </a:solidFill>
              <a:effectLst/>
              <a:latin typeface="Nunito Sans"/>
              <a:cs typeface="Arial" pitchFamily="34" charset="0"/>
            </a:endParaRPr>
          </a:p>
        </p:txBody>
      </p:sp>
      <p:sp>
        <p:nvSpPr>
          <p:cNvPr id="35843" name="Rectangle 3"/>
          <p:cNvSpPr>
            <a:spLocks noChangeArrowheads="1"/>
          </p:cNvSpPr>
          <p:nvPr/>
        </p:nvSpPr>
        <p:spPr bwMode="auto">
          <a:xfrm>
            <a:off x="357158" y="357166"/>
            <a:ext cx="184346" cy="36933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Courier New" pitchFamily="49" charset="0"/>
                <a:cs typeface="Courier New" pitchFamily="49" charset="0"/>
              </a:rPr>
              <a:t> </a:t>
            </a:r>
            <a:endParaRPr kumimoji="0" lang="en-US" sz="2400" b="0" i="0" u="none" strike="noStrike" cap="none" normalizeH="0" baseline="0" dirty="0" smtClean="0">
              <a:ln>
                <a:noFill/>
              </a:ln>
              <a:solidFill>
                <a:schemeClr val="bg1"/>
              </a:solidFill>
              <a:effectLst/>
              <a:latin typeface="Arial" pitchFamily="34" charset="0"/>
              <a:cs typeface="Arial" pitchFamily="34" charset="0"/>
            </a:endParaRP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70" y="0"/>
            <a:ext cx="913523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dirty="0" smtClean="0">
                <a:latin typeface="Courier New" pitchFamily="49" charset="0"/>
                <a:cs typeface="Courier New" pitchFamily="49" charset="0"/>
              </a:rPr>
              <a:t/>
            </a:r>
            <a:br>
              <a:rPr lang="en-IN" sz="2000" dirty="0" smtClean="0">
                <a:latin typeface="Courier New" pitchFamily="49" charset="0"/>
                <a:cs typeface="Courier New" pitchFamily="49" charset="0"/>
              </a:rPr>
            </a:br>
            <a:endParaRPr lang="en-US" sz="2000" b="1" dirty="0" smtClean="0">
              <a:solidFill>
                <a:schemeClr val="bg1"/>
              </a:solidFill>
              <a:latin typeface="Courier New" pitchFamily="49" charset="0"/>
              <a:cs typeface="Courier New" pitchFamily="49" charset="0"/>
            </a:endParaRP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0"/>
            <a:ext cx="571472"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2058" cy="429768"/>
          </a:xfrm>
          <a:prstGeom prst="rect">
            <a:avLst/>
          </a:prstGeom>
        </p:spPr>
      </p:pic>
      <p:sp>
        <p:nvSpPr>
          <p:cNvPr id="2049" name="Rectangle 1"/>
          <p:cNvSpPr>
            <a:spLocks noChangeArrowheads="1"/>
          </p:cNvSpPr>
          <p:nvPr/>
        </p:nvSpPr>
        <p:spPr bwMode="auto">
          <a:xfrm>
            <a:off x="428596" y="357166"/>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endParaRPr kumimoji="0" lang="en-US" sz="2400" b="0" i="0" u="none" strike="noStrike" cap="none" normalizeH="0" baseline="0" dirty="0" smtClean="0">
              <a:ln>
                <a:noFill/>
              </a:ln>
              <a:solidFill>
                <a:schemeClr val="bg1"/>
              </a:solidFill>
              <a:effectLst/>
              <a:latin typeface="Nunito Sans"/>
              <a:cs typeface="Arial" pitchFamily="34" charset="0"/>
            </a:endParaRPr>
          </a:p>
        </p:txBody>
      </p:sp>
      <p:sp>
        <p:nvSpPr>
          <p:cNvPr id="35843" name="Rectangle 3"/>
          <p:cNvSpPr>
            <a:spLocks noChangeArrowheads="1"/>
          </p:cNvSpPr>
          <p:nvPr/>
        </p:nvSpPr>
        <p:spPr bwMode="auto">
          <a:xfrm>
            <a:off x="357158" y="357166"/>
            <a:ext cx="184346" cy="36933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Courier New" pitchFamily="49" charset="0"/>
                <a:cs typeface="Courier New" pitchFamily="49" charset="0"/>
              </a:rPr>
              <a:t> </a:t>
            </a:r>
            <a:endParaRPr kumimoji="0" lang="en-US" sz="2400" b="0" i="0" u="none" strike="noStrike" cap="none" normalizeH="0" baseline="0" dirty="0" smtClean="0">
              <a:ln>
                <a:noFill/>
              </a:ln>
              <a:solidFill>
                <a:schemeClr val="bg1"/>
              </a:solidFill>
              <a:effectLst/>
              <a:latin typeface="Arial" pitchFamily="34" charset="0"/>
              <a:cs typeface="Arial" pitchFamily="34" charset="0"/>
            </a:endParaRPr>
          </a:p>
        </p:txBody>
      </p:sp>
      <p:sp>
        <p:nvSpPr>
          <p:cNvPr id="3" name="Rectangle 1"/>
          <p:cNvSpPr>
            <a:spLocks noChangeArrowheads="1"/>
          </p:cNvSpPr>
          <p:nvPr/>
        </p:nvSpPr>
        <p:spPr bwMode="auto">
          <a:xfrm>
            <a:off x="0" y="0"/>
            <a:ext cx="9879628" cy="686341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solidFill>
                  <a:schemeClr val="bg1"/>
                </a:solidFill>
                <a:latin typeface="Courier New" pitchFamily="49" charset="0"/>
                <a:ea typeface="Calibri" pitchFamily="34" charset="0"/>
                <a:cs typeface="Courier New" pitchFamily="49" charset="0"/>
              </a:rPr>
              <a:t>   </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public static void </a:t>
            </a:r>
            <a:r>
              <a:rPr kumimoji="0" lang="en-US" sz="2000" b="0" i="0" u="none" strike="noStrike" cap="none" normalizeH="0" baseline="0" dirty="0" err="1" smtClean="0">
                <a:ln>
                  <a:noFill/>
                </a:ln>
                <a:solidFill>
                  <a:schemeClr val="bg1"/>
                </a:solidFill>
                <a:effectLst/>
                <a:latin typeface="Courier New" pitchFamily="49" charset="0"/>
                <a:ea typeface="Calibri" pitchFamily="34" charset="0"/>
                <a:cs typeface="Courier New" pitchFamily="49" charset="0"/>
              </a:rPr>
              <a:t>readDataFromCustomSeperator</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(String file)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try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chemeClr val="bg1"/>
                </a:solidFill>
                <a:latin typeface="Courier New" pitchFamily="49" charset="0"/>
                <a:ea typeface="Calibri" pitchFamily="34" charset="0"/>
                <a:cs typeface="Courier New" pitchFamily="49" charset="0"/>
              </a:rPr>
              <a:t>   </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a:t>
            </a:r>
            <a:r>
              <a:rPr lang="en-US" sz="2000" dirty="0" smtClean="0">
                <a:solidFill>
                  <a:schemeClr val="bg1"/>
                </a:solidFill>
                <a:latin typeface="Courier New" pitchFamily="49" charset="0"/>
                <a:ea typeface="Calibri" pitchFamily="34" charset="0"/>
                <a:cs typeface="Courier New" pitchFamily="49" charset="0"/>
              </a:rPr>
              <a:t> </a:t>
            </a:r>
            <a:r>
              <a:rPr kumimoji="0" lang="en-US" sz="2000" b="0" i="0" u="none" strike="noStrike" cap="none" normalizeH="0" baseline="0" dirty="0" err="1" smtClean="0">
                <a:ln>
                  <a:noFill/>
                </a:ln>
                <a:solidFill>
                  <a:schemeClr val="bg1"/>
                </a:solidFill>
                <a:effectLst/>
                <a:latin typeface="Courier New" pitchFamily="49" charset="0"/>
                <a:ea typeface="Calibri" pitchFamily="34" charset="0"/>
                <a:cs typeface="Courier New" pitchFamily="49" charset="0"/>
              </a:rPr>
              <a:t>FileReader</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a:t>
            </a:r>
            <a:r>
              <a:rPr kumimoji="0" lang="en-US" sz="2000" b="0" i="0" u="none" strike="noStrike" cap="none" normalizeH="0" baseline="0" dirty="0" err="1" smtClean="0">
                <a:ln>
                  <a:noFill/>
                </a:ln>
                <a:solidFill>
                  <a:schemeClr val="bg1"/>
                </a:solidFill>
                <a:effectLst/>
                <a:latin typeface="Courier New" pitchFamily="49" charset="0"/>
                <a:ea typeface="Calibri" pitchFamily="34" charset="0"/>
                <a:cs typeface="Courier New" pitchFamily="49" charset="0"/>
              </a:rPr>
              <a:t>filereader</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 new </a:t>
            </a:r>
            <a:r>
              <a:rPr kumimoji="0" lang="en-US" sz="2000" b="0" i="0" u="none" strike="noStrike" cap="none" normalizeH="0" baseline="0" dirty="0" err="1" smtClean="0">
                <a:ln>
                  <a:noFill/>
                </a:ln>
                <a:solidFill>
                  <a:schemeClr val="bg1"/>
                </a:solidFill>
                <a:effectLst/>
                <a:latin typeface="Courier New" pitchFamily="49" charset="0"/>
                <a:ea typeface="Calibri" pitchFamily="34" charset="0"/>
                <a:cs typeface="Courier New" pitchFamily="49" charset="0"/>
              </a:rPr>
              <a:t>FileReader</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(file);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a:t>
            </a:r>
            <a:r>
              <a:rPr kumimoji="0" lang="en-US" sz="2000" b="0" i="0" u="none" strike="noStrike" cap="none" normalizeH="0" baseline="0" dirty="0" err="1" smtClean="0">
                <a:ln>
                  <a:noFill/>
                </a:ln>
                <a:solidFill>
                  <a:schemeClr val="bg1"/>
                </a:solidFill>
                <a:effectLst/>
                <a:latin typeface="Courier New" pitchFamily="49" charset="0"/>
                <a:ea typeface="Calibri" pitchFamily="34" charset="0"/>
                <a:cs typeface="Courier New" pitchFamily="49" charset="0"/>
              </a:rPr>
              <a:t>CSVParser</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parser = new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chemeClr val="bg1"/>
                </a:solidFill>
                <a:latin typeface="Courier New" pitchFamily="49" charset="0"/>
                <a:ea typeface="Calibri" pitchFamily="34" charset="0"/>
                <a:cs typeface="Courier New" pitchFamily="49" charset="0"/>
              </a:rPr>
              <a:t>        </a:t>
            </a:r>
            <a:r>
              <a:rPr kumimoji="0" lang="en-US" sz="2000" b="0" i="0" u="none" strike="noStrike" cap="none" normalizeH="0" baseline="0" dirty="0" err="1" smtClean="0">
                <a:ln>
                  <a:noFill/>
                </a:ln>
                <a:solidFill>
                  <a:schemeClr val="bg1"/>
                </a:solidFill>
                <a:effectLst/>
                <a:latin typeface="Courier New" pitchFamily="49" charset="0"/>
                <a:ea typeface="Calibri" pitchFamily="34" charset="0"/>
                <a:cs typeface="Courier New" pitchFamily="49" charset="0"/>
              </a:rPr>
              <a:t>CSVParserBuilder</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a:t>
            </a:r>
            <a:r>
              <a:rPr kumimoji="0" lang="en-US" sz="2000" b="0" i="0" u="none" strike="noStrike" cap="none" normalizeH="0" baseline="0" dirty="0" err="1" smtClean="0">
                <a:ln>
                  <a:noFill/>
                </a:ln>
                <a:solidFill>
                  <a:schemeClr val="bg1"/>
                </a:solidFill>
                <a:effectLst/>
                <a:latin typeface="Courier New" pitchFamily="49" charset="0"/>
                <a:ea typeface="Calibri" pitchFamily="34" charset="0"/>
                <a:cs typeface="Courier New" pitchFamily="49" charset="0"/>
              </a:rPr>
              <a:t>withSeparator</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(';').build();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a:t>
            </a:r>
            <a:r>
              <a:rPr kumimoji="0" lang="en-US" sz="2000" b="0" i="0" u="none" strike="noStrike" cap="none" normalizeH="0" baseline="0" dirty="0" err="1" smtClean="0">
                <a:ln>
                  <a:noFill/>
                </a:ln>
                <a:solidFill>
                  <a:schemeClr val="bg1"/>
                </a:solidFill>
                <a:effectLst/>
                <a:latin typeface="Courier New" pitchFamily="49" charset="0"/>
                <a:ea typeface="Calibri" pitchFamily="34" charset="0"/>
                <a:cs typeface="Courier New" pitchFamily="49" charset="0"/>
              </a:rPr>
              <a:t>CSVReader</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a:t>
            </a:r>
            <a:r>
              <a:rPr kumimoji="0" lang="en-US" sz="2000" b="0" i="0" u="none" strike="noStrike" cap="none" normalizeH="0" baseline="0" dirty="0" err="1" smtClean="0">
                <a:ln>
                  <a:noFill/>
                </a:ln>
                <a:solidFill>
                  <a:schemeClr val="bg1"/>
                </a:solidFill>
                <a:effectLst/>
                <a:latin typeface="Courier New" pitchFamily="49" charset="0"/>
                <a:ea typeface="Calibri" pitchFamily="34" charset="0"/>
                <a:cs typeface="Courier New" pitchFamily="49" charset="0"/>
              </a:rPr>
              <a:t>csvReader</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 new</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chemeClr val="bg1"/>
                </a:solidFill>
                <a:latin typeface="Courier New" pitchFamily="49" charset="0"/>
                <a:ea typeface="Calibri" pitchFamily="34" charset="0"/>
                <a:cs typeface="Courier New" pitchFamily="49" charset="0"/>
              </a:rPr>
              <a:t>                </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a:t>
            </a:r>
            <a:r>
              <a:rPr kumimoji="0" lang="en-US" sz="2000" b="0" i="0" u="none" strike="noStrike" cap="none" normalizeH="0" baseline="0" dirty="0" err="1" smtClean="0">
                <a:ln>
                  <a:noFill/>
                </a:ln>
                <a:solidFill>
                  <a:schemeClr val="bg1"/>
                </a:solidFill>
                <a:effectLst/>
                <a:latin typeface="Courier New" pitchFamily="49" charset="0"/>
                <a:ea typeface="Calibri" pitchFamily="34" charset="0"/>
                <a:cs typeface="Courier New" pitchFamily="49" charset="0"/>
              </a:rPr>
              <a:t>CSVReaderBuilder</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a:t>
            </a:r>
            <a:r>
              <a:rPr kumimoji="0" lang="en-US" sz="2000" b="0" i="0" u="none" strike="noStrike" cap="none" normalizeH="0" baseline="0" dirty="0" err="1" smtClean="0">
                <a:ln>
                  <a:noFill/>
                </a:ln>
                <a:solidFill>
                  <a:schemeClr val="bg1"/>
                </a:solidFill>
                <a:effectLst/>
                <a:latin typeface="Courier New" pitchFamily="49" charset="0"/>
                <a:ea typeface="Calibri" pitchFamily="34" charset="0"/>
                <a:cs typeface="Courier New" pitchFamily="49" charset="0"/>
              </a:rPr>
              <a:t>filereader</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a:t>
            </a:r>
            <a:r>
              <a:rPr kumimoji="0" lang="en-US" sz="2000" b="0" i="0" u="none" strike="noStrike" cap="none" normalizeH="0" baseline="0" dirty="0" err="1" smtClean="0">
                <a:ln>
                  <a:noFill/>
                </a:ln>
                <a:solidFill>
                  <a:schemeClr val="bg1"/>
                </a:solidFill>
                <a:effectLst/>
                <a:latin typeface="Courier New" pitchFamily="49" charset="0"/>
                <a:ea typeface="Calibri" pitchFamily="34" charset="0"/>
                <a:cs typeface="Courier New" pitchFamily="49" charset="0"/>
              </a:rPr>
              <a:t>withCSVParser</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(parser)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.build();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List&lt;String[]&gt; </a:t>
            </a:r>
            <a:r>
              <a:rPr kumimoji="0" lang="en-US" sz="2000" b="0" i="0" u="none" strike="noStrike" cap="none" normalizeH="0" baseline="0" dirty="0" err="1" smtClean="0">
                <a:ln>
                  <a:noFill/>
                </a:ln>
                <a:solidFill>
                  <a:schemeClr val="bg1"/>
                </a:solidFill>
                <a:effectLst/>
                <a:latin typeface="Courier New" pitchFamily="49" charset="0"/>
                <a:ea typeface="Calibri" pitchFamily="34" charset="0"/>
                <a:cs typeface="Courier New" pitchFamily="49" charset="0"/>
              </a:rPr>
              <a:t>allData</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 </a:t>
            </a:r>
            <a:r>
              <a:rPr kumimoji="0" lang="en-US" sz="2000" b="0" i="0" u="none" strike="noStrike" cap="none" normalizeH="0" baseline="0" dirty="0" err="1" smtClean="0">
                <a:ln>
                  <a:noFill/>
                </a:ln>
                <a:solidFill>
                  <a:schemeClr val="bg1"/>
                </a:solidFill>
                <a:effectLst/>
                <a:latin typeface="Courier New" pitchFamily="49" charset="0"/>
                <a:ea typeface="Calibri" pitchFamily="34" charset="0"/>
                <a:cs typeface="Courier New" pitchFamily="49" charset="0"/>
              </a:rPr>
              <a:t>csvReader.readAll</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a:t>
            </a:r>
            <a:r>
              <a:rPr kumimoji="0" lang="en-US" sz="2000" b="0" i="0" u="none" strike="noStrike" cap="none" normalizeH="0" baseline="0" dirty="0" smtClean="0">
                <a:ln>
                  <a:noFill/>
                </a:ln>
                <a:solidFill>
                  <a:schemeClr val="bg1"/>
                </a:solidFill>
                <a:effectLst/>
                <a:latin typeface="Courier New" pitchFamily="49" charset="0"/>
                <a:cs typeface="Courier New" pitchFamily="49" charset="0"/>
              </a:rPr>
              <a:t> </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for (String[] row : </a:t>
            </a:r>
            <a:r>
              <a:rPr kumimoji="0" lang="en-US" sz="2000" b="0" i="0" u="none" strike="noStrike" cap="none" normalizeH="0" baseline="0" dirty="0" err="1" smtClean="0">
                <a:ln>
                  <a:noFill/>
                </a:ln>
                <a:solidFill>
                  <a:schemeClr val="bg1"/>
                </a:solidFill>
                <a:effectLst/>
                <a:latin typeface="Courier New" pitchFamily="49" charset="0"/>
                <a:ea typeface="Calibri" pitchFamily="34" charset="0"/>
                <a:cs typeface="Courier New" pitchFamily="49" charset="0"/>
              </a:rPr>
              <a:t>allData</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chemeClr val="bg1"/>
                </a:solidFill>
                <a:latin typeface="Courier New" pitchFamily="49" charset="0"/>
                <a:ea typeface="Calibri" pitchFamily="34" charset="0"/>
                <a:cs typeface="Courier New" pitchFamily="49" charset="0"/>
              </a:rPr>
              <a:t>      </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for (String cell : row)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chemeClr val="bg1"/>
                </a:solidFill>
                <a:latin typeface="Courier New" pitchFamily="49" charset="0"/>
                <a:ea typeface="Calibri" pitchFamily="34" charset="0"/>
                <a:cs typeface="Courier New" pitchFamily="49" charset="0"/>
              </a:rPr>
              <a:t>            </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a:t>
            </a:r>
            <a:r>
              <a:rPr kumimoji="0" lang="en-US" sz="2000" b="0" i="0" u="none" strike="noStrike" cap="none" normalizeH="0" baseline="0" dirty="0" err="1" smtClean="0">
                <a:ln>
                  <a:noFill/>
                </a:ln>
                <a:solidFill>
                  <a:schemeClr val="bg1"/>
                </a:solidFill>
                <a:effectLst/>
                <a:latin typeface="Courier New" pitchFamily="49" charset="0"/>
                <a:ea typeface="Calibri" pitchFamily="34" charset="0"/>
                <a:cs typeface="Courier New" pitchFamily="49" charset="0"/>
              </a:rPr>
              <a:t>System.out.print</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(cell + "\t");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a:t>
            </a:r>
            <a:r>
              <a:rPr kumimoji="0" lang="en-US" sz="2000" b="0" i="0" u="none" strike="noStrike" cap="none" normalizeH="0" baseline="0" dirty="0" err="1" smtClean="0">
                <a:ln>
                  <a:noFill/>
                </a:ln>
                <a:solidFill>
                  <a:schemeClr val="bg1"/>
                </a:solidFill>
                <a:effectLst/>
                <a:latin typeface="Courier New" pitchFamily="49" charset="0"/>
                <a:ea typeface="Calibri" pitchFamily="34" charset="0"/>
                <a:cs typeface="Courier New" pitchFamily="49" charset="0"/>
              </a:rPr>
              <a:t>System.out.println</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394668" y="769163"/>
            <a:ext cx="8352245" cy="784830"/>
          </a:xfrm>
          <a:prstGeom prst="rect">
            <a:avLst/>
          </a:prstGeom>
          <a:noFill/>
        </p:spPr>
        <p:txBody>
          <a:bodyPr wrap="square" rtlCol="0">
            <a:spAutoFit/>
          </a:bodyPr>
          <a:lstStyle/>
          <a:p>
            <a:r>
              <a:rPr lang="en-US" sz="4500" b="1" dirty="0" smtClean="0">
                <a:latin typeface="Nunito Sans" panose="00000500000000000000" pitchFamily="2" charset="0"/>
              </a:rPr>
              <a:t>CSV OPERATIONS</a:t>
            </a:r>
            <a:endParaRPr lang="en-US" sz="4500" b="1" dirty="0">
              <a:latin typeface="Nunito Sans" panose="00000500000000000000" pitchFamily="2" charset="0"/>
            </a:endParaRPr>
          </a:p>
        </p:txBody>
      </p:sp>
      <p:sp>
        <p:nvSpPr>
          <p:cNvPr id="10" name="Rectangle 9">
            <a:extLst>
              <a:ext uri="{FF2B5EF4-FFF2-40B4-BE49-F238E27FC236}">
                <a16:creationId xmlns:a16="http://schemas.microsoft.com/office/drawing/2014/main" id="{3E767CAB-1FA5-494A-96EC-9E612067A695}"/>
              </a:ext>
            </a:extLst>
          </p:cNvPr>
          <p:cNvSpPr/>
          <p:nvPr/>
        </p:nvSpPr>
        <p:spPr>
          <a:xfrm>
            <a:off x="449035" y="71139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418552" y="1611766"/>
            <a:ext cx="8328361" cy="2015936"/>
          </a:xfrm>
          <a:prstGeom prst="rect">
            <a:avLst/>
          </a:prstGeom>
          <a:noFill/>
        </p:spPr>
        <p:txBody>
          <a:bodyPr wrap="square" rtlCol="0">
            <a:spAutoFit/>
          </a:bodyPr>
          <a:lstStyle/>
          <a:p>
            <a:r>
              <a:rPr lang="en-US" sz="2500" dirty="0" smtClean="0">
                <a:latin typeface="Nunito Sans" panose="00000500000000000000" pitchFamily="2" charset="0"/>
              </a:rPr>
              <a:t>What is  CSV?</a:t>
            </a:r>
          </a:p>
          <a:p>
            <a:r>
              <a:rPr lang="en-US" sz="2500" dirty="0" smtClean="0">
                <a:latin typeface="Nunito Sans" panose="00000500000000000000" pitchFamily="2" charset="0"/>
              </a:rPr>
              <a:t>How to  create a  CSV File?</a:t>
            </a:r>
          </a:p>
          <a:p>
            <a:r>
              <a:rPr lang="en-US" sz="2500" dirty="0" smtClean="0">
                <a:latin typeface="Nunito Sans" panose="00000500000000000000" pitchFamily="2" charset="0"/>
              </a:rPr>
              <a:t>Ways of reading and parsing CSV file</a:t>
            </a:r>
          </a:p>
          <a:p>
            <a:endParaRPr lang="en-US" sz="2500" dirty="0" smtClean="0">
              <a:latin typeface="Nunito Sans" panose="00000500000000000000" pitchFamily="2" charset="0"/>
            </a:endParaRPr>
          </a:p>
          <a:p>
            <a:endParaRPr lang="en-US" sz="25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val="2192340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70" y="0"/>
            <a:ext cx="913523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dirty="0" smtClean="0">
                <a:latin typeface="Courier New" pitchFamily="49" charset="0"/>
                <a:cs typeface="Courier New" pitchFamily="49" charset="0"/>
              </a:rPr>
              <a:t/>
            </a:r>
            <a:br>
              <a:rPr lang="en-IN" sz="2000" dirty="0" smtClean="0">
                <a:latin typeface="Courier New" pitchFamily="49" charset="0"/>
                <a:cs typeface="Courier New" pitchFamily="49" charset="0"/>
              </a:rPr>
            </a:br>
            <a:endParaRPr lang="en-US" sz="2000" b="1" dirty="0" smtClean="0">
              <a:solidFill>
                <a:schemeClr val="bg1"/>
              </a:solidFill>
              <a:latin typeface="Courier New" pitchFamily="49" charset="0"/>
              <a:cs typeface="Courier New" pitchFamily="49" charset="0"/>
            </a:endParaRP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0"/>
            <a:ext cx="571472"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2058" cy="429768"/>
          </a:xfrm>
          <a:prstGeom prst="rect">
            <a:avLst/>
          </a:prstGeom>
        </p:spPr>
      </p:pic>
      <p:sp>
        <p:nvSpPr>
          <p:cNvPr id="2049" name="Rectangle 1"/>
          <p:cNvSpPr>
            <a:spLocks noChangeArrowheads="1"/>
          </p:cNvSpPr>
          <p:nvPr/>
        </p:nvSpPr>
        <p:spPr bwMode="auto">
          <a:xfrm>
            <a:off x="428596" y="357166"/>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endParaRPr kumimoji="0" lang="en-US" sz="2400" b="0" i="0" u="none" strike="noStrike" cap="none" normalizeH="0" baseline="0" dirty="0" smtClean="0">
              <a:ln>
                <a:noFill/>
              </a:ln>
              <a:solidFill>
                <a:schemeClr val="bg1"/>
              </a:solidFill>
              <a:effectLst/>
              <a:latin typeface="Nunito Sans"/>
              <a:cs typeface="Arial" pitchFamily="34" charset="0"/>
            </a:endParaRPr>
          </a:p>
        </p:txBody>
      </p:sp>
      <p:sp>
        <p:nvSpPr>
          <p:cNvPr id="35843" name="Rectangle 3"/>
          <p:cNvSpPr>
            <a:spLocks noChangeArrowheads="1"/>
          </p:cNvSpPr>
          <p:nvPr/>
        </p:nvSpPr>
        <p:spPr bwMode="auto">
          <a:xfrm>
            <a:off x="357158" y="357166"/>
            <a:ext cx="184346" cy="36933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Courier New" pitchFamily="49" charset="0"/>
                <a:cs typeface="Courier New" pitchFamily="49" charset="0"/>
              </a:rPr>
              <a:t> </a:t>
            </a:r>
            <a:endParaRPr kumimoji="0" lang="en-US" sz="2400" b="0" i="0" u="none" strike="noStrike" cap="none" normalizeH="0" baseline="0" dirty="0" smtClean="0">
              <a:ln>
                <a:noFill/>
              </a:ln>
              <a:solidFill>
                <a:schemeClr val="bg1"/>
              </a:solidFill>
              <a:effectLst/>
              <a:latin typeface="Arial" pitchFamily="34" charset="0"/>
              <a:cs typeface="Arial" pitchFamily="34" charset="0"/>
            </a:endParaRPr>
          </a:p>
        </p:txBody>
      </p:sp>
      <p:sp>
        <p:nvSpPr>
          <p:cNvPr id="3" name="Rectangle 1"/>
          <p:cNvSpPr>
            <a:spLocks noChangeArrowheads="1"/>
          </p:cNvSpPr>
          <p:nvPr/>
        </p:nvSpPr>
        <p:spPr bwMode="auto">
          <a:xfrm>
            <a:off x="0" y="0"/>
            <a:ext cx="4647426" cy="163121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a:t>
            </a:r>
            <a:r>
              <a:rPr lang="en-US" sz="2000" dirty="0" smtClean="0">
                <a:solidFill>
                  <a:schemeClr val="bg1"/>
                </a:solidFill>
                <a:latin typeface="Courier New" pitchFamily="49" charset="0"/>
                <a:ea typeface="Calibri" pitchFamily="34" charset="0"/>
                <a:cs typeface="Courier New" pitchFamily="49" charset="0"/>
              </a:rPr>
              <a:t>   </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catch (Exception e)</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solidFill>
                  <a:schemeClr val="bg1"/>
                </a:solidFill>
                <a:latin typeface="Courier New" pitchFamily="49" charset="0"/>
                <a:ea typeface="Calibri" pitchFamily="34" charset="0"/>
                <a:cs typeface="Courier New" pitchFamily="49" charset="0"/>
              </a:rPr>
              <a:t>   </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a:t>
            </a:r>
            <a:r>
              <a:rPr kumimoji="0" lang="en-US" sz="2000" b="0" i="0" u="none" strike="noStrike" cap="none" normalizeH="0" baseline="0" dirty="0" err="1" smtClean="0">
                <a:ln>
                  <a:noFill/>
                </a:ln>
                <a:solidFill>
                  <a:schemeClr val="bg1"/>
                </a:solidFill>
                <a:effectLst/>
                <a:latin typeface="Courier New" pitchFamily="49" charset="0"/>
                <a:ea typeface="Calibri" pitchFamily="34" charset="0"/>
                <a:cs typeface="Courier New" pitchFamily="49" charset="0"/>
              </a:rPr>
              <a:t>e.printStackTrace</a:t>
            </a: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Courier New" pitchFamily="49" charset="0"/>
                <a:ea typeface="Calibri" pitchFamily="34" charset="0"/>
                <a:cs typeface="Courier New" pitchFamily="49" charset="0"/>
              </a:rPr>
              <a:t>}</a:t>
            </a:r>
            <a:r>
              <a:rPr kumimoji="0" lang="en-US" sz="2000" b="0" i="0" u="none" strike="noStrike" cap="none" normalizeH="0" baseline="0" dirty="0" smtClean="0">
                <a:ln>
                  <a:noFill/>
                </a:ln>
                <a:solidFill>
                  <a:schemeClr val="bg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160913" y="3101269"/>
            <a:ext cx="3164847"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1"/>
            <a:ext cx="9144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394668" y="769163"/>
            <a:ext cx="8352245" cy="784830"/>
          </a:xfrm>
          <a:prstGeom prst="rect">
            <a:avLst/>
          </a:prstGeom>
          <a:noFill/>
        </p:spPr>
        <p:txBody>
          <a:bodyPr wrap="square" rtlCol="0">
            <a:spAutoFit/>
          </a:bodyPr>
          <a:lstStyle/>
          <a:p>
            <a:r>
              <a:rPr lang="en-US" sz="4500" b="1" dirty="0" smtClean="0">
                <a:latin typeface="Nunito Sans" panose="00000500000000000000" pitchFamily="2" charset="0"/>
              </a:rPr>
              <a:t>What is CSV ?</a:t>
            </a:r>
            <a:endParaRPr lang="en-US" sz="4500" b="1" dirty="0">
              <a:latin typeface="Nunito Sans" panose="00000500000000000000" pitchFamily="2" charset="0"/>
            </a:endParaRPr>
          </a:p>
        </p:txBody>
      </p:sp>
      <p:sp>
        <p:nvSpPr>
          <p:cNvPr id="10" name="Rectangle 9">
            <a:extLst>
              <a:ext uri="{FF2B5EF4-FFF2-40B4-BE49-F238E27FC236}">
                <a16:creationId xmlns:a16="http://schemas.microsoft.com/office/drawing/2014/main" id="{3E767CAB-1FA5-494A-96EC-9E612067A695}"/>
              </a:ext>
            </a:extLst>
          </p:cNvPr>
          <p:cNvSpPr/>
          <p:nvPr/>
        </p:nvSpPr>
        <p:spPr>
          <a:xfrm>
            <a:off x="449035" y="71139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418552" y="1611766"/>
            <a:ext cx="8328361" cy="3785652"/>
          </a:xfrm>
          <a:prstGeom prst="rect">
            <a:avLst/>
          </a:prstGeom>
          <a:noFill/>
        </p:spPr>
        <p:txBody>
          <a:bodyPr wrap="square" rtlCol="0">
            <a:spAutoFit/>
          </a:bodyPr>
          <a:lstStyle/>
          <a:p>
            <a:pPr>
              <a:buFont typeface="Wingdings" pitchFamily="2" charset="2"/>
              <a:buChar char="§"/>
            </a:pPr>
            <a:r>
              <a:rPr lang="en-IN" sz="2400" dirty="0">
                <a:latin typeface="Nunito Sans"/>
              </a:rPr>
              <a:t>A Comma-Separated Values (CSV) file is just a normal plain-text file, store data in column by column, and split it by a </a:t>
            </a:r>
            <a:r>
              <a:rPr lang="en-IN" sz="2400" dirty="0" smtClean="0">
                <a:latin typeface="Nunito Sans"/>
              </a:rPr>
              <a:t>separator.</a:t>
            </a:r>
          </a:p>
          <a:p>
            <a:endParaRPr lang="en-IN" sz="2400" dirty="0" smtClean="0">
              <a:latin typeface="Nunito Sans"/>
            </a:endParaRPr>
          </a:p>
          <a:p>
            <a:pPr>
              <a:buFont typeface="Wingdings" pitchFamily="2" charset="2"/>
              <a:buChar char="§"/>
            </a:pPr>
            <a:r>
              <a:rPr lang="en-IN" sz="2400" dirty="0">
                <a:latin typeface="Nunito Sans"/>
              </a:rPr>
              <a:t>W</a:t>
            </a:r>
            <a:r>
              <a:rPr lang="en-IN" sz="2400" dirty="0" smtClean="0">
                <a:latin typeface="Nunito Sans"/>
              </a:rPr>
              <a:t>ith </a:t>
            </a:r>
            <a:r>
              <a:rPr lang="en-IN" sz="2400" dirty="0">
                <a:latin typeface="Nunito Sans"/>
              </a:rPr>
              <a:t>a .</a:t>
            </a:r>
            <a:r>
              <a:rPr lang="en-IN" sz="2400" dirty="0" err="1">
                <a:latin typeface="Nunito Sans"/>
              </a:rPr>
              <a:t>csv</a:t>
            </a:r>
            <a:r>
              <a:rPr lang="en-IN" sz="2400" dirty="0">
                <a:latin typeface="Nunito Sans"/>
              </a:rPr>
              <a:t> extension</a:t>
            </a:r>
            <a:r>
              <a:rPr lang="en-IN" sz="2400" dirty="0" smtClean="0">
                <a:latin typeface="Nunito Sans"/>
              </a:rPr>
              <a:t>.</a:t>
            </a:r>
          </a:p>
          <a:p>
            <a:endParaRPr lang="en-IN" sz="2400" dirty="0" smtClean="0">
              <a:latin typeface="Nunito Sans"/>
            </a:endParaRPr>
          </a:p>
          <a:p>
            <a:pPr>
              <a:buFont typeface="Wingdings" pitchFamily="2" charset="2"/>
              <a:buChar char="§"/>
            </a:pPr>
            <a:r>
              <a:rPr lang="en-US" sz="2400" dirty="0" smtClean="0">
                <a:latin typeface="Nunito Sans"/>
              </a:rPr>
              <a:t> </a:t>
            </a:r>
            <a:r>
              <a:rPr lang="en-IN" sz="2400" dirty="0">
                <a:latin typeface="Nunito Sans"/>
              </a:rPr>
              <a:t>The default separator of a CSV file is a </a:t>
            </a:r>
            <a:r>
              <a:rPr lang="en-IN" sz="2400" b="1" dirty="0">
                <a:latin typeface="Nunito Sans"/>
              </a:rPr>
              <a:t>comma (,)</a:t>
            </a:r>
            <a:r>
              <a:rPr lang="en-IN" sz="2400" dirty="0">
                <a:latin typeface="Nunito Sans"/>
              </a:rPr>
              <a:t>.</a:t>
            </a:r>
          </a:p>
          <a:p>
            <a:endParaRPr lang="en-US" sz="2400" dirty="0">
              <a:latin typeface="Nunito San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val="2192340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394668" y="769163"/>
            <a:ext cx="8352245" cy="707886"/>
          </a:xfrm>
          <a:prstGeom prst="rect">
            <a:avLst/>
          </a:prstGeom>
          <a:noFill/>
        </p:spPr>
        <p:txBody>
          <a:bodyPr wrap="square" rtlCol="0">
            <a:spAutoFit/>
          </a:bodyPr>
          <a:lstStyle/>
          <a:p>
            <a:r>
              <a:rPr lang="en-US" sz="4000" b="1" dirty="0" smtClean="0">
                <a:latin typeface="Nunito Sans" panose="00000500000000000000" pitchFamily="2" charset="0"/>
              </a:rPr>
              <a:t>How  to create a CSV File?</a:t>
            </a:r>
            <a:endParaRPr lang="en-US" sz="4000" b="1" dirty="0">
              <a:latin typeface="Nunito Sans" panose="00000500000000000000" pitchFamily="2" charset="0"/>
            </a:endParaRPr>
          </a:p>
        </p:txBody>
      </p:sp>
      <p:sp>
        <p:nvSpPr>
          <p:cNvPr id="10" name="Rectangle 9">
            <a:extLst>
              <a:ext uri="{FF2B5EF4-FFF2-40B4-BE49-F238E27FC236}">
                <a16:creationId xmlns:a16="http://schemas.microsoft.com/office/drawing/2014/main" id="{3E767CAB-1FA5-494A-96EC-9E612067A695}"/>
              </a:ext>
            </a:extLst>
          </p:cNvPr>
          <p:cNvSpPr/>
          <p:nvPr/>
        </p:nvSpPr>
        <p:spPr>
          <a:xfrm>
            <a:off x="449035" y="71139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418552" y="1611766"/>
            <a:ext cx="8328361" cy="1631216"/>
          </a:xfrm>
          <a:prstGeom prst="rect">
            <a:avLst/>
          </a:prstGeom>
          <a:noFill/>
        </p:spPr>
        <p:txBody>
          <a:bodyPr wrap="square" rtlCol="0">
            <a:spAutoFit/>
          </a:bodyPr>
          <a:lstStyle/>
          <a:p>
            <a:r>
              <a:rPr lang="en-IN" sz="2500" dirty="0">
                <a:latin typeface="Nunito Sans"/>
              </a:rPr>
              <a:t>There are two ways to create a CSV </a:t>
            </a:r>
            <a:r>
              <a:rPr lang="en-IN" sz="2500" dirty="0" smtClean="0">
                <a:latin typeface="Nunito Sans"/>
              </a:rPr>
              <a:t>file.</a:t>
            </a:r>
          </a:p>
          <a:p>
            <a:endParaRPr lang="en-IN" sz="2500" dirty="0" smtClean="0">
              <a:latin typeface="Nunito Sans"/>
            </a:endParaRPr>
          </a:p>
          <a:p>
            <a:pPr>
              <a:buFont typeface="Wingdings" pitchFamily="2" charset="2"/>
              <a:buChar char="§"/>
            </a:pPr>
            <a:r>
              <a:rPr lang="en-IN" sz="2500" dirty="0" smtClean="0">
                <a:latin typeface="Nunito Sans"/>
              </a:rPr>
              <a:t>Using</a:t>
            </a:r>
            <a:r>
              <a:rPr lang="en-IN" sz="2500" dirty="0">
                <a:latin typeface="Nunito Sans"/>
              </a:rPr>
              <a:t> </a:t>
            </a:r>
            <a:r>
              <a:rPr lang="en-IN" sz="2500" b="1" dirty="0">
                <a:latin typeface="Nunito Sans"/>
              </a:rPr>
              <a:t>Microsoft </a:t>
            </a:r>
            <a:r>
              <a:rPr lang="en-IN" sz="2500" b="1" dirty="0" smtClean="0">
                <a:latin typeface="Nunito Sans"/>
              </a:rPr>
              <a:t>Excel.</a:t>
            </a:r>
            <a:endParaRPr lang="en-IN" sz="2500" dirty="0">
              <a:latin typeface="Nunito Sans"/>
            </a:endParaRPr>
          </a:p>
          <a:p>
            <a:pPr>
              <a:buFont typeface="Wingdings" pitchFamily="2" charset="2"/>
              <a:buChar char="§"/>
            </a:pPr>
            <a:r>
              <a:rPr lang="en-IN" sz="2500" dirty="0">
                <a:latin typeface="Nunito Sans"/>
              </a:rPr>
              <a:t>Using </a:t>
            </a:r>
            <a:r>
              <a:rPr lang="en-IN" sz="2500" b="1" dirty="0" smtClean="0">
                <a:latin typeface="Nunito Sans"/>
              </a:rPr>
              <a:t>Notepad</a:t>
            </a:r>
            <a:r>
              <a:rPr lang="en-US" sz="2500" b="1" dirty="0">
                <a:latin typeface="Nunito Sans"/>
              </a:rPr>
              <a:t>.</a:t>
            </a:r>
            <a:endParaRPr lang="en-IN" sz="2500" dirty="0">
              <a:latin typeface="Nunito San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val="2192340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394668" y="769163"/>
            <a:ext cx="8352245" cy="523220"/>
          </a:xfrm>
          <a:prstGeom prst="rect">
            <a:avLst/>
          </a:prstGeom>
          <a:noFill/>
        </p:spPr>
        <p:txBody>
          <a:bodyPr wrap="square" rtlCol="0">
            <a:spAutoFit/>
          </a:bodyPr>
          <a:lstStyle/>
          <a:p>
            <a:r>
              <a:rPr lang="en-US" sz="2800" b="1" dirty="0" smtClean="0">
                <a:latin typeface="Nunito Sans" panose="00000500000000000000" pitchFamily="2" charset="0"/>
              </a:rPr>
              <a:t>Ways of reading and parsing CSV File</a:t>
            </a:r>
            <a:endParaRPr lang="en-US" sz="2800" b="1" dirty="0">
              <a:latin typeface="Nunito Sans" panose="00000500000000000000" pitchFamily="2" charset="0"/>
            </a:endParaRPr>
          </a:p>
        </p:txBody>
      </p:sp>
      <p:sp>
        <p:nvSpPr>
          <p:cNvPr id="10" name="Rectangle 9">
            <a:extLst>
              <a:ext uri="{FF2B5EF4-FFF2-40B4-BE49-F238E27FC236}">
                <a16:creationId xmlns:a16="http://schemas.microsoft.com/office/drawing/2014/main" id="{3E767CAB-1FA5-494A-96EC-9E612067A695}"/>
              </a:ext>
            </a:extLst>
          </p:cNvPr>
          <p:cNvSpPr/>
          <p:nvPr/>
        </p:nvSpPr>
        <p:spPr>
          <a:xfrm>
            <a:off x="449035" y="71139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357158" y="1714488"/>
            <a:ext cx="8328361" cy="2400657"/>
          </a:xfrm>
          <a:prstGeom prst="rect">
            <a:avLst/>
          </a:prstGeom>
          <a:noFill/>
        </p:spPr>
        <p:txBody>
          <a:bodyPr wrap="square" rtlCol="0">
            <a:spAutoFit/>
          </a:bodyPr>
          <a:lstStyle/>
          <a:p>
            <a:r>
              <a:rPr lang="en-IN" sz="2500" dirty="0">
                <a:latin typeface="Nunito Sans"/>
              </a:rPr>
              <a:t>There are </a:t>
            </a:r>
            <a:r>
              <a:rPr lang="en-IN" sz="2500" dirty="0" smtClean="0">
                <a:latin typeface="Nunito Sans"/>
              </a:rPr>
              <a:t> multiple ways of  reading and  parsing </a:t>
            </a:r>
            <a:r>
              <a:rPr lang="en-IN" sz="2500" dirty="0" err="1" smtClean="0">
                <a:latin typeface="Nunito Sans"/>
              </a:rPr>
              <a:t>csv</a:t>
            </a:r>
            <a:r>
              <a:rPr lang="en-IN" sz="2500" dirty="0" smtClean="0">
                <a:latin typeface="Nunito Sans"/>
              </a:rPr>
              <a:t> file.</a:t>
            </a:r>
          </a:p>
          <a:p>
            <a:endParaRPr lang="en-IN" sz="2500" dirty="0" smtClean="0">
              <a:latin typeface="Nunito Sans"/>
            </a:endParaRPr>
          </a:p>
          <a:p>
            <a:pPr>
              <a:buFont typeface="Wingdings" pitchFamily="2" charset="2"/>
              <a:buChar char="§"/>
            </a:pPr>
            <a:r>
              <a:rPr lang="en-IN" sz="2500" dirty="0" smtClean="0">
                <a:latin typeface="Nunito Sans"/>
              </a:rPr>
              <a:t>Using </a:t>
            </a:r>
            <a:r>
              <a:rPr lang="en-IN" sz="2500" dirty="0" err="1" smtClean="0">
                <a:latin typeface="Nunito Sans"/>
              </a:rPr>
              <a:t>java.util.Scanner</a:t>
            </a:r>
            <a:endParaRPr lang="en-IN" sz="2500" dirty="0" smtClean="0">
              <a:latin typeface="Nunito Sans"/>
            </a:endParaRPr>
          </a:p>
          <a:p>
            <a:pPr>
              <a:buFont typeface="Wingdings" pitchFamily="2" charset="2"/>
              <a:buChar char="§"/>
            </a:pPr>
            <a:r>
              <a:rPr lang="en-IN" sz="2500" dirty="0" smtClean="0">
                <a:latin typeface="Nunito Sans"/>
              </a:rPr>
              <a:t>Using </a:t>
            </a:r>
            <a:r>
              <a:rPr lang="en-IN" sz="2500" dirty="0" err="1" smtClean="0">
                <a:latin typeface="Nunito Sans"/>
              </a:rPr>
              <a:t>String.split</a:t>
            </a:r>
            <a:r>
              <a:rPr lang="en-IN" sz="2500" dirty="0" smtClean="0">
                <a:latin typeface="Nunito Sans"/>
              </a:rPr>
              <a:t>() function</a:t>
            </a:r>
          </a:p>
          <a:p>
            <a:pPr>
              <a:buFont typeface="Wingdings" pitchFamily="2" charset="2"/>
              <a:buChar char="§"/>
            </a:pPr>
            <a:r>
              <a:rPr lang="en-IN" sz="2500" dirty="0" smtClean="0">
                <a:latin typeface="Nunito Sans"/>
              </a:rPr>
              <a:t>Using 3rd Party libraries like </a:t>
            </a:r>
            <a:r>
              <a:rPr lang="en-IN" sz="2500" dirty="0" err="1" smtClean="0">
                <a:latin typeface="Nunito Sans"/>
              </a:rPr>
              <a:t>OpenCSV</a:t>
            </a:r>
            <a:endParaRPr lang="en-IN" sz="2500" dirty="0" smtClean="0">
              <a:latin typeface="Nunito Sans"/>
            </a:endParaRPr>
          </a:p>
          <a:p>
            <a:endParaRPr lang="en-IN" sz="2500" dirty="0">
              <a:latin typeface="Nunito San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val="2192340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70" y="0"/>
            <a:ext cx="913523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F0000"/>
                </a:solidFill>
                <a:latin typeface="Courier New" panose="02070309020205020404" pitchFamily="49" charset="0"/>
                <a:cs typeface="Courier New" panose="02070309020205020404" pitchFamily="49" charset="0"/>
              </a:rPr>
              <a:t>// Predict the output</a:t>
            </a:r>
            <a:endParaRPr lang="en-US" sz="2000" b="1" dirty="0">
              <a:solidFill>
                <a:srgbClr val="FF0000"/>
              </a:solidFill>
              <a:latin typeface="Courier New" panose="02070309020205020404" pitchFamily="49" charset="0"/>
              <a:cs typeface="Courier New" panose="02070309020205020404" pitchFamily="49" charset="0"/>
            </a:endParaRPr>
          </a:p>
          <a:p>
            <a:r>
              <a:rPr lang="en-US" sz="25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0"/>
            <a:ext cx="571472"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165304"/>
            <a:ext cx="1492058" cy="363512"/>
          </a:xfrm>
          <a:prstGeom prst="rect">
            <a:avLst/>
          </a:prstGeom>
        </p:spPr>
      </p:pic>
      <p:sp>
        <p:nvSpPr>
          <p:cNvPr id="2049" name="Rectangle 1"/>
          <p:cNvSpPr>
            <a:spLocks noChangeArrowheads="1"/>
          </p:cNvSpPr>
          <p:nvPr/>
        </p:nvSpPr>
        <p:spPr bwMode="auto">
          <a:xfrm>
            <a:off x="428596" y="357166"/>
            <a:ext cx="8501122"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r>
              <a:rPr lang="en-IN" sz="2000" b="1" dirty="0">
                <a:solidFill>
                  <a:schemeClr val="bg1"/>
                </a:solidFill>
                <a:latin typeface="Courier New" pitchFamily="49" charset="0"/>
                <a:cs typeface="Courier New" pitchFamily="49" charset="0"/>
              </a:rPr>
              <a:t>import </a:t>
            </a:r>
            <a:r>
              <a:rPr lang="en-IN" sz="2000" b="1" dirty="0" err="1">
                <a:solidFill>
                  <a:schemeClr val="bg1"/>
                </a:solidFill>
                <a:latin typeface="Courier New" pitchFamily="49" charset="0"/>
                <a:cs typeface="Courier New" pitchFamily="49" charset="0"/>
              </a:rPr>
              <a:t>java.io.File</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import </a:t>
            </a:r>
            <a:r>
              <a:rPr lang="en-IN" sz="2000" b="1" dirty="0" err="1">
                <a:solidFill>
                  <a:schemeClr val="bg1"/>
                </a:solidFill>
                <a:latin typeface="Courier New" pitchFamily="49" charset="0"/>
                <a:cs typeface="Courier New" pitchFamily="49" charset="0"/>
              </a:rPr>
              <a:t>java.io.FileNotFoundException</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import </a:t>
            </a:r>
            <a:r>
              <a:rPr lang="en-IN" sz="2000" b="1" dirty="0" err="1">
                <a:solidFill>
                  <a:schemeClr val="bg1"/>
                </a:solidFill>
                <a:latin typeface="Courier New" pitchFamily="49" charset="0"/>
                <a:cs typeface="Courier New" pitchFamily="49" charset="0"/>
              </a:rPr>
              <a:t>java.util.Scanner</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class Main </a:t>
            </a:r>
          </a:p>
          <a:p>
            <a:pPr fontAlgn="base"/>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public static void main(String[] </a:t>
            </a:r>
            <a:r>
              <a:rPr lang="en-IN" sz="2000" b="1" dirty="0" err="1">
                <a:solidFill>
                  <a:schemeClr val="bg1"/>
                </a:solidFill>
                <a:latin typeface="Courier New" pitchFamily="49" charset="0"/>
                <a:cs typeface="Courier New" pitchFamily="49" charset="0"/>
              </a:rPr>
              <a:t>args</a:t>
            </a:r>
            <a:r>
              <a:rPr lang="en-IN" sz="2000" b="1" dirty="0">
                <a:solidFill>
                  <a:schemeClr val="bg1"/>
                </a:solidFill>
                <a:latin typeface="Courier New" pitchFamily="49" charset="0"/>
                <a:cs typeface="Courier New" pitchFamily="49" charset="0"/>
              </a:rPr>
              <a:t>) throws </a:t>
            </a:r>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FileNotFoundException</a:t>
            </a:r>
            <a:r>
              <a:rPr lang="en-IN" sz="2000" b="1" dirty="0" smtClean="0">
                <a:solidFill>
                  <a:schemeClr val="bg1"/>
                </a:solidFill>
                <a:latin typeface="Courier New" pitchFamily="49" charset="0"/>
                <a:cs typeface="Courier New" pitchFamily="49" charset="0"/>
              </a:rPr>
              <a:t> </a:t>
            </a:r>
            <a:endParaRPr lang="en-IN" sz="2000" b="1" dirty="0">
              <a:solidFill>
                <a:schemeClr val="bg1"/>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Scanner </a:t>
            </a:r>
            <a:r>
              <a:rPr lang="en-IN" sz="2000" b="1" dirty="0" err="1">
                <a:solidFill>
                  <a:schemeClr val="bg1"/>
                </a:solidFill>
                <a:latin typeface="Courier New" pitchFamily="49" charset="0"/>
                <a:cs typeface="Courier New" pitchFamily="49" charset="0"/>
              </a:rPr>
              <a:t>scanner</a:t>
            </a:r>
            <a:r>
              <a:rPr lang="en-IN" sz="2000" b="1" dirty="0">
                <a:solidFill>
                  <a:schemeClr val="bg1"/>
                </a:solidFill>
                <a:latin typeface="Courier New" pitchFamily="49" charset="0"/>
                <a:cs typeface="Courier New" pitchFamily="49" charset="0"/>
              </a:rPr>
              <a:t> = new </a:t>
            </a:r>
            <a:r>
              <a:rPr lang="en-IN" sz="2000" b="1" dirty="0" smtClean="0">
                <a:solidFill>
                  <a:schemeClr val="bg1"/>
                </a:solidFill>
                <a:latin typeface="Courier New" pitchFamily="49" charset="0"/>
                <a:cs typeface="Courier New" pitchFamily="49" charset="0"/>
              </a:rPr>
              <a:t>Scanner(new 							File</a:t>
            </a:r>
            <a:r>
              <a:rPr lang="en-IN" sz="2000" b="1" dirty="0">
                <a:solidFill>
                  <a:schemeClr val="bg1"/>
                </a:solidFill>
                <a:latin typeface="Courier New" pitchFamily="49" charset="0"/>
                <a:cs typeface="Courier New" pitchFamily="49" charset="0"/>
              </a:rPr>
              <a:t>("SampleCSVFile.csv"));</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scanner.useDelimiter</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while (</a:t>
            </a:r>
            <a:r>
              <a:rPr lang="en-IN" sz="2000" b="1" dirty="0" err="1">
                <a:solidFill>
                  <a:schemeClr val="bg1"/>
                </a:solidFill>
                <a:latin typeface="Courier New" pitchFamily="49" charset="0"/>
                <a:cs typeface="Courier New" pitchFamily="49" charset="0"/>
              </a:rPr>
              <a:t>scanner.hasNext</a:t>
            </a:r>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System.out.print</a:t>
            </a:r>
            <a:r>
              <a:rPr lang="en-IN" sz="2000" b="1" dirty="0">
                <a:solidFill>
                  <a:schemeClr val="bg1"/>
                </a:solidFill>
                <a:latin typeface="Courier New" pitchFamily="49" charset="0"/>
                <a:cs typeface="Courier New" pitchFamily="49" charset="0"/>
              </a:rPr>
              <a:t>(</a:t>
            </a:r>
            <a:r>
              <a:rPr lang="en-IN" sz="2000" b="1" dirty="0" err="1">
                <a:solidFill>
                  <a:schemeClr val="bg1"/>
                </a:solidFill>
                <a:latin typeface="Courier New" pitchFamily="49" charset="0"/>
                <a:cs typeface="Courier New" pitchFamily="49" charset="0"/>
              </a:rPr>
              <a:t>scanner.next</a:t>
            </a:r>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scanner.close</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a:t>
            </a:r>
          </a:p>
          <a:p>
            <a:pPr fontAlgn="base"/>
            <a:endParaRPr lang="en-IN" sz="20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8770" y="0"/>
            <a:ext cx="913523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F0000"/>
                </a:solidFill>
                <a:latin typeface="Courier New" panose="02070309020205020404" pitchFamily="49" charset="0"/>
                <a:cs typeface="Courier New" panose="02070309020205020404" pitchFamily="49" charset="0"/>
              </a:rPr>
              <a:t>// Predict the output</a:t>
            </a:r>
            <a:endParaRPr lang="en-US" sz="2000" b="1" dirty="0">
              <a:solidFill>
                <a:srgbClr val="FF0000"/>
              </a:solidFill>
              <a:latin typeface="Courier New" panose="02070309020205020404" pitchFamily="49" charset="0"/>
              <a:cs typeface="Courier New" panose="02070309020205020404" pitchFamily="49" charset="0"/>
            </a:endParaRPr>
          </a:p>
          <a:p>
            <a:r>
              <a:rPr lang="en-US" sz="25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0"/>
            <a:ext cx="571472"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2058" cy="429768"/>
          </a:xfrm>
          <a:prstGeom prst="rect">
            <a:avLst/>
          </a:prstGeom>
        </p:spPr>
      </p:pic>
      <p:sp>
        <p:nvSpPr>
          <p:cNvPr id="2049" name="Rectangle 1"/>
          <p:cNvSpPr>
            <a:spLocks noChangeArrowheads="1"/>
          </p:cNvSpPr>
          <p:nvPr/>
        </p:nvSpPr>
        <p:spPr bwMode="auto">
          <a:xfrm>
            <a:off x="428596" y="357166"/>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endParaRPr kumimoji="0" lang="en-US" sz="2400" b="0" i="0" u="none" strike="noStrike" cap="none" normalizeH="0" baseline="0" dirty="0" smtClean="0">
              <a:ln>
                <a:noFill/>
              </a:ln>
              <a:solidFill>
                <a:schemeClr val="bg1"/>
              </a:solidFill>
              <a:effectLst/>
              <a:latin typeface="Nunito Sans"/>
              <a:cs typeface="Arial" pitchFamily="34" charset="0"/>
            </a:endParaRPr>
          </a:p>
        </p:txBody>
      </p:sp>
      <p:sp>
        <p:nvSpPr>
          <p:cNvPr id="35843" name="Rectangle 3"/>
          <p:cNvSpPr>
            <a:spLocks noChangeArrowheads="1"/>
          </p:cNvSpPr>
          <p:nvPr/>
        </p:nvSpPr>
        <p:spPr bwMode="auto">
          <a:xfrm>
            <a:off x="357158" y="357166"/>
            <a:ext cx="8572560" cy="4924425"/>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import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java.io.BufferedReader</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import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java.io.FileReader</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import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java.io.IOException</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public class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SplitterExample</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public static void main(String[]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args</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solidFill>
                  <a:schemeClr val="bg1"/>
                </a:solidFill>
                <a:latin typeface="Courier New" pitchFamily="49" charset="0"/>
                <a:cs typeface="Courier New" pitchFamily="49" charset="0"/>
              </a:rPr>
              <a:t>		</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String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fileToParse</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 "SampleCSVFile.csv";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BufferedReader</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fileReader</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 null;</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solidFill>
                  <a:schemeClr val="bg1"/>
                </a:solidFill>
                <a:latin typeface="Courier New" pitchFamily="49" charset="0"/>
                <a:cs typeface="Courier New" pitchFamily="49" charset="0"/>
              </a:rPr>
              <a:t>	</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final String DELIMITER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r>
              <a:rPr kumimoji="0" lang="en-US" sz="2000" b="1" i="0" u="none" strike="noStrike" cap="none" normalizeH="0" dirty="0" smtClean="0">
                <a:ln>
                  <a:noFill/>
                </a:ln>
                <a:solidFill>
                  <a:schemeClr val="bg1"/>
                </a:solidFill>
                <a:effectLst/>
                <a:latin typeface="Courier New" pitchFamily="49" charset="0"/>
                <a:cs typeface="Courier New" pitchFamily="49" charset="0"/>
              </a:rPr>
              <a:t>  </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String line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solidFill>
                  <a:schemeClr val="bg1"/>
                </a:solidFill>
                <a:latin typeface="Courier New" pitchFamily="49" charset="0"/>
                <a:cs typeface="Courier New" pitchFamily="49" charset="0"/>
              </a:rPr>
              <a:t> </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r>
              <a:rPr lang="en-US" sz="2000" b="1" dirty="0" smtClean="0">
                <a:solidFill>
                  <a:schemeClr val="bg1"/>
                </a:solidFill>
                <a:latin typeface="Courier New" pitchFamily="49" charset="0"/>
                <a:cs typeface="Courier New" pitchFamily="49" charset="0"/>
              </a:rPr>
              <a: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fileReader</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 new </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solidFill>
                  <a:schemeClr val="bg1"/>
                </a:solidFill>
                <a:latin typeface="Courier New" pitchFamily="49" charset="0"/>
                <a:cs typeface="Courier New" pitchFamily="49" charset="0"/>
              </a:rPr>
              <a:t> </a:t>
            </a:r>
            <a:r>
              <a:rPr lang="en-US" sz="2000" b="1" dirty="0" smtClean="0">
                <a:solidFill>
                  <a:schemeClr val="bg1"/>
                </a:solidFill>
                <a:latin typeface="Courier New" pitchFamily="49" charset="0"/>
                <a:cs typeface="Courier New" pitchFamily="49" charset="0"/>
              </a:rPr>
              <a: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BufferedReader</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(new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FileReader</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fileToParse</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endParaRPr kumimoji="0" lang="en-US" sz="20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70" y="0"/>
            <a:ext cx="913523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5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0"/>
            <a:ext cx="571472"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2058" cy="429768"/>
          </a:xfrm>
          <a:prstGeom prst="rect">
            <a:avLst/>
          </a:prstGeom>
        </p:spPr>
      </p:pic>
      <p:sp>
        <p:nvSpPr>
          <p:cNvPr id="2049" name="Rectangle 1"/>
          <p:cNvSpPr>
            <a:spLocks noChangeArrowheads="1"/>
          </p:cNvSpPr>
          <p:nvPr/>
        </p:nvSpPr>
        <p:spPr bwMode="auto">
          <a:xfrm>
            <a:off x="428596" y="357166"/>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endParaRPr kumimoji="0" lang="en-US" sz="2400" b="0" i="0" u="none" strike="noStrike" cap="none" normalizeH="0" baseline="0" dirty="0" smtClean="0">
              <a:ln>
                <a:noFill/>
              </a:ln>
              <a:solidFill>
                <a:schemeClr val="bg1"/>
              </a:solidFill>
              <a:effectLst/>
              <a:latin typeface="Nunito Sans"/>
              <a:cs typeface="Arial" pitchFamily="34" charset="0"/>
            </a:endParaRPr>
          </a:p>
        </p:txBody>
      </p:sp>
      <p:sp>
        <p:nvSpPr>
          <p:cNvPr id="35843" name="Rectangle 3"/>
          <p:cNvSpPr>
            <a:spLocks noChangeArrowheads="1"/>
          </p:cNvSpPr>
          <p:nvPr/>
        </p:nvSpPr>
        <p:spPr bwMode="auto">
          <a:xfrm>
            <a:off x="285720" y="86916"/>
            <a:ext cx="8572560" cy="677108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while ((line =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fileReader.readLine</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 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String[] tokens =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line.split</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(DELIMITER);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for(String token : tokens)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System.out.println</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(token);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catch (Exception e)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solidFill>
                  <a:schemeClr val="bg1"/>
                </a:solidFill>
                <a:latin typeface="Courier New" pitchFamily="49" charset="0"/>
                <a:cs typeface="Courier New" pitchFamily="49" charset="0"/>
              </a:rPr>
              <a:t>	  </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e.printStackTrace</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finally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try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fileReader.close</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 catch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IOException</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e.printStackTrace</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7474F"/>
                </a:solidFill>
                <a:effectLst/>
                <a:latin typeface="Courier New" pitchFamily="49" charset="0"/>
                <a:cs typeface="Courier New" pitchFamily="49" charset="0"/>
              </a:rPr>
              <a:t>        </a:t>
            </a: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7474F"/>
                </a:solidFill>
                <a:effectLst/>
                <a:latin typeface="Courier New" pitchFamily="49" charset="0"/>
                <a:cs typeface="Courier New" pitchFamily="49" charset="0"/>
              </a:rPr>
              <a:t>    </a:t>
            </a: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2000" b="1" i="0" u="none" strike="noStrike" cap="none" normalizeH="0" baseline="0" dirty="0" smtClean="0">
              <a:ln>
                <a:noFill/>
              </a:ln>
              <a:solidFill>
                <a:schemeClr val="bg1"/>
              </a:solidFill>
              <a:effectLst/>
              <a:latin typeface="Courier New" pitchFamily="49" charset="0"/>
              <a:cs typeface="Courier New" pitchFamily="49" charset="0"/>
            </a:endParaRP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70" y="0"/>
            <a:ext cx="913523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5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0"/>
            <a:ext cx="571472"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2058" cy="429768"/>
          </a:xfrm>
          <a:prstGeom prst="rect">
            <a:avLst/>
          </a:prstGeom>
        </p:spPr>
      </p:pic>
      <p:sp>
        <p:nvSpPr>
          <p:cNvPr id="2049" name="Rectangle 1"/>
          <p:cNvSpPr>
            <a:spLocks noChangeArrowheads="1"/>
          </p:cNvSpPr>
          <p:nvPr/>
        </p:nvSpPr>
        <p:spPr bwMode="auto">
          <a:xfrm>
            <a:off x="428596" y="357166"/>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endParaRPr kumimoji="0" lang="en-US" sz="2400" b="0" i="0" u="none" strike="noStrike" cap="none" normalizeH="0" baseline="0" dirty="0" smtClean="0">
              <a:ln>
                <a:noFill/>
              </a:ln>
              <a:solidFill>
                <a:schemeClr val="bg1"/>
              </a:solidFill>
              <a:effectLst/>
              <a:latin typeface="Nunito Sans"/>
              <a:cs typeface="Arial" pitchFamily="34" charset="0"/>
            </a:endParaRPr>
          </a:p>
        </p:txBody>
      </p:sp>
      <p:sp>
        <p:nvSpPr>
          <p:cNvPr id="35843" name="Rectangle 3"/>
          <p:cNvSpPr>
            <a:spLocks noChangeArrowheads="1"/>
          </p:cNvSpPr>
          <p:nvPr/>
        </p:nvSpPr>
        <p:spPr bwMode="auto">
          <a:xfrm>
            <a:off x="357158" y="0"/>
            <a:ext cx="8572560" cy="677108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String[] tokens =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line.split</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(DELIMITER);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for(String token : tokens)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System.out.println</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(token);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r>
              <a:rPr lang="en-US" sz="2000" b="1" dirty="0" smtClean="0">
                <a:solidFill>
                  <a:schemeClr val="bg1"/>
                </a:solidFill>
                <a:latin typeface="Courier New" pitchFamily="49" charset="0"/>
                <a:cs typeface="Courier New" pitchFamily="49" charset="0"/>
              </a:rPr>
              <a:t>   </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solidFill>
                  <a:schemeClr val="bg1"/>
                </a:solidFill>
                <a:latin typeface="Courier New" pitchFamily="49" charset="0"/>
                <a:cs typeface="Courier New" pitchFamily="49" charset="0"/>
              </a:rPr>
              <a:t>   </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catch (Exception e)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solidFill>
                  <a:schemeClr val="bg1"/>
                </a:solidFill>
                <a:latin typeface="Courier New" pitchFamily="49" charset="0"/>
                <a:cs typeface="Courier New" pitchFamily="49" charset="0"/>
              </a:rPr>
              <a:t>    </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e.printStackTrace</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r>
              <a:rPr lang="en-US" sz="2000" b="1" dirty="0" smtClean="0">
                <a:solidFill>
                  <a:schemeClr val="bg1"/>
                </a:solidFill>
                <a:latin typeface="Courier New" pitchFamily="49" charset="0"/>
                <a:cs typeface="Courier New" pitchFamily="49" charset="0"/>
              </a:rPr>
              <a:t>    </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finally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try</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solidFill>
                  <a:schemeClr val="bg1"/>
                </a:solidFill>
                <a:latin typeface="Courier New" pitchFamily="49" charset="0"/>
                <a:cs typeface="Courier New" pitchFamily="49" charset="0"/>
              </a:rPr>
              <a:t>          </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fileReader.close</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solidFill>
                  <a:schemeClr val="bg1"/>
                </a:solidFill>
                <a:latin typeface="Courier New" pitchFamily="49" charset="0"/>
                <a:cs typeface="Courier New" pitchFamily="49" charset="0"/>
              </a:rPr>
              <a:t>		</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catch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IOException</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e)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solidFill>
                  <a:schemeClr val="bg1"/>
                </a:solidFill>
                <a:latin typeface="Courier New" pitchFamily="49" charset="0"/>
                <a:cs typeface="Courier New" pitchFamily="49" charset="0"/>
              </a:rPr>
              <a:t>		</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r>
              <a:rPr kumimoji="0" lang="en-US" sz="2000" b="1" i="0" u="none" strike="noStrike" cap="none" normalizeH="0" baseline="0" dirty="0" err="1" smtClean="0">
                <a:ln>
                  <a:noFill/>
                </a:ln>
                <a:solidFill>
                  <a:schemeClr val="bg1"/>
                </a:solidFill>
                <a:effectLst/>
                <a:latin typeface="Courier New" pitchFamily="49" charset="0"/>
                <a:cs typeface="Courier New" pitchFamily="49" charset="0"/>
              </a:rPr>
              <a:t>e.printStackTrace</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	</a:t>
            </a:r>
            <a:r>
              <a:rPr kumimoji="0" lang="en-US" sz="2000" b="1" i="0" u="none" strike="noStrike" cap="none" normalizeH="0" dirty="0" smtClean="0">
                <a:ln>
                  <a:noFill/>
                </a:ln>
                <a:solidFill>
                  <a:schemeClr val="bg1"/>
                </a:solidFill>
                <a:effectLst/>
                <a:latin typeface="Courier New" pitchFamily="49" charset="0"/>
                <a:cs typeface="Courier New" pitchFamily="49" charset="0"/>
              </a:rPr>
              <a:t>   </a:t>
            </a:r>
            <a:r>
              <a:rPr kumimoji="0" lang="en-US" sz="2000" b="1" i="0" u="none" strike="noStrike" cap="none" normalizeH="0" baseline="0" dirty="0" smtClean="0">
                <a:ln>
                  <a:noFill/>
                </a:ln>
                <a:solidFill>
                  <a:schemeClr val="bg1"/>
                </a:solidFill>
                <a:effectLst/>
                <a:latin typeface="Courier New" pitchFamily="49" charset="0"/>
                <a:cs typeface="Courier New" pitchFamily="49" charset="0"/>
              </a:rPr>
              <a:t>}}}</a:t>
            </a: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1233</TotalTime>
  <Words>920</Words>
  <Application>Microsoft Office PowerPoint</Application>
  <PresentationFormat>On-screen Show (4:3)</PresentationFormat>
  <Paragraphs>695</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Nunito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Windows User</cp:lastModifiedBy>
  <cp:revision>51</cp:revision>
  <dcterms:created xsi:type="dcterms:W3CDTF">2020-01-18T09:43:24Z</dcterms:created>
  <dcterms:modified xsi:type="dcterms:W3CDTF">2020-03-07T11:48:33Z</dcterms:modified>
</cp:coreProperties>
</file>