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9"/>
  </p:notesMasterIdLst>
  <p:sldIdLst>
    <p:sldId id="272" r:id="rId2"/>
    <p:sldId id="27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6" r:id="rId21"/>
    <p:sldId id="363" r:id="rId22"/>
    <p:sldId id="364" r:id="rId23"/>
    <p:sldId id="365" r:id="rId24"/>
    <p:sldId id="367" r:id="rId25"/>
    <p:sldId id="368" r:id="rId26"/>
    <p:sldId id="369" r:id="rId27"/>
    <p:sldId id="289"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Nunito Sans" panose="00000500000000000000" pitchFamily="2"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3867" autoAdjust="0"/>
  </p:normalViewPr>
  <p:slideViewPr>
    <p:cSldViewPr>
      <p:cViewPr varScale="1">
        <p:scale>
          <a:sx n="80" d="100"/>
          <a:sy n="80" d="100"/>
        </p:scale>
        <p:origin x="400" y="44"/>
      </p:cViewPr>
      <p:guideLst>
        <p:guide orient="horz" pos="3840"/>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66632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a:t>
            </a:r>
          </a:p>
          <a:p>
            <a:r>
              <a:rPr lang="en-US" sz="1200" dirty="0"/>
              <a:t>The actual standard is quite fluid, however, as different</a:t>
            </a:r>
            <a:r>
              <a:rPr lang="en-US" sz="1200" baseline="0" dirty="0"/>
              <a:t> </a:t>
            </a:r>
            <a:r>
              <a:rPr lang="en-US" sz="1200" dirty="0"/>
              <a:t>databases require different information to connect</a:t>
            </a:r>
          </a:p>
          <a:p>
            <a:r>
              <a:rPr lang="en-US" sz="1200" dirty="0"/>
              <a:t>successfully</a:t>
            </a:r>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32719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a:t>
            </a:r>
          </a:p>
          <a:p>
            <a:r>
              <a:rPr lang="en-US" sz="1200" dirty="0"/>
              <a:t>If the Oracle database is running on a different</a:t>
            </a:r>
            <a:r>
              <a:rPr lang="en-US" sz="1200" baseline="0" dirty="0"/>
              <a:t> </a:t>
            </a:r>
            <a:r>
              <a:rPr lang="en-US" sz="1200" dirty="0"/>
              <a:t>system, then you need to find out the IP address</a:t>
            </a:r>
            <a:r>
              <a:rPr lang="en-US" sz="1200" baseline="0" dirty="0"/>
              <a:t> </a:t>
            </a:r>
            <a:r>
              <a:rPr lang="en-US" sz="1200" dirty="0"/>
              <a:t>of that system and include @IP Address in your</a:t>
            </a:r>
            <a:r>
              <a:rPr lang="en-US" sz="1200" baseline="0" dirty="0"/>
              <a:t> </a:t>
            </a:r>
            <a:r>
              <a:rPr lang="en-US" sz="1200" dirty="0"/>
              <a:t>JDBC URL</a:t>
            </a:r>
          </a:p>
          <a:p>
            <a:r>
              <a:rPr lang="en-US" sz="1200" dirty="0"/>
              <a:t>• For e.g. if the IP address of the system hosting</a:t>
            </a:r>
            <a:r>
              <a:rPr lang="en-US" sz="1200" baseline="0" dirty="0"/>
              <a:t> </a:t>
            </a:r>
            <a:r>
              <a:rPr lang="en-US" sz="1200" dirty="0"/>
              <a:t>Oracle database is 192.168.10.5, then your JDBC</a:t>
            </a:r>
          </a:p>
          <a:p>
            <a:r>
              <a:rPr lang="en-US" sz="1200" dirty="0"/>
              <a:t>URL, will begin with</a:t>
            </a:r>
          </a:p>
          <a:p>
            <a:r>
              <a:rPr lang="en-US" sz="1200" b="1" dirty="0" err="1"/>
              <a:t>jdbc:oracle:thin</a:t>
            </a:r>
            <a:r>
              <a:rPr lang="en-US" sz="1200" b="1" dirty="0"/>
              <a:t>:@192.168.10.5</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81098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a:t>
            </a:r>
          </a:p>
          <a:p>
            <a:r>
              <a:rPr lang="en-US" sz="1200" dirty="0"/>
              <a:t>If the Oracle database is running on a different</a:t>
            </a:r>
            <a:r>
              <a:rPr lang="en-US" sz="1200" baseline="0" dirty="0"/>
              <a:t> </a:t>
            </a:r>
            <a:r>
              <a:rPr lang="en-US" sz="1200" dirty="0"/>
              <a:t>system, then you need to find out the IP address</a:t>
            </a:r>
            <a:r>
              <a:rPr lang="en-US" sz="1200" baseline="0" dirty="0"/>
              <a:t> </a:t>
            </a:r>
            <a:r>
              <a:rPr lang="en-US" sz="1200" dirty="0"/>
              <a:t>of that system and include @IP Address in your</a:t>
            </a:r>
            <a:r>
              <a:rPr lang="en-US" sz="1200" baseline="0" dirty="0"/>
              <a:t> </a:t>
            </a:r>
            <a:r>
              <a:rPr lang="en-US" sz="1200" dirty="0"/>
              <a:t>JDBC URL</a:t>
            </a:r>
          </a:p>
          <a:p>
            <a:r>
              <a:rPr lang="en-US" sz="1200" dirty="0"/>
              <a:t>• For e.g. if the IP address of the system hosting</a:t>
            </a:r>
            <a:r>
              <a:rPr lang="en-US" sz="1200" baseline="0" dirty="0"/>
              <a:t> </a:t>
            </a:r>
            <a:r>
              <a:rPr lang="en-US" sz="1200" dirty="0"/>
              <a:t>Oracle database is 192.168.10.5, then your JDBC</a:t>
            </a:r>
          </a:p>
          <a:p>
            <a:r>
              <a:rPr lang="en-US" sz="1200" dirty="0"/>
              <a:t>URL, will begin with</a:t>
            </a:r>
          </a:p>
          <a:p>
            <a:r>
              <a:rPr lang="en-US" sz="1200" b="1" dirty="0" err="1"/>
              <a:t>jdbc:oracle:thin</a:t>
            </a:r>
            <a:r>
              <a:rPr lang="en-US" sz="1200" b="1"/>
              <a:t>:@192.168.10.5</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812963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a:t>
            </a:r>
          </a:p>
          <a:p>
            <a:r>
              <a:rPr lang="en-US" b="1" baseline="0" dirty="0"/>
              <a:t>Please do not change any configuration parameters stored within this file.</a:t>
            </a:r>
          </a:p>
          <a:p>
            <a:r>
              <a:rPr lang="en-US" b="1" baseline="0" dirty="0"/>
              <a:t>Even a small change in this file could disrupt the Oracle Service. Just open the file, note down the configuration parameters for port no. and </a:t>
            </a:r>
            <a:r>
              <a:rPr lang="en-US" b="1" baseline="0" dirty="0" err="1"/>
              <a:t>service_name</a:t>
            </a:r>
            <a:r>
              <a:rPr lang="en-US" b="1" baseline="0" dirty="0"/>
              <a:t> and close the file without saving it</a:t>
            </a:r>
          </a:p>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852813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pPr marL="171450" indent="-171450">
              <a:buFont typeface="Arial" panose="020B0604020202020204" pitchFamily="34" charset="0"/>
              <a:buChar char="•"/>
            </a:pPr>
            <a:r>
              <a:rPr lang="en-US" b="1" dirty="0"/>
              <a:t>Once a connection is established, it is used to pass SQL statements to its</a:t>
            </a:r>
            <a:r>
              <a:rPr lang="en-US" b="1" baseline="0" dirty="0"/>
              <a:t> </a:t>
            </a:r>
            <a:r>
              <a:rPr lang="en-US" b="1" dirty="0"/>
              <a:t>underlying database.</a:t>
            </a:r>
          </a:p>
          <a:p>
            <a:pPr marL="171450" indent="-171450">
              <a:buFont typeface="Arial" panose="020B0604020202020204" pitchFamily="34" charset="0"/>
              <a:buChar char="•"/>
            </a:pPr>
            <a:r>
              <a:rPr lang="en-US" b="1" dirty="0"/>
              <a:t>A Statement object is used to send SQL statements to a database. The</a:t>
            </a:r>
            <a:r>
              <a:rPr lang="en-US" b="1" baseline="0" dirty="0"/>
              <a:t> </a:t>
            </a:r>
            <a:r>
              <a:rPr lang="en-US" b="1" dirty="0"/>
              <a:t>Statement interface provides basic methods for executing statements and</a:t>
            </a:r>
          </a:p>
          <a:p>
            <a:r>
              <a:rPr lang="en-US" b="1" dirty="0"/>
              <a:t>    retrieving results.</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340824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635973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r>
              <a:rPr lang="en-US" b="1" dirty="0"/>
              <a:t>Once a connection to a particular database is established, that connection</a:t>
            </a:r>
            <a:r>
              <a:rPr lang="en-US" b="1" baseline="0" dirty="0"/>
              <a:t> </a:t>
            </a:r>
            <a:r>
              <a:rPr lang="en-US" b="1" dirty="0"/>
              <a:t>can be used to send SQL statements. </a:t>
            </a:r>
          </a:p>
          <a:p>
            <a:r>
              <a:rPr lang="en-US" b="1" dirty="0"/>
              <a:t>A Statement object is created with the</a:t>
            </a:r>
            <a:r>
              <a:rPr lang="en-US" b="1" baseline="0" dirty="0"/>
              <a:t> </a:t>
            </a:r>
            <a:r>
              <a:rPr lang="en-US" b="1" dirty="0"/>
              <a:t>Connection method </a:t>
            </a:r>
            <a:r>
              <a:rPr lang="en-US" b="1" dirty="0" err="1"/>
              <a:t>createStatement</a:t>
            </a:r>
            <a:r>
              <a:rPr lang="en-US" b="1" dirty="0"/>
              <a:t>, as in the following code fragment:</a:t>
            </a:r>
          </a:p>
          <a:p>
            <a:endParaRPr lang="en-US" b="1" dirty="0"/>
          </a:p>
          <a:p>
            <a:r>
              <a:rPr lang="en-US" b="1" dirty="0"/>
              <a:t>		Statement </a:t>
            </a:r>
            <a:r>
              <a:rPr lang="en-US" b="1" dirty="0" err="1"/>
              <a:t>stmt</a:t>
            </a:r>
            <a:r>
              <a:rPr lang="en-US" b="1" dirty="0"/>
              <a:t> = </a:t>
            </a:r>
            <a:r>
              <a:rPr lang="en-US" b="1" dirty="0" err="1"/>
              <a:t>conn.createStatement</a:t>
            </a:r>
            <a:r>
              <a:rPr lang="en-US" b="1" dirty="0"/>
              <a:t>();</a:t>
            </a:r>
          </a:p>
          <a:p>
            <a:endParaRPr lang="en-US" b="1" dirty="0"/>
          </a:p>
          <a:p>
            <a:r>
              <a:rPr lang="en-US" b="1" dirty="0"/>
              <a:t>• The SQL statement that will be sent to the database is supplied as the</a:t>
            </a:r>
            <a:r>
              <a:rPr lang="en-US" b="1" baseline="0" dirty="0"/>
              <a:t> </a:t>
            </a:r>
            <a:r>
              <a:rPr lang="en-US" b="1" dirty="0"/>
              <a:t>argument to one of the execute methods on a Statement object.</a:t>
            </a:r>
          </a:p>
          <a:p>
            <a:r>
              <a:rPr lang="en-US" b="1" dirty="0"/>
              <a:t>• This is demonstrated in the following example, which uses the method</a:t>
            </a:r>
            <a:r>
              <a:rPr lang="en-US" b="1" baseline="0" dirty="0"/>
              <a:t> </a:t>
            </a:r>
            <a:r>
              <a:rPr lang="en-US" b="1" dirty="0" err="1"/>
              <a:t>executeQuery</a:t>
            </a:r>
            <a:r>
              <a:rPr lang="en-US" b="1" dirty="0"/>
              <a:t>:</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16403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r>
              <a:rPr lang="en-US" b="1" dirty="0"/>
              <a:t>Now that we have obtained the results of</a:t>
            </a:r>
            <a:r>
              <a:rPr lang="en-US" b="1" baseline="0" dirty="0"/>
              <a:t> </a:t>
            </a:r>
            <a:r>
              <a:rPr lang="en-US" b="1" dirty="0"/>
              <a:t>querying the database in the ResultSet</a:t>
            </a:r>
            <a:r>
              <a:rPr lang="en-US" b="1" baseline="0" dirty="0"/>
              <a:t> </a:t>
            </a:r>
            <a:r>
              <a:rPr lang="en-US" b="1" dirty="0"/>
              <a:t>object, we need to iterate through this object</a:t>
            </a:r>
          </a:p>
          <a:p>
            <a:r>
              <a:rPr lang="en-US" b="1" dirty="0"/>
              <a:t>and retrieve its contents for further</a:t>
            </a:r>
            <a:r>
              <a:rPr lang="en-US" b="1" baseline="0" dirty="0"/>
              <a:t> </a:t>
            </a:r>
            <a:r>
              <a:rPr lang="en-US" b="1" dirty="0"/>
              <a:t>processing in the Java program.</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07455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 </a:t>
            </a:r>
          </a:p>
          <a:p>
            <a:endParaRPr lang="en-US" b="1" baseline="0" dirty="0"/>
          </a:p>
          <a:p>
            <a:r>
              <a:rPr lang="en-US" b="1" dirty="0"/>
              <a:t>The results are available in ResultSet object. In other</a:t>
            </a:r>
            <a:r>
              <a:rPr lang="en-US" b="1" baseline="0" dirty="0"/>
              <a:t> </a:t>
            </a:r>
            <a:r>
              <a:rPr lang="en-US" b="1" dirty="0"/>
              <a:t>words, it contains the rows that satisfy the conditions of the</a:t>
            </a:r>
            <a:r>
              <a:rPr lang="en-US" b="1" baseline="0" dirty="0"/>
              <a:t> </a:t>
            </a:r>
            <a:r>
              <a:rPr lang="en-US" b="1" dirty="0"/>
              <a:t>query.</a:t>
            </a:r>
          </a:p>
          <a:p>
            <a:r>
              <a:rPr lang="en-US" b="1" dirty="0"/>
              <a:t>The data stored in a ResultSet object is retrieved through a</a:t>
            </a:r>
            <a:r>
              <a:rPr lang="en-US" b="1" baseline="0" dirty="0"/>
              <a:t> </a:t>
            </a:r>
            <a:r>
              <a:rPr lang="en-US" b="1" dirty="0"/>
              <a:t>set of get methods that allows access to the various</a:t>
            </a:r>
            <a:r>
              <a:rPr lang="en-US" b="1" baseline="0" dirty="0"/>
              <a:t> </a:t>
            </a:r>
            <a:r>
              <a:rPr lang="en-US" b="1" dirty="0"/>
              <a:t>columns of the current row.</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90609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 </a:t>
            </a:r>
          </a:p>
          <a:p>
            <a:r>
              <a:rPr lang="en-US" b="1" baseline="0" dirty="0"/>
              <a:t>We can retrieve the results using the methods of ResultSet interface.</a:t>
            </a:r>
          </a:p>
          <a:p>
            <a:r>
              <a:rPr lang="en-US" b="1" baseline="0" dirty="0"/>
              <a:t>Each of these </a:t>
            </a:r>
            <a:r>
              <a:rPr lang="en-US" b="1" baseline="0" dirty="0" err="1"/>
              <a:t>getXXX</a:t>
            </a:r>
            <a:r>
              <a:rPr lang="en-US" b="1" baseline="0" dirty="0"/>
              <a:t>() methods attempts to convert the column value to the specified Java type and returns a suitable Java value. </a:t>
            </a:r>
          </a:p>
          <a:p>
            <a:r>
              <a:rPr lang="en-US" b="1" baseline="0" dirty="0"/>
              <a:t>For example, </a:t>
            </a:r>
            <a:r>
              <a:rPr lang="en-US" b="1" baseline="0" dirty="0" err="1"/>
              <a:t>getInt</a:t>
            </a:r>
            <a:r>
              <a:rPr lang="en-US" b="1" baseline="0" dirty="0"/>
              <a:t>() method gets the column value as an </a:t>
            </a:r>
            <a:r>
              <a:rPr lang="en-US" b="1" baseline="0" dirty="0" err="1"/>
              <a:t>int</a:t>
            </a:r>
            <a:r>
              <a:rPr lang="en-US" b="1" baseline="0" dirty="0"/>
              <a:t> value, </a:t>
            </a:r>
            <a:r>
              <a:rPr lang="en-US" b="1" baseline="0" dirty="0" err="1"/>
              <a:t>getString</a:t>
            </a:r>
            <a:r>
              <a:rPr lang="en-US" b="1" baseline="0" dirty="0"/>
              <a:t>() method gets the column value as a String value, and </a:t>
            </a:r>
            <a:r>
              <a:rPr lang="en-US" b="1" baseline="0" dirty="0" err="1"/>
              <a:t>geLong</a:t>
            </a:r>
            <a:r>
              <a:rPr lang="en-US" b="1" baseline="0" dirty="0"/>
              <a:t>() method returns the column value as a long value.</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489046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26176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1" baseline="0" dirty="0"/>
              <a:t> :</a:t>
            </a:r>
          </a:p>
          <a:p>
            <a:pPr marL="171450" indent="-171450">
              <a:buFont typeface="Arial" panose="020B0604020202020204" pitchFamily="34" charset="0"/>
              <a:buChar char="•"/>
            </a:pPr>
            <a:r>
              <a:rPr lang="en-US" b="1" dirty="0"/>
              <a:t>When a cursor is positioned on a row in a ResultSet object (not</a:t>
            </a:r>
            <a:r>
              <a:rPr lang="en-US" b="1" baseline="0" dirty="0"/>
              <a:t> </a:t>
            </a:r>
            <a:r>
              <a:rPr lang="en-US" b="1" dirty="0"/>
              <a:t>before the first row or after the last row), that row becomes the</a:t>
            </a:r>
            <a:r>
              <a:rPr lang="en-US" b="1" baseline="0" dirty="0"/>
              <a:t> </a:t>
            </a:r>
            <a:r>
              <a:rPr lang="en-US" b="1" dirty="0"/>
              <a:t>current row. </a:t>
            </a:r>
          </a:p>
          <a:p>
            <a:pPr marL="171450" indent="-171450">
              <a:buFont typeface="Arial" panose="020B0604020202020204" pitchFamily="34" charset="0"/>
              <a:buChar char="•"/>
            </a:pPr>
            <a:r>
              <a:rPr lang="en-US" b="1" dirty="0"/>
              <a:t>This means that any methods called while the cursor is</a:t>
            </a:r>
            <a:r>
              <a:rPr lang="en-US" b="1" baseline="0" dirty="0"/>
              <a:t> </a:t>
            </a:r>
            <a:r>
              <a:rPr lang="en-US" b="1" dirty="0"/>
              <a:t>positioned on that row will operate on values in that row (methods</a:t>
            </a:r>
            <a:r>
              <a:rPr lang="en-US" b="1" baseline="0" dirty="0"/>
              <a:t> </a:t>
            </a:r>
            <a:r>
              <a:rPr lang="en-US" b="1" dirty="0"/>
              <a:t>such as </a:t>
            </a:r>
            <a:r>
              <a:rPr lang="en-US" b="1" dirty="0" err="1"/>
              <a:t>getXXX</a:t>
            </a:r>
            <a:r>
              <a:rPr lang="en-US" b="1" dirty="0"/>
              <a:t>).</a:t>
            </a:r>
          </a:p>
          <a:p>
            <a:pPr marL="171450" indent="-171450">
              <a:buFont typeface="Arial" panose="020B0604020202020204" pitchFamily="34" charset="0"/>
              <a:buChar char="•"/>
            </a:pPr>
            <a:r>
              <a:rPr lang="en-US" b="1" dirty="0"/>
              <a:t>A cursor remains valid until the ResultSet object or its parent</a:t>
            </a:r>
            <a:r>
              <a:rPr lang="en-US" b="1" baseline="0" dirty="0"/>
              <a:t> </a:t>
            </a:r>
            <a:r>
              <a:rPr lang="en-US" b="1" dirty="0"/>
              <a:t>Statement object is closed.</a:t>
            </a:r>
          </a:p>
          <a:p>
            <a:pPr marL="171450" indent="-171450">
              <a:buFont typeface="Arial" panose="020B0604020202020204" pitchFamily="34" charset="0"/>
              <a:buChar char="•"/>
            </a:pPr>
            <a:endParaRPr lang="en-US" b="1" dirty="0"/>
          </a:p>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10127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802673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122974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Large Options (2Lines)</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932189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Large Options (2Lines)</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761177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198631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pPr marL="171450" indent="-171450">
              <a:buFont typeface="Arial" panose="020B0604020202020204" pitchFamily="34" charset="0"/>
              <a:buChar char="•"/>
            </a:pPr>
            <a:r>
              <a:rPr lang="en-US" b="1" dirty="0"/>
              <a:t>A database vendor or third-party developer writes a JDBC</a:t>
            </a:r>
            <a:r>
              <a:rPr lang="en-US" b="1" baseline="0" dirty="0"/>
              <a:t> </a:t>
            </a:r>
            <a:r>
              <a:rPr lang="en-US" b="1" dirty="0"/>
              <a:t>driver, which is a set of classes that implements these</a:t>
            </a:r>
            <a:r>
              <a:rPr lang="en-US" b="1" baseline="0" dirty="0"/>
              <a:t> </a:t>
            </a:r>
            <a:r>
              <a:rPr lang="en-US" b="1" dirty="0"/>
              <a:t>interfaces for a particular database system</a:t>
            </a:r>
          </a:p>
          <a:p>
            <a:r>
              <a:rPr lang="en-US" b="1" dirty="0"/>
              <a:t>•   An application can use a number of drivers interchangeably</a:t>
            </a:r>
          </a:p>
          <a:p>
            <a:r>
              <a:rPr lang="en-US" b="1" dirty="0"/>
              <a:t>•   JDBC drivers are available for most database platforms, from a</a:t>
            </a:r>
            <a:r>
              <a:rPr lang="en-US" b="1" baseline="0" dirty="0"/>
              <a:t> </a:t>
            </a:r>
            <a:r>
              <a:rPr lang="en-US" b="1" dirty="0"/>
              <a:t>number of vendors and in a number of different flavors</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62373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endParaRPr lang="en-US" b="1" dirty="0"/>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DriverManager</a:t>
            </a:r>
            <a:r>
              <a:rPr lang="en-US" sz="1200" b="0" i="0" kern="1200" dirty="0">
                <a:solidFill>
                  <a:schemeClr val="tx1"/>
                </a:solidFill>
                <a:effectLst/>
                <a:latin typeface="+mn-lt"/>
                <a:ea typeface="+mn-ea"/>
                <a:cs typeface="+mn-cs"/>
              </a:rPr>
              <a:t> class maintains a list of Driver classes that have registered themselves by calling the method </a:t>
            </a:r>
            <a:r>
              <a:rPr lang="en-US" sz="1200" b="0" i="0" kern="1200" dirty="0" err="1">
                <a:solidFill>
                  <a:schemeClr val="tx1"/>
                </a:solidFill>
                <a:effectLst/>
                <a:latin typeface="+mn-lt"/>
                <a:ea typeface="+mn-ea"/>
                <a:cs typeface="+mn-cs"/>
              </a:rPr>
              <a:t>DriverManager.registerDriver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dirty="0"/>
              <a:t>public static void </a:t>
            </a:r>
            <a:r>
              <a:rPr lang="en-IN" sz="1200" dirty="0" err="1"/>
              <a:t>registerDriver</a:t>
            </a:r>
            <a:r>
              <a:rPr lang="en-IN" sz="1200" dirty="0"/>
              <a:t>(Driver driver)</a:t>
            </a:r>
            <a:r>
              <a:rPr lang="en-IN" sz="1200" baseline="0" dirty="0"/>
              <a:t>  :  </a:t>
            </a:r>
            <a:r>
              <a:rPr lang="en-US" sz="1200" b="0" i="0" kern="1200" dirty="0">
                <a:solidFill>
                  <a:schemeClr val="tx1"/>
                </a:solidFill>
                <a:effectLst/>
                <a:latin typeface="+mn-lt"/>
                <a:ea typeface="+mn-ea"/>
                <a:cs typeface="+mn-cs"/>
              </a:rPr>
              <a:t>To register the given driver with </a:t>
            </a:r>
            <a:r>
              <a:rPr lang="en-US" sz="1200" b="0" i="0" kern="1200" dirty="0" err="1">
                <a:solidFill>
                  <a:schemeClr val="tx1"/>
                </a:solidFill>
                <a:effectLst/>
                <a:latin typeface="+mn-lt"/>
                <a:ea typeface="+mn-ea"/>
                <a:cs typeface="+mn-cs"/>
              </a:rPr>
              <a:t>DriverManager</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dirty="0"/>
              <a:t>public static void </a:t>
            </a:r>
            <a:r>
              <a:rPr lang="en-IN" sz="1200" dirty="0" err="1"/>
              <a:t>registerDriver</a:t>
            </a:r>
            <a:r>
              <a:rPr lang="en-IN" sz="1200" dirty="0"/>
              <a:t>(Driver driver)</a:t>
            </a:r>
            <a:r>
              <a:rPr lang="en-IN" sz="1200" baseline="0" dirty="0"/>
              <a:t>  :  </a:t>
            </a:r>
            <a:r>
              <a:rPr lang="en-US" sz="1200" b="0" i="0" kern="1200" dirty="0">
                <a:solidFill>
                  <a:schemeClr val="tx1"/>
                </a:solidFill>
                <a:effectLst/>
                <a:latin typeface="+mn-lt"/>
                <a:ea typeface="+mn-ea"/>
                <a:cs typeface="+mn-cs"/>
              </a:rPr>
              <a:t>To deregister the given driver (drop the driver from the list) with </a:t>
            </a:r>
            <a:r>
              <a:rPr lang="en-US" sz="1200" b="0" i="0" kern="1200" dirty="0" err="1">
                <a:solidFill>
                  <a:schemeClr val="tx1"/>
                </a:solidFill>
                <a:effectLst/>
                <a:latin typeface="+mn-lt"/>
                <a:ea typeface="+mn-ea"/>
                <a:cs typeface="+mn-cs"/>
              </a:rPr>
              <a:t>DriverManager</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public static Connection </a:t>
            </a:r>
            <a:r>
              <a:rPr lang="en-US" sz="1200" dirty="0" err="1"/>
              <a:t>getConnection</a:t>
            </a:r>
            <a:r>
              <a:rPr lang="en-US" sz="1200" dirty="0"/>
              <a:t>(String </a:t>
            </a:r>
            <a:r>
              <a:rPr lang="en-US" sz="1200" dirty="0" err="1"/>
              <a:t>url</a:t>
            </a:r>
            <a:r>
              <a:rPr lang="en-US" sz="1200" dirty="0"/>
              <a:t>)</a:t>
            </a:r>
            <a:r>
              <a:rPr lang="en-US" sz="1200" baseline="0" dirty="0"/>
              <a:t>  :  </a:t>
            </a:r>
            <a:r>
              <a:rPr lang="en-US" sz="1200" b="0" i="0" kern="1200" dirty="0">
                <a:solidFill>
                  <a:schemeClr val="tx1"/>
                </a:solidFill>
                <a:effectLst/>
                <a:latin typeface="+mn-lt"/>
                <a:ea typeface="+mn-ea"/>
                <a:cs typeface="+mn-cs"/>
              </a:rPr>
              <a:t>To establish the connection with the specified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public static Connection </a:t>
            </a:r>
            <a:r>
              <a:rPr lang="en-US" sz="1200" dirty="0" err="1"/>
              <a:t>getConnection</a:t>
            </a:r>
            <a:r>
              <a:rPr lang="en-US" sz="1200" dirty="0"/>
              <a:t>(String </a:t>
            </a:r>
            <a:r>
              <a:rPr lang="en-US" sz="1200" dirty="0" err="1"/>
              <a:t>url,String</a:t>
            </a:r>
            <a:r>
              <a:rPr lang="en-US" sz="1200" dirty="0"/>
              <a:t> </a:t>
            </a:r>
            <a:r>
              <a:rPr lang="en-US" sz="1200" dirty="0" err="1"/>
              <a:t>userName,String</a:t>
            </a:r>
            <a:r>
              <a:rPr lang="en-US" sz="1200" dirty="0"/>
              <a:t> password)</a:t>
            </a:r>
            <a:r>
              <a:rPr lang="en-IN" sz="1200" b="1" baseline="0" dirty="0"/>
              <a:t>  :  </a:t>
            </a:r>
            <a:r>
              <a:rPr lang="en-US" sz="1200" b="0" i="0" kern="1200" dirty="0">
                <a:solidFill>
                  <a:schemeClr val="tx1"/>
                </a:solidFill>
                <a:effectLst/>
                <a:latin typeface="+mn-lt"/>
                <a:ea typeface="+mn-ea"/>
                <a:cs typeface="+mn-cs"/>
              </a:rPr>
              <a:t>To establish the connection with the specified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username and password.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65248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16558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r>
              <a:rPr lang="en-US" b="1" dirty="0"/>
              <a:t>The first thing you need to do is establish a</a:t>
            </a:r>
            <a:r>
              <a:rPr lang="en-US" b="1" baseline="0" dirty="0"/>
              <a:t> </a:t>
            </a:r>
            <a:r>
              <a:rPr lang="en-US" b="1" dirty="0"/>
              <a:t>connection with the DBMS (Database</a:t>
            </a:r>
            <a:r>
              <a:rPr lang="en-US" b="1" baseline="0" dirty="0"/>
              <a:t> </a:t>
            </a:r>
            <a:r>
              <a:rPr lang="en-US" b="1" dirty="0"/>
              <a:t>Management System) you want to use.</a:t>
            </a:r>
          </a:p>
          <a:p>
            <a:r>
              <a:rPr lang="en-US" b="1" dirty="0"/>
              <a:t>This involves two steps:</a:t>
            </a:r>
          </a:p>
          <a:p>
            <a:r>
              <a:rPr lang="en-US" b="1" dirty="0"/>
              <a:t>(1)loading the driver and</a:t>
            </a:r>
          </a:p>
          <a:p>
            <a:r>
              <a:rPr lang="en-US" b="1" dirty="0"/>
              <a:t>(2)making the connection.</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17361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pPr marL="171450" indent="-171450">
              <a:buFont typeface="Arial" panose="020B0604020202020204" pitchFamily="34" charset="0"/>
              <a:buChar char="•"/>
            </a:pPr>
            <a:r>
              <a:rPr lang="en-US" b="1" dirty="0"/>
              <a:t>The </a:t>
            </a:r>
            <a:r>
              <a:rPr lang="en-US" b="1" dirty="0" err="1"/>
              <a:t>java.sql.Connection</a:t>
            </a:r>
            <a:r>
              <a:rPr lang="en-US" b="1" dirty="0"/>
              <a:t> object, which encapsulates a single</a:t>
            </a:r>
            <a:r>
              <a:rPr lang="en-US" b="1" baseline="0" dirty="0"/>
              <a:t> </a:t>
            </a:r>
            <a:r>
              <a:rPr lang="en-US" b="1" dirty="0"/>
              <a:t>connection to a particular database, forms the basis of all JDBC</a:t>
            </a:r>
            <a:r>
              <a:rPr lang="en-US" b="1" baseline="0" dirty="0"/>
              <a:t> </a:t>
            </a:r>
            <a:r>
              <a:rPr lang="en-US" b="1" dirty="0"/>
              <a:t>data-handling code. </a:t>
            </a:r>
          </a:p>
          <a:p>
            <a:pPr marL="171450" indent="-171450">
              <a:buFont typeface="Arial" panose="020B0604020202020204" pitchFamily="34" charset="0"/>
              <a:buChar char="•"/>
            </a:pPr>
            <a:r>
              <a:rPr lang="en-US" b="1" dirty="0"/>
              <a:t>The </a:t>
            </a:r>
            <a:r>
              <a:rPr lang="en-US" b="1" dirty="0" err="1"/>
              <a:t>DriverManager.getConnection</a:t>
            </a:r>
            <a:r>
              <a:rPr lang="en-US" b="1" dirty="0"/>
              <a:t>( ) method</a:t>
            </a:r>
            <a:r>
              <a:rPr lang="en-US" b="1" baseline="0" dirty="0"/>
              <a:t> </a:t>
            </a:r>
            <a:r>
              <a:rPr lang="en-US" b="1" dirty="0"/>
              <a:t>creates a connection:</a:t>
            </a:r>
          </a:p>
          <a:p>
            <a:pPr>
              <a:lnSpc>
                <a:spcPct val="90000"/>
              </a:lnSpc>
            </a:pPr>
            <a:r>
              <a:rPr lang="en-US" b="1" dirty="0"/>
              <a:t>       </a:t>
            </a:r>
          </a:p>
          <a:p>
            <a:pPr>
              <a:lnSpc>
                <a:spcPct val="90000"/>
              </a:lnSpc>
            </a:pPr>
            <a:r>
              <a:rPr lang="en-US" altLang="en-US" sz="1200" b="1" dirty="0"/>
              <a:t>		Connection con = </a:t>
            </a:r>
            <a:r>
              <a:rPr lang="en-US" altLang="en-US" sz="1200" b="1" dirty="0" err="1"/>
              <a:t>DriverManager.getConnection</a:t>
            </a:r>
            <a:r>
              <a:rPr lang="en-US" altLang="en-US" sz="1200" b="1" dirty="0"/>
              <a:t>("</a:t>
            </a:r>
            <a:r>
              <a:rPr lang="en-US" altLang="en-US" sz="1200" b="1" dirty="0" err="1"/>
              <a:t>url</a:t>
            </a:r>
            <a:r>
              <a:rPr lang="en-US" altLang="en-US" sz="1200" b="1" dirty="0"/>
              <a:t>", "</a:t>
            </a:r>
            <a:r>
              <a:rPr lang="en-US" altLang="en-US" sz="1200" b="1" dirty="0" err="1"/>
              <a:t>user","password</a:t>
            </a:r>
            <a:r>
              <a:rPr lang="en-US" altLang="en-US" sz="1200" b="1" dirty="0"/>
              <a:t>");</a:t>
            </a: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You pass three arguments to </a:t>
            </a:r>
            <a:r>
              <a:rPr lang="en-US" b="1" dirty="0" err="1"/>
              <a:t>getConnection</a:t>
            </a:r>
            <a:r>
              <a:rPr lang="en-US" b="1" dirty="0"/>
              <a:t>( ): a JDBC URL, a</a:t>
            </a:r>
            <a:r>
              <a:rPr lang="en-US" b="1" baseline="0" dirty="0"/>
              <a:t> </a:t>
            </a:r>
            <a:r>
              <a:rPr lang="en-US" b="1" dirty="0"/>
              <a:t>database username, and a password. For databases that don't</a:t>
            </a:r>
          </a:p>
          <a:p>
            <a:r>
              <a:rPr lang="en-US" b="1" dirty="0"/>
              <a:t>require explicit logins, the user and password strings should be left</a:t>
            </a:r>
            <a:r>
              <a:rPr lang="en-US" b="1" baseline="0" dirty="0"/>
              <a:t> </a:t>
            </a:r>
            <a:r>
              <a:rPr lang="en-US" b="1" dirty="0"/>
              <a:t>blank</a:t>
            </a:r>
          </a:p>
          <a:p>
            <a:pPr marL="171450" indent="-171450">
              <a:buFont typeface="Arial" panose="020B0604020202020204" pitchFamily="34" charset="0"/>
              <a:buChar char="•"/>
            </a:pPr>
            <a:r>
              <a:rPr lang="en-US" b="1" dirty="0"/>
              <a:t>When the method is called, the </a:t>
            </a:r>
            <a:r>
              <a:rPr lang="en-US" b="1" dirty="0" err="1"/>
              <a:t>DriverManager</a:t>
            </a:r>
            <a:r>
              <a:rPr lang="en-US" b="1" dirty="0"/>
              <a:t> queries each</a:t>
            </a:r>
            <a:r>
              <a:rPr lang="en-US" b="1" baseline="0" dirty="0"/>
              <a:t> </a:t>
            </a:r>
            <a:r>
              <a:rPr lang="en-US" b="1" dirty="0"/>
              <a:t>registered driver, asking if it understands the URL</a:t>
            </a:r>
          </a:p>
          <a:p>
            <a:pPr marL="171450" indent="-171450">
              <a:buFont typeface="Arial" panose="020B0604020202020204" pitchFamily="34" charset="0"/>
              <a:buChar char="•"/>
            </a:pPr>
            <a:r>
              <a:rPr lang="en-US" b="1" dirty="0"/>
              <a:t>If a driver recognizes the URL, it returns a Connection object.</a:t>
            </a:r>
            <a:r>
              <a:rPr lang="en-US" b="1" baseline="0" dirty="0"/>
              <a:t> </a:t>
            </a:r>
            <a:r>
              <a:rPr lang="en-US" b="1" dirty="0"/>
              <a:t>Because the </a:t>
            </a:r>
            <a:r>
              <a:rPr lang="en-US" b="1" dirty="0" err="1"/>
              <a:t>getConnection</a:t>
            </a:r>
            <a:r>
              <a:rPr lang="en-US" b="1" dirty="0"/>
              <a:t>( ) method checks each driver in</a:t>
            </a:r>
          </a:p>
          <a:p>
            <a:r>
              <a:rPr lang="en-US" b="1" dirty="0"/>
              <a:t>turn, you should avoid loading more drivers than are necessary</a:t>
            </a:r>
            <a:r>
              <a:rPr lang="en-US" b="1" baseline="0" dirty="0"/>
              <a:t> </a:t>
            </a:r>
            <a:r>
              <a:rPr lang="en-US" b="1" dirty="0"/>
              <a:t>for your application</a:t>
            </a:r>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45418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97955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About JDBC URL</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939540"/>
          </a:xfrm>
          <a:prstGeom prst="rect">
            <a:avLst/>
          </a:prstGeom>
          <a:noFill/>
        </p:spPr>
        <p:txBody>
          <a:bodyPr wrap="square" rtlCol="0">
            <a:spAutoFit/>
          </a:bodyPr>
          <a:lstStyle/>
          <a:p>
            <a:r>
              <a:rPr lang="en-IN" sz="2500" dirty="0">
                <a:latin typeface="Nunito Sans" panose="020B0604020202020204" charset="0"/>
              </a:rPr>
              <a:t>A JDBC driver uses a JDBC URL to identify and connect to a particular database.</a:t>
            </a:r>
          </a:p>
          <a:p>
            <a:r>
              <a:rPr lang="en-IN" sz="2500" dirty="0">
                <a:latin typeface="Nunito Sans" panose="020B0604020202020204" charset="0"/>
              </a:rPr>
              <a:t> </a:t>
            </a:r>
          </a:p>
          <a:p>
            <a:r>
              <a:rPr lang="en-IN" sz="2500" b="1" dirty="0">
                <a:latin typeface="Nunito Sans" panose="020B0604020202020204" charset="0"/>
              </a:rPr>
              <a:t>These URLs are generally of the form:</a:t>
            </a:r>
          </a:p>
          <a:p>
            <a:endParaRPr lang="en-IN" sz="2500" dirty="0">
              <a:latin typeface="Nunito Sans" panose="020B0604020202020204" charset="0"/>
            </a:endParaRPr>
          </a:p>
          <a:p>
            <a:r>
              <a:rPr lang="en-IN" sz="2500" dirty="0">
                <a:latin typeface="Nunito Sans" panose="020B0604020202020204" charset="0"/>
              </a:rPr>
              <a:t>                         </a:t>
            </a:r>
            <a:r>
              <a:rPr lang="en-IN" sz="2500" dirty="0" err="1">
                <a:latin typeface="Nunito Sans" panose="020B0604020202020204" charset="0"/>
              </a:rPr>
              <a:t>jdbc</a:t>
            </a:r>
            <a:r>
              <a:rPr lang="en-IN" sz="2500" dirty="0">
                <a:latin typeface="Nunito Sans" panose="020B0604020202020204" charset="0"/>
              </a:rPr>
              <a:t>:&lt;</a:t>
            </a:r>
            <a:r>
              <a:rPr lang="en-IN" sz="2500" dirty="0" err="1">
                <a:latin typeface="Nunito Sans" panose="020B0604020202020204" charset="0"/>
              </a:rPr>
              <a:t>subprotocol</a:t>
            </a:r>
            <a:r>
              <a:rPr lang="en-IN" sz="2500" dirty="0">
                <a:latin typeface="Nunito Sans" panose="020B0604020202020204" charset="0"/>
              </a:rPr>
              <a:t>&gt;:&lt;</a:t>
            </a:r>
            <a:r>
              <a:rPr lang="en-IN" sz="2500" dirty="0" err="1">
                <a:latin typeface="Nunito Sans" panose="020B0604020202020204" charset="0"/>
              </a:rPr>
              <a:t>subname</a:t>
            </a:r>
            <a:r>
              <a:rPr lang="en-IN" sz="2500" dirty="0">
                <a:latin typeface="Nunito Sans" panose="020B0604020202020204" charset="0"/>
              </a:rPr>
              <a:t>&gt; </a:t>
            </a:r>
          </a:p>
          <a:p>
            <a:r>
              <a:rPr lang="en-IN" sz="2500" dirty="0">
                <a:latin typeface="Nunito Sans" panose="020B0604020202020204" charset="0"/>
              </a:rPr>
              <a:t>				</a:t>
            </a:r>
          </a:p>
          <a:p>
            <a:r>
              <a:rPr lang="en-IN" sz="2500" dirty="0">
                <a:latin typeface="Nunito Sans" panose="020B0604020202020204" charset="0"/>
              </a:rPr>
              <a:t>					or</a:t>
            </a:r>
          </a:p>
          <a:p>
            <a:endParaRPr lang="en-IN" sz="2500" dirty="0">
              <a:latin typeface="Nunito Sans" panose="020B0604020202020204" charset="0"/>
            </a:endParaRPr>
          </a:p>
          <a:p>
            <a:r>
              <a:rPr lang="en-IN" sz="2500" dirty="0">
                <a:latin typeface="Nunito Sans" panose="020B0604020202020204" charset="0"/>
              </a:rPr>
              <a:t>                                </a:t>
            </a:r>
            <a:r>
              <a:rPr lang="en-IN" sz="2500" dirty="0" err="1">
                <a:latin typeface="Nunito Sans" panose="020B0604020202020204" charset="0"/>
              </a:rPr>
              <a:t>jdbc:driver:databasename</a:t>
            </a:r>
            <a:endParaRPr lang="en-IN" sz="2500" dirty="0">
              <a:latin typeface="Nunito Sans" panose="020B060402020202020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38565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About JDBC URL</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324261"/>
          </a:xfrm>
          <a:prstGeom prst="rect">
            <a:avLst/>
          </a:prstGeom>
          <a:noFill/>
        </p:spPr>
        <p:txBody>
          <a:bodyPr wrap="square" rtlCol="0">
            <a:spAutoFit/>
          </a:bodyPr>
          <a:lstStyle/>
          <a:p>
            <a:r>
              <a:rPr lang="en-US" sz="2500" dirty="0">
                <a:latin typeface="Nunito Sans" panose="020B0604020202020204" charset="0"/>
              </a:rPr>
              <a:t>For example, the Oracle JDBC-Thin driver uses a URL of the form:</a:t>
            </a:r>
          </a:p>
          <a:p>
            <a:endParaRPr lang="en-US" sz="2500" dirty="0">
              <a:latin typeface="Nunito Sans" panose="020B0604020202020204" charset="0"/>
            </a:endParaRPr>
          </a:p>
          <a:p>
            <a:r>
              <a:rPr lang="en-US" sz="2500" b="1" dirty="0">
                <a:latin typeface="Nunito Sans" panose="020B0604020202020204" charset="0"/>
              </a:rPr>
              <a:t>		</a:t>
            </a:r>
            <a:r>
              <a:rPr lang="en-US" sz="2500" b="1" dirty="0" err="1">
                <a:latin typeface="Nunito Sans" panose="020B0604020202020204" charset="0"/>
              </a:rPr>
              <a:t>jdbc:oracle:thin</a:t>
            </a:r>
            <a:r>
              <a:rPr lang="en-US" sz="2500" b="1" dirty="0">
                <a:latin typeface="Nunito Sans" panose="020B0604020202020204" charset="0"/>
              </a:rPr>
              <a:t>:@</a:t>
            </a:r>
            <a:r>
              <a:rPr lang="en-US" sz="2500" b="1" dirty="0" err="1">
                <a:latin typeface="Nunito Sans" panose="020B0604020202020204" charset="0"/>
              </a:rPr>
              <a:t>site:port:database</a:t>
            </a:r>
            <a:endParaRPr lang="en-US" sz="2500" b="1" dirty="0">
              <a:latin typeface="Nunito Sans" panose="020B0604020202020204" charset="0"/>
            </a:endParaRPr>
          </a:p>
          <a:p>
            <a:endParaRPr lang="en-US" sz="2500" b="1" dirty="0">
              <a:latin typeface="Nunito Sans" panose="020B0604020202020204" charset="0"/>
            </a:endParaRPr>
          </a:p>
          <a:p>
            <a:r>
              <a:rPr lang="en-US" sz="2500" b="1" dirty="0">
                <a:latin typeface="Nunito Sans" panose="020B0604020202020204" charset="0"/>
              </a:rPr>
              <a:t>while the JDBC-ODBC Bridge uses:</a:t>
            </a:r>
          </a:p>
          <a:p>
            <a:endParaRPr lang="en-US" sz="2500" dirty="0">
              <a:latin typeface="Nunito Sans" panose="020B0604020202020204" charset="0"/>
            </a:endParaRPr>
          </a:p>
          <a:p>
            <a:r>
              <a:rPr lang="en-US" sz="2500" dirty="0">
                <a:latin typeface="Nunito Sans" panose="020B0604020202020204" charset="0"/>
              </a:rPr>
              <a:t>		</a:t>
            </a:r>
            <a:r>
              <a:rPr lang="en-US" sz="2500" b="1" dirty="0" err="1">
                <a:latin typeface="Nunito Sans" panose="020B0604020202020204" charset="0"/>
              </a:rPr>
              <a:t>jdbc:odbc:datasource:odbcoptions</a:t>
            </a:r>
            <a:endParaRPr lang="en-US" sz="2500" b="1" dirty="0">
              <a:latin typeface="Nunito Sans" panose="020B0604020202020204" charset="0"/>
            </a:endParaRPr>
          </a:p>
          <a:p>
            <a:endParaRPr lang="en-US" sz="2500" b="1" dirty="0">
              <a:latin typeface="Nunito Sans" panose="020B0604020202020204" charset="0"/>
            </a:endParaRPr>
          </a:p>
          <a:p>
            <a:r>
              <a:rPr lang="en-US" sz="2500" dirty="0">
                <a:latin typeface="Nunito Sans" panose="020B0604020202020204" charset="0"/>
              </a:rPr>
              <a:t>The only requirement is that a driver be able to recognize</a:t>
            </a:r>
          </a:p>
          <a:p>
            <a:r>
              <a:rPr lang="en-US" sz="2500" dirty="0">
                <a:latin typeface="Nunito Sans" panose="020B0604020202020204" charset="0"/>
              </a:rPr>
              <a:t>its own URLs</a:t>
            </a:r>
          </a:p>
          <a:p>
            <a:endParaRPr lang="en-IN" sz="2500" dirty="0">
              <a:latin typeface="Nunito Sans" panose="020B060402020202020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89057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Host Details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0722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20B0604020202020204" charset="0"/>
              </a:rPr>
              <a:t>You should be aware of the IP address of the system or the host name, from where Oracle Database is being accessed.</a:t>
            </a:r>
          </a:p>
          <a:p>
            <a:pPr marL="457200" indent="-457200">
              <a:lnSpc>
                <a:spcPct val="150000"/>
              </a:lnSpc>
              <a:buFont typeface="Arial" panose="020B0604020202020204" pitchFamily="34" charset="0"/>
              <a:buChar char="•"/>
            </a:pPr>
            <a:r>
              <a:rPr lang="en-US" sz="2500" dirty="0">
                <a:latin typeface="Nunito Sans" panose="020B0604020202020204" charset="0"/>
              </a:rPr>
              <a:t>If your Oracle database is running on the same system, where you are executing your </a:t>
            </a:r>
            <a:r>
              <a:rPr lang="en-US" sz="2500" dirty="0" err="1">
                <a:latin typeface="Nunito Sans" panose="020B0604020202020204" charset="0"/>
              </a:rPr>
              <a:t>jdbc</a:t>
            </a:r>
            <a:r>
              <a:rPr lang="en-US" sz="2500" dirty="0">
                <a:latin typeface="Nunito Sans" panose="020B0604020202020204" charset="0"/>
              </a:rPr>
              <a:t> program, then you can use @</a:t>
            </a:r>
            <a:r>
              <a:rPr lang="en-US" sz="2500" dirty="0" err="1">
                <a:latin typeface="Nunito Sans" panose="020B0604020202020204" charset="0"/>
              </a:rPr>
              <a:t>localhost</a:t>
            </a:r>
            <a:r>
              <a:rPr lang="en-US" sz="2500" dirty="0">
                <a:latin typeface="Nunito Sans" panose="020B0604020202020204" charset="0"/>
              </a:rPr>
              <a:t> (in place of the IP address), in your JDBC URL</a:t>
            </a:r>
          </a:p>
          <a:p>
            <a:pPr marL="457200" indent="-457200">
              <a:lnSpc>
                <a:spcPct val="150000"/>
              </a:lnSpc>
              <a:buFont typeface="Arial" panose="020B0604020202020204" pitchFamily="34" charset="0"/>
              <a:buChar char="•"/>
            </a:pPr>
            <a:endParaRPr lang="en-US" sz="2500" dirty="0">
              <a:latin typeface="Nunito Sans" panose="020B0604020202020204" charset="0"/>
            </a:endParaRPr>
          </a:p>
          <a:p>
            <a:pPr>
              <a:lnSpc>
                <a:spcPct val="150000"/>
              </a:lnSpc>
            </a:pPr>
            <a:r>
              <a:rPr lang="en-US" sz="2500" dirty="0">
                <a:latin typeface="Nunito Sans" panose="020B0604020202020204" charset="0"/>
              </a:rPr>
              <a:t>			</a:t>
            </a:r>
            <a:r>
              <a:rPr lang="en-US" sz="2500" b="1" dirty="0" err="1">
                <a:latin typeface="Nunito Sans" panose="020B0604020202020204" charset="0"/>
              </a:rPr>
              <a:t>jdbc:oracle:thin</a:t>
            </a:r>
            <a:r>
              <a:rPr lang="en-US" sz="2500" b="1" dirty="0">
                <a:latin typeface="Nunito Sans" panose="020B0604020202020204" charset="0"/>
              </a:rPr>
              <a:t>:@</a:t>
            </a:r>
            <a:r>
              <a:rPr lang="en-US" sz="2500" b="1" dirty="0" err="1">
                <a:latin typeface="Nunito Sans" panose="020B0604020202020204" charset="0"/>
              </a:rPr>
              <a:t>localhost</a:t>
            </a:r>
            <a:endParaRPr lang="en-IN" sz="2500" b="1" dirty="0">
              <a:latin typeface="Nunito Sans" panose="020B060402020202020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70767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Service Name and Port No.</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861774"/>
          </a:xfrm>
          <a:prstGeom prst="rect">
            <a:avLst/>
          </a:prstGeom>
          <a:noFill/>
        </p:spPr>
        <p:txBody>
          <a:bodyPr wrap="square" rtlCol="0">
            <a:spAutoFit/>
          </a:bodyPr>
          <a:lstStyle/>
          <a:p>
            <a:r>
              <a:rPr lang="en-US" sz="2500" dirty="0">
                <a:latin typeface="Nunito Sans" panose="020B0604020202020204" charset="0"/>
              </a:rPr>
              <a:t>You should be aware of the service name and port no. on which oracle service is running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8" name="Picture 7"/>
          <p:cNvPicPr>
            <a:picLocks noChangeAspect="1"/>
          </p:cNvPicPr>
          <p:nvPr/>
        </p:nvPicPr>
        <p:blipFill rotWithShape="1">
          <a:blip r:embed="rId4"/>
          <a:srcRect l="2520" t="6109" r="1316" b="13155"/>
          <a:stretch/>
        </p:blipFill>
        <p:spPr>
          <a:xfrm>
            <a:off x="2667000" y="3124200"/>
            <a:ext cx="6858000" cy="2743200"/>
          </a:xfrm>
          <a:prstGeom prst="rect">
            <a:avLst/>
          </a:prstGeom>
        </p:spPr>
      </p:pic>
    </p:spTree>
    <p:extLst>
      <p:ext uri="{BB962C8B-B14F-4D97-AF65-F5344CB8AC3E}">
        <p14:creationId xmlns:p14="http://schemas.microsoft.com/office/powerpoint/2010/main" val="340471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Service Name and Port No.</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6493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20B0604020202020204" charset="0"/>
              </a:rPr>
              <a:t>Find the service name and the port no. of the database that you want to connect, by opening a file called </a:t>
            </a:r>
            <a:r>
              <a:rPr lang="en-US" sz="2500" b="1" dirty="0" err="1">
                <a:latin typeface="Nunito Sans" panose="020B0604020202020204" charset="0"/>
              </a:rPr>
              <a:t>tnsnames.ora</a:t>
            </a:r>
            <a:endParaRPr lang="en-US" sz="2500" b="1" dirty="0">
              <a:latin typeface="Nunito Sans" panose="020B0604020202020204" charset="0"/>
            </a:endParaRPr>
          </a:p>
          <a:p>
            <a:pPr marL="457200" indent="-457200">
              <a:lnSpc>
                <a:spcPct val="150000"/>
              </a:lnSpc>
              <a:buFont typeface="Arial" panose="020B0604020202020204" pitchFamily="34" charset="0"/>
              <a:buChar char="•"/>
            </a:pPr>
            <a:r>
              <a:rPr lang="en-US" sz="2500" dirty="0">
                <a:latin typeface="Nunito Sans" panose="020B0604020202020204" charset="0"/>
              </a:rPr>
              <a:t>This file will be found within one of the subdirectories of Oracle installation directory. You will have to look for a folder called app, which contains files and folders related to Oracle Software. In one of the sub-directories in this hierarchy, ADMIN, you will find </a:t>
            </a:r>
            <a:r>
              <a:rPr lang="en-US" sz="2500" b="1" dirty="0" err="1">
                <a:latin typeface="Nunito Sans" panose="020B0604020202020204" charset="0"/>
              </a:rPr>
              <a:t>tnsnames.ora</a:t>
            </a:r>
            <a:r>
              <a:rPr lang="en-US" sz="2500" dirty="0">
                <a:latin typeface="Nunito Sans" panose="020B0604020202020204" charset="0"/>
              </a:rPr>
              <a:t> file</a:t>
            </a:r>
          </a:p>
          <a:p>
            <a:pPr marL="457200" indent="-457200">
              <a:lnSpc>
                <a:spcPct val="150000"/>
              </a:lnSpc>
              <a:buFont typeface="Arial" panose="020B0604020202020204" pitchFamily="34" charset="0"/>
              <a:buChar char="•"/>
            </a:pPr>
            <a:r>
              <a:rPr lang="en-US" sz="2500" dirty="0">
                <a:latin typeface="Nunito Sans" panose="020B0604020202020204" charset="0"/>
              </a:rPr>
              <a:t>For e.g. in my machine, </a:t>
            </a:r>
            <a:r>
              <a:rPr lang="en-US" sz="2500" dirty="0" err="1">
                <a:latin typeface="Nunito Sans" panose="020B0604020202020204" charset="0"/>
              </a:rPr>
              <a:t>tnsnames.ora</a:t>
            </a:r>
            <a:r>
              <a:rPr lang="en-US" sz="2500" dirty="0">
                <a:latin typeface="Nunito Sans" panose="020B0604020202020204" charset="0"/>
              </a:rPr>
              <a:t> is found within the following path :</a:t>
            </a:r>
          </a:p>
          <a:p>
            <a:pPr>
              <a:lnSpc>
                <a:spcPct val="150000"/>
              </a:lnSpc>
            </a:pPr>
            <a:r>
              <a:rPr lang="en-US" sz="2500" dirty="0">
                <a:latin typeface="Nunito Sans" panose="020B0604020202020204" charset="0"/>
              </a:rPr>
              <a:t>	</a:t>
            </a:r>
            <a:r>
              <a:rPr lang="en-US" sz="2500" b="1" dirty="0">
                <a:latin typeface="Nunito Sans" panose="020B0604020202020204" charset="0"/>
              </a:rPr>
              <a:t>E:\app\harb\product\11.1.0\db_1\NETWORK\ADMIN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87940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Statement</a:t>
            </a:r>
            <a:endParaRPr lang="en-US" altLang="en-US" sz="4500" dirty="0">
              <a:latin typeface="Nunito Sans" panose="020B0604020202020204"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1570008" y="1596377"/>
            <a:ext cx="2684477" cy="99829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Connect</a:t>
            </a:r>
            <a:r>
              <a:rPr lang="en-IN" sz="2000" dirty="0">
                <a:latin typeface="Nunito Sans" panose="020B0604020202020204" charset="0"/>
              </a:rPr>
              <a:t> </a:t>
            </a:r>
          </a:p>
        </p:txBody>
      </p:sp>
      <p:sp>
        <p:nvSpPr>
          <p:cNvPr id="9" name="Rectangle 8"/>
          <p:cNvSpPr/>
          <p:nvPr/>
        </p:nvSpPr>
        <p:spPr>
          <a:xfrm>
            <a:off x="1570008" y="3003095"/>
            <a:ext cx="2691441" cy="6556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Query</a:t>
            </a:r>
            <a:r>
              <a:rPr lang="en-IN" sz="2000" dirty="0">
                <a:latin typeface="Nunito Sans" panose="020B0604020202020204" charset="0"/>
              </a:rPr>
              <a:t> </a:t>
            </a:r>
          </a:p>
        </p:txBody>
      </p:sp>
      <p:sp>
        <p:nvSpPr>
          <p:cNvPr id="12" name="Rectangle 11"/>
          <p:cNvSpPr/>
          <p:nvPr/>
        </p:nvSpPr>
        <p:spPr>
          <a:xfrm>
            <a:off x="1566524" y="4264447"/>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Process</a:t>
            </a:r>
          </a:p>
          <a:p>
            <a:pPr algn="ctr"/>
            <a:r>
              <a:rPr lang="en-IN" sz="2000" dirty="0">
                <a:solidFill>
                  <a:schemeClr val="tx1"/>
                </a:solidFill>
                <a:latin typeface="Nunito Sans" panose="020B0604020202020204" charset="0"/>
              </a:rPr>
              <a:t>results</a:t>
            </a:r>
          </a:p>
        </p:txBody>
      </p:sp>
      <p:sp>
        <p:nvSpPr>
          <p:cNvPr id="13" name="Rectangle 12"/>
          <p:cNvSpPr/>
          <p:nvPr/>
        </p:nvSpPr>
        <p:spPr>
          <a:xfrm>
            <a:off x="1570008" y="5497537"/>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Close</a:t>
            </a:r>
          </a:p>
        </p:txBody>
      </p:sp>
      <p:sp>
        <p:nvSpPr>
          <p:cNvPr id="14" name="Rectangle 13"/>
          <p:cNvSpPr/>
          <p:nvPr/>
        </p:nvSpPr>
        <p:spPr>
          <a:xfrm>
            <a:off x="6164092" y="1569801"/>
            <a:ext cx="5503652" cy="90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Create a statement</a:t>
            </a:r>
          </a:p>
        </p:txBody>
      </p:sp>
      <p:sp>
        <p:nvSpPr>
          <p:cNvPr id="15" name="Rectangle 14"/>
          <p:cNvSpPr/>
          <p:nvPr/>
        </p:nvSpPr>
        <p:spPr>
          <a:xfrm>
            <a:off x="6164092" y="2925537"/>
            <a:ext cx="5503652" cy="90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Query the database</a:t>
            </a:r>
          </a:p>
        </p:txBody>
      </p:sp>
      <p:cxnSp>
        <p:nvCxnSpPr>
          <p:cNvPr id="16" name="Straight Arrow Connector 15"/>
          <p:cNvCxnSpPr>
            <a:endCxn id="9" idx="0"/>
          </p:cNvCxnSpPr>
          <p:nvPr/>
        </p:nvCxnSpPr>
        <p:spPr>
          <a:xfrm>
            <a:off x="2912247" y="2625360"/>
            <a:ext cx="3482" cy="3777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2" idx="0"/>
          </p:cNvCxnSpPr>
          <p:nvPr/>
        </p:nvCxnSpPr>
        <p:spPr>
          <a:xfrm flipH="1">
            <a:off x="2912245" y="3688921"/>
            <a:ext cx="1" cy="575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13" idx="0"/>
          </p:cNvCxnSpPr>
          <p:nvPr/>
        </p:nvCxnSpPr>
        <p:spPr>
          <a:xfrm>
            <a:off x="2912244" y="4950273"/>
            <a:ext cx="3485" cy="547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254484" y="3378960"/>
            <a:ext cx="1909607" cy="0"/>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209288" y="2095522"/>
            <a:ext cx="0" cy="1284458"/>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5209288" y="2095521"/>
            <a:ext cx="954804" cy="1"/>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775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The Statement Object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495188"/>
          </a:xfrm>
          <a:prstGeom prst="rect">
            <a:avLst/>
          </a:prstGeom>
          <a:noFill/>
        </p:spPr>
        <p:txBody>
          <a:bodyPr wrap="square" rtlCol="0">
            <a:spAutoFit/>
          </a:bodyPr>
          <a:lstStyle/>
          <a:p>
            <a:pPr>
              <a:lnSpc>
                <a:spcPct val="150000"/>
              </a:lnSpc>
            </a:pPr>
            <a:r>
              <a:rPr lang="en-US" sz="2500" dirty="0">
                <a:latin typeface="Nunito Sans" panose="020B0604020202020204" charset="0"/>
              </a:rPr>
              <a:t>To execute SQL statements use Statement Object.</a:t>
            </a:r>
          </a:p>
          <a:p>
            <a:pPr>
              <a:lnSpc>
                <a:spcPct val="150000"/>
              </a:lnSpc>
            </a:pPr>
            <a:r>
              <a:rPr lang="en-US" sz="2500" dirty="0">
                <a:latin typeface="Nunito Sans" panose="020B0604020202020204" charset="0"/>
              </a:rPr>
              <a:t>• You need an active connection to create a JDBC statement</a:t>
            </a:r>
          </a:p>
          <a:p>
            <a:pPr>
              <a:lnSpc>
                <a:spcPct val="150000"/>
              </a:lnSpc>
            </a:pPr>
            <a:r>
              <a:rPr lang="en-US" sz="2500" dirty="0">
                <a:latin typeface="Nunito Sans" panose="020B0604020202020204" charset="0"/>
              </a:rPr>
              <a:t>• Statement object has three methods to execute a SQL statements:</a:t>
            </a:r>
          </a:p>
          <a:p>
            <a:pPr marL="1236663" indent="-342900">
              <a:lnSpc>
                <a:spcPct val="150000"/>
              </a:lnSpc>
              <a:buFont typeface="Wingdings" panose="05000000000000000000" pitchFamily="2" charset="2"/>
              <a:buChar char="Ø"/>
            </a:pPr>
            <a:r>
              <a:rPr lang="en-US" sz="2500" dirty="0" err="1">
                <a:latin typeface="Nunito Sans" panose="020B0604020202020204" charset="0"/>
              </a:rPr>
              <a:t>executeQuery</a:t>
            </a:r>
            <a:r>
              <a:rPr lang="en-US" sz="2500" dirty="0">
                <a:latin typeface="Nunito Sans" panose="020B0604020202020204" charset="0"/>
              </a:rPr>
              <a:t>() for SELECT statements</a:t>
            </a:r>
          </a:p>
          <a:p>
            <a:pPr marL="1236663" indent="-342900">
              <a:lnSpc>
                <a:spcPct val="150000"/>
              </a:lnSpc>
              <a:buFont typeface="Wingdings" panose="05000000000000000000" pitchFamily="2" charset="2"/>
              <a:buChar char="Ø"/>
            </a:pPr>
            <a:r>
              <a:rPr lang="en-US" sz="2500" dirty="0" err="1">
                <a:latin typeface="Nunito Sans" panose="020B0604020202020204" charset="0"/>
              </a:rPr>
              <a:t>executeUpdate</a:t>
            </a:r>
            <a:r>
              <a:rPr lang="en-US" sz="2500" dirty="0">
                <a:latin typeface="Nunito Sans" panose="020B0604020202020204" charset="0"/>
              </a:rPr>
              <a:t>()for INSERT, UPDATE, DELETE, or </a:t>
            </a:r>
            <a:r>
              <a:rPr lang="en-US" sz="2500" dirty="0" err="1">
                <a:latin typeface="Nunito Sans" panose="020B0604020202020204" charset="0"/>
              </a:rPr>
              <a:t>DDLstatements</a:t>
            </a:r>
            <a:endParaRPr lang="en-US" sz="2500" dirty="0">
              <a:latin typeface="Nunito Sans" panose="020B0604020202020204" charset="0"/>
            </a:endParaRPr>
          </a:p>
          <a:p>
            <a:pPr marL="1236663" indent="-342900">
              <a:lnSpc>
                <a:spcPct val="150000"/>
              </a:lnSpc>
              <a:buFont typeface="Wingdings" panose="05000000000000000000" pitchFamily="2" charset="2"/>
              <a:buChar char="Ø"/>
            </a:pPr>
            <a:r>
              <a:rPr lang="en-US" sz="2500" dirty="0">
                <a:latin typeface="Nunito Sans" panose="020B0604020202020204" charset="0"/>
              </a:rPr>
              <a:t>execute() for either type of statement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614755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How to Query the Database?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861774"/>
          </a:xfrm>
          <a:prstGeom prst="rect">
            <a:avLst/>
          </a:prstGeom>
          <a:noFill/>
        </p:spPr>
        <p:txBody>
          <a:bodyPr wrap="square" rtlCol="0">
            <a:spAutoFit/>
          </a:bodyPr>
          <a:lstStyle/>
          <a:p>
            <a:r>
              <a:rPr lang="en-US" sz="2500" dirty="0">
                <a:latin typeface="Nunito Sans" panose="020B0604020202020204" charset="0"/>
              </a:rPr>
              <a:t>To execute SQL statement , we should first create Statement</a:t>
            </a:r>
          </a:p>
          <a:p>
            <a:r>
              <a:rPr lang="en-US" sz="2500" dirty="0">
                <a:latin typeface="Nunito Sans" panose="020B0604020202020204" charset="0"/>
              </a:rPr>
              <a:t>object, as: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2971800" y="2799740"/>
            <a:ext cx="5677994" cy="534265"/>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Statement </a:t>
            </a:r>
            <a:r>
              <a:rPr lang="en-IN" sz="2000" dirty="0" err="1">
                <a:solidFill>
                  <a:schemeClr val="tx1"/>
                </a:solidFill>
                <a:latin typeface="Nunito Sans" panose="020B0604020202020204" charset="0"/>
              </a:rPr>
              <a:t>stmt</a:t>
            </a:r>
            <a:r>
              <a:rPr lang="en-IN" sz="2000" dirty="0">
                <a:solidFill>
                  <a:schemeClr val="tx1"/>
                </a:solidFill>
                <a:latin typeface="Nunito Sans" panose="020B0604020202020204" charset="0"/>
              </a:rPr>
              <a:t> = </a:t>
            </a:r>
            <a:r>
              <a:rPr lang="en-IN" sz="2000" dirty="0" err="1">
                <a:solidFill>
                  <a:schemeClr val="tx1"/>
                </a:solidFill>
                <a:latin typeface="Nunito Sans" panose="020B0604020202020204" charset="0"/>
              </a:rPr>
              <a:t>conn.createStatement</a:t>
            </a:r>
            <a:r>
              <a:rPr lang="en-IN" sz="2000" dirty="0">
                <a:solidFill>
                  <a:schemeClr val="tx1"/>
                </a:solidFill>
                <a:latin typeface="Nunito Sans" panose="020B0604020202020204" charset="0"/>
              </a:rPr>
              <a:t>();</a:t>
            </a:r>
          </a:p>
        </p:txBody>
      </p:sp>
      <p:sp>
        <p:nvSpPr>
          <p:cNvPr id="9" name="Rectangle 8"/>
          <p:cNvSpPr/>
          <p:nvPr/>
        </p:nvSpPr>
        <p:spPr>
          <a:xfrm>
            <a:off x="2971800" y="4267200"/>
            <a:ext cx="5677994" cy="1609041"/>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err="1">
                <a:solidFill>
                  <a:schemeClr val="tx1"/>
                </a:solidFill>
                <a:latin typeface="Nunito Sans" panose="020B0604020202020204" charset="0"/>
              </a:rPr>
              <a:t>ResultSet</a:t>
            </a:r>
            <a:r>
              <a:rPr lang="en-IN" sz="2000" dirty="0">
                <a:solidFill>
                  <a:schemeClr val="tx1"/>
                </a:solidFill>
                <a:latin typeface="Nunito Sans" panose="020B0604020202020204" charset="0"/>
              </a:rPr>
              <a:t> </a:t>
            </a:r>
            <a:r>
              <a:rPr lang="en-IN" sz="2000" dirty="0" err="1">
                <a:solidFill>
                  <a:schemeClr val="tx1"/>
                </a:solidFill>
                <a:latin typeface="Nunito Sans" panose="020B0604020202020204" charset="0"/>
              </a:rPr>
              <a:t>rset</a:t>
            </a:r>
            <a:r>
              <a:rPr lang="en-IN" sz="2000" dirty="0">
                <a:solidFill>
                  <a:schemeClr val="tx1"/>
                </a:solidFill>
                <a:latin typeface="Nunito Sans" panose="020B0604020202020204" charset="0"/>
              </a:rPr>
              <a:t> = </a:t>
            </a:r>
            <a:r>
              <a:rPr lang="en-IN" sz="2000" dirty="0" err="1">
                <a:solidFill>
                  <a:schemeClr val="tx1"/>
                </a:solidFill>
                <a:latin typeface="Nunito Sans" panose="020B0604020202020204" charset="0"/>
              </a:rPr>
              <a:t>stmt.executeQuery</a:t>
            </a:r>
            <a:r>
              <a:rPr lang="en-IN" sz="2000" dirty="0">
                <a:solidFill>
                  <a:schemeClr val="tx1"/>
                </a:solidFill>
                <a:latin typeface="Nunito Sans" panose="020B0604020202020204" charset="0"/>
              </a:rPr>
              <a:t>(statement);</a:t>
            </a:r>
          </a:p>
          <a:p>
            <a:pPr algn="just"/>
            <a:r>
              <a:rPr lang="en-IN" sz="2000" dirty="0" err="1">
                <a:solidFill>
                  <a:schemeClr val="tx1"/>
                </a:solidFill>
                <a:latin typeface="Nunito Sans" panose="020B0604020202020204" charset="0"/>
              </a:rPr>
              <a:t>int</a:t>
            </a:r>
            <a:r>
              <a:rPr lang="en-IN" sz="2000" dirty="0">
                <a:solidFill>
                  <a:schemeClr val="tx1"/>
                </a:solidFill>
                <a:latin typeface="Nunito Sans" panose="020B0604020202020204" charset="0"/>
              </a:rPr>
              <a:t> count = </a:t>
            </a:r>
            <a:r>
              <a:rPr lang="en-IN" sz="2000" dirty="0" err="1">
                <a:solidFill>
                  <a:schemeClr val="tx1"/>
                </a:solidFill>
                <a:latin typeface="Nunito Sans" panose="020B0604020202020204" charset="0"/>
              </a:rPr>
              <a:t>stmt.executeUpdate</a:t>
            </a:r>
            <a:r>
              <a:rPr lang="en-IN" sz="2000" dirty="0">
                <a:solidFill>
                  <a:schemeClr val="tx1"/>
                </a:solidFill>
                <a:latin typeface="Nunito Sans" panose="020B0604020202020204" charset="0"/>
              </a:rPr>
              <a:t>(statement);</a:t>
            </a:r>
          </a:p>
          <a:p>
            <a:pPr algn="just"/>
            <a:r>
              <a:rPr lang="en-IN" sz="2000" dirty="0" err="1">
                <a:solidFill>
                  <a:schemeClr val="tx1"/>
                </a:solidFill>
                <a:latin typeface="Nunito Sans" panose="020B0604020202020204" charset="0"/>
              </a:rPr>
              <a:t>boolean</a:t>
            </a:r>
            <a:r>
              <a:rPr lang="en-IN" sz="2000" dirty="0">
                <a:solidFill>
                  <a:schemeClr val="tx1"/>
                </a:solidFill>
                <a:latin typeface="Nunito Sans" panose="020B0604020202020204" charset="0"/>
              </a:rPr>
              <a:t> </a:t>
            </a:r>
            <a:r>
              <a:rPr lang="en-IN" sz="2000" dirty="0" err="1">
                <a:solidFill>
                  <a:schemeClr val="tx1"/>
                </a:solidFill>
                <a:latin typeface="Nunito Sans" panose="020B0604020202020204" charset="0"/>
              </a:rPr>
              <a:t>isquery</a:t>
            </a:r>
            <a:r>
              <a:rPr lang="en-IN" sz="2000" dirty="0">
                <a:solidFill>
                  <a:schemeClr val="tx1"/>
                </a:solidFill>
                <a:latin typeface="Nunito Sans" panose="020B0604020202020204" charset="0"/>
              </a:rPr>
              <a:t> = </a:t>
            </a:r>
            <a:r>
              <a:rPr lang="en-IN" sz="2000" dirty="0" err="1">
                <a:solidFill>
                  <a:schemeClr val="tx1"/>
                </a:solidFill>
                <a:latin typeface="Nunito Sans" panose="020B0604020202020204" charset="0"/>
              </a:rPr>
              <a:t>stmt.execute</a:t>
            </a:r>
            <a:r>
              <a:rPr lang="en-IN" sz="2000" dirty="0">
                <a:solidFill>
                  <a:schemeClr val="tx1"/>
                </a:solidFill>
                <a:latin typeface="Nunito Sans" panose="020B0604020202020204" charset="0"/>
              </a:rPr>
              <a:t>(statement);</a:t>
            </a:r>
          </a:p>
        </p:txBody>
      </p:sp>
      <p:sp>
        <p:nvSpPr>
          <p:cNvPr id="12" name="TextBox 11">
            <a:extLst>
              <a:ext uri="{FF2B5EF4-FFF2-40B4-BE49-F238E27FC236}">
                <a16:creationId xmlns:a16="http://schemas.microsoft.com/office/drawing/2014/main" id="{6373F422-781C-4385-84E3-34EDBC7AB3E7}"/>
              </a:ext>
            </a:extLst>
          </p:cNvPr>
          <p:cNvSpPr txBox="1"/>
          <p:nvPr/>
        </p:nvSpPr>
        <p:spPr>
          <a:xfrm>
            <a:off x="598714" y="3657600"/>
            <a:ext cx="11104481" cy="477054"/>
          </a:xfrm>
          <a:prstGeom prst="rect">
            <a:avLst/>
          </a:prstGeom>
          <a:noFill/>
        </p:spPr>
        <p:txBody>
          <a:bodyPr wrap="square" rtlCol="0">
            <a:spAutoFit/>
          </a:bodyPr>
          <a:lstStyle/>
          <a:p>
            <a:r>
              <a:rPr lang="en-US" sz="2500" dirty="0"/>
              <a:t>To execute the query on the database :</a:t>
            </a:r>
            <a:endParaRPr lang="en-US" sz="2500" dirty="0">
              <a:latin typeface="Nunito Sans" panose="020B0604020202020204" charset="0"/>
            </a:endParaRPr>
          </a:p>
        </p:txBody>
      </p:sp>
    </p:spTree>
    <p:extLst>
      <p:ext uri="{BB962C8B-B14F-4D97-AF65-F5344CB8AC3E}">
        <p14:creationId xmlns:p14="http://schemas.microsoft.com/office/powerpoint/2010/main" val="186059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IN" sz="4500" b="1" dirty="0">
                <a:latin typeface="Nunito Sans" panose="020B0604020202020204" charset="0"/>
              </a:rPr>
              <a:t>Result Set</a:t>
            </a:r>
            <a:endParaRPr lang="en-US" altLang="en-US" sz="4500" b="1" dirty="0">
              <a:latin typeface="Nunito Sans" panose="020B0604020202020204"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3" name="Rectangle 12"/>
          <p:cNvSpPr/>
          <p:nvPr/>
        </p:nvSpPr>
        <p:spPr>
          <a:xfrm>
            <a:off x="1570008" y="1596377"/>
            <a:ext cx="2684477" cy="99829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Connect</a:t>
            </a:r>
            <a:r>
              <a:rPr lang="en-IN" sz="2000" dirty="0">
                <a:latin typeface="Nunito Sans" panose="020B0604020202020204" charset="0"/>
              </a:rPr>
              <a:t> </a:t>
            </a:r>
          </a:p>
        </p:txBody>
      </p:sp>
      <p:sp>
        <p:nvSpPr>
          <p:cNvPr id="14" name="Rectangle 13"/>
          <p:cNvSpPr/>
          <p:nvPr/>
        </p:nvSpPr>
        <p:spPr>
          <a:xfrm>
            <a:off x="1570008" y="3003095"/>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Query</a:t>
            </a:r>
            <a:r>
              <a:rPr lang="en-IN" sz="2000" dirty="0">
                <a:latin typeface="Nunito Sans" panose="020B0604020202020204" charset="0"/>
              </a:rPr>
              <a:t> </a:t>
            </a:r>
          </a:p>
        </p:txBody>
      </p:sp>
      <p:sp>
        <p:nvSpPr>
          <p:cNvPr id="15" name="Rectangle 14"/>
          <p:cNvSpPr/>
          <p:nvPr/>
        </p:nvSpPr>
        <p:spPr>
          <a:xfrm>
            <a:off x="1566524" y="4264447"/>
            <a:ext cx="2691441" cy="6556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Process</a:t>
            </a:r>
          </a:p>
          <a:p>
            <a:pPr algn="ctr"/>
            <a:r>
              <a:rPr lang="en-IN" sz="2000" dirty="0">
                <a:solidFill>
                  <a:schemeClr val="tx1"/>
                </a:solidFill>
                <a:latin typeface="Nunito Sans" panose="020B0604020202020204" charset="0"/>
              </a:rPr>
              <a:t>results</a:t>
            </a:r>
          </a:p>
        </p:txBody>
      </p:sp>
      <p:sp>
        <p:nvSpPr>
          <p:cNvPr id="16" name="Rectangle 15"/>
          <p:cNvSpPr/>
          <p:nvPr/>
        </p:nvSpPr>
        <p:spPr>
          <a:xfrm>
            <a:off x="1570008" y="5497537"/>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Close</a:t>
            </a:r>
          </a:p>
        </p:txBody>
      </p:sp>
      <p:sp>
        <p:nvSpPr>
          <p:cNvPr id="17" name="Rectangle 16"/>
          <p:cNvSpPr/>
          <p:nvPr/>
        </p:nvSpPr>
        <p:spPr>
          <a:xfrm>
            <a:off x="6157126" y="2762146"/>
            <a:ext cx="5503652" cy="90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Nunito Sans" panose="020B0604020202020204" charset="0"/>
              </a:rPr>
              <a:t>Step through the results</a:t>
            </a:r>
            <a:endParaRPr lang="en-IN" sz="2000" dirty="0">
              <a:solidFill>
                <a:schemeClr val="tx1"/>
              </a:solidFill>
              <a:latin typeface="Nunito Sans" panose="020B0604020202020204" charset="0"/>
            </a:endParaRPr>
          </a:p>
        </p:txBody>
      </p:sp>
      <p:sp>
        <p:nvSpPr>
          <p:cNvPr id="18" name="Rectangle 17"/>
          <p:cNvSpPr/>
          <p:nvPr/>
        </p:nvSpPr>
        <p:spPr>
          <a:xfrm>
            <a:off x="6164092" y="4106434"/>
            <a:ext cx="5503652" cy="90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Nunito Sans" panose="020B0604020202020204" charset="0"/>
              </a:rPr>
              <a:t>Assign results to Java</a:t>
            </a:r>
          </a:p>
          <a:p>
            <a:pPr algn="ctr"/>
            <a:r>
              <a:rPr lang="en-US" sz="2000">
                <a:solidFill>
                  <a:schemeClr val="tx1"/>
                </a:solidFill>
                <a:latin typeface="Nunito Sans" panose="020B0604020202020204" charset="0"/>
              </a:rPr>
              <a:t>variables</a:t>
            </a:r>
            <a:endParaRPr lang="en-US" sz="2000" dirty="0">
              <a:solidFill>
                <a:schemeClr val="tx1"/>
              </a:solidFill>
              <a:latin typeface="Nunito Sans" panose="020B0604020202020204" charset="0"/>
            </a:endParaRPr>
          </a:p>
        </p:txBody>
      </p:sp>
      <p:cxnSp>
        <p:nvCxnSpPr>
          <p:cNvPr id="19" name="Straight Arrow Connector 18"/>
          <p:cNvCxnSpPr>
            <a:endCxn id="14" idx="0"/>
          </p:cNvCxnSpPr>
          <p:nvPr/>
        </p:nvCxnSpPr>
        <p:spPr>
          <a:xfrm>
            <a:off x="2912247" y="2625360"/>
            <a:ext cx="3482" cy="3777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5" idx="0"/>
          </p:cNvCxnSpPr>
          <p:nvPr/>
        </p:nvCxnSpPr>
        <p:spPr>
          <a:xfrm flipH="1">
            <a:off x="2912245" y="3688921"/>
            <a:ext cx="1" cy="575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16" idx="0"/>
          </p:cNvCxnSpPr>
          <p:nvPr/>
        </p:nvCxnSpPr>
        <p:spPr>
          <a:xfrm>
            <a:off x="2912244" y="4950273"/>
            <a:ext cx="3485" cy="547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4254484" y="4592250"/>
            <a:ext cx="1909607" cy="0"/>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209287" y="3307792"/>
            <a:ext cx="0" cy="1284458"/>
          </a:xfrm>
          <a:prstGeom prst="line">
            <a:avLst/>
          </a:prstGeom>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216253" y="3307791"/>
            <a:ext cx="954804" cy="1"/>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8883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The ResultSet Object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554819"/>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Nunito Sans" panose="020B0604020202020204" charset="0"/>
              </a:rPr>
              <a:t>ResultSet is an object that contains the results of executing a SQL statement</a:t>
            </a:r>
          </a:p>
          <a:p>
            <a:pPr marL="457200" indent="-457200">
              <a:buFont typeface="Arial" panose="020B0604020202020204" pitchFamily="34" charset="0"/>
              <a:buChar char="•"/>
            </a:pPr>
            <a:endParaRPr lang="en-US" sz="2500" dirty="0">
              <a:latin typeface="Nunito Sans" panose="020B0604020202020204" charset="0"/>
            </a:endParaRPr>
          </a:p>
          <a:p>
            <a:pPr marL="457200" indent="-457200">
              <a:buFont typeface="Arial" panose="020B0604020202020204" pitchFamily="34" charset="0"/>
              <a:buChar char="•"/>
            </a:pPr>
            <a:r>
              <a:rPr lang="en-US" sz="2500" dirty="0">
                <a:latin typeface="Nunito Sans" panose="020B0604020202020204" charset="0"/>
              </a:rPr>
              <a:t>A ResultSet maintains a cursor pointing to its current row of</a:t>
            </a:r>
          </a:p>
          <a:p>
            <a:r>
              <a:rPr lang="en-US" sz="2500" dirty="0">
                <a:latin typeface="Nunito Sans" panose="020B0604020202020204" charset="0"/>
              </a:rPr>
              <a:t>      data</a:t>
            </a:r>
          </a:p>
          <a:p>
            <a:pPr marL="457200" indent="-457200">
              <a:buFont typeface="Arial" panose="020B0604020202020204" pitchFamily="34" charset="0"/>
              <a:buChar char="•"/>
            </a:pPr>
            <a:endParaRPr lang="en-US" sz="2500" dirty="0">
              <a:latin typeface="Nunito Sans" panose="020B0604020202020204" charset="0"/>
            </a:endParaRPr>
          </a:p>
          <a:p>
            <a:pPr marL="457200" indent="-457200">
              <a:buFont typeface="Arial" panose="020B0604020202020204" pitchFamily="34" charset="0"/>
              <a:buChar char="•"/>
            </a:pPr>
            <a:r>
              <a:rPr lang="en-US" sz="2500" dirty="0">
                <a:latin typeface="Nunito Sans" panose="020B0604020202020204" charset="0"/>
              </a:rPr>
              <a:t>Use next() to step through the result set row by row</a:t>
            </a:r>
          </a:p>
          <a:p>
            <a:pPr marL="457200" indent="-457200">
              <a:buFont typeface="Arial" panose="020B0604020202020204" pitchFamily="34" charset="0"/>
              <a:buChar char="•"/>
            </a:pPr>
            <a:endParaRPr lang="en-US" sz="2500" dirty="0">
              <a:latin typeface="Nunito Sans" panose="020B0604020202020204" charset="0"/>
            </a:endParaRPr>
          </a:p>
          <a:p>
            <a:pPr marL="457200" indent="-457200">
              <a:buFont typeface="Arial" panose="020B0604020202020204" pitchFamily="34" charset="0"/>
              <a:buChar char="•"/>
            </a:pPr>
            <a:r>
              <a:rPr lang="en-US" sz="2500" dirty="0">
                <a:latin typeface="Nunito Sans" panose="020B0604020202020204" charset="0"/>
              </a:rPr>
              <a:t>To retrieve the data from the columns, we can use </a:t>
            </a:r>
            <a:r>
              <a:rPr lang="en-US" sz="2500" dirty="0" err="1">
                <a:latin typeface="Nunito Sans" panose="020B0604020202020204" charset="0"/>
              </a:rPr>
              <a:t>getXXX</a:t>
            </a:r>
            <a:r>
              <a:rPr lang="en-US" sz="2500" dirty="0">
                <a:latin typeface="Nunito Sans" panose="020B0604020202020204" charset="0"/>
              </a:rPr>
              <a:t>() method</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04961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Basic steps to use a database in Java</a:t>
            </a:r>
            <a:endParaRPr lang="en-US" sz="4500" b="1" dirty="0">
              <a:latin typeface="Nunito Sans" panose="020B0604020202020204"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91810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en-US" sz="2500" dirty="0">
                <a:latin typeface="Nunito Sans" panose="020B0604020202020204" charset="0"/>
              </a:rPr>
              <a:t>Establish a connection</a:t>
            </a:r>
          </a:p>
          <a:p>
            <a:pPr marL="457200" indent="-457200">
              <a:lnSpc>
                <a:spcPct val="150000"/>
              </a:lnSpc>
              <a:buFont typeface="Arial" panose="020B0604020202020204" pitchFamily="34" charset="0"/>
              <a:buChar char="•"/>
            </a:pPr>
            <a:r>
              <a:rPr lang="en-US" altLang="en-US" sz="2500" dirty="0">
                <a:latin typeface="Nunito Sans" panose="020B0604020202020204" charset="0"/>
              </a:rPr>
              <a:t>Create JDBC Statements</a:t>
            </a:r>
          </a:p>
          <a:p>
            <a:pPr marL="457200" indent="-457200">
              <a:lnSpc>
                <a:spcPct val="150000"/>
              </a:lnSpc>
              <a:buFont typeface="Arial" panose="020B0604020202020204" pitchFamily="34" charset="0"/>
              <a:buChar char="•"/>
            </a:pPr>
            <a:r>
              <a:rPr lang="en-US" altLang="en-US" sz="2500" dirty="0">
                <a:latin typeface="Nunito Sans" panose="020B0604020202020204" charset="0"/>
              </a:rPr>
              <a:t>Execute SQL Statements</a:t>
            </a:r>
          </a:p>
          <a:p>
            <a:pPr marL="457200" indent="-457200">
              <a:lnSpc>
                <a:spcPct val="150000"/>
              </a:lnSpc>
              <a:buFont typeface="Arial" panose="020B0604020202020204" pitchFamily="34" charset="0"/>
              <a:buChar char="•"/>
            </a:pPr>
            <a:r>
              <a:rPr lang="en-US" altLang="en-US" sz="2500" dirty="0">
                <a:latin typeface="Nunito Sans" panose="020B0604020202020204" charset="0"/>
              </a:rPr>
              <a:t>GET ResultSet </a:t>
            </a:r>
          </a:p>
          <a:p>
            <a:pPr marL="457200" indent="-457200">
              <a:lnSpc>
                <a:spcPct val="150000"/>
              </a:lnSpc>
              <a:buFont typeface="Arial" panose="020B0604020202020204" pitchFamily="34" charset="0"/>
              <a:buChar char="•"/>
            </a:pPr>
            <a:r>
              <a:rPr lang="en-US" altLang="en-US" sz="2500" dirty="0">
                <a:latin typeface="Nunito Sans" panose="020B0604020202020204" charset="0"/>
              </a:rPr>
              <a:t>Close connections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31293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The ResultSet Object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341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20B0604020202020204" charset="0"/>
              </a:rPr>
              <a:t>The </a:t>
            </a:r>
            <a:r>
              <a:rPr lang="en-US" sz="2500" dirty="0" err="1">
                <a:latin typeface="Nunito Sans" panose="020B0604020202020204" charset="0"/>
              </a:rPr>
              <a:t>ResultSet.next</a:t>
            </a:r>
            <a:r>
              <a:rPr lang="en-US" sz="2500" dirty="0">
                <a:latin typeface="Nunito Sans" panose="020B0604020202020204" charset="0"/>
              </a:rPr>
              <a:t>() method moves the cursor to the next row in the ResultSet object.</a:t>
            </a:r>
          </a:p>
          <a:p>
            <a:pPr marL="457200" indent="-457200">
              <a:lnSpc>
                <a:spcPct val="150000"/>
              </a:lnSpc>
              <a:buFont typeface="Arial" panose="020B0604020202020204" pitchFamily="34" charset="0"/>
              <a:buChar char="•"/>
            </a:pPr>
            <a:r>
              <a:rPr lang="en-US" sz="2500" dirty="0">
                <a:latin typeface="Nunito Sans" panose="020B0604020202020204" charset="0"/>
              </a:rPr>
              <a:t>The general form of a result set is a table with column headings and the corresponding values returned by a query.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3" name="Picture 12"/>
          <p:cNvPicPr>
            <a:picLocks noChangeAspect="1"/>
          </p:cNvPicPr>
          <p:nvPr/>
        </p:nvPicPr>
        <p:blipFill>
          <a:blip r:embed="rId4"/>
          <a:stretch>
            <a:fillRect/>
          </a:stretch>
        </p:blipFill>
        <p:spPr>
          <a:xfrm>
            <a:off x="2090119" y="4099917"/>
            <a:ext cx="7285056" cy="2289083"/>
          </a:xfrm>
          <a:prstGeom prst="rect">
            <a:avLst/>
          </a:prstGeom>
        </p:spPr>
      </p:pic>
    </p:spTree>
    <p:extLst>
      <p:ext uri="{BB962C8B-B14F-4D97-AF65-F5344CB8AC3E}">
        <p14:creationId xmlns:p14="http://schemas.microsoft.com/office/powerpoint/2010/main" val="187718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How to Process the Result?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3998015" y="1924054"/>
            <a:ext cx="3046343" cy="467139"/>
          </a:xfrm>
          <a:prstGeom prst="rect">
            <a:avLst/>
          </a:prstGeom>
          <a:noFill/>
          <a:ln>
            <a:solidFill>
              <a:srgbClr val="F0513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dirty="0">
                <a:solidFill>
                  <a:schemeClr val="tx1"/>
                </a:solidFill>
                <a:latin typeface="Nunito Sans" panose="020B0604020202020204" charset="0"/>
              </a:rPr>
              <a:t>while (</a:t>
            </a:r>
            <a:r>
              <a:rPr lang="en-IN" sz="2000" dirty="0" err="1">
                <a:solidFill>
                  <a:schemeClr val="tx1"/>
                </a:solidFill>
                <a:latin typeface="Nunito Sans" panose="020B0604020202020204" charset="0"/>
              </a:rPr>
              <a:t>rset.next</a:t>
            </a:r>
            <a:r>
              <a:rPr lang="en-IN" sz="2000" dirty="0">
                <a:solidFill>
                  <a:schemeClr val="tx1"/>
                </a:solidFill>
                <a:latin typeface="Nunito Sans" panose="020B0604020202020204" charset="0"/>
              </a:rPr>
              <a:t>()) { ... }</a:t>
            </a:r>
          </a:p>
        </p:txBody>
      </p:sp>
      <p:sp>
        <p:nvSpPr>
          <p:cNvPr id="9" name="Rectangle 8"/>
          <p:cNvSpPr/>
          <p:nvPr/>
        </p:nvSpPr>
        <p:spPr>
          <a:xfrm>
            <a:off x="1982856" y="2786847"/>
            <a:ext cx="3538331" cy="787531"/>
          </a:xfrm>
          <a:prstGeom prst="rect">
            <a:avLst/>
          </a:prstGeom>
          <a:noFill/>
          <a:ln>
            <a:solidFill>
              <a:srgbClr val="F0513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dirty="0">
                <a:solidFill>
                  <a:schemeClr val="tx1"/>
                </a:solidFill>
                <a:latin typeface="Nunito Sans" panose="020B0604020202020204" charset="0"/>
              </a:rPr>
              <a:t>String </a:t>
            </a:r>
            <a:r>
              <a:rPr lang="en-IN" sz="2000" dirty="0" err="1">
                <a:solidFill>
                  <a:schemeClr val="tx1"/>
                </a:solidFill>
                <a:latin typeface="Nunito Sans" panose="020B0604020202020204" charset="0"/>
              </a:rPr>
              <a:t>val</a:t>
            </a:r>
            <a:r>
              <a:rPr lang="en-IN" sz="2000" dirty="0">
                <a:solidFill>
                  <a:schemeClr val="tx1"/>
                </a:solidFill>
                <a:latin typeface="Nunito Sans" panose="020B0604020202020204" charset="0"/>
              </a:rPr>
              <a:t> =</a:t>
            </a:r>
          </a:p>
          <a:p>
            <a:pPr algn="ctr"/>
            <a:r>
              <a:rPr lang="en-IN" sz="2000" dirty="0" err="1">
                <a:solidFill>
                  <a:schemeClr val="tx1"/>
                </a:solidFill>
                <a:latin typeface="Nunito Sans" panose="020B0604020202020204" charset="0"/>
              </a:rPr>
              <a:t>rset.getString</a:t>
            </a:r>
            <a:r>
              <a:rPr lang="en-IN" sz="2000" dirty="0">
                <a:solidFill>
                  <a:schemeClr val="tx1"/>
                </a:solidFill>
                <a:latin typeface="Nunito Sans" panose="020B0604020202020204" charset="0"/>
              </a:rPr>
              <a:t>(</a:t>
            </a:r>
            <a:r>
              <a:rPr lang="en-IN" sz="2000" dirty="0" err="1">
                <a:solidFill>
                  <a:schemeClr val="tx1"/>
                </a:solidFill>
                <a:latin typeface="Nunito Sans" panose="020B0604020202020204" charset="0"/>
              </a:rPr>
              <a:t>colname</a:t>
            </a:r>
            <a:r>
              <a:rPr lang="en-IN" sz="2000" dirty="0">
                <a:solidFill>
                  <a:schemeClr val="tx1"/>
                </a:solidFill>
                <a:latin typeface="Nunito Sans" panose="020B0604020202020204" charset="0"/>
              </a:rPr>
              <a:t>);</a:t>
            </a:r>
          </a:p>
        </p:txBody>
      </p:sp>
      <p:sp>
        <p:nvSpPr>
          <p:cNvPr id="12" name="Rectangle 11"/>
          <p:cNvSpPr/>
          <p:nvPr/>
        </p:nvSpPr>
        <p:spPr>
          <a:xfrm>
            <a:off x="5786230" y="2786847"/>
            <a:ext cx="3278257" cy="787531"/>
          </a:xfrm>
          <a:prstGeom prst="rect">
            <a:avLst/>
          </a:prstGeom>
          <a:noFill/>
          <a:ln>
            <a:solidFill>
              <a:srgbClr val="F0513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dirty="0">
                <a:solidFill>
                  <a:schemeClr val="tx1"/>
                </a:solidFill>
                <a:latin typeface="Nunito Sans" panose="020B0604020202020204" charset="0"/>
              </a:rPr>
              <a:t>String </a:t>
            </a:r>
            <a:r>
              <a:rPr lang="en-IN" sz="2000" dirty="0" err="1">
                <a:solidFill>
                  <a:schemeClr val="tx1"/>
                </a:solidFill>
                <a:latin typeface="Nunito Sans" panose="020B0604020202020204" charset="0"/>
              </a:rPr>
              <a:t>val</a:t>
            </a:r>
            <a:r>
              <a:rPr lang="en-IN" sz="2000" dirty="0">
                <a:solidFill>
                  <a:schemeClr val="tx1"/>
                </a:solidFill>
                <a:latin typeface="Nunito Sans" panose="020B0604020202020204" charset="0"/>
              </a:rPr>
              <a:t> =</a:t>
            </a:r>
          </a:p>
          <a:p>
            <a:pPr algn="ctr"/>
            <a:r>
              <a:rPr lang="en-IN" sz="2000" dirty="0" err="1">
                <a:solidFill>
                  <a:schemeClr val="tx1"/>
                </a:solidFill>
                <a:latin typeface="Nunito Sans" panose="020B0604020202020204" charset="0"/>
              </a:rPr>
              <a:t>rset.getString</a:t>
            </a:r>
            <a:r>
              <a:rPr lang="en-IN" sz="2000" dirty="0">
                <a:solidFill>
                  <a:schemeClr val="tx1"/>
                </a:solidFill>
                <a:latin typeface="Nunito Sans" panose="020B0604020202020204" charset="0"/>
              </a:rPr>
              <a:t>(</a:t>
            </a:r>
            <a:r>
              <a:rPr lang="en-IN" sz="2000" dirty="0" err="1">
                <a:solidFill>
                  <a:schemeClr val="tx1"/>
                </a:solidFill>
                <a:latin typeface="Nunito Sans" panose="020B0604020202020204" charset="0"/>
              </a:rPr>
              <a:t>colIndex</a:t>
            </a:r>
            <a:r>
              <a:rPr lang="en-IN" sz="2000" dirty="0">
                <a:solidFill>
                  <a:schemeClr val="tx1"/>
                </a:solidFill>
                <a:latin typeface="Nunito Sans" panose="020B0604020202020204" charset="0"/>
              </a:rPr>
              <a:t>);</a:t>
            </a:r>
          </a:p>
        </p:txBody>
      </p:sp>
      <p:sp>
        <p:nvSpPr>
          <p:cNvPr id="14" name="Rectangle 13"/>
          <p:cNvSpPr/>
          <p:nvPr/>
        </p:nvSpPr>
        <p:spPr>
          <a:xfrm>
            <a:off x="2944167" y="4238299"/>
            <a:ext cx="5878286" cy="1860749"/>
          </a:xfrm>
          <a:prstGeom prst="rect">
            <a:avLst/>
          </a:prstGeom>
          <a:noFill/>
          <a:ln>
            <a:solidFill>
              <a:srgbClr val="F0513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latin typeface="Nunito Sans" panose="020B0604020202020204" charset="0"/>
              </a:rPr>
              <a:t>while (</a:t>
            </a:r>
            <a:r>
              <a:rPr lang="en-US" sz="2000" dirty="0" err="1">
                <a:solidFill>
                  <a:schemeClr val="tx1"/>
                </a:solidFill>
                <a:latin typeface="Nunito Sans" panose="020B0604020202020204" charset="0"/>
              </a:rPr>
              <a:t>rset.next</a:t>
            </a:r>
            <a:r>
              <a:rPr lang="en-US" sz="2000" dirty="0">
                <a:solidFill>
                  <a:schemeClr val="tx1"/>
                </a:solidFill>
                <a:latin typeface="Nunito Sans" panose="020B0604020202020204" charset="0"/>
              </a:rPr>
              <a:t>()) {</a:t>
            </a:r>
          </a:p>
          <a:p>
            <a:pPr algn="ctr"/>
            <a:r>
              <a:rPr lang="en-US" sz="2000" dirty="0">
                <a:solidFill>
                  <a:schemeClr val="tx1"/>
                </a:solidFill>
                <a:latin typeface="Nunito Sans" panose="020B0604020202020204" charset="0"/>
              </a:rPr>
              <a:t>String name = </a:t>
            </a:r>
            <a:r>
              <a:rPr lang="en-US" sz="2000" dirty="0" err="1">
                <a:solidFill>
                  <a:schemeClr val="tx1"/>
                </a:solidFill>
                <a:latin typeface="Nunito Sans" panose="020B0604020202020204" charset="0"/>
              </a:rPr>
              <a:t>rset.getString</a:t>
            </a:r>
            <a:r>
              <a:rPr lang="en-US" sz="2000" dirty="0">
                <a:solidFill>
                  <a:schemeClr val="tx1"/>
                </a:solidFill>
                <a:latin typeface="Nunito Sans" panose="020B0604020202020204" charset="0"/>
              </a:rPr>
              <a:t>(“NAME");</a:t>
            </a:r>
          </a:p>
          <a:p>
            <a:pPr algn="ctr"/>
            <a:r>
              <a:rPr lang="en-US" sz="2000" dirty="0">
                <a:solidFill>
                  <a:schemeClr val="tx1"/>
                </a:solidFill>
                <a:latin typeface="Nunito Sans" panose="020B0604020202020204" charset="0"/>
              </a:rPr>
              <a:t>String supervisor = </a:t>
            </a:r>
            <a:r>
              <a:rPr lang="en-US" sz="2000" dirty="0" err="1">
                <a:solidFill>
                  <a:schemeClr val="tx1"/>
                </a:solidFill>
                <a:latin typeface="Nunito Sans" panose="020B0604020202020204" charset="0"/>
              </a:rPr>
              <a:t>rset.getString</a:t>
            </a:r>
            <a:r>
              <a:rPr lang="en-US" sz="2000" dirty="0">
                <a:solidFill>
                  <a:schemeClr val="tx1"/>
                </a:solidFill>
                <a:latin typeface="Nunito Sans" panose="020B0604020202020204" charset="0"/>
              </a:rPr>
              <a:t>(“SUPERVISOR");</a:t>
            </a:r>
          </a:p>
          <a:p>
            <a:pPr algn="ctr"/>
            <a:r>
              <a:rPr lang="en-US" sz="2000" dirty="0">
                <a:solidFill>
                  <a:schemeClr val="tx1"/>
                </a:solidFill>
                <a:latin typeface="Nunito Sans" panose="020B0604020202020204" charset="0"/>
              </a:rPr>
              <a:t>... // Process or display the data</a:t>
            </a:r>
          </a:p>
          <a:p>
            <a:pPr algn="ctr"/>
            <a:r>
              <a:rPr lang="en-US" sz="2000" dirty="0">
                <a:solidFill>
                  <a:schemeClr val="tx1"/>
                </a:solidFill>
                <a:latin typeface="Nunito Sans" panose="020B0604020202020204" charset="0"/>
              </a:rPr>
              <a:t>}</a:t>
            </a:r>
          </a:p>
        </p:txBody>
      </p:sp>
    </p:spTree>
    <p:extLst>
      <p:ext uri="{BB962C8B-B14F-4D97-AF65-F5344CB8AC3E}">
        <p14:creationId xmlns:p14="http://schemas.microsoft.com/office/powerpoint/2010/main" val="109729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How to Process the Result?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581505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20B0604020202020204" charset="0"/>
              </a:rPr>
              <a:t> A ResultSet object maintains a cursor, which points to its current row of data. </a:t>
            </a:r>
          </a:p>
          <a:p>
            <a:pPr marL="457200" indent="-457200">
              <a:lnSpc>
                <a:spcPct val="150000"/>
              </a:lnSpc>
              <a:buFont typeface="Arial" panose="020B0604020202020204" pitchFamily="34" charset="0"/>
              <a:buChar char="•"/>
            </a:pPr>
            <a:r>
              <a:rPr lang="en-US" sz="2500" dirty="0">
                <a:latin typeface="Nunito Sans" panose="020B0604020202020204" charset="0"/>
              </a:rPr>
              <a:t>The cursor moves down one row each time the method next is called. When a ResultSet object is first created, the cursor is positioned before the first row, so the first call to the next method puts the cursor on the first row, making it the current row. </a:t>
            </a:r>
          </a:p>
          <a:p>
            <a:pPr marL="457200" indent="-457200">
              <a:lnSpc>
                <a:spcPct val="150000"/>
              </a:lnSpc>
              <a:buFont typeface="Arial" panose="020B0604020202020204" pitchFamily="34" charset="0"/>
              <a:buChar char="•"/>
            </a:pPr>
            <a:r>
              <a:rPr lang="en-US" sz="2500" dirty="0">
                <a:latin typeface="Nunito Sans" panose="020B0604020202020204" charset="0"/>
              </a:rPr>
              <a:t>ResultSet rows can be retrieved in sequence from top to bottom as the cursor moves down one row with each successive call to the method next.</a:t>
            </a:r>
          </a:p>
          <a:p>
            <a:pPr marL="457200" indent="-457200">
              <a:lnSpc>
                <a:spcPct val="150000"/>
              </a:lnSpc>
              <a:buFont typeface="Arial" panose="020B0604020202020204" pitchFamily="34" charset="0"/>
              <a:buChar char="•"/>
            </a:pPr>
            <a:endParaRPr lang="en-US" sz="2500" dirty="0">
              <a:latin typeface="Nunito Sans" panose="020B0604020202020204" charset="0"/>
            </a:endParaRPr>
          </a:p>
        </p:txBody>
      </p:sp>
    </p:spTree>
    <p:extLst>
      <p:ext uri="{BB962C8B-B14F-4D97-AF65-F5344CB8AC3E}">
        <p14:creationId xmlns:p14="http://schemas.microsoft.com/office/powerpoint/2010/main" val="19306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Get ResultSet</a:t>
            </a:r>
            <a:endParaRPr lang="en-US" sz="4500" b="1" dirty="0">
              <a:latin typeface="Nunito Sans" panose="020B0604020202020204"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170099"/>
          </a:xfrm>
          <a:prstGeom prst="rect">
            <a:avLst/>
          </a:prstGeom>
          <a:noFill/>
        </p:spPr>
        <p:txBody>
          <a:bodyPr wrap="square" rtlCol="0">
            <a:spAutoFit/>
          </a:bodyPr>
          <a:lstStyle/>
          <a:p>
            <a:pPr>
              <a:buFont typeface="Wingdings" panose="05000000000000000000" pitchFamily="2" charset="2"/>
              <a:buNone/>
            </a:pPr>
            <a:r>
              <a:rPr lang="en-US" altLang="en-US" sz="2500" b="1" dirty="0">
                <a:latin typeface="Nunito Sans" panose="020B0604020202020204" charset="0"/>
              </a:rPr>
              <a:t>ResultSet</a:t>
            </a:r>
            <a:r>
              <a:rPr lang="en-US" altLang="en-US" sz="2500" dirty="0">
                <a:latin typeface="Nunito Sans" panose="020B0604020202020204" charset="0"/>
              </a:rPr>
              <a:t> </a:t>
            </a:r>
            <a:r>
              <a:rPr lang="en-US" altLang="en-US" sz="2500" dirty="0" err="1">
                <a:latin typeface="Nunito Sans" panose="020B0604020202020204" charset="0"/>
              </a:rPr>
              <a:t>rs</a:t>
            </a:r>
            <a:r>
              <a:rPr lang="en-US" altLang="en-US" sz="2500" dirty="0">
                <a:latin typeface="Nunito Sans" panose="020B0604020202020204" charset="0"/>
              </a:rPr>
              <a:t> = </a:t>
            </a:r>
            <a:r>
              <a:rPr lang="en-US" altLang="en-US" sz="2500" dirty="0" err="1">
                <a:latin typeface="Nunito Sans" panose="020B0604020202020204" charset="0"/>
              </a:rPr>
              <a:t>Stmt.</a:t>
            </a:r>
            <a:r>
              <a:rPr lang="en-US" altLang="en-US" sz="2500" b="1" dirty="0" err="1">
                <a:latin typeface="Nunito Sans" panose="020B0604020202020204" charset="0"/>
              </a:rPr>
              <a:t>executeQuery</a:t>
            </a:r>
            <a:r>
              <a:rPr lang="en-US" altLang="en-US" sz="2500" dirty="0">
                <a:latin typeface="Nunito Sans" panose="020B0604020202020204" charset="0"/>
              </a:rPr>
              <a:t>(query);</a:t>
            </a:r>
          </a:p>
          <a:p>
            <a:pPr>
              <a:buFont typeface="Wingdings" panose="05000000000000000000" pitchFamily="2" charset="2"/>
              <a:buNone/>
            </a:pPr>
            <a:r>
              <a:rPr lang="en-US" altLang="en-US" sz="2500" dirty="0">
                <a:latin typeface="Nunito Sans" panose="020B0604020202020204" charset="0"/>
              </a:rPr>
              <a:t>//What does this statement do?</a:t>
            </a:r>
          </a:p>
          <a:p>
            <a:pPr>
              <a:buFont typeface="Wingdings" panose="05000000000000000000" pitchFamily="2" charset="2"/>
              <a:buNone/>
            </a:pPr>
            <a:endParaRPr lang="en-US" altLang="en-US" sz="2500" dirty="0">
              <a:latin typeface="Nunito Sans" panose="020B0604020202020204" charset="0"/>
            </a:endParaRPr>
          </a:p>
          <a:p>
            <a:pPr>
              <a:buFont typeface="Wingdings" panose="05000000000000000000" pitchFamily="2" charset="2"/>
              <a:buNone/>
            </a:pPr>
            <a:r>
              <a:rPr lang="en-US" altLang="en-US" sz="2500" dirty="0">
                <a:latin typeface="Nunito Sans" panose="020B0604020202020204" charset="0"/>
              </a:rPr>
              <a:t>while (</a:t>
            </a:r>
            <a:r>
              <a:rPr lang="en-US" altLang="en-US" sz="2500" dirty="0" err="1">
                <a:latin typeface="Nunito Sans" panose="020B0604020202020204" charset="0"/>
              </a:rPr>
              <a:t>rs.next</a:t>
            </a:r>
            <a:r>
              <a:rPr lang="en-US" altLang="en-US" sz="2500" dirty="0">
                <a:latin typeface="Nunito Sans" panose="020B0604020202020204" charset="0"/>
              </a:rPr>
              <a:t>()) {	</a:t>
            </a:r>
          </a:p>
          <a:p>
            <a:pPr>
              <a:buFont typeface="Wingdings" panose="05000000000000000000" pitchFamily="2" charset="2"/>
              <a:buNone/>
            </a:pPr>
            <a:r>
              <a:rPr lang="en-US" altLang="en-US" sz="2500" dirty="0">
                <a:latin typeface="Nunito Sans" panose="020B0604020202020204" charset="0"/>
              </a:rPr>
              <a:t>	</a:t>
            </a:r>
            <a:r>
              <a:rPr lang="en-US" altLang="en-US" sz="2500" dirty="0" err="1">
                <a:latin typeface="Nunito Sans" panose="020B0604020202020204" charset="0"/>
              </a:rPr>
              <a:t>int</a:t>
            </a:r>
            <a:r>
              <a:rPr lang="en-US" altLang="en-US" sz="2500" dirty="0">
                <a:latin typeface="Nunito Sans" panose="020B0604020202020204" charset="0"/>
              </a:rPr>
              <a:t> </a:t>
            </a:r>
            <a:r>
              <a:rPr lang="en-US" altLang="en-US" sz="2500" dirty="0" err="1">
                <a:latin typeface="Nunito Sans" panose="020B0604020202020204" charset="0"/>
              </a:rPr>
              <a:t>ssn</a:t>
            </a:r>
            <a:r>
              <a:rPr lang="en-US" altLang="en-US" sz="2500" dirty="0">
                <a:latin typeface="Nunito Sans" panose="020B0604020202020204" charset="0"/>
              </a:rPr>
              <a:t> = </a:t>
            </a:r>
            <a:r>
              <a:rPr lang="en-US" altLang="en-US" sz="2500" dirty="0" err="1">
                <a:latin typeface="Nunito Sans" panose="020B0604020202020204" charset="0"/>
              </a:rPr>
              <a:t>rs.getInt</a:t>
            </a:r>
            <a:r>
              <a:rPr lang="en-US" altLang="en-US" sz="2500" dirty="0">
                <a:latin typeface="Nunito Sans" panose="020B0604020202020204" charset="0"/>
              </a:rPr>
              <a:t>("SSN");</a:t>
            </a:r>
          </a:p>
          <a:p>
            <a:pPr>
              <a:buFont typeface="Wingdings" panose="05000000000000000000" pitchFamily="2" charset="2"/>
              <a:buNone/>
            </a:pPr>
            <a:r>
              <a:rPr lang="en-US" altLang="en-US" sz="2500" dirty="0">
                <a:latin typeface="Nunito Sans" panose="020B0604020202020204" charset="0"/>
              </a:rPr>
              <a:t>	String name = </a:t>
            </a:r>
            <a:r>
              <a:rPr lang="en-US" altLang="en-US" sz="2500" dirty="0" err="1">
                <a:latin typeface="Nunito Sans" panose="020B0604020202020204" charset="0"/>
              </a:rPr>
              <a:t>rs.getString</a:t>
            </a:r>
            <a:r>
              <a:rPr lang="en-US" altLang="en-US" sz="2500" dirty="0">
                <a:latin typeface="Nunito Sans" panose="020B0604020202020204" charset="0"/>
              </a:rPr>
              <a:t>("NAME");</a:t>
            </a:r>
          </a:p>
          <a:p>
            <a:pPr>
              <a:buFont typeface="Wingdings" panose="05000000000000000000" pitchFamily="2" charset="2"/>
              <a:buNone/>
            </a:pPr>
            <a:r>
              <a:rPr lang="en-US" altLang="en-US" sz="2500" dirty="0">
                <a:latin typeface="Nunito Sans" panose="020B0604020202020204" charset="0"/>
              </a:rPr>
              <a:t>	</a:t>
            </a:r>
            <a:r>
              <a:rPr lang="en-US" altLang="en-US" sz="2500" dirty="0" err="1">
                <a:latin typeface="Nunito Sans" panose="020B0604020202020204" charset="0"/>
              </a:rPr>
              <a:t>int</a:t>
            </a:r>
            <a:r>
              <a:rPr lang="en-US" altLang="en-US" sz="2500" dirty="0">
                <a:latin typeface="Nunito Sans" panose="020B0604020202020204" charset="0"/>
              </a:rPr>
              <a:t> marks = </a:t>
            </a:r>
            <a:r>
              <a:rPr lang="en-US" altLang="en-US" sz="2500" dirty="0" err="1">
                <a:latin typeface="Nunito Sans" panose="020B0604020202020204" charset="0"/>
              </a:rPr>
              <a:t>rs.getInt</a:t>
            </a:r>
            <a:r>
              <a:rPr lang="en-US" altLang="en-US" sz="2500" dirty="0">
                <a:latin typeface="Nunito Sans" panose="020B0604020202020204" charset="0"/>
              </a:rPr>
              <a:t>("MARKS");</a:t>
            </a:r>
          </a:p>
          <a:p>
            <a:pPr>
              <a:buFont typeface="Wingdings" panose="05000000000000000000" pitchFamily="2" charset="2"/>
              <a:buNone/>
            </a:pPr>
            <a:r>
              <a:rPr lang="en-US" altLang="en-US" sz="2500" dirty="0">
                <a:latin typeface="Nunito Sans" panose="020B0604020202020204" charset="0"/>
              </a:rPr>
              <a:t>}</a:t>
            </a:r>
            <a:endParaRPr lang="en-US" sz="2500" dirty="0">
              <a:latin typeface="Nunito Sans" panose="020B0604020202020204" charset="0"/>
            </a:endParaRPr>
          </a:p>
        </p:txBody>
      </p:sp>
    </p:spTree>
    <p:extLst>
      <p:ext uri="{BB962C8B-B14F-4D97-AF65-F5344CB8AC3E}">
        <p14:creationId xmlns:p14="http://schemas.microsoft.com/office/powerpoint/2010/main" val="416282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Close connection</a:t>
            </a:r>
            <a:endParaRPr lang="en-US" sz="4500" b="1" dirty="0">
              <a:latin typeface="Nunito Sans" panose="020B0604020202020204"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324261"/>
          </a:xfrm>
          <a:prstGeom prst="rect">
            <a:avLst/>
          </a:prstGeom>
          <a:noFill/>
        </p:spPr>
        <p:txBody>
          <a:bodyPr wrap="square" rtlCol="0">
            <a:spAutoFit/>
          </a:bodyPr>
          <a:lstStyle/>
          <a:p>
            <a:pPr marL="457200" indent="-457200">
              <a:buFont typeface="Arial" panose="020B0604020202020204" pitchFamily="34" charset="0"/>
              <a:buChar char="•"/>
            </a:pPr>
            <a:r>
              <a:rPr lang="en-US" altLang="en-US" sz="2500" b="1" dirty="0" err="1">
                <a:latin typeface="Nunito Sans" panose="020B0604020202020204" charset="0"/>
              </a:rPr>
              <a:t>stmt.close</a:t>
            </a:r>
            <a:r>
              <a:rPr lang="en-US" altLang="en-US" sz="2500" b="1" dirty="0">
                <a:latin typeface="Nunito Sans" panose="020B0604020202020204" charset="0"/>
              </a:rPr>
              <a:t>();</a:t>
            </a:r>
          </a:p>
          <a:p>
            <a:pPr marL="457200" indent="-457200">
              <a:buFont typeface="Arial" panose="020B0604020202020204" pitchFamily="34" charset="0"/>
              <a:buChar char="•"/>
            </a:pPr>
            <a:r>
              <a:rPr lang="en-US" altLang="en-US" sz="2500" b="1" dirty="0" err="1">
                <a:latin typeface="Nunito Sans" panose="020B0604020202020204" charset="0"/>
              </a:rPr>
              <a:t>con.close</a:t>
            </a:r>
            <a:r>
              <a:rPr lang="en-US" altLang="en-US" sz="2500" b="1" dirty="0">
                <a:latin typeface="Nunito Sans" panose="020B0604020202020204" charset="0"/>
              </a:rPr>
              <a:t>();</a:t>
            </a:r>
          </a:p>
          <a:p>
            <a:pPr marL="457200" indent="-457200">
              <a:buFont typeface="Arial" panose="020B0604020202020204" pitchFamily="34" charset="0"/>
              <a:buChar char="•"/>
            </a:pPr>
            <a:endParaRPr lang="en-IN" sz="2500" b="1" dirty="0">
              <a:latin typeface="Nunito Sans" panose="020B0604020202020204" charset="0"/>
            </a:endParaRPr>
          </a:p>
          <a:p>
            <a:r>
              <a:rPr lang="en-IN" sz="2500" dirty="0" err="1">
                <a:latin typeface="Nunito Sans" panose="020B0604020202020204" charset="0"/>
              </a:rPr>
              <a:t>Class.forName</a:t>
            </a:r>
            <a:r>
              <a:rPr lang="en-IN" sz="2500" dirty="0">
                <a:latin typeface="Nunito Sans" panose="020B0604020202020204" charset="0"/>
              </a:rPr>
              <a:t>("</a:t>
            </a:r>
            <a:r>
              <a:rPr lang="en-IN" sz="2500" dirty="0" err="1">
                <a:latin typeface="Nunito Sans" panose="020B0604020202020204" charset="0"/>
              </a:rPr>
              <a:t>oracle.jdbc.driver.OracleDriver</a:t>
            </a:r>
            <a:r>
              <a:rPr lang="en-IN" sz="2500" dirty="0">
                <a:latin typeface="Nunito Sans" panose="020B0604020202020204" charset="0"/>
              </a:rPr>
              <a:t>");  </a:t>
            </a:r>
          </a:p>
          <a:p>
            <a:r>
              <a:rPr lang="en-IN" sz="2500" dirty="0">
                <a:latin typeface="Nunito Sans" panose="020B0604020202020204" charset="0"/>
              </a:rPr>
              <a:t>Connection con=</a:t>
            </a:r>
            <a:r>
              <a:rPr lang="en-IN" sz="2500" dirty="0" err="1">
                <a:latin typeface="Nunito Sans" panose="020B0604020202020204" charset="0"/>
              </a:rPr>
              <a:t>DriverManager.getConnection</a:t>
            </a:r>
            <a:r>
              <a:rPr lang="en-IN" sz="2500" dirty="0">
                <a:latin typeface="Nunito Sans" panose="020B0604020202020204" charset="0"/>
              </a:rPr>
              <a:t>("</a:t>
            </a:r>
            <a:r>
              <a:rPr lang="en-IN" sz="2500" dirty="0" err="1">
                <a:latin typeface="Nunito Sans" panose="020B0604020202020204" charset="0"/>
              </a:rPr>
              <a:t>jdbc:oracle:thin</a:t>
            </a:r>
            <a:r>
              <a:rPr lang="en-IN" sz="2500" dirty="0">
                <a:latin typeface="Nunito Sans" panose="020B0604020202020204" charset="0"/>
              </a:rPr>
              <a:t>:@localhost:1							521:xe","system","oracle");  </a:t>
            </a:r>
          </a:p>
          <a:p>
            <a:r>
              <a:rPr lang="en-IN" sz="2500" dirty="0">
                <a:latin typeface="Nunito Sans" panose="020B0604020202020204" charset="0"/>
              </a:rPr>
              <a:t>Statement </a:t>
            </a:r>
            <a:r>
              <a:rPr lang="en-IN" sz="2500" dirty="0" err="1">
                <a:latin typeface="Nunito Sans" panose="020B0604020202020204" charset="0"/>
              </a:rPr>
              <a:t>stmt</a:t>
            </a:r>
            <a:r>
              <a:rPr lang="en-IN" sz="2500" dirty="0">
                <a:latin typeface="Nunito Sans" panose="020B0604020202020204" charset="0"/>
              </a:rPr>
              <a:t>=</a:t>
            </a:r>
            <a:r>
              <a:rPr lang="en-IN" sz="2500" dirty="0" err="1">
                <a:latin typeface="Nunito Sans" panose="020B0604020202020204" charset="0"/>
              </a:rPr>
              <a:t>con.createStatement</a:t>
            </a:r>
            <a:r>
              <a:rPr lang="en-IN" sz="2500" dirty="0">
                <a:latin typeface="Nunito Sans" panose="020B0604020202020204" charset="0"/>
              </a:rPr>
              <a:t>();  </a:t>
            </a:r>
          </a:p>
          <a:p>
            <a:r>
              <a:rPr lang="en-IN" sz="2500" dirty="0" err="1">
                <a:latin typeface="Nunito Sans" panose="020B0604020202020204" charset="0"/>
              </a:rPr>
              <a:t>ResultSet</a:t>
            </a:r>
            <a:r>
              <a:rPr lang="en-IN" sz="2500" dirty="0">
                <a:latin typeface="Nunito Sans" panose="020B0604020202020204" charset="0"/>
              </a:rPr>
              <a:t> </a:t>
            </a:r>
            <a:r>
              <a:rPr lang="en-IN" sz="2500" dirty="0" err="1">
                <a:latin typeface="Nunito Sans" panose="020B0604020202020204" charset="0"/>
              </a:rPr>
              <a:t>rs</a:t>
            </a:r>
            <a:r>
              <a:rPr lang="en-IN" sz="2500" dirty="0">
                <a:latin typeface="Nunito Sans" panose="020B0604020202020204" charset="0"/>
              </a:rPr>
              <a:t>=</a:t>
            </a:r>
            <a:r>
              <a:rPr lang="en-IN" sz="2500" dirty="0" err="1">
                <a:latin typeface="Nunito Sans" panose="020B0604020202020204" charset="0"/>
              </a:rPr>
              <a:t>stmt.executeQuery</a:t>
            </a:r>
            <a:r>
              <a:rPr lang="en-IN" sz="2500" dirty="0">
                <a:latin typeface="Nunito Sans" panose="020B0604020202020204" charset="0"/>
              </a:rPr>
              <a:t>("select * from emp765");  </a:t>
            </a:r>
          </a:p>
          <a:p>
            <a:r>
              <a:rPr lang="en-IN" sz="2500" dirty="0" err="1">
                <a:latin typeface="Nunito Sans" panose="020B0604020202020204" charset="0"/>
              </a:rPr>
              <a:t>System.out.println</a:t>
            </a:r>
            <a:r>
              <a:rPr lang="en-IN" sz="2500" dirty="0">
                <a:latin typeface="Nunito Sans" panose="020B0604020202020204" charset="0"/>
              </a:rPr>
              <a:t>(</a:t>
            </a:r>
            <a:r>
              <a:rPr lang="en-IN" sz="2500" dirty="0" err="1">
                <a:latin typeface="Nunito Sans" panose="020B0604020202020204" charset="0"/>
              </a:rPr>
              <a:t>rs.getString</a:t>
            </a:r>
            <a:r>
              <a:rPr lang="en-IN" sz="2500" dirty="0">
                <a:latin typeface="Nunito Sans" panose="020B0604020202020204" charset="0"/>
              </a:rPr>
              <a:t>(1)+" "+</a:t>
            </a:r>
            <a:r>
              <a:rPr lang="en-IN" sz="2500" dirty="0" err="1">
                <a:latin typeface="Nunito Sans" panose="020B0604020202020204" charset="0"/>
              </a:rPr>
              <a:t>rs.getString</a:t>
            </a:r>
            <a:r>
              <a:rPr lang="en-IN" sz="2500" dirty="0">
                <a:latin typeface="Nunito Sans" panose="020B0604020202020204" charset="0"/>
              </a:rPr>
              <a:t>(2)+" "+</a:t>
            </a:r>
            <a:r>
              <a:rPr lang="en-IN" sz="2500" dirty="0" err="1">
                <a:latin typeface="Nunito Sans" panose="020B0604020202020204" charset="0"/>
              </a:rPr>
              <a:t>rs.getString</a:t>
            </a:r>
            <a:r>
              <a:rPr lang="en-IN" sz="2500" dirty="0">
                <a:latin typeface="Nunito Sans" panose="020B0604020202020204" charset="0"/>
              </a:rPr>
              <a:t>(3));  </a:t>
            </a:r>
          </a:p>
          <a:p>
            <a:r>
              <a:rPr lang="en-IN" sz="2500" b="1" dirty="0" err="1">
                <a:latin typeface="Nunito Sans" panose="020B0604020202020204" charset="0"/>
              </a:rPr>
              <a:t>con.close</a:t>
            </a:r>
            <a:r>
              <a:rPr lang="en-IN" sz="2500" b="1" dirty="0">
                <a:latin typeface="Nunito Sans" panose="020B0604020202020204" charset="0"/>
              </a:rPr>
              <a:t>();</a:t>
            </a:r>
            <a:r>
              <a:rPr lang="en-IN" sz="2500" dirty="0">
                <a:latin typeface="Nunito Sans" panose="020B0604020202020204" charset="0"/>
              </a:rPr>
              <a:t>  </a:t>
            </a:r>
          </a:p>
          <a:p>
            <a:r>
              <a:rPr lang="en-IN" sz="2500" dirty="0">
                <a:latin typeface="Nunito Sans" panose="020B0604020202020204" charset="0"/>
              </a:rPr>
              <a:t>}}  </a:t>
            </a:r>
          </a:p>
        </p:txBody>
      </p:sp>
    </p:spTree>
    <p:extLst>
      <p:ext uri="{BB962C8B-B14F-4D97-AF65-F5344CB8AC3E}">
        <p14:creationId xmlns:p14="http://schemas.microsoft.com/office/powerpoint/2010/main" val="3889542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1020071" cy="861774"/>
          </a:xfrm>
          <a:prstGeom prst="rect">
            <a:avLst/>
          </a:prstGeom>
          <a:noFill/>
        </p:spPr>
        <p:txBody>
          <a:bodyPr wrap="square" rtlCol="0">
            <a:spAutoFit/>
          </a:bodyPr>
          <a:lstStyle/>
          <a:p>
            <a:r>
              <a:rPr lang="en-IN" sz="2500" dirty="0">
                <a:latin typeface="Nunito Sans" panose="020B0604020202020204" charset="0"/>
              </a:rPr>
              <a:t>Which one of the following statements is used to register the</a:t>
            </a:r>
          </a:p>
          <a:p>
            <a:r>
              <a:rPr lang="en-IN" sz="2500" dirty="0" err="1">
                <a:latin typeface="Nunito Sans" panose="020B0604020202020204" charset="0"/>
              </a:rPr>
              <a:t>jdbc</a:t>
            </a:r>
            <a:r>
              <a:rPr lang="en-IN" sz="2500" dirty="0">
                <a:latin typeface="Nunito Sans" panose="020B0604020202020204" charset="0"/>
              </a:rPr>
              <a:t> driver</a:t>
            </a:r>
          </a:p>
        </p:txBody>
      </p:sp>
      <p:sp>
        <p:nvSpPr>
          <p:cNvPr id="23" name="Rectangle 22">
            <a:extLst>
              <a:ext uri="{FF2B5EF4-FFF2-40B4-BE49-F238E27FC236}">
                <a16:creationId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Claas.Forname</a:t>
            </a:r>
            <a:r>
              <a:rPr lang="en-US" sz="2500" dirty="0">
                <a:latin typeface="Nunito Sans" panose="00000500000000000000" pitchFamily="2" charset="0"/>
              </a:rPr>
              <a:t>(“</a:t>
            </a:r>
            <a:r>
              <a:rPr lang="en-US" sz="2500" dirty="0" err="1">
                <a:latin typeface="Nunito Sans" panose="00000500000000000000" pitchFamily="2" charset="0"/>
              </a:rPr>
              <a:t>oracle.jdbc.driver.OracleDriver</a:t>
            </a:r>
            <a:r>
              <a:rPr lang="en-US" sz="2500" dirty="0">
                <a:latin typeface="Nunito Sans" panose="00000500000000000000" pitchFamily="2" charset="0"/>
              </a:rPr>
              <a: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IN" sz="2500" dirty="0" err="1">
                <a:latin typeface="Nunito Sans" panose="020B0604020202020204" charset="0"/>
              </a:rPr>
              <a:t>Class.forName</a:t>
            </a:r>
            <a:r>
              <a:rPr lang="en-IN" sz="2500" dirty="0">
                <a:latin typeface="Nunito Sans" panose="020B0604020202020204" charset="0"/>
              </a:rPr>
              <a:t>(“</a:t>
            </a:r>
            <a:r>
              <a:rPr lang="en-IN" sz="2500" dirty="0" err="1">
                <a:latin typeface="Nunito Sans" panose="020B0604020202020204" charset="0"/>
              </a:rPr>
              <a:t>oracle.jdbc.driver.OracleDriver</a:t>
            </a:r>
            <a:r>
              <a:rPr lang="en-IN" sz="2500" dirty="0">
                <a:latin typeface="Nunito Sans" panose="020B0604020202020204" charset="0"/>
              </a:rPr>
              <a:t>”);</a:t>
            </a:r>
            <a:endParaRPr lang="en-US" sz="2500" dirty="0">
              <a:latin typeface="Nunito Sans" panose="020B0604020202020204"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class.forname</a:t>
            </a:r>
            <a:r>
              <a:rPr lang="en-US" sz="2500" dirty="0">
                <a:latin typeface="Nunito Sans" panose="00000500000000000000" pitchFamily="2" charset="0"/>
              </a:rPr>
              <a:t>(“</a:t>
            </a:r>
            <a:r>
              <a:rPr lang="en-US" sz="2500" dirty="0" err="1">
                <a:latin typeface="Nunito Sans" panose="00000500000000000000" pitchFamily="2" charset="0"/>
              </a:rPr>
              <a:t>oracle.jdbc.driver.OracleDriver</a:t>
            </a:r>
            <a:r>
              <a:rPr lang="en-US" sz="2500" dirty="0">
                <a:latin typeface="Nunito Sans" panose="00000500000000000000" pitchFamily="2" charset="0"/>
              </a:rPr>
              <a:t>”);</a:t>
            </a: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Class.ForName</a:t>
            </a:r>
            <a:r>
              <a:rPr lang="en-US" sz="2500" dirty="0">
                <a:latin typeface="Nunito Sans" panose="00000500000000000000" pitchFamily="2" charset="0"/>
              </a:rPr>
              <a:t>(“</a:t>
            </a:r>
            <a:r>
              <a:rPr lang="en-US" sz="2500" dirty="0" err="1">
                <a:latin typeface="Nunito Sans" panose="00000500000000000000" pitchFamily="2" charset="0"/>
              </a:rPr>
              <a:t>oracle.jdbc.driver.OracleDriver</a:t>
            </a:r>
            <a:r>
              <a:rPr lang="en-US" sz="2500" dirty="0">
                <a:latin typeface="Nunito Sans" panose="00000500000000000000" pitchFamily="2" charset="0"/>
              </a:rPr>
              <a:t>”);</a:t>
            </a: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4" name="Picture 13" descr="E:\MCQ &amp;&amp; PPT templet\Right answer.png"/>
          <p:cNvPicPr>
            <a:picLocks noChangeAspect="1" noChangeArrowheads="1"/>
          </p:cNvPicPr>
          <p:nvPr/>
        </p:nvPicPr>
        <p:blipFill>
          <a:blip r:embed="rId4"/>
          <a:srcRect/>
          <a:stretch>
            <a:fillRect/>
          </a:stretch>
        </p:blipFill>
        <p:spPr bwMode="auto">
          <a:xfrm>
            <a:off x="8153400" y="3041378"/>
            <a:ext cx="685800" cy="638175"/>
          </a:xfrm>
          <a:prstGeom prst="rect">
            <a:avLst/>
          </a:prstGeom>
          <a:noFill/>
        </p:spPr>
      </p:pic>
    </p:spTree>
    <p:extLst>
      <p:ext uri="{BB962C8B-B14F-4D97-AF65-F5344CB8AC3E}">
        <p14:creationId xmlns:p14="http://schemas.microsoft.com/office/powerpoint/2010/main" val="37953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a:latin typeface="Nunito Sans" panose="020B0604020202020204" charset="0"/>
              </a:rPr>
              <a:t>Which is the correct syntax for creating the Connection object</a:t>
            </a:r>
            <a:endParaRPr lang="en-IN" sz="2500" dirty="0">
              <a:latin typeface="Nunito Sans" panose="020B0604020202020204"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Connection.getConnection</a:t>
            </a:r>
            <a:r>
              <a:rPr lang="en-US" sz="2500" dirty="0">
                <a:latin typeface="Nunito Sans" panose="00000500000000000000" pitchFamily="2" charset="0"/>
              </a:rPr>
              <a:t>(URL, username, password);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IN" sz="2500" dirty="0" err="1">
                <a:latin typeface="Nunito Sans" panose="020B0604020202020204" charset="0"/>
              </a:rPr>
              <a:t>Connection.createConnection</a:t>
            </a:r>
            <a:r>
              <a:rPr lang="en-IN" sz="2500" dirty="0">
                <a:latin typeface="Nunito Sans" panose="020B0604020202020204" charset="0"/>
              </a:rPr>
              <a:t>(URL, username, password);</a:t>
            </a:r>
            <a:endParaRPr lang="en-US" sz="2500" dirty="0">
              <a:latin typeface="Nunito Sans" panose="020B0604020202020204"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DriverManager.createConnection</a:t>
            </a:r>
            <a:r>
              <a:rPr lang="en-US" sz="2500" dirty="0">
                <a:latin typeface="Nunito Sans" panose="00000500000000000000" pitchFamily="2" charset="0"/>
              </a:rPr>
              <a:t>(URL, username, password);</a:t>
            </a: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DriverManager.getConnection</a:t>
            </a:r>
            <a:r>
              <a:rPr lang="en-US" sz="2500" dirty="0">
                <a:latin typeface="Nunito Sans" panose="00000500000000000000" pitchFamily="2" charset="0"/>
              </a:rPr>
              <a:t>(URL, username, password);</a:t>
            </a: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4" name="Picture 13" descr="E:\MCQ &amp;&amp; PPT templet\Right answer.png"/>
          <p:cNvPicPr>
            <a:picLocks noChangeAspect="1" noChangeArrowheads="1"/>
          </p:cNvPicPr>
          <p:nvPr/>
        </p:nvPicPr>
        <p:blipFill>
          <a:blip r:embed="rId4"/>
          <a:srcRect/>
          <a:stretch>
            <a:fillRect/>
          </a:stretch>
        </p:blipFill>
        <p:spPr bwMode="auto">
          <a:xfrm>
            <a:off x="9674352" y="4944438"/>
            <a:ext cx="685800" cy="638175"/>
          </a:xfrm>
          <a:prstGeom prst="rect">
            <a:avLst/>
          </a:prstGeom>
          <a:noFill/>
        </p:spPr>
      </p:pic>
    </p:spTree>
    <p:extLst>
      <p:ext uri="{BB962C8B-B14F-4D97-AF65-F5344CB8AC3E}">
        <p14:creationId xmlns:p14="http://schemas.microsoft.com/office/powerpoint/2010/main" val="416445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Driver Manager</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763944"/>
          </a:xfrm>
          <a:prstGeom prst="rect">
            <a:avLst/>
          </a:prstGeom>
          <a:noFill/>
        </p:spPr>
        <p:txBody>
          <a:bodyPr wrap="square" rtlCol="0">
            <a:spAutoFit/>
          </a:bodyPr>
          <a:lstStyle/>
          <a:p>
            <a:pPr>
              <a:lnSpc>
                <a:spcPct val="150000"/>
              </a:lnSpc>
            </a:pPr>
            <a:r>
              <a:rPr lang="en-US" sz="2500" b="1" dirty="0">
                <a:latin typeface="Nunito Sans" panose="020B0604020202020204" charset="0"/>
              </a:rPr>
              <a:t>JDBC Driver :</a:t>
            </a:r>
          </a:p>
          <a:p>
            <a:pPr>
              <a:lnSpc>
                <a:spcPct val="150000"/>
              </a:lnSpc>
            </a:pPr>
            <a:r>
              <a:rPr lang="en-US" sz="2500" dirty="0">
                <a:latin typeface="Nunito Sans" panose="020B0604020202020204" charset="0"/>
              </a:rPr>
              <a:t>Is a set of classes and interfaces, written according to JDBC API to communicate with a database.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6477" y="3762086"/>
            <a:ext cx="5839047" cy="1457325"/>
          </a:xfrm>
          <a:prstGeom prst="rect">
            <a:avLst/>
          </a:prstGeom>
        </p:spPr>
      </p:pic>
    </p:spTree>
    <p:extLst>
      <p:ext uri="{BB962C8B-B14F-4D97-AF65-F5344CB8AC3E}">
        <p14:creationId xmlns:p14="http://schemas.microsoft.com/office/powerpoint/2010/main" val="48306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Driver Manager</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918107"/>
          </a:xfrm>
          <a:prstGeom prst="rect">
            <a:avLst/>
          </a:prstGeom>
          <a:noFill/>
        </p:spPr>
        <p:txBody>
          <a:bodyPr wrap="square" rtlCol="0">
            <a:spAutoFit/>
          </a:bodyPr>
          <a:lstStyle/>
          <a:p>
            <a:pPr>
              <a:lnSpc>
                <a:spcPct val="150000"/>
              </a:lnSpc>
            </a:pPr>
            <a:r>
              <a:rPr lang="en-US" sz="2500" dirty="0">
                <a:latin typeface="Nunito Sans" panose="020B0604020202020204" charset="0"/>
              </a:rPr>
              <a:t>The JDBC API defines a set of interfaces that encapsulate major database functionality like</a:t>
            </a:r>
          </a:p>
          <a:p>
            <a:pPr marL="1349375" indent="-457200">
              <a:lnSpc>
                <a:spcPct val="150000"/>
              </a:lnSpc>
              <a:buFont typeface="Arial" panose="020B0604020202020204" pitchFamily="34" charset="0"/>
              <a:buChar char="•"/>
            </a:pPr>
            <a:r>
              <a:rPr lang="en-US" sz="2500" dirty="0">
                <a:latin typeface="Nunito Sans" panose="020B0604020202020204" charset="0"/>
              </a:rPr>
              <a:t>Running queries</a:t>
            </a:r>
          </a:p>
          <a:p>
            <a:pPr marL="1349375" indent="-457200">
              <a:lnSpc>
                <a:spcPct val="150000"/>
              </a:lnSpc>
              <a:buFont typeface="Arial" panose="020B0604020202020204" pitchFamily="34" charset="0"/>
              <a:buChar char="•"/>
            </a:pPr>
            <a:r>
              <a:rPr lang="en-US" sz="2500" dirty="0">
                <a:latin typeface="Nunito Sans" panose="020B0604020202020204" charset="0"/>
              </a:rPr>
              <a:t>Processing results</a:t>
            </a:r>
          </a:p>
          <a:p>
            <a:pPr marL="1349375" indent="-457200">
              <a:lnSpc>
                <a:spcPct val="150000"/>
              </a:lnSpc>
              <a:buFont typeface="Arial" panose="020B0604020202020204" pitchFamily="34" charset="0"/>
              <a:buChar char="•"/>
            </a:pPr>
            <a:r>
              <a:rPr lang="en-US" sz="2500" dirty="0">
                <a:latin typeface="Nunito Sans" panose="020B0604020202020204" charset="0"/>
              </a:rPr>
              <a:t>Determining configuration information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55962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Driver Manager</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0722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The </a:t>
            </a:r>
            <a:r>
              <a:rPr lang="en-US" sz="2500" dirty="0" err="1">
                <a:latin typeface="Nunito Sans" panose="020B0604020202020204" charset="0"/>
              </a:rPr>
              <a:t>DriverManager</a:t>
            </a:r>
            <a:r>
              <a:rPr lang="en-US" sz="2500" dirty="0">
                <a:latin typeface="Nunito Sans" panose="020B0604020202020204" charset="0"/>
              </a:rPr>
              <a:t> class acts as an interface between user and drivers</a:t>
            </a:r>
          </a:p>
          <a:p>
            <a:pPr>
              <a:lnSpc>
                <a:spcPct val="150000"/>
              </a:lnSpc>
            </a:pPr>
            <a:r>
              <a:rPr lang="en-IN" sz="2500" b="1" dirty="0">
                <a:latin typeface="Nunito Sans" panose="020B0604020202020204" charset="0"/>
              </a:rPr>
              <a:t>Methods of </a:t>
            </a:r>
            <a:r>
              <a:rPr lang="en-IN" sz="2500" b="1" dirty="0" err="1">
                <a:latin typeface="Nunito Sans" panose="020B0604020202020204" charset="0"/>
              </a:rPr>
              <a:t>DriverManager</a:t>
            </a:r>
            <a:r>
              <a:rPr lang="en-IN" sz="2500" b="1" dirty="0">
                <a:latin typeface="Nunito Sans" panose="020B0604020202020204" charset="0"/>
              </a:rPr>
              <a:t> class:</a:t>
            </a:r>
          </a:p>
          <a:p>
            <a:pPr marL="514350" indent="-514350">
              <a:lnSpc>
                <a:spcPct val="150000"/>
              </a:lnSpc>
              <a:buFont typeface="+mj-lt"/>
              <a:buAutoNum type="arabicPeriod"/>
            </a:pPr>
            <a:r>
              <a:rPr lang="en-IN" sz="2500" dirty="0">
                <a:latin typeface="Nunito Sans" panose="020B0604020202020204" charset="0"/>
              </a:rPr>
              <a:t>public static void </a:t>
            </a:r>
            <a:r>
              <a:rPr lang="en-IN" sz="2500" dirty="0" err="1">
                <a:latin typeface="Nunito Sans" panose="020B0604020202020204" charset="0"/>
              </a:rPr>
              <a:t>registerDriver</a:t>
            </a:r>
            <a:r>
              <a:rPr lang="en-IN" sz="2500" dirty="0">
                <a:latin typeface="Nunito Sans" panose="020B0604020202020204" charset="0"/>
              </a:rPr>
              <a:t>(Driver driver)</a:t>
            </a:r>
          </a:p>
          <a:p>
            <a:pPr marL="514350" indent="-514350">
              <a:lnSpc>
                <a:spcPct val="150000"/>
              </a:lnSpc>
              <a:buFont typeface="+mj-lt"/>
              <a:buAutoNum type="arabicPeriod"/>
            </a:pPr>
            <a:r>
              <a:rPr lang="en-IN" sz="2500" dirty="0">
                <a:latin typeface="Nunito Sans" panose="020B0604020202020204" charset="0"/>
              </a:rPr>
              <a:t>public static void </a:t>
            </a:r>
            <a:r>
              <a:rPr lang="en-IN" sz="2500" dirty="0" err="1">
                <a:latin typeface="Nunito Sans" panose="020B0604020202020204" charset="0"/>
              </a:rPr>
              <a:t>registerDriver</a:t>
            </a:r>
            <a:r>
              <a:rPr lang="en-IN" sz="2500" dirty="0">
                <a:latin typeface="Nunito Sans" panose="020B0604020202020204" charset="0"/>
              </a:rPr>
              <a:t>(Driver driver)</a:t>
            </a:r>
          </a:p>
          <a:p>
            <a:pPr marL="514350" indent="-514350">
              <a:lnSpc>
                <a:spcPct val="150000"/>
              </a:lnSpc>
              <a:buFont typeface="+mj-lt"/>
              <a:buAutoNum type="arabicPeriod"/>
            </a:pPr>
            <a:r>
              <a:rPr lang="en-US" sz="2500" dirty="0">
                <a:latin typeface="Nunito Sans" panose="020B0604020202020204" charset="0"/>
              </a:rPr>
              <a:t>public static Connection </a:t>
            </a:r>
            <a:r>
              <a:rPr lang="en-US" sz="2500" dirty="0" err="1">
                <a:latin typeface="Nunito Sans" panose="020B0604020202020204" charset="0"/>
              </a:rPr>
              <a:t>getConnection</a:t>
            </a:r>
            <a:r>
              <a:rPr lang="en-US" sz="2500" dirty="0">
                <a:latin typeface="Nunito Sans" panose="020B0604020202020204" charset="0"/>
              </a:rPr>
              <a:t>(String </a:t>
            </a:r>
            <a:r>
              <a:rPr lang="en-US" sz="2500" dirty="0" err="1">
                <a:latin typeface="Nunito Sans" panose="020B0604020202020204" charset="0"/>
              </a:rPr>
              <a:t>url</a:t>
            </a:r>
            <a:r>
              <a:rPr lang="en-US" sz="2500" dirty="0">
                <a:latin typeface="Nunito Sans" panose="020B0604020202020204" charset="0"/>
              </a:rPr>
              <a:t>)</a:t>
            </a:r>
          </a:p>
          <a:p>
            <a:pPr marL="514350" indent="-514350">
              <a:lnSpc>
                <a:spcPct val="150000"/>
              </a:lnSpc>
              <a:buFont typeface="+mj-lt"/>
              <a:buAutoNum type="arabicPeriod"/>
            </a:pPr>
            <a:r>
              <a:rPr lang="en-US" sz="2500" dirty="0">
                <a:latin typeface="Nunito Sans" panose="020B0604020202020204" charset="0"/>
              </a:rPr>
              <a:t>public static Connection </a:t>
            </a:r>
            <a:r>
              <a:rPr lang="en-US" sz="2500" dirty="0" err="1">
                <a:latin typeface="Nunito Sans" panose="020B0604020202020204" charset="0"/>
              </a:rPr>
              <a:t>getConnection</a:t>
            </a:r>
            <a:r>
              <a:rPr lang="en-US" sz="2500" dirty="0">
                <a:latin typeface="Nunito Sans" panose="020B0604020202020204" charset="0"/>
              </a:rPr>
              <a:t>(String </a:t>
            </a:r>
            <a:r>
              <a:rPr lang="en-US" sz="2500" dirty="0" err="1">
                <a:latin typeface="Nunito Sans" panose="020B0604020202020204" charset="0"/>
              </a:rPr>
              <a:t>url,String</a:t>
            </a:r>
            <a:r>
              <a:rPr lang="en-US" sz="2500" dirty="0">
                <a:latin typeface="Nunito Sans" panose="020B0604020202020204" charset="0"/>
              </a:rPr>
              <a:t> </a:t>
            </a:r>
            <a:r>
              <a:rPr lang="en-US" sz="2500" dirty="0" err="1">
                <a:latin typeface="Nunito Sans" panose="020B0604020202020204" charset="0"/>
              </a:rPr>
              <a:t>userName,String</a:t>
            </a:r>
            <a:r>
              <a:rPr lang="en-US" sz="2500" dirty="0">
                <a:latin typeface="Nunito Sans" panose="020B0604020202020204" charset="0"/>
              </a:rPr>
              <a:t> password)</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9386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Establish a connection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208571"/>
          </a:xfrm>
          <a:prstGeom prst="rect">
            <a:avLst/>
          </a:prstGeom>
          <a:noFill/>
        </p:spPr>
        <p:txBody>
          <a:bodyPr wrap="square" rtlCol="0">
            <a:spAutoFit/>
          </a:bodyPr>
          <a:lstStyle/>
          <a:p>
            <a:pPr>
              <a:lnSpc>
                <a:spcPct val="90000"/>
              </a:lnSpc>
            </a:pPr>
            <a:r>
              <a:rPr lang="en-US" altLang="en-US" sz="2500" b="1" dirty="0">
                <a:latin typeface="Nunito Sans" panose="020B0604020202020204" charset="0"/>
              </a:rPr>
              <a:t>import </a:t>
            </a:r>
            <a:r>
              <a:rPr lang="en-US" altLang="en-US" sz="2500" b="1" dirty="0" err="1">
                <a:latin typeface="Nunito Sans" panose="020B0604020202020204" charset="0"/>
              </a:rPr>
              <a:t>java.sql</a:t>
            </a:r>
            <a:r>
              <a:rPr lang="en-US" altLang="en-US" sz="2500" b="1" dirty="0">
                <a:latin typeface="Nunito Sans" panose="020B0604020202020204" charset="0"/>
              </a:rPr>
              <a:t>.*;</a:t>
            </a:r>
          </a:p>
          <a:p>
            <a:pPr>
              <a:lnSpc>
                <a:spcPct val="90000"/>
              </a:lnSpc>
            </a:pPr>
            <a:endParaRPr lang="en-US" altLang="en-US" sz="2500" b="1" dirty="0">
              <a:latin typeface="Nunito Sans" panose="020B0604020202020204" charset="0"/>
            </a:endParaRPr>
          </a:p>
          <a:p>
            <a:pPr>
              <a:lnSpc>
                <a:spcPct val="90000"/>
              </a:lnSpc>
            </a:pPr>
            <a:r>
              <a:rPr lang="en-US" altLang="en-US" sz="2500" b="1" dirty="0">
                <a:latin typeface="Nunito Sans" panose="020B0604020202020204" charset="0"/>
              </a:rPr>
              <a:t>Load the vendor specific driver :</a:t>
            </a:r>
          </a:p>
          <a:p>
            <a:pPr>
              <a:lnSpc>
                <a:spcPct val="90000"/>
              </a:lnSpc>
            </a:pPr>
            <a:endParaRPr lang="en-US" altLang="en-US" sz="2500" dirty="0">
              <a:latin typeface="Nunito Sans" panose="020B0604020202020204" charset="0"/>
            </a:endParaRPr>
          </a:p>
          <a:p>
            <a:pPr marL="742950" lvl="1" indent="-285750">
              <a:lnSpc>
                <a:spcPct val="90000"/>
              </a:lnSpc>
            </a:pPr>
            <a:r>
              <a:rPr lang="en-US" altLang="en-US" sz="2500" dirty="0" err="1">
                <a:latin typeface="Nunito Sans" panose="020B0604020202020204" charset="0"/>
              </a:rPr>
              <a:t>Class.forName</a:t>
            </a:r>
            <a:r>
              <a:rPr lang="en-US" altLang="en-US" sz="2500" dirty="0">
                <a:latin typeface="Nunito Sans" panose="020B0604020202020204" charset="0"/>
              </a:rPr>
              <a:t>("</a:t>
            </a:r>
            <a:r>
              <a:rPr lang="en-US" altLang="en-US" sz="2500" dirty="0" err="1">
                <a:latin typeface="Nunito Sans" panose="020B0604020202020204" charset="0"/>
              </a:rPr>
              <a:t>oracle.jdbc.driver.OracleDriver</a:t>
            </a:r>
            <a:r>
              <a:rPr lang="en-US" altLang="en-US" sz="2500" dirty="0">
                <a:latin typeface="Nunito Sans" panose="020B0604020202020204" charset="0"/>
              </a:rPr>
              <a:t>");</a:t>
            </a:r>
          </a:p>
          <a:p>
            <a:pPr marL="742950" lvl="1" indent="-285750">
              <a:lnSpc>
                <a:spcPct val="90000"/>
              </a:lnSpc>
            </a:pPr>
            <a:endParaRPr lang="en-US" altLang="en-US" sz="2500" dirty="0">
              <a:latin typeface="Nunito Sans" panose="020B0604020202020204" charset="0"/>
            </a:endParaRPr>
          </a:p>
          <a:p>
            <a:pPr marL="1143000" lvl="2" indent="-228600">
              <a:lnSpc>
                <a:spcPct val="90000"/>
              </a:lnSpc>
            </a:pPr>
            <a:r>
              <a:rPr lang="en-US" altLang="en-US" sz="2500" dirty="0">
                <a:latin typeface="Nunito Sans" panose="020B0604020202020204" charset="0"/>
              </a:rPr>
              <a:t>What do you think this statement does, and how?</a:t>
            </a:r>
          </a:p>
          <a:p>
            <a:pPr marL="1143000" lvl="2" indent="-228600">
              <a:lnSpc>
                <a:spcPct val="90000"/>
              </a:lnSpc>
            </a:pPr>
            <a:endParaRPr lang="en-US" altLang="en-US" sz="2500" dirty="0">
              <a:latin typeface="Nunito Sans" panose="020B0604020202020204" charset="0"/>
            </a:endParaRPr>
          </a:p>
          <a:p>
            <a:pPr marL="1143000" lvl="2" indent="-228600">
              <a:lnSpc>
                <a:spcPct val="90000"/>
              </a:lnSpc>
            </a:pPr>
            <a:r>
              <a:rPr lang="en-US" altLang="en-US" sz="2500" dirty="0">
                <a:latin typeface="Nunito Sans" panose="020B0604020202020204" charset="0"/>
              </a:rPr>
              <a:t>      - Dynamically loads a driver class, for Oracle database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98012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altLang="en-US" sz="4500" b="1" dirty="0">
                <a:latin typeface="Nunito Sans" panose="020B0604020202020204" charset="0"/>
              </a:rPr>
              <a:t>Connection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1570008" y="1596377"/>
            <a:ext cx="2684477"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Connect</a:t>
            </a:r>
            <a:r>
              <a:rPr lang="en-IN" sz="2000" dirty="0">
                <a:latin typeface="Nunito Sans" panose="020B0604020202020204" charset="0"/>
              </a:rPr>
              <a:t> </a:t>
            </a:r>
          </a:p>
        </p:txBody>
      </p:sp>
      <p:sp>
        <p:nvSpPr>
          <p:cNvPr id="9" name="Rectangle 8"/>
          <p:cNvSpPr/>
          <p:nvPr/>
        </p:nvSpPr>
        <p:spPr>
          <a:xfrm>
            <a:off x="1570008" y="3003095"/>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Query</a:t>
            </a:r>
            <a:r>
              <a:rPr lang="en-IN" sz="2000" dirty="0">
                <a:latin typeface="Nunito Sans" panose="020B0604020202020204" charset="0"/>
              </a:rPr>
              <a:t> </a:t>
            </a:r>
          </a:p>
        </p:txBody>
      </p:sp>
      <p:sp>
        <p:nvSpPr>
          <p:cNvPr id="12" name="Rectangle 11"/>
          <p:cNvSpPr/>
          <p:nvPr/>
        </p:nvSpPr>
        <p:spPr>
          <a:xfrm>
            <a:off x="1566524" y="4264447"/>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Process</a:t>
            </a:r>
          </a:p>
          <a:p>
            <a:pPr algn="ctr"/>
            <a:r>
              <a:rPr lang="en-IN" sz="2000" dirty="0">
                <a:solidFill>
                  <a:schemeClr val="tx1"/>
                </a:solidFill>
                <a:latin typeface="Nunito Sans" panose="020B0604020202020204" charset="0"/>
              </a:rPr>
              <a:t>results</a:t>
            </a:r>
          </a:p>
        </p:txBody>
      </p:sp>
      <p:sp>
        <p:nvSpPr>
          <p:cNvPr id="13" name="Rectangle 12"/>
          <p:cNvSpPr/>
          <p:nvPr/>
        </p:nvSpPr>
        <p:spPr>
          <a:xfrm>
            <a:off x="1570008" y="5497537"/>
            <a:ext cx="2691441" cy="6556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unito Sans" panose="020B0604020202020204" charset="0"/>
              </a:rPr>
              <a:t>Close</a:t>
            </a:r>
          </a:p>
        </p:txBody>
      </p:sp>
      <p:sp>
        <p:nvSpPr>
          <p:cNvPr id="14" name="Rectangle 13"/>
          <p:cNvSpPr/>
          <p:nvPr/>
        </p:nvSpPr>
        <p:spPr>
          <a:xfrm>
            <a:off x="6164092" y="1569801"/>
            <a:ext cx="5503652" cy="90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Nunito Sans" panose="020B0604020202020204" charset="0"/>
              </a:rPr>
              <a:t>Register the driver</a:t>
            </a:r>
          </a:p>
        </p:txBody>
      </p:sp>
      <p:sp>
        <p:nvSpPr>
          <p:cNvPr id="15" name="Rectangle 14"/>
          <p:cNvSpPr/>
          <p:nvPr/>
        </p:nvSpPr>
        <p:spPr>
          <a:xfrm>
            <a:off x="6164092" y="2925537"/>
            <a:ext cx="5503652" cy="90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Nunito Sans" panose="020B0604020202020204" charset="0"/>
              </a:rPr>
              <a:t>Connect to the database</a:t>
            </a:r>
          </a:p>
        </p:txBody>
      </p:sp>
      <p:cxnSp>
        <p:nvCxnSpPr>
          <p:cNvPr id="16" name="Straight Arrow Connector 15"/>
          <p:cNvCxnSpPr>
            <a:endCxn id="9" idx="0"/>
          </p:cNvCxnSpPr>
          <p:nvPr/>
        </p:nvCxnSpPr>
        <p:spPr>
          <a:xfrm>
            <a:off x="2912247" y="2625360"/>
            <a:ext cx="3482" cy="3777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2" idx="0"/>
          </p:cNvCxnSpPr>
          <p:nvPr/>
        </p:nvCxnSpPr>
        <p:spPr>
          <a:xfrm flipH="1">
            <a:off x="2912245" y="3688921"/>
            <a:ext cx="1" cy="575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13" idx="0"/>
          </p:cNvCxnSpPr>
          <p:nvPr/>
        </p:nvCxnSpPr>
        <p:spPr>
          <a:xfrm>
            <a:off x="2912244" y="4950273"/>
            <a:ext cx="3485" cy="547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p:cNvCxnSpPr>
            <a:stCxn id="8" idx="3"/>
          </p:cNvCxnSpPr>
          <p:nvPr/>
        </p:nvCxnSpPr>
        <p:spPr>
          <a:xfrm>
            <a:off x="4254485" y="2095522"/>
            <a:ext cx="1909607" cy="0"/>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209288" y="2095522"/>
            <a:ext cx="0" cy="1284458"/>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5209288" y="3379980"/>
            <a:ext cx="954804" cy="1"/>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656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Establish a connection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208571"/>
          </a:xfrm>
          <a:prstGeom prst="rect">
            <a:avLst/>
          </a:prstGeom>
          <a:noFill/>
        </p:spPr>
        <p:txBody>
          <a:bodyPr wrap="square" rtlCol="0">
            <a:spAutoFit/>
          </a:bodyPr>
          <a:lstStyle/>
          <a:p>
            <a:pPr>
              <a:lnSpc>
                <a:spcPct val="90000"/>
              </a:lnSpc>
            </a:pPr>
            <a:r>
              <a:rPr lang="en-US" altLang="en-US" sz="2500" b="1" dirty="0">
                <a:latin typeface="Nunito Sans" panose="020B0604020202020204" charset="0"/>
              </a:rPr>
              <a:t>Make the connection</a:t>
            </a:r>
            <a:r>
              <a:rPr lang="en-US" altLang="en-US" sz="2500" dirty="0">
                <a:latin typeface="Nunito Sans" panose="020B0604020202020204" charset="0"/>
              </a:rPr>
              <a:t> :</a:t>
            </a:r>
          </a:p>
          <a:p>
            <a:pPr>
              <a:lnSpc>
                <a:spcPct val="90000"/>
              </a:lnSpc>
            </a:pPr>
            <a:endParaRPr lang="en-US" altLang="en-US" sz="2500" dirty="0">
              <a:latin typeface="Nunito Sans" panose="020B0604020202020204" charset="0"/>
            </a:endParaRPr>
          </a:p>
          <a:p>
            <a:pPr marL="742950" lvl="1" indent="-285750">
              <a:lnSpc>
                <a:spcPct val="90000"/>
              </a:lnSpc>
            </a:pPr>
            <a:r>
              <a:rPr lang="en-US" altLang="en-US" sz="2500" dirty="0">
                <a:latin typeface="Nunito Sans" panose="020B0604020202020204" charset="0"/>
              </a:rPr>
              <a:t>Connection con = </a:t>
            </a:r>
            <a:r>
              <a:rPr lang="en-US" altLang="en-US" sz="2500" dirty="0" err="1">
                <a:latin typeface="Nunito Sans" panose="020B0604020202020204" charset="0"/>
              </a:rPr>
              <a:t>DriverManager.getConnection</a:t>
            </a:r>
            <a:r>
              <a:rPr lang="en-US" altLang="en-US" sz="2500" dirty="0">
                <a:latin typeface="Nunito Sans" panose="020B0604020202020204" charset="0"/>
              </a:rPr>
              <a:t>( "</a:t>
            </a:r>
            <a:r>
              <a:rPr lang="en-US" altLang="en-US" sz="2500" dirty="0" err="1">
                <a:latin typeface="Nunito Sans" panose="020B0604020202020204" charset="0"/>
              </a:rPr>
              <a:t>jdbc:oracle:thin</a:t>
            </a:r>
            <a:r>
              <a:rPr lang="en-US" altLang="en-US" sz="2500" dirty="0">
                <a:latin typeface="Nunito Sans" panose="020B0604020202020204" charset="0"/>
              </a:rPr>
              <a:t>:@oracle-prod:1521:OPROD", username, </a:t>
            </a:r>
            <a:r>
              <a:rPr lang="en-US" altLang="en-US" sz="2500" dirty="0" err="1">
                <a:latin typeface="Nunito Sans" panose="020B0604020202020204" charset="0"/>
              </a:rPr>
              <a:t>passwd</a:t>
            </a:r>
            <a:r>
              <a:rPr lang="en-US" altLang="en-US" sz="2500" dirty="0">
                <a:latin typeface="Nunito Sans" panose="020B0604020202020204" charset="0"/>
              </a:rPr>
              <a:t>); </a:t>
            </a:r>
          </a:p>
          <a:p>
            <a:pPr marL="742950" lvl="1" indent="-285750">
              <a:lnSpc>
                <a:spcPct val="90000"/>
              </a:lnSpc>
            </a:pPr>
            <a:endParaRPr lang="en-US" altLang="en-US" sz="2500" dirty="0">
              <a:latin typeface="Nunito Sans" panose="020B0604020202020204" charset="0"/>
            </a:endParaRPr>
          </a:p>
          <a:p>
            <a:pPr marL="1143000" lvl="2" indent="-228600">
              <a:lnSpc>
                <a:spcPct val="90000"/>
              </a:lnSpc>
            </a:pPr>
            <a:r>
              <a:rPr lang="en-US" altLang="en-US" sz="2500" dirty="0">
                <a:latin typeface="Nunito Sans" panose="020B0604020202020204" charset="0"/>
              </a:rPr>
              <a:t>What do you think this statement does?</a:t>
            </a:r>
          </a:p>
          <a:p>
            <a:pPr marL="1143000" lvl="2" indent="-228600">
              <a:lnSpc>
                <a:spcPct val="90000"/>
              </a:lnSpc>
            </a:pPr>
            <a:endParaRPr lang="en-US" altLang="en-US" sz="2500" dirty="0">
              <a:latin typeface="Nunito Sans" panose="020B0604020202020204" charset="0"/>
            </a:endParaRPr>
          </a:p>
          <a:p>
            <a:pPr marL="1143000" lvl="2" indent="-228600">
              <a:lnSpc>
                <a:spcPct val="90000"/>
              </a:lnSpc>
            </a:pPr>
            <a:r>
              <a:rPr lang="en-US" altLang="en-US" sz="2500" dirty="0">
                <a:latin typeface="Nunito Sans" panose="020B0604020202020204" charset="0"/>
              </a:rPr>
              <a:t>          - Establishes connection to database by obtaining a </a:t>
            </a:r>
            <a:r>
              <a:rPr lang="en-US" altLang="en-US" sz="2500" i="1" dirty="0">
                <a:latin typeface="Nunito Sans" panose="020B0604020202020204" charset="0"/>
              </a:rPr>
              <a:t>Connection</a:t>
            </a:r>
            <a:r>
              <a:rPr lang="en-US" altLang="en-US" sz="2500" dirty="0">
                <a:latin typeface="Nunito Sans" panose="020B0604020202020204" charset="0"/>
              </a:rPr>
              <a:t> object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82385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1477328"/>
          </a:xfrm>
          <a:prstGeom prst="rect">
            <a:avLst/>
          </a:prstGeom>
          <a:noFill/>
        </p:spPr>
        <p:txBody>
          <a:bodyPr wrap="square" rtlCol="0">
            <a:spAutoFit/>
          </a:bodyPr>
          <a:lstStyle/>
          <a:p>
            <a:r>
              <a:rPr lang="en-US" altLang="en-US" sz="4500" b="1" dirty="0">
                <a:latin typeface="Nunito Sans" panose="020B0604020202020204" charset="0"/>
              </a:rPr>
              <a:t>URL represents a protocol to connect to the database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8" name="Picture 7"/>
          <p:cNvPicPr>
            <a:picLocks noChangeAspect="1"/>
          </p:cNvPicPr>
          <p:nvPr/>
        </p:nvPicPr>
        <p:blipFill>
          <a:blip r:embed="rId4"/>
          <a:stretch>
            <a:fillRect/>
          </a:stretch>
        </p:blipFill>
        <p:spPr>
          <a:xfrm>
            <a:off x="1318010" y="2391508"/>
            <a:ext cx="9555981" cy="3516622"/>
          </a:xfrm>
          <a:prstGeom prst="rect">
            <a:avLst/>
          </a:prstGeom>
        </p:spPr>
      </p:pic>
    </p:spTree>
    <p:extLst>
      <p:ext uri="{BB962C8B-B14F-4D97-AF65-F5344CB8AC3E}">
        <p14:creationId xmlns:p14="http://schemas.microsoft.com/office/powerpoint/2010/main" val="1954423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1934</Words>
  <Application>Microsoft Office PowerPoint</Application>
  <PresentationFormat>Widescreen</PresentationFormat>
  <Paragraphs>287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Nunito Sans</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Nagarajan Raj</cp:lastModifiedBy>
  <cp:revision>233</cp:revision>
  <dcterms:created xsi:type="dcterms:W3CDTF">2006-08-16T00:00:00Z</dcterms:created>
  <dcterms:modified xsi:type="dcterms:W3CDTF">2020-01-30T09:27:37Z</dcterms:modified>
</cp:coreProperties>
</file>