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5949" autoAdjust="0"/>
  </p:normalViewPr>
  <p:slideViewPr>
    <p:cSldViewPr>
      <p:cViewPr varScale="1">
        <p:scale>
          <a:sx n="26" d="100"/>
          <a:sy n="26" d="100"/>
        </p:scale>
        <p:origin x="26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DCB2B-5289-411F-8ED7-8A27BB40E0A6}" type="datetimeFigureOut">
              <a:rPr lang="en-US" smtClean="0"/>
              <a:pPr/>
              <a:t>3/7/2020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043CF-27F4-4464-B778-92F2353B9AB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SCII"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sz="1200" b="1" kern="1200" dirty="0" smtClean="0">
                <a:solidFill>
                  <a:schemeClr val="tx1"/>
                </a:solidFill>
                <a:latin typeface="+mn-lt"/>
                <a:ea typeface="+mn-ea"/>
                <a:cs typeface="+mn-cs"/>
              </a:rPr>
              <a:t>URL Encoding and Decoding</a:t>
            </a:r>
          </a:p>
          <a:p>
            <a:pPr marL="0" marR="0" indent="0" algn="l" defTabSz="914400" rtl="0" eaLnBrk="1" fontAlgn="base"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RFC 4648 describes a Base64 variant known as </a:t>
            </a:r>
            <a:r>
              <a:rPr lang="en-IN" sz="1200" b="1" i="1" kern="1200" dirty="0" smtClean="0">
                <a:solidFill>
                  <a:schemeClr val="tx1"/>
                </a:solidFill>
                <a:latin typeface="+mn-lt"/>
                <a:ea typeface="+mn-ea"/>
                <a:cs typeface="+mn-cs"/>
              </a:rPr>
              <a:t>URL and Filename Safe</a:t>
            </a:r>
            <a:r>
              <a:rPr lang="en-IN" sz="1200" b="1" i="0" kern="1200" dirty="0" smtClean="0">
                <a:solidFill>
                  <a:schemeClr val="tx1"/>
                </a:solidFill>
                <a:latin typeface="+mn-lt"/>
                <a:ea typeface="+mn-ea"/>
                <a:cs typeface="+mn-cs"/>
              </a:rPr>
              <a:t>.</a:t>
            </a:r>
            <a:endParaRPr lang="en-IN" sz="1200" b="1" kern="1200" dirty="0" smtClean="0">
              <a:solidFill>
                <a:schemeClr val="tx1"/>
              </a:solidFill>
              <a:latin typeface="+mn-lt"/>
              <a:ea typeface="+mn-ea"/>
              <a:cs typeface="+mn-cs"/>
            </a:endParaRPr>
          </a:p>
          <a:p>
            <a:r>
              <a:rPr lang="en-IN" sz="1200" b="1" kern="1200" dirty="0" smtClean="0">
                <a:solidFill>
                  <a:schemeClr val="tx1"/>
                </a:solidFill>
                <a:latin typeface="+mn-lt"/>
                <a:ea typeface="+mn-ea"/>
                <a:cs typeface="+mn-cs"/>
              </a:rPr>
              <a:t>Output:</a:t>
            </a:r>
          </a:p>
          <a:p>
            <a:r>
              <a:rPr lang="en-IN" sz="1200" kern="1200" dirty="0" smtClean="0">
                <a:solidFill>
                  <a:schemeClr val="tx1"/>
                </a:solidFill>
                <a:latin typeface="+mn-lt"/>
                <a:ea typeface="+mn-ea"/>
                <a:cs typeface="+mn-cs"/>
              </a:rPr>
              <a:t>Encoded URL: aHR0cDovL3d3dy5qYXZhdHBvaW50LmNvbS9qYXZhLXR1dG9yaWFsLw==</a:t>
            </a:r>
          </a:p>
          <a:p>
            <a:r>
              <a:rPr lang="en-IN" sz="1200" kern="1200" dirty="0" smtClean="0">
                <a:solidFill>
                  <a:schemeClr val="tx1"/>
                </a:solidFill>
                <a:latin typeface="+mn-lt"/>
                <a:ea typeface="+mn-ea"/>
                <a:cs typeface="+mn-cs"/>
              </a:rPr>
              <a:t>Decoded URL: http://www.javatpoint.com/java-tutorial/</a:t>
            </a:r>
          </a:p>
          <a:p>
            <a:pPr marL="0" marR="0" indent="0" algn="l" defTabSz="914400" rtl="0" eaLnBrk="1" fontAlgn="base" latinLnBrk="0" hangingPunct="1">
              <a:lnSpc>
                <a:spcPct val="100000"/>
              </a:lnSpc>
              <a:spcBef>
                <a:spcPts val="0"/>
              </a:spcBef>
              <a:spcAft>
                <a:spcPts val="0"/>
              </a:spcAft>
              <a:buClrTx/>
              <a:buSzTx/>
              <a:buFontTx/>
              <a:buNone/>
              <a:tabLst/>
              <a:defRPr/>
            </a:pPr>
            <a:endParaRPr lang="en-IN" b="1"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sz="1200" b="1" kern="1200" dirty="0" smtClean="0">
                <a:solidFill>
                  <a:schemeClr val="tx1"/>
                </a:solidFill>
                <a:latin typeface="+mn-lt"/>
                <a:ea typeface="+mn-ea"/>
                <a:cs typeface="+mn-cs"/>
              </a:rPr>
              <a:t>MIME Encoding and Decoding</a:t>
            </a:r>
          </a:p>
          <a:p>
            <a:pPr marL="0" marR="0" indent="0" algn="l" defTabSz="914400" rtl="0" eaLnBrk="1" fontAlgn="base"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RFC 2045 describes a Base64 variant known as </a:t>
            </a:r>
            <a:r>
              <a:rPr lang="en-IN" sz="1200" b="1" i="1" kern="1200" dirty="0" smtClean="0">
                <a:solidFill>
                  <a:schemeClr val="tx1"/>
                </a:solidFill>
                <a:latin typeface="+mn-lt"/>
                <a:ea typeface="+mn-ea"/>
                <a:cs typeface="+mn-cs"/>
              </a:rPr>
              <a:t>MIME</a:t>
            </a:r>
            <a:r>
              <a:rPr lang="en-IN" sz="1200" b="1" i="0" kern="1200" dirty="0" smtClean="0">
                <a:solidFill>
                  <a:schemeClr val="tx1"/>
                </a:solidFill>
                <a:latin typeface="+mn-lt"/>
                <a:ea typeface="+mn-ea"/>
                <a:cs typeface="+mn-cs"/>
              </a:rPr>
              <a:t>.</a:t>
            </a:r>
            <a:endParaRPr lang="en-IN" sz="1200" b="1" kern="1200" dirty="0" smtClean="0">
              <a:solidFill>
                <a:schemeClr val="tx1"/>
              </a:solidFill>
              <a:latin typeface="+mn-lt"/>
              <a:ea typeface="+mn-ea"/>
              <a:cs typeface="+mn-cs"/>
            </a:endParaRPr>
          </a:p>
          <a:p>
            <a:r>
              <a:rPr lang="en-IN" sz="1200" kern="1200" dirty="0" smtClean="0">
                <a:solidFill>
                  <a:schemeClr val="tx1"/>
                </a:solidFill>
                <a:latin typeface="+mn-lt"/>
                <a:ea typeface="+mn-ea"/>
                <a:cs typeface="+mn-cs"/>
              </a:rPr>
              <a:t>Encoded MIME message: SGVsbG8sIApZb3UgYXJlIGluZm9ybWVkIHJlZ2FyZGluZyB5b3VyIGluY29uc2lzdGVuY3kgb2Yg</a:t>
            </a:r>
          </a:p>
          <a:p>
            <a:r>
              <a:rPr lang="en-IN" sz="1200" kern="1200" dirty="0" smtClean="0">
                <a:solidFill>
                  <a:schemeClr val="tx1"/>
                </a:solidFill>
                <a:latin typeface="+mn-lt"/>
                <a:ea typeface="+mn-ea"/>
                <a:cs typeface="+mn-cs"/>
              </a:rPr>
              <a:t>d29yaw==</a:t>
            </a:r>
          </a:p>
          <a:p>
            <a:r>
              <a:rPr lang="en-IN" sz="1200" kern="1200" dirty="0" smtClean="0">
                <a:solidFill>
                  <a:schemeClr val="tx1"/>
                </a:solidFill>
                <a:latin typeface="+mn-lt"/>
                <a:ea typeface="+mn-ea"/>
                <a:cs typeface="+mn-cs"/>
              </a:rPr>
              <a:t>Decoded message: Hello, </a:t>
            </a:r>
          </a:p>
          <a:p>
            <a:r>
              <a:rPr lang="en-IN" sz="1200" kern="1200" dirty="0" smtClean="0">
                <a:solidFill>
                  <a:schemeClr val="tx1"/>
                </a:solidFill>
                <a:latin typeface="+mn-lt"/>
                <a:ea typeface="+mn-ea"/>
                <a:cs typeface="+mn-cs"/>
              </a:rPr>
              <a:t>You are informed regarding your inconsistency of work</a:t>
            </a:r>
          </a:p>
          <a:p>
            <a:pPr marL="0" marR="0" indent="0" algn="l" defTabSz="914400" rtl="0" eaLnBrk="1" fontAlgn="base" latinLnBrk="0" hangingPunct="1">
              <a:lnSpc>
                <a:spcPct val="100000"/>
              </a:lnSpc>
              <a:spcBef>
                <a:spcPts val="0"/>
              </a:spcBef>
              <a:spcAft>
                <a:spcPts val="0"/>
              </a:spcAft>
              <a:buClrTx/>
              <a:buSzTx/>
              <a:buFontTx/>
              <a:buNone/>
              <a:tabLst/>
              <a:defRPr/>
            </a:pPr>
            <a:endParaRPr lang="en-IN" b="1"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a:t>
            </a:r>
            <a:r>
              <a:rPr lang="en-US" b="1" dirty="0" smtClean="0"/>
              <a:t>+ </a:t>
            </a:r>
            <a:r>
              <a:rPr lang="en-US" b="1" dirty="0"/>
              <a:t>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1" kern="1200" dirty="0" smtClean="0">
                <a:solidFill>
                  <a:schemeClr val="tx1"/>
                </a:solidFill>
                <a:latin typeface="+mn-lt"/>
                <a:ea typeface="+mn-ea"/>
                <a:cs typeface="+mn-cs"/>
              </a:rPr>
              <a:t>Base64</a:t>
            </a:r>
            <a:r>
              <a:rPr lang="en-IN" sz="1200" b="0" i="0" kern="1200" dirty="0" smtClean="0">
                <a:solidFill>
                  <a:schemeClr val="tx1"/>
                </a:solidFill>
                <a:latin typeface="+mn-lt"/>
                <a:ea typeface="+mn-ea"/>
                <a:cs typeface="+mn-cs"/>
              </a:rPr>
              <a:t> is a binary-to-text encoding scheme that represents binary data in a printable </a:t>
            </a:r>
            <a:r>
              <a:rPr lang="en-IN" sz="1200" b="0" i="0" kern="1200" dirty="0" smtClean="0">
                <a:solidFill>
                  <a:schemeClr val="tx1"/>
                </a:solidFill>
                <a:latin typeface="+mn-lt"/>
                <a:ea typeface="+mn-ea"/>
                <a:cs typeface="+mn-cs"/>
                <a:hlinkClick r:id="rId3"/>
              </a:rPr>
              <a:t>ASCII</a:t>
            </a:r>
            <a:r>
              <a:rPr lang="en-IN" sz="1200" b="0" i="0" kern="1200" dirty="0" smtClean="0">
                <a:solidFill>
                  <a:schemeClr val="tx1"/>
                </a:solidFill>
                <a:latin typeface="+mn-lt"/>
                <a:ea typeface="+mn-ea"/>
                <a:cs typeface="+mn-cs"/>
              </a:rPr>
              <a:t> string format by translating it into a radix-64 representation. Each Base64 digit represents exactly 6 bits of binary data.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latin typeface="+mn-lt"/>
                <a:ea typeface="+mn-ea"/>
                <a:cs typeface="+mn-cs"/>
              </a:rPr>
              <a:t>Basic Encoding and Decoding</a:t>
            </a:r>
          </a:p>
          <a:p>
            <a:r>
              <a:rPr lang="en-IN" sz="1200" b="0" i="0" kern="1200" dirty="0" smtClean="0">
                <a:solidFill>
                  <a:schemeClr val="tx1"/>
                </a:solidFill>
                <a:latin typeface="+mn-lt"/>
                <a:ea typeface="+mn-ea"/>
                <a:cs typeface="+mn-cs"/>
              </a:rPr>
              <a:t>It uses the Base64 alphabet specified by Java in RFC 4648 and RFC 2045 for encoding and decoding operations. The encoder does not add any line separator character. The decoder rejects data that contains characters outside the base64 alphabet.</a:t>
            </a:r>
          </a:p>
          <a:p>
            <a:r>
              <a:rPr lang="en-IN" sz="1200" b="1" i="0" kern="1200" dirty="0" smtClean="0">
                <a:solidFill>
                  <a:schemeClr val="tx1"/>
                </a:solidFill>
                <a:latin typeface="+mn-lt"/>
                <a:ea typeface="+mn-ea"/>
                <a:cs typeface="+mn-cs"/>
              </a:rPr>
              <a:t>URL and Filename Encoding and Decoding</a:t>
            </a:r>
          </a:p>
          <a:p>
            <a:r>
              <a:rPr lang="en-IN" sz="1200" b="0" i="0" kern="1200" dirty="0" smtClean="0">
                <a:solidFill>
                  <a:schemeClr val="tx1"/>
                </a:solidFill>
                <a:latin typeface="+mn-lt"/>
                <a:ea typeface="+mn-ea"/>
                <a:cs typeface="+mn-cs"/>
              </a:rPr>
              <a:t>It uses the Base64 alphabet specified by Java in RFC 4648 for encoding and decoding operations. The encoder does not add any line separator character. The decoder rejects data that contains characters outside the base64 alphabet.</a:t>
            </a:r>
          </a:p>
          <a:p>
            <a:r>
              <a:rPr lang="en-IN" sz="1200" b="1" i="0" kern="1200" dirty="0" smtClean="0">
                <a:solidFill>
                  <a:schemeClr val="tx1"/>
                </a:solidFill>
                <a:latin typeface="+mn-lt"/>
                <a:ea typeface="+mn-ea"/>
                <a:cs typeface="+mn-cs"/>
              </a:rPr>
              <a:t>MIME</a:t>
            </a:r>
          </a:p>
          <a:p>
            <a:r>
              <a:rPr lang="en-IN" sz="1200" b="0" i="0" kern="1200" dirty="0" smtClean="0">
                <a:solidFill>
                  <a:schemeClr val="tx1"/>
                </a:solidFill>
                <a:latin typeface="+mn-lt"/>
                <a:ea typeface="+mn-ea"/>
                <a:cs typeface="+mn-cs"/>
              </a:rPr>
              <a:t>It uses the Base64 alphabet as specified in RFC 2045 for encoding and decoding operations. The encoded output must be represented in lines of no more than 76 characters each and uses a carriage return '\r' followed immediately by a linefeed '\n' as the line separator. No line separator is added to the end of the encoded output. All line separators or other characters not found in the base64 alphabet table are ignored in decoding operation.</a:t>
            </a:r>
          </a:p>
          <a:p>
            <a:r>
              <a:rPr lang="en-IN" dirty="0" smtClean="0"/>
              <a:t/>
            </a:r>
            <a:br>
              <a:rPr lang="en-IN" dirty="0" smtClean="0"/>
            </a:br>
            <a:endParaRPr lang="en-IN" sz="1200" b="0" i="0" kern="120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Class</a:t>
            </a:r>
            <a:r>
              <a:rPr lang="en-IN" b="1" baseline="0" dirty="0" smtClean="0"/>
              <a:t> </a:t>
            </a:r>
            <a:r>
              <a:rPr lang="en-IN" baseline="0" dirty="0" smtClean="0"/>
              <a:t>   		</a:t>
            </a:r>
            <a:r>
              <a:rPr lang="en-IN" b="1" dirty="0" smtClean="0"/>
              <a:t>Description</a:t>
            </a:r>
          </a:p>
          <a:p>
            <a:r>
              <a:rPr lang="en-IN" sz="1200" kern="1200" dirty="0" smtClean="0">
                <a:solidFill>
                  <a:schemeClr val="tx1"/>
                </a:solidFill>
                <a:latin typeface="+mn-lt"/>
                <a:ea typeface="+mn-ea"/>
                <a:cs typeface="+mn-cs"/>
              </a:rPr>
              <a:t>Base64.Decoder        This class implements a decoder for decoding byte data using the Base64 encoding scheme as specified in RFC 4648 and RFC2045.</a:t>
            </a:r>
          </a:p>
          <a:p>
            <a:r>
              <a:rPr lang="en-IN" sz="1200" kern="1200" dirty="0" smtClean="0">
                <a:solidFill>
                  <a:schemeClr val="tx1"/>
                </a:solidFill>
                <a:latin typeface="+mn-lt"/>
                <a:ea typeface="+mn-ea"/>
                <a:cs typeface="+mn-cs"/>
              </a:rPr>
              <a:t>Base64.Encoder        This class implements an encoder for encoding byte data using the Base64 encoding scheme as specified in RFC 4648 and RFC 2045.</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latin typeface="+mn-lt"/>
                <a:ea typeface="+mn-ea"/>
                <a:cs typeface="+mn-cs"/>
              </a:rPr>
              <a:t>1)public static Base64.Decoder </a:t>
            </a:r>
            <a:r>
              <a:rPr lang="en-IN" sz="1200" kern="1200" dirty="0" err="1" smtClean="0">
                <a:solidFill>
                  <a:schemeClr val="tx1"/>
                </a:solidFill>
                <a:latin typeface="+mn-lt"/>
                <a:ea typeface="+mn-ea"/>
                <a:cs typeface="+mn-cs"/>
              </a:rPr>
              <a:t>getDecoder</a:t>
            </a:r>
            <a:r>
              <a:rPr lang="en-IN" sz="1200" kern="1200" dirty="0" smtClean="0">
                <a:solidFill>
                  <a:schemeClr val="tx1"/>
                </a:solidFill>
                <a:latin typeface="+mn-lt"/>
                <a:ea typeface="+mn-ea"/>
                <a:cs typeface="+mn-cs"/>
              </a:rPr>
              <a:t>()</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  It returns a Base64.Decoder that decodes using the Basic type base64 encoding scheme.</a:t>
            </a:r>
          </a:p>
          <a:p>
            <a:r>
              <a:rPr lang="en-IN" sz="1200" kern="1200" dirty="0" smtClean="0">
                <a:solidFill>
                  <a:schemeClr val="tx1"/>
                </a:solidFill>
                <a:latin typeface="+mn-lt"/>
                <a:ea typeface="+mn-ea"/>
                <a:cs typeface="+mn-cs"/>
              </a:rPr>
              <a:t>2)public static Base64.Encoder </a:t>
            </a:r>
            <a:r>
              <a:rPr lang="en-IN" sz="1200" kern="1200" dirty="0" err="1" smtClean="0">
                <a:solidFill>
                  <a:schemeClr val="tx1"/>
                </a:solidFill>
                <a:latin typeface="+mn-lt"/>
                <a:ea typeface="+mn-ea"/>
                <a:cs typeface="+mn-cs"/>
              </a:rPr>
              <a:t>getEncoder</a:t>
            </a:r>
            <a:r>
              <a:rPr lang="en-IN" sz="1200" kern="1200" dirty="0" smtClean="0">
                <a:solidFill>
                  <a:schemeClr val="tx1"/>
                </a:solidFill>
                <a:latin typeface="+mn-lt"/>
                <a:ea typeface="+mn-ea"/>
                <a:cs typeface="+mn-cs"/>
              </a:rPr>
              <a:t>() - It returns a Base64.Encoder that encodes using the Basic type base64 encoding scheme.</a:t>
            </a:r>
          </a:p>
          <a:p>
            <a:r>
              <a:rPr lang="en-IN" sz="1200" kern="1200" dirty="0" smtClean="0">
                <a:solidFill>
                  <a:schemeClr val="tx1"/>
                </a:solidFill>
                <a:latin typeface="+mn-lt"/>
                <a:ea typeface="+mn-ea"/>
                <a:cs typeface="+mn-cs"/>
              </a:rPr>
              <a:t>3)public static Base64.Decoder </a:t>
            </a:r>
            <a:r>
              <a:rPr lang="en-IN" sz="1200" kern="1200" dirty="0" err="1" smtClean="0">
                <a:solidFill>
                  <a:schemeClr val="tx1"/>
                </a:solidFill>
                <a:latin typeface="+mn-lt"/>
                <a:ea typeface="+mn-ea"/>
                <a:cs typeface="+mn-cs"/>
              </a:rPr>
              <a:t>getUrlDecoder</a:t>
            </a:r>
            <a:r>
              <a:rPr lang="en-IN" sz="1200" kern="1200" dirty="0" smtClean="0">
                <a:solidFill>
                  <a:schemeClr val="tx1"/>
                </a:solidFill>
                <a:latin typeface="+mn-lt"/>
                <a:ea typeface="+mn-ea"/>
                <a:cs typeface="+mn-cs"/>
              </a:rPr>
              <a:t>() - It returns a Base64.Decoder that decodes using the URL and Filename safe type base64 encoding</a:t>
            </a:r>
            <a:r>
              <a:rPr lang="en-IN" sz="1200" kern="1200" baseline="0" dirty="0" smtClean="0">
                <a:solidFill>
                  <a:schemeClr val="tx1"/>
                </a:solidFill>
                <a:latin typeface="+mn-lt"/>
                <a:ea typeface="+mn-ea"/>
                <a:cs typeface="+mn-cs"/>
              </a:rPr>
              <a:t>  </a:t>
            </a:r>
            <a:r>
              <a:rPr lang="en-IN" sz="1200" kern="1200" dirty="0" smtClean="0">
                <a:solidFill>
                  <a:schemeClr val="tx1"/>
                </a:solidFill>
                <a:latin typeface="+mn-lt"/>
                <a:ea typeface="+mn-ea"/>
                <a:cs typeface="+mn-cs"/>
              </a:rPr>
              <a:t>scheme.</a:t>
            </a:r>
          </a:p>
          <a:p>
            <a:r>
              <a:rPr lang="en-IN" sz="1200" kern="1200" dirty="0" smtClean="0">
                <a:solidFill>
                  <a:schemeClr val="tx1"/>
                </a:solidFill>
                <a:latin typeface="+mn-lt"/>
                <a:ea typeface="+mn-ea"/>
                <a:cs typeface="+mn-cs"/>
              </a:rPr>
              <a:t>4)public static Base64.Decoder </a:t>
            </a:r>
            <a:r>
              <a:rPr lang="en-IN" sz="1200" kern="1200" dirty="0" err="1" smtClean="0">
                <a:solidFill>
                  <a:schemeClr val="tx1"/>
                </a:solidFill>
                <a:latin typeface="+mn-lt"/>
                <a:ea typeface="+mn-ea"/>
                <a:cs typeface="+mn-cs"/>
              </a:rPr>
              <a:t>getMimeDecoder</a:t>
            </a:r>
            <a:r>
              <a:rPr lang="en-IN" sz="1200" kern="1200" dirty="0" smtClean="0">
                <a:solidFill>
                  <a:schemeClr val="tx1"/>
                </a:solidFill>
                <a:latin typeface="+mn-lt"/>
                <a:ea typeface="+mn-ea"/>
                <a:cs typeface="+mn-cs"/>
              </a:rPr>
              <a:t>()- It returns a Base64.Decoder that decodes using the MIME type base64 decoding scheme.</a:t>
            </a:r>
          </a:p>
          <a:p>
            <a:r>
              <a:rPr lang="en-IN" sz="1200" kern="1200" dirty="0" smtClean="0">
                <a:solidFill>
                  <a:schemeClr val="tx1"/>
                </a:solidFill>
                <a:latin typeface="+mn-lt"/>
                <a:ea typeface="+mn-ea"/>
                <a:cs typeface="+mn-cs"/>
              </a:rPr>
              <a:t>5 )public static Base64.Encoder </a:t>
            </a:r>
            <a:r>
              <a:rPr lang="en-IN" sz="1200" kern="1200" dirty="0" err="1" smtClean="0">
                <a:solidFill>
                  <a:schemeClr val="tx1"/>
                </a:solidFill>
                <a:latin typeface="+mn-lt"/>
                <a:ea typeface="+mn-ea"/>
                <a:cs typeface="+mn-cs"/>
              </a:rPr>
              <a:t>getMimeEncoder</a:t>
            </a:r>
            <a:r>
              <a:rPr lang="en-IN" sz="1200" kern="1200" dirty="0" smtClean="0">
                <a:solidFill>
                  <a:schemeClr val="tx1"/>
                </a:solidFill>
                <a:latin typeface="+mn-lt"/>
                <a:ea typeface="+mn-ea"/>
                <a:cs typeface="+mn-cs"/>
              </a:rPr>
              <a:t>() - It Returns a Base64.Encoder that encodes using the MIME type base64 encoding scheme.</a:t>
            </a:r>
          </a:p>
          <a:p>
            <a:r>
              <a:rPr lang="en-IN" sz="1200" kern="1200" dirty="0" smtClean="0">
                <a:solidFill>
                  <a:schemeClr val="tx1"/>
                </a:solidFill>
                <a:latin typeface="+mn-lt"/>
                <a:ea typeface="+mn-ea"/>
                <a:cs typeface="+mn-cs"/>
              </a:rPr>
              <a:t>6)public static Base64.Encoder </a:t>
            </a:r>
            <a:r>
              <a:rPr lang="en-IN" sz="1200" kern="1200" dirty="0" err="1" smtClean="0">
                <a:solidFill>
                  <a:schemeClr val="tx1"/>
                </a:solidFill>
                <a:latin typeface="+mn-lt"/>
                <a:ea typeface="+mn-ea"/>
                <a:cs typeface="+mn-cs"/>
              </a:rPr>
              <a:t>getMimeEncoder</a:t>
            </a:r>
            <a:r>
              <a:rPr lang="en-IN" sz="1200" kern="1200" dirty="0" smtClean="0">
                <a:solidFill>
                  <a:schemeClr val="tx1"/>
                </a:solidFill>
                <a:latin typeface="+mn-lt"/>
                <a:ea typeface="+mn-ea"/>
                <a:cs typeface="+mn-cs"/>
              </a:rPr>
              <a:t>(</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lineLength</a:t>
            </a:r>
            <a:r>
              <a:rPr lang="en-IN" sz="1200" kern="1200" dirty="0" smtClean="0">
                <a:solidFill>
                  <a:schemeClr val="tx1"/>
                </a:solidFill>
                <a:latin typeface="+mn-lt"/>
                <a:ea typeface="+mn-ea"/>
                <a:cs typeface="+mn-cs"/>
              </a:rPr>
              <a:t>, byte[] </a:t>
            </a:r>
            <a:r>
              <a:rPr lang="en-IN" sz="1200" kern="1200" dirty="0" err="1" smtClean="0">
                <a:solidFill>
                  <a:schemeClr val="tx1"/>
                </a:solidFill>
                <a:latin typeface="+mn-lt"/>
                <a:ea typeface="+mn-ea"/>
                <a:cs typeface="+mn-cs"/>
              </a:rPr>
              <a:t>lineSeparator</a:t>
            </a:r>
            <a:r>
              <a:rPr lang="en-IN" sz="1200" kern="1200" dirty="0" smtClean="0">
                <a:solidFill>
                  <a:schemeClr val="tx1"/>
                </a:solidFill>
                <a:latin typeface="+mn-lt"/>
                <a:ea typeface="+mn-ea"/>
                <a:cs typeface="+mn-cs"/>
              </a:rPr>
              <a:t>) - It returns a Base64.Encoder that encodes using the MIME type base64 encoding scheme with specified line length and line separators.</a:t>
            </a:r>
          </a:p>
          <a:p>
            <a:r>
              <a:rPr lang="en-IN" sz="1200" kern="1200" dirty="0" smtClean="0">
                <a:solidFill>
                  <a:schemeClr val="tx1"/>
                </a:solidFill>
                <a:latin typeface="+mn-lt"/>
                <a:ea typeface="+mn-ea"/>
                <a:cs typeface="+mn-cs"/>
              </a:rPr>
              <a:t>7) public static Base64.Encoder </a:t>
            </a:r>
            <a:r>
              <a:rPr lang="en-IN" sz="1200" kern="1200" dirty="0" err="1" smtClean="0">
                <a:solidFill>
                  <a:schemeClr val="tx1"/>
                </a:solidFill>
                <a:latin typeface="+mn-lt"/>
                <a:ea typeface="+mn-ea"/>
                <a:cs typeface="+mn-cs"/>
              </a:rPr>
              <a:t>getUrlEncoder</a:t>
            </a:r>
            <a:r>
              <a:rPr lang="en-IN" sz="1200" kern="1200" dirty="0" smtClean="0">
                <a:solidFill>
                  <a:schemeClr val="tx1"/>
                </a:solidFill>
                <a:latin typeface="+mn-lt"/>
                <a:ea typeface="+mn-ea"/>
                <a:cs typeface="+mn-cs"/>
              </a:rPr>
              <a:t>() - It returns a Base64.Encoder that encodes using the URL and Filename safe type base64 encoding scheme.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Methods </a:t>
            </a:r>
            <a:r>
              <a:rPr lang="en-IN" dirty="0" smtClean="0"/>
              <a:t>   </a:t>
            </a:r>
            <a:r>
              <a:rPr lang="en-IN" b="1" dirty="0" smtClean="0"/>
              <a:t>Description</a:t>
            </a:r>
            <a:r>
              <a:rPr lang="en-IN" dirty="0" smtClean="0"/>
              <a:t> </a:t>
            </a:r>
          </a:p>
          <a:p>
            <a:r>
              <a:rPr lang="en-IN" sz="1200" kern="1200" dirty="0" smtClean="0">
                <a:solidFill>
                  <a:schemeClr val="tx1"/>
                </a:solidFill>
                <a:latin typeface="+mn-lt"/>
                <a:ea typeface="+mn-ea"/>
                <a:cs typeface="+mn-cs"/>
              </a:rPr>
              <a:t>1)public byte[] decode(byte[]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 - It decodes all bytes from the input byte array using the Base64 encoding scheme, writing the results into a newly-allocated output byte array. The returned byte array is of the length of the resulting bytes.</a:t>
            </a:r>
          </a:p>
          <a:p>
            <a:r>
              <a:rPr lang="en-IN" sz="1200" kern="1200" dirty="0" smtClean="0">
                <a:solidFill>
                  <a:schemeClr val="tx1"/>
                </a:solidFill>
                <a:latin typeface="+mn-lt"/>
                <a:ea typeface="+mn-ea"/>
                <a:cs typeface="+mn-cs"/>
              </a:rPr>
              <a:t>2) public byte[] decode(String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 It decodes a Base64 encoded String into a newly-allocated byte array using the Base64 encoding scheme.</a:t>
            </a:r>
          </a:p>
          <a:p>
            <a:r>
              <a:rPr lang="en-IN" sz="1200" kern="1200" dirty="0" smtClean="0">
                <a:solidFill>
                  <a:schemeClr val="tx1"/>
                </a:solidFill>
                <a:latin typeface="+mn-lt"/>
                <a:ea typeface="+mn-ea"/>
                <a:cs typeface="+mn-cs"/>
              </a:rPr>
              <a:t>3) public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decode(byte[]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 byte[] </a:t>
            </a:r>
            <a:r>
              <a:rPr lang="en-IN" sz="1200" kern="1200" dirty="0" err="1" smtClean="0">
                <a:solidFill>
                  <a:schemeClr val="tx1"/>
                </a:solidFill>
                <a:latin typeface="+mn-lt"/>
                <a:ea typeface="+mn-ea"/>
                <a:cs typeface="+mn-cs"/>
              </a:rPr>
              <a:t>dst</a:t>
            </a:r>
            <a:r>
              <a:rPr lang="en-IN" sz="1200" kern="1200" dirty="0" smtClean="0">
                <a:solidFill>
                  <a:schemeClr val="tx1"/>
                </a:solidFill>
                <a:latin typeface="+mn-lt"/>
                <a:ea typeface="+mn-ea"/>
                <a:cs typeface="+mn-cs"/>
              </a:rPr>
              <a:t>)- It decodes all bytes from the input byte array using the Base64 encoding scheme, writing the results into the given output byte array, starting at offset 0.</a:t>
            </a:r>
          </a:p>
          <a:p>
            <a:r>
              <a:rPr lang="en-IN" sz="1200" kern="1200" dirty="0" smtClean="0">
                <a:solidFill>
                  <a:schemeClr val="tx1"/>
                </a:solidFill>
                <a:latin typeface="+mn-lt"/>
                <a:ea typeface="+mn-ea"/>
                <a:cs typeface="+mn-cs"/>
              </a:rPr>
              <a:t>4) public </a:t>
            </a:r>
            <a:r>
              <a:rPr lang="en-IN" sz="1200" kern="1200" dirty="0" err="1" smtClean="0">
                <a:solidFill>
                  <a:schemeClr val="tx1"/>
                </a:solidFill>
                <a:latin typeface="+mn-lt"/>
                <a:ea typeface="+mn-ea"/>
                <a:cs typeface="+mn-cs"/>
              </a:rPr>
              <a:t>ByteBuffer</a:t>
            </a:r>
            <a:r>
              <a:rPr lang="en-IN" sz="1200" kern="1200" dirty="0" smtClean="0">
                <a:solidFill>
                  <a:schemeClr val="tx1"/>
                </a:solidFill>
                <a:latin typeface="+mn-lt"/>
                <a:ea typeface="+mn-ea"/>
                <a:cs typeface="+mn-cs"/>
              </a:rPr>
              <a:t> decode(</a:t>
            </a:r>
            <a:r>
              <a:rPr lang="en-IN" sz="1200" kern="1200" dirty="0" err="1" smtClean="0">
                <a:solidFill>
                  <a:schemeClr val="tx1"/>
                </a:solidFill>
                <a:latin typeface="+mn-lt"/>
                <a:ea typeface="+mn-ea"/>
                <a:cs typeface="+mn-cs"/>
              </a:rPr>
              <a:t>ByteBuffer</a:t>
            </a:r>
            <a:r>
              <a:rPr lang="en-IN" sz="1200" kern="1200" dirty="0" smtClean="0">
                <a:solidFill>
                  <a:schemeClr val="tx1"/>
                </a:solidFill>
                <a:latin typeface="+mn-lt"/>
                <a:ea typeface="+mn-ea"/>
                <a:cs typeface="+mn-cs"/>
              </a:rPr>
              <a:t> buffer) - It decodes all bytes from the input byte buffer using the Base64 encoding scheme, writing the results into a newly-allocated </a:t>
            </a:r>
            <a:r>
              <a:rPr lang="en-IN" sz="1200" kern="1200" dirty="0" err="1" smtClean="0">
                <a:solidFill>
                  <a:schemeClr val="tx1"/>
                </a:solidFill>
                <a:latin typeface="+mn-lt"/>
                <a:ea typeface="+mn-ea"/>
                <a:cs typeface="+mn-cs"/>
              </a:rPr>
              <a:t>ByteBuffer</a:t>
            </a:r>
            <a:r>
              <a:rPr lang="en-IN" sz="1200" kern="1200" dirty="0" smtClean="0">
                <a:solidFill>
                  <a:schemeClr val="tx1"/>
                </a:solidFill>
                <a:latin typeface="+mn-lt"/>
                <a:ea typeface="+mn-ea"/>
                <a:cs typeface="+mn-cs"/>
              </a:rPr>
              <a:t>.</a:t>
            </a:r>
          </a:p>
          <a:p>
            <a:r>
              <a:rPr lang="en-IN" sz="1200" kern="1200" dirty="0" smtClean="0">
                <a:solidFill>
                  <a:schemeClr val="tx1"/>
                </a:solidFill>
                <a:latin typeface="+mn-lt"/>
                <a:ea typeface="+mn-ea"/>
                <a:cs typeface="+mn-cs"/>
              </a:rPr>
              <a:t>5) public </a:t>
            </a:r>
            <a:r>
              <a:rPr lang="en-IN" sz="1200" kern="1200" dirty="0" err="1" smtClean="0">
                <a:solidFill>
                  <a:schemeClr val="tx1"/>
                </a:solidFill>
                <a:latin typeface="+mn-lt"/>
                <a:ea typeface="+mn-ea"/>
                <a:cs typeface="+mn-cs"/>
              </a:rPr>
              <a:t>InputStream</a:t>
            </a:r>
            <a:r>
              <a:rPr lang="en-IN" sz="1200" kern="1200" dirty="0" smtClean="0">
                <a:solidFill>
                  <a:schemeClr val="tx1"/>
                </a:solidFill>
                <a:latin typeface="+mn-lt"/>
                <a:ea typeface="+mn-ea"/>
                <a:cs typeface="+mn-cs"/>
              </a:rPr>
              <a:t> wrap(</a:t>
            </a:r>
            <a:r>
              <a:rPr lang="en-IN" sz="1200" kern="1200" dirty="0" err="1" smtClean="0">
                <a:solidFill>
                  <a:schemeClr val="tx1"/>
                </a:solidFill>
                <a:latin typeface="+mn-lt"/>
                <a:ea typeface="+mn-ea"/>
                <a:cs typeface="+mn-cs"/>
              </a:rPr>
              <a:t>InputStream</a:t>
            </a:r>
            <a:r>
              <a:rPr lang="en-IN" sz="1200" kern="1200" dirty="0" smtClean="0">
                <a:solidFill>
                  <a:schemeClr val="tx1"/>
                </a:solidFill>
                <a:latin typeface="+mn-lt"/>
                <a:ea typeface="+mn-ea"/>
                <a:cs typeface="+mn-cs"/>
              </a:rPr>
              <a:t> is)-It returns an input stream for decoding Base64 encoded byte stream.</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Methods                                               </a:t>
            </a:r>
            <a:r>
              <a:rPr lang="en-IN" dirty="0" smtClean="0"/>
              <a:t> </a:t>
            </a:r>
            <a:r>
              <a:rPr lang="en-IN" b="1" dirty="0" smtClean="0"/>
              <a:t>Description </a:t>
            </a:r>
          </a:p>
          <a:p>
            <a:pPr marL="228600" indent="-228600">
              <a:buAutoNum type="arabicParenR"/>
            </a:pPr>
            <a:r>
              <a:rPr lang="en-IN" sz="1200" kern="1200" dirty="0" smtClean="0">
                <a:solidFill>
                  <a:schemeClr val="tx1"/>
                </a:solidFill>
                <a:latin typeface="+mn-lt"/>
                <a:ea typeface="+mn-ea"/>
                <a:cs typeface="+mn-cs"/>
              </a:rPr>
              <a:t>public byte[] encode(byte[]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 - It encodes all bytes from the specified byte array into a newly-allocated byte array using the Base64 encoding scheme. The returned byte array is of the length of the resulting bytes.</a:t>
            </a:r>
          </a:p>
          <a:p>
            <a:pPr marL="228600" indent="-228600">
              <a:buAutoNum type="arabicParenR"/>
            </a:pPr>
            <a:r>
              <a:rPr lang="en-IN" sz="1200" kern="1200" dirty="0" smtClean="0">
                <a:solidFill>
                  <a:schemeClr val="tx1"/>
                </a:solidFill>
                <a:latin typeface="+mn-lt"/>
                <a:ea typeface="+mn-ea"/>
                <a:cs typeface="+mn-cs"/>
              </a:rPr>
              <a:t>public </a:t>
            </a:r>
            <a:r>
              <a:rPr lang="en-IN" sz="1200" kern="1200" dirty="0" err="1" smtClean="0">
                <a:solidFill>
                  <a:schemeClr val="tx1"/>
                </a:solidFill>
                <a:latin typeface="+mn-lt"/>
                <a:ea typeface="+mn-ea"/>
                <a:cs typeface="+mn-cs"/>
              </a:rPr>
              <a:t>int</a:t>
            </a:r>
            <a:r>
              <a:rPr lang="en-IN" sz="1200" kern="1200" dirty="0" smtClean="0">
                <a:solidFill>
                  <a:schemeClr val="tx1"/>
                </a:solidFill>
                <a:latin typeface="+mn-lt"/>
                <a:ea typeface="+mn-ea"/>
                <a:cs typeface="+mn-cs"/>
              </a:rPr>
              <a:t> encode(byte[]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 byte[] </a:t>
            </a:r>
            <a:r>
              <a:rPr lang="en-IN" sz="1200" kern="1200" dirty="0" err="1" smtClean="0">
                <a:solidFill>
                  <a:schemeClr val="tx1"/>
                </a:solidFill>
                <a:latin typeface="+mn-lt"/>
                <a:ea typeface="+mn-ea"/>
                <a:cs typeface="+mn-cs"/>
              </a:rPr>
              <a:t>dst</a:t>
            </a:r>
            <a:r>
              <a:rPr lang="en-IN" sz="1200" kern="1200" dirty="0" smtClean="0">
                <a:solidFill>
                  <a:schemeClr val="tx1"/>
                </a:solidFill>
                <a:latin typeface="+mn-lt"/>
                <a:ea typeface="+mn-ea"/>
                <a:cs typeface="+mn-cs"/>
              </a:rPr>
              <a:t>) - It encodes all bytes from the specified byte array using the Base64 encoding scheme, writing the resulting bytes to the given output byte array, starting at offset 0.</a:t>
            </a:r>
          </a:p>
          <a:p>
            <a:pPr marL="228600" indent="-228600">
              <a:buAutoNum type="arabicParenR"/>
            </a:pPr>
            <a:r>
              <a:rPr lang="en-IN" sz="1200" kern="1200" dirty="0" smtClean="0">
                <a:solidFill>
                  <a:schemeClr val="tx1"/>
                </a:solidFill>
                <a:latin typeface="+mn-lt"/>
                <a:ea typeface="+mn-ea"/>
                <a:cs typeface="+mn-cs"/>
              </a:rPr>
              <a:t>public String </a:t>
            </a:r>
            <a:r>
              <a:rPr lang="en-IN" sz="1200" kern="1200" dirty="0" err="1" smtClean="0">
                <a:solidFill>
                  <a:schemeClr val="tx1"/>
                </a:solidFill>
                <a:latin typeface="+mn-lt"/>
                <a:ea typeface="+mn-ea"/>
                <a:cs typeface="+mn-cs"/>
              </a:rPr>
              <a:t>encodeToString</a:t>
            </a:r>
            <a:r>
              <a:rPr lang="en-IN" sz="1200" kern="1200" dirty="0" smtClean="0">
                <a:solidFill>
                  <a:schemeClr val="tx1"/>
                </a:solidFill>
                <a:latin typeface="+mn-lt"/>
                <a:ea typeface="+mn-ea"/>
                <a:cs typeface="+mn-cs"/>
              </a:rPr>
              <a:t>(byte[] </a:t>
            </a:r>
            <a:r>
              <a:rPr lang="en-IN" sz="1200" kern="1200" dirty="0" err="1" smtClean="0">
                <a:solidFill>
                  <a:schemeClr val="tx1"/>
                </a:solidFill>
                <a:latin typeface="+mn-lt"/>
                <a:ea typeface="+mn-ea"/>
                <a:cs typeface="+mn-cs"/>
              </a:rPr>
              <a:t>src</a:t>
            </a:r>
            <a:r>
              <a:rPr lang="en-IN" sz="1200" kern="1200" dirty="0" smtClean="0">
                <a:solidFill>
                  <a:schemeClr val="tx1"/>
                </a:solidFill>
                <a:latin typeface="+mn-lt"/>
                <a:ea typeface="+mn-ea"/>
                <a:cs typeface="+mn-cs"/>
              </a:rPr>
              <a:t>) - It encodes the specified byte array into a String using the Base64 encoding </a:t>
            </a:r>
            <a:r>
              <a:rPr lang="en-IN" sz="1200" kern="1200" dirty="0" err="1" smtClean="0">
                <a:solidFill>
                  <a:schemeClr val="tx1"/>
                </a:solidFill>
                <a:latin typeface="+mn-lt"/>
                <a:ea typeface="+mn-ea"/>
                <a:cs typeface="+mn-cs"/>
              </a:rPr>
              <a:t>scheme.public</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ByteBuffer</a:t>
            </a:r>
            <a:r>
              <a:rPr lang="en-IN" sz="1200" kern="1200" dirty="0" smtClean="0">
                <a:solidFill>
                  <a:schemeClr val="tx1"/>
                </a:solidFill>
                <a:latin typeface="+mn-lt"/>
                <a:ea typeface="+mn-ea"/>
                <a:cs typeface="+mn-cs"/>
              </a:rPr>
              <a:t> encode(</a:t>
            </a:r>
            <a:r>
              <a:rPr lang="en-IN" sz="1200" kern="1200" dirty="0" err="1" smtClean="0">
                <a:solidFill>
                  <a:schemeClr val="tx1"/>
                </a:solidFill>
                <a:latin typeface="+mn-lt"/>
                <a:ea typeface="+mn-ea"/>
                <a:cs typeface="+mn-cs"/>
              </a:rPr>
              <a:t>ByteBuffer</a:t>
            </a:r>
            <a:r>
              <a:rPr lang="en-IN" sz="1200" kern="1200" dirty="0" smtClean="0">
                <a:solidFill>
                  <a:schemeClr val="tx1"/>
                </a:solidFill>
                <a:latin typeface="+mn-lt"/>
                <a:ea typeface="+mn-ea"/>
                <a:cs typeface="+mn-cs"/>
              </a:rPr>
              <a:t> buffer)It encodes all remaining bytes from the specified byte buffer into a newly-allocated </a:t>
            </a:r>
            <a:r>
              <a:rPr lang="en-IN" sz="1200" kern="1200" dirty="0" err="1" smtClean="0">
                <a:solidFill>
                  <a:schemeClr val="tx1"/>
                </a:solidFill>
                <a:latin typeface="+mn-lt"/>
                <a:ea typeface="+mn-ea"/>
                <a:cs typeface="+mn-cs"/>
              </a:rPr>
              <a:t>ByteBuffer</a:t>
            </a:r>
            <a:r>
              <a:rPr lang="en-IN" sz="1200" kern="1200" dirty="0" smtClean="0">
                <a:solidFill>
                  <a:schemeClr val="tx1"/>
                </a:solidFill>
                <a:latin typeface="+mn-lt"/>
                <a:ea typeface="+mn-ea"/>
                <a:cs typeface="+mn-cs"/>
              </a:rPr>
              <a:t> using the Base64 encoding scheme. Upon return, the source buffer's position will be updated to its limit; its limit will not have been changed. The returned output buffer's position will be zero and its limit will be the number of resulting encoded bytes.</a:t>
            </a:r>
          </a:p>
          <a:p>
            <a:pPr marL="228600" indent="-228600">
              <a:buAutoNum type="arabicParenR"/>
            </a:pPr>
            <a:r>
              <a:rPr lang="en-IN" sz="1200" kern="1200" dirty="0" smtClean="0">
                <a:solidFill>
                  <a:schemeClr val="tx1"/>
                </a:solidFill>
                <a:latin typeface="+mn-lt"/>
                <a:ea typeface="+mn-ea"/>
                <a:cs typeface="+mn-cs"/>
              </a:rPr>
              <a:t>public </a:t>
            </a:r>
            <a:r>
              <a:rPr lang="en-IN" sz="1200" kern="1200" dirty="0" err="1" smtClean="0">
                <a:solidFill>
                  <a:schemeClr val="tx1"/>
                </a:solidFill>
                <a:latin typeface="+mn-lt"/>
                <a:ea typeface="+mn-ea"/>
                <a:cs typeface="+mn-cs"/>
              </a:rPr>
              <a:t>OutputStream</a:t>
            </a:r>
            <a:r>
              <a:rPr lang="en-IN" sz="1200" kern="1200" dirty="0" smtClean="0">
                <a:solidFill>
                  <a:schemeClr val="tx1"/>
                </a:solidFill>
                <a:latin typeface="+mn-lt"/>
                <a:ea typeface="+mn-ea"/>
                <a:cs typeface="+mn-cs"/>
              </a:rPr>
              <a:t> wrap(</a:t>
            </a:r>
            <a:r>
              <a:rPr lang="en-IN" sz="1200" kern="1200" dirty="0" err="1" smtClean="0">
                <a:solidFill>
                  <a:schemeClr val="tx1"/>
                </a:solidFill>
                <a:latin typeface="+mn-lt"/>
                <a:ea typeface="+mn-ea"/>
                <a:cs typeface="+mn-cs"/>
              </a:rPr>
              <a:t>OutputStream</a:t>
            </a:r>
            <a:r>
              <a:rPr lang="en-IN" sz="1200" kern="1200" dirty="0" smtClean="0">
                <a:solidFill>
                  <a:schemeClr val="tx1"/>
                </a:solidFill>
                <a:latin typeface="+mn-lt"/>
                <a:ea typeface="+mn-ea"/>
                <a:cs typeface="+mn-cs"/>
              </a:rPr>
              <a:t> </a:t>
            </a:r>
            <a:r>
              <a:rPr lang="en-IN" sz="1200" kern="1200" dirty="0" err="1" smtClean="0">
                <a:solidFill>
                  <a:schemeClr val="tx1"/>
                </a:solidFill>
                <a:latin typeface="+mn-lt"/>
                <a:ea typeface="+mn-ea"/>
                <a:cs typeface="+mn-cs"/>
              </a:rPr>
              <a:t>os</a:t>
            </a:r>
            <a:r>
              <a:rPr lang="en-IN" sz="1200" kern="1200" dirty="0" smtClean="0">
                <a:solidFill>
                  <a:schemeClr val="tx1"/>
                </a:solidFill>
                <a:latin typeface="+mn-lt"/>
                <a:ea typeface="+mn-ea"/>
                <a:cs typeface="+mn-cs"/>
              </a:rPr>
              <a:t>) -</a:t>
            </a:r>
            <a:r>
              <a:rPr lang="en-IN" sz="1200" kern="1200" baseline="0" dirty="0" smtClean="0">
                <a:solidFill>
                  <a:schemeClr val="tx1"/>
                </a:solidFill>
                <a:latin typeface="+mn-lt"/>
                <a:ea typeface="+mn-ea"/>
                <a:cs typeface="+mn-cs"/>
              </a:rPr>
              <a:t> I</a:t>
            </a:r>
            <a:r>
              <a:rPr lang="en-IN" sz="1200" kern="1200" dirty="0" smtClean="0">
                <a:solidFill>
                  <a:schemeClr val="tx1"/>
                </a:solidFill>
                <a:latin typeface="+mn-lt"/>
                <a:ea typeface="+mn-ea"/>
                <a:cs typeface="+mn-cs"/>
              </a:rPr>
              <a:t>t wraps an output stream for encoding byte data using the Base64 encoding scheme.</a:t>
            </a:r>
          </a:p>
          <a:p>
            <a:pPr marL="228600" indent="-228600">
              <a:buAutoNum type="arabicParenR"/>
            </a:pPr>
            <a:r>
              <a:rPr lang="en-IN" sz="1200" kern="1200" dirty="0" smtClean="0">
                <a:solidFill>
                  <a:schemeClr val="tx1"/>
                </a:solidFill>
                <a:latin typeface="+mn-lt"/>
                <a:ea typeface="+mn-ea"/>
                <a:cs typeface="+mn-cs"/>
              </a:rPr>
              <a:t>public Base64.Encoder </a:t>
            </a:r>
            <a:r>
              <a:rPr lang="en-IN" sz="1200" kern="1200" dirty="0" err="1" smtClean="0">
                <a:solidFill>
                  <a:schemeClr val="tx1"/>
                </a:solidFill>
                <a:latin typeface="+mn-lt"/>
                <a:ea typeface="+mn-ea"/>
                <a:cs typeface="+mn-cs"/>
              </a:rPr>
              <a:t>withoutPadding</a:t>
            </a:r>
            <a:r>
              <a:rPr lang="en-IN" sz="1200" kern="1200" dirty="0" smtClean="0">
                <a:solidFill>
                  <a:schemeClr val="tx1"/>
                </a:solidFill>
                <a:latin typeface="+mn-lt"/>
                <a:ea typeface="+mn-ea"/>
                <a:cs typeface="+mn-cs"/>
              </a:rPr>
              <a:t>() - It returns an encoder instance that encodes equivalently to this one, but without adding any padding character at the end of the encoded byte data.</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141581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IN" sz="1200" b="1" i="0" kern="1200" dirty="0" smtClean="0">
                <a:solidFill>
                  <a:schemeClr val="tx1"/>
                </a:solidFill>
                <a:latin typeface="+mn-lt"/>
                <a:ea typeface="+mn-ea"/>
                <a:cs typeface="+mn-cs"/>
              </a:rPr>
              <a:t>Basic Encoding and Decoding</a:t>
            </a:r>
          </a:p>
          <a:p>
            <a:pPr marL="0" marR="0" indent="0" algn="l" defTabSz="914400" rtl="0" eaLnBrk="1" fontAlgn="base"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RFC 4648 describes a Base64 variant known as </a:t>
            </a:r>
            <a:r>
              <a:rPr lang="en-IN" sz="1200" b="1" i="1" kern="1200" dirty="0" smtClean="0">
                <a:solidFill>
                  <a:schemeClr val="tx1"/>
                </a:solidFill>
                <a:latin typeface="+mn-lt"/>
                <a:ea typeface="+mn-ea"/>
                <a:cs typeface="+mn-cs"/>
              </a:rPr>
              <a:t>Basic</a:t>
            </a:r>
            <a:r>
              <a:rPr lang="en-IN" sz="1200" b="1" i="0" kern="1200" dirty="0" smtClean="0">
                <a:solidFill>
                  <a:schemeClr val="tx1"/>
                </a:solidFill>
                <a:latin typeface="+mn-lt"/>
                <a:ea typeface="+mn-ea"/>
                <a:cs typeface="+mn-cs"/>
              </a:rPr>
              <a:t>.</a:t>
            </a:r>
          </a:p>
          <a:p>
            <a:pPr fontAlgn="base"/>
            <a:r>
              <a:rPr lang="en-IN" dirty="0" smtClean="0"/>
              <a:t>Encoded byte array: [B@6bc7c054 </a:t>
            </a:r>
          </a:p>
          <a:p>
            <a:pPr fontAlgn="base"/>
            <a:r>
              <a:rPr lang="en-IN" dirty="0" smtClean="0"/>
              <a:t>Encoded byte array written to another array: [B@232204a1</a:t>
            </a:r>
          </a:p>
          <a:p>
            <a:pPr fontAlgn="base"/>
            <a:r>
              <a:rPr lang="en-IN" dirty="0" smtClean="0"/>
              <a:t> Number of bytes written: 4 </a:t>
            </a:r>
          </a:p>
          <a:p>
            <a:pPr fontAlgn="base"/>
            <a:r>
              <a:rPr lang="en-IN" dirty="0" smtClean="0"/>
              <a:t>Encoded string: SmF2YVRwb2ludA== </a:t>
            </a:r>
          </a:p>
          <a:p>
            <a:pPr fontAlgn="base"/>
            <a:r>
              <a:rPr lang="en-IN" dirty="0" smtClean="0"/>
              <a:t>Decoded string: </a:t>
            </a:r>
            <a:r>
              <a:rPr lang="en-IN" dirty="0" err="1" smtClean="0"/>
              <a:t>JavaTpoint</a:t>
            </a:r>
            <a:endParaRPr lang="en-IN" dirty="0" smtClean="0"/>
          </a:p>
          <a:p>
            <a:pPr fontAlgn="base"/>
            <a:endParaRPr lang="en-IN" dirty="0" smtClean="0"/>
          </a:p>
          <a:p>
            <a:pPr fontAlgn="base"/>
            <a:r>
              <a:rPr lang="en-IN" dirty="0" smtClean="0"/>
              <a:t>-------------------------------------------------------------------------------------------------</a:t>
            </a:r>
          </a:p>
          <a:p>
            <a:pPr fontAlgn="base"/>
            <a:endParaRPr lang="en-IN" dirty="0" smtClean="0"/>
          </a:p>
          <a:p>
            <a:pPr fontAlgn="base"/>
            <a:r>
              <a:rPr lang="en-IN" dirty="0" smtClean="0"/>
              <a:t>Encoded byte array:[B@2a139a55</a:t>
            </a:r>
          </a:p>
          <a:p>
            <a:pPr fontAlgn="base"/>
            <a:r>
              <a:rPr lang="en-IN" dirty="0" smtClean="0"/>
              <a:t>Encoded byte array written.to another array:[B@15db9742</a:t>
            </a:r>
          </a:p>
          <a:p>
            <a:pPr fontAlgn="base"/>
            <a:r>
              <a:rPr lang="en-IN" dirty="0" smtClean="0"/>
              <a:t>Number of bytes written:4</a:t>
            </a:r>
          </a:p>
          <a:p>
            <a:pPr fontAlgn="base"/>
            <a:r>
              <a:rPr lang="en-IN" dirty="0" smtClean="0"/>
              <a:t>Encoded string:SmF2YVRwb2ludA==</a:t>
            </a:r>
          </a:p>
          <a:p>
            <a:pPr fontAlgn="base"/>
            <a:r>
              <a:rPr lang="en-IN" dirty="0" smtClean="0"/>
              <a:t>Decoded string: </a:t>
            </a:r>
            <a:r>
              <a:rPr lang="en-IN" dirty="0" err="1" smtClean="0"/>
              <a:t>JavaTpoint</a:t>
            </a:r>
            <a:endParaRPr lang="en-IN" dirty="0" smtClean="0"/>
          </a:p>
          <a:p>
            <a:pPr fontAlgn="base"/>
            <a:endParaRPr lang="en-IN" dirty="0" smtClean="0"/>
          </a:p>
          <a:p>
            <a:pPr fontAlgn="base"/>
            <a:endParaRPr lang="en-IN" dirty="0" smtClean="0"/>
          </a:p>
          <a:p>
            <a:pPr fontAlgn="base"/>
            <a:endParaRPr lang="en-IN" dirty="0"/>
          </a:p>
        </p:txBody>
      </p:sp>
      <p:sp>
        <p:nvSpPr>
          <p:cNvPr id="4" name="Slide Number Placeholder 3"/>
          <p:cNvSpPr>
            <a:spLocks noGrp="1"/>
          </p:cNvSpPr>
          <p:nvPr>
            <p:ph type="sldNum" sz="quarter" idx="10"/>
          </p:nvPr>
        </p:nvSpPr>
        <p:spPr/>
        <p:txBody>
          <a:bodyPr/>
          <a:lstStyle/>
          <a:p>
            <a:fld id="{C3EA9183-FC59-41C2-B0B9-A5D3529C31E1}"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CE6B3A-5A6B-4D21-9145-3DF60C36143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CE6B3A-5A6B-4D21-9145-3DF60C36143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CE6B3A-5A6B-4D21-9145-3DF60C36143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CE6B3A-5A6B-4D21-9145-3DF60C36143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CE6B3A-5A6B-4D21-9145-3DF60C361433}" type="datetimeFigureOut">
              <a:rPr lang="en-US" smtClean="0"/>
              <a:pPr/>
              <a:t>3/7/2020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CE6B3A-5A6B-4D21-9145-3DF60C361433}"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CE6B3A-5A6B-4D21-9145-3DF60C361433}" type="datetimeFigureOut">
              <a:rPr lang="en-US" smtClean="0"/>
              <a:pPr/>
              <a:t>3/7/2020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CE6B3A-5A6B-4D21-9145-3DF60C361433}" type="datetimeFigureOut">
              <a:rPr lang="en-US" smtClean="0"/>
              <a:pPr/>
              <a:t>3/7/2020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E6B3A-5A6B-4D21-9145-3DF60C361433}" type="datetimeFigureOut">
              <a:rPr lang="en-US" smtClean="0"/>
              <a:pPr/>
              <a:t>3/7/2020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E6B3A-5A6B-4D21-9145-3DF60C361433}"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E6B3A-5A6B-4D21-9145-3DF60C361433}" type="datetimeFigureOut">
              <a:rPr lang="en-US" smtClean="0"/>
              <a:pPr/>
              <a:t>3/7/2020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11F518-C5F9-4C82-9651-D582C2D3EC2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E6B3A-5A6B-4D21-9145-3DF60C361433}" type="datetimeFigureOut">
              <a:rPr lang="en-US" smtClean="0"/>
              <a:pPr/>
              <a:t>3/7/2020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1F518-C5F9-4C82-9651-D582C2D3EC2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4725" y="2952750"/>
            <a:ext cx="2674550"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anose="02070309020205020404" pitchFamily="49" charset="0"/>
                <a:cs typeface="Courier New" panose="02070309020205020404" pitchFamily="49" charset="0"/>
              </a:rPr>
              <a:t>// Predict the output</a:t>
            </a:r>
            <a:endParaRPr lang="en-US" sz="2000" b="1" dirty="0">
              <a:solidFill>
                <a:srgbClr val="FF0000"/>
              </a:solidFill>
              <a:latin typeface="Courier New" panose="02070309020205020404" pitchFamily="49" charset="0"/>
              <a:cs typeface="Courier New" panose="02070309020205020404" pitchFamily="49" charset="0"/>
            </a:endParaRP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0" y="0"/>
            <a:ext cx="492443"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457200" algn="l"/>
              </a:tabLst>
            </a:pPr>
            <a:endParaRPr lang="en-US" sz="2000" b="1" dirty="0" smtClean="0">
              <a:solidFill>
                <a:schemeClr val="bg1"/>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tabLst>
                <a:tab pos="457200" algn="l"/>
              </a:tabLst>
            </a:pPr>
            <a:r>
              <a:rPr lang="en-US" sz="2000" b="1" dirty="0" smtClean="0">
                <a:solidFill>
                  <a:schemeClr val="bg1"/>
                </a:solidFill>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p:txBody>
      </p:sp>
      <p:sp>
        <p:nvSpPr>
          <p:cNvPr id="33793" name="Rectangle 1"/>
          <p:cNvSpPr>
            <a:spLocks noChangeArrowheads="1"/>
          </p:cNvSpPr>
          <p:nvPr/>
        </p:nvSpPr>
        <p:spPr bwMode="auto">
          <a:xfrm>
            <a:off x="0" y="0"/>
            <a:ext cx="9571851" cy="470898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tabLst>
                <a:tab pos="457200" algn="l"/>
              </a:tabLst>
            </a:pPr>
            <a:r>
              <a:rPr kumimoji="0" lang="en-US" sz="2000" b="1" i="0" u="none" strike="noStrike" cap="none" normalizeH="0" dirty="0" smtClean="0">
                <a:ln>
                  <a:noFill/>
                </a:ln>
                <a:solidFill>
                  <a:schemeClr val="bg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import</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java.util.Base64;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publicclass</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Base64BasicEncryptionExample </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public static void main(String[]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args</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Base64.Encoder encoder = Base64.getUrlEncoder();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String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encoder.encodeToString</a:t>
            </a:r>
            <a:endPar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("http://www.javatpoint.com/java-tutorial/".getBytes());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System.out.priantln</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("Encoded URL: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Base64.Decoder decoder = Base64.getUrlDecoder();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String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dStr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r>
              <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String(</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decoder.decode</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System.out.println</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("Decoded URL: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dStr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anose="02070309020205020404" pitchFamily="49" charset="0"/>
                <a:cs typeface="Courier New" panose="02070309020205020404" pitchFamily="49" charset="0"/>
              </a:rPr>
              <a:t>// Predict the output</a:t>
            </a:r>
            <a:endParaRPr lang="en-US" sz="2000" b="1" dirty="0">
              <a:solidFill>
                <a:srgbClr val="FF0000"/>
              </a:solidFill>
              <a:latin typeface="Courier New" panose="02070309020205020404" pitchFamily="49" charset="0"/>
              <a:cs typeface="Courier New" panose="02070309020205020404" pitchFamily="49" charset="0"/>
            </a:endParaRP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0" y="0"/>
            <a:ext cx="492443"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457200" algn="l"/>
              </a:tabLst>
            </a:pPr>
            <a:endParaRPr lang="en-US" sz="2000" b="1" dirty="0" smtClean="0">
              <a:solidFill>
                <a:schemeClr val="bg1"/>
              </a:solidFill>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tabLst>
                <a:tab pos="457200" algn="l"/>
              </a:tabLst>
            </a:pPr>
            <a:r>
              <a:rPr lang="en-US" sz="2000" b="1" dirty="0" smtClean="0">
                <a:solidFill>
                  <a:schemeClr val="bg1"/>
                </a:solidFill>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p:txBody>
      </p:sp>
      <p:sp>
        <p:nvSpPr>
          <p:cNvPr id="33793" name="Rectangle 1"/>
          <p:cNvSpPr>
            <a:spLocks noChangeArrowheads="1"/>
          </p:cNvSpPr>
          <p:nvPr/>
        </p:nvSpPr>
        <p:spPr bwMode="auto">
          <a:xfrm>
            <a:off x="0" y="0"/>
            <a:ext cx="338554"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endPar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p:txBody>
      </p:sp>
      <p:sp>
        <p:nvSpPr>
          <p:cNvPr id="35841" name="Rectangle 1"/>
          <p:cNvSpPr>
            <a:spLocks noChangeArrowheads="1"/>
          </p:cNvSpPr>
          <p:nvPr/>
        </p:nvSpPr>
        <p:spPr bwMode="auto">
          <a:xfrm>
            <a:off x="0" y="0"/>
            <a:ext cx="9110186" cy="563231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457200" algn="l"/>
              </a:tabLst>
            </a:pPr>
            <a:r>
              <a:rPr lang="en-US" sz="2000" b="1" dirty="0" smtClean="0">
                <a:solidFill>
                  <a:schemeClr val="bg1"/>
                </a:solidFill>
                <a:latin typeface="Courier New" pitchFamily="49" charset="0"/>
                <a:ea typeface="Times New Roman" pitchFamily="18"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tabLst>
                <a:tab pos="457200" algn="l"/>
              </a:tabLst>
            </a:pPr>
            <a:r>
              <a:rPr lang="en-US" sz="2000" b="1" dirty="0" smtClean="0">
                <a:solidFill>
                  <a:schemeClr val="bg1"/>
                </a:solidFill>
                <a:latin typeface="Courier New" pitchFamily="49" charset="0"/>
                <a:ea typeface="Times New Roman" pitchFamily="18" charset="0"/>
                <a:cs typeface="Courier New" pitchFamily="49" charset="0"/>
              </a:rPr>
              <a:t>  </a:t>
            </a:r>
            <a:r>
              <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package</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Base64Encryption;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import</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java.util.Base64;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public class Base64BasicEncryptionExample </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public static void main(String[]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args</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Base64.Encoder encoder = Base64.getMimeEncoder();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String message = "Hello,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nYou</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are informed </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regarding your inconsistency of work";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String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encoder.encodeToString</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message.getBytes</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System.out.println</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("Encoded MIME message: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Base64.Decoder decoder = Base64.getMimeDecoder(); </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String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dStr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r>
              <a:rPr kumimoji="0" lang="en-US" sz="2000" b="1"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String(</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decoder.decode</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eStr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System.out.println</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("Decoded message: "+</a:t>
            </a:r>
            <a:r>
              <a:rPr kumimoji="0" lang="en-US" sz="2000" b="0" i="0" u="none" strike="noStrike" cap="none" normalizeH="0" baseline="0" dirty="0" err="1" smtClean="0">
                <a:ln>
                  <a:noFill/>
                </a:ln>
                <a:solidFill>
                  <a:schemeClr val="bg1"/>
                </a:solidFill>
                <a:effectLst/>
                <a:latin typeface="Courier New" pitchFamily="49" charset="0"/>
                <a:ea typeface="Times New Roman" pitchFamily="18" charset="0"/>
                <a:cs typeface="Courier New" pitchFamily="49" charset="0"/>
              </a:rPr>
              <a:t>dStr</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 </a:t>
            </a:r>
          </a:p>
          <a:p>
            <a:pPr marL="0" marR="0" lvl="0" indent="0" algn="l" defTabSz="914400" rtl="0" eaLnBrk="0" fontAlgn="base" latinLnBrk="0" hangingPunct="0">
              <a:lnSpc>
                <a:spcPct val="100000"/>
              </a:lnSpc>
              <a:spcBef>
                <a:spcPct val="0"/>
              </a:spcBef>
              <a:spcAft>
                <a:spcPct val="0"/>
              </a:spcAft>
              <a:buClrTx/>
              <a:buSzTx/>
              <a:tabLst>
                <a:tab pos="457200" algn="l"/>
              </a:tabLst>
            </a:pPr>
            <a:r>
              <a:rPr lang="en-US" sz="2000" dirty="0" smtClean="0">
                <a:solidFill>
                  <a:schemeClr val="bg1"/>
                </a:solidFill>
                <a:latin typeface="Courier New" pitchFamily="49" charset="0"/>
                <a:ea typeface="Times New Roman" pitchFamily="18" charset="0"/>
                <a:cs typeface="Courier New" pitchFamily="49" charset="0"/>
              </a:rPr>
              <a:t>   </a:t>
            </a:r>
            <a:r>
              <a:rPr kumimoji="0" lang="en-US" sz="2000" b="0" i="0" u="none" strike="noStrike" cap="none" normalizeH="0" baseline="0" dirty="0" smtClean="0">
                <a:ln>
                  <a:noFill/>
                </a:ln>
                <a:solidFill>
                  <a:schemeClr val="bg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bg1"/>
              </a:solidFill>
              <a:effectLst/>
              <a:latin typeface="Courier New" pitchFamily="49" charset="0"/>
              <a:cs typeface="Courier New" pitchFamily="49" charset="0"/>
            </a:endParaRP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1"/>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784830"/>
          </a:xfrm>
          <a:prstGeom prst="rect">
            <a:avLst/>
          </a:prstGeom>
          <a:noFill/>
        </p:spPr>
        <p:txBody>
          <a:bodyPr wrap="square" rtlCol="0">
            <a:spAutoFit/>
          </a:bodyPr>
          <a:lstStyle/>
          <a:p>
            <a:r>
              <a:rPr lang="en-US" sz="4500" b="1" dirty="0" smtClean="0">
                <a:latin typeface="Nunito Sans" panose="00000500000000000000" pitchFamily="2" charset="0"/>
              </a:rPr>
              <a:t>Encoder and decoder</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18552" y="1611766"/>
            <a:ext cx="8328361" cy="861774"/>
          </a:xfrm>
          <a:prstGeom prst="rect">
            <a:avLst/>
          </a:prstGeom>
          <a:noFill/>
        </p:spPr>
        <p:txBody>
          <a:bodyPr wrap="square" rtlCol="0">
            <a:spAutoFit/>
          </a:bodyPr>
          <a:lstStyle/>
          <a:p>
            <a:endParaRPr lang="en-US" sz="2500" dirty="0" smtClean="0">
              <a:latin typeface="Nunito Sans" panose="00000500000000000000" pitchFamily="2" charset="0"/>
            </a:endParaRPr>
          </a:p>
          <a:p>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94668" y="769163"/>
            <a:ext cx="8352245" cy="784830"/>
          </a:xfrm>
          <a:prstGeom prst="rect">
            <a:avLst/>
          </a:prstGeom>
          <a:noFill/>
        </p:spPr>
        <p:txBody>
          <a:bodyPr wrap="square" rtlCol="0">
            <a:spAutoFit/>
          </a:bodyPr>
          <a:lstStyle/>
          <a:p>
            <a:r>
              <a:rPr lang="en-US" sz="4500" b="1" dirty="0" smtClean="0">
                <a:latin typeface="Nunito Sans" panose="00000500000000000000" pitchFamily="2" charset="0"/>
              </a:rPr>
              <a:t>Encoder and Decoder</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18552" y="1611766"/>
            <a:ext cx="8328361" cy="4785926"/>
          </a:xfrm>
          <a:prstGeom prst="rect">
            <a:avLst/>
          </a:prstGeom>
          <a:noFill/>
        </p:spPr>
        <p:txBody>
          <a:bodyPr wrap="square" rtlCol="0">
            <a:spAutoFit/>
          </a:bodyPr>
          <a:lstStyle/>
          <a:p>
            <a:pPr>
              <a:buFont typeface="Wingdings" pitchFamily="2" charset="2"/>
              <a:buChar char="§"/>
            </a:pPr>
            <a:r>
              <a:rPr lang="en-IN" sz="2800" dirty="0">
                <a:latin typeface="Nunito Sans" panose="00000500000000000000"/>
              </a:rPr>
              <a:t>Java provides a class Base64 to deal with encryption</a:t>
            </a:r>
            <a:r>
              <a:rPr lang="en-IN" sz="2800" dirty="0" smtClean="0">
                <a:latin typeface="Nunito Sans" panose="00000500000000000000"/>
              </a:rPr>
              <a:t>. </a:t>
            </a:r>
          </a:p>
          <a:p>
            <a:pPr>
              <a:buFont typeface="Wingdings" pitchFamily="2" charset="2"/>
              <a:buChar char="§"/>
            </a:pPr>
            <a:r>
              <a:rPr lang="en-IN" sz="2800" dirty="0" smtClean="0">
                <a:latin typeface="Nunito Sans" panose="00000500000000000000"/>
              </a:rPr>
              <a:t>Need </a:t>
            </a:r>
            <a:r>
              <a:rPr lang="en-IN" sz="2800" dirty="0">
                <a:latin typeface="Nunito Sans" panose="00000500000000000000"/>
              </a:rPr>
              <a:t>to import java.util.Base64 in your source file to use its methods.</a:t>
            </a:r>
          </a:p>
          <a:p>
            <a:pPr>
              <a:buFont typeface="Wingdings" pitchFamily="2" charset="2"/>
              <a:buChar char="§"/>
            </a:pPr>
            <a:r>
              <a:rPr lang="en-IN" sz="2800" dirty="0">
                <a:latin typeface="Nunito Sans" panose="00000500000000000000"/>
              </a:rPr>
              <a:t>This class provides three different encoders and decoders to encrypt information at each level. </a:t>
            </a:r>
            <a:endParaRPr lang="en-IN" sz="2800" dirty="0" smtClean="0">
              <a:latin typeface="Nunito Sans" panose="00000500000000000000"/>
            </a:endParaRPr>
          </a:p>
          <a:p>
            <a:pPr>
              <a:buFont typeface="Wingdings" pitchFamily="2" charset="2"/>
              <a:buChar char="§"/>
            </a:pPr>
            <a:r>
              <a:rPr lang="en-IN" sz="2800" b="1" dirty="0">
                <a:latin typeface="Nunito Sans" panose="00000500000000000000"/>
              </a:rPr>
              <a:t>Base 64</a:t>
            </a:r>
            <a:r>
              <a:rPr lang="en-IN" sz="2800" dirty="0">
                <a:latin typeface="Nunito Sans" panose="00000500000000000000"/>
              </a:rPr>
              <a:t> is an encoding scheme that converts binary data into text format so that encoded textual </a:t>
            </a:r>
            <a:r>
              <a:rPr lang="en-IN" sz="2800" dirty="0" smtClean="0">
                <a:latin typeface="Nunito Sans" panose="00000500000000000000"/>
              </a:rPr>
              <a:t>data.</a:t>
            </a:r>
            <a:br>
              <a:rPr lang="en-IN" sz="2800" dirty="0" smtClean="0">
                <a:latin typeface="Nunito Sans" panose="00000500000000000000"/>
              </a:rPr>
            </a:br>
            <a:endParaRPr lang="en-US" sz="2500" dirty="0">
              <a:latin typeface="Nunito Sans" panose="0000050000000000000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18552" y="1611766"/>
            <a:ext cx="8328361" cy="2200602"/>
          </a:xfrm>
          <a:prstGeom prst="rect">
            <a:avLst/>
          </a:prstGeom>
          <a:noFill/>
        </p:spPr>
        <p:txBody>
          <a:bodyPr wrap="square" rtlCol="0">
            <a:spAutoFit/>
          </a:bodyPr>
          <a:lstStyle/>
          <a:p>
            <a:pPr>
              <a:buFont typeface="Wingdings" pitchFamily="2" charset="2"/>
              <a:buChar char="§"/>
            </a:pPr>
            <a:r>
              <a:rPr lang="en-US" sz="2500" dirty="0" smtClean="0">
                <a:latin typeface="Nunito Sans" panose="00000500000000000000"/>
              </a:rPr>
              <a:t> </a:t>
            </a:r>
            <a:r>
              <a:rPr lang="en-IN" sz="2800" dirty="0">
                <a:latin typeface="Nunito Sans" panose="00000500000000000000"/>
              </a:rPr>
              <a:t>Basic Encoding and Decoding</a:t>
            </a:r>
          </a:p>
          <a:p>
            <a:pPr>
              <a:buFont typeface="Wingdings" pitchFamily="2" charset="2"/>
              <a:buChar char="§"/>
            </a:pPr>
            <a:r>
              <a:rPr lang="en-US" sz="2500" dirty="0" smtClean="0">
                <a:latin typeface="Nunito Sans" panose="00000500000000000000"/>
              </a:rPr>
              <a:t> </a:t>
            </a:r>
            <a:r>
              <a:rPr lang="en-IN" sz="2800" dirty="0">
                <a:latin typeface="Nunito Sans" panose="00000500000000000000"/>
              </a:rPr>
              <a:t>URL and Filename Encoding and Decoding</a:t>
            </a:r>
          </a:p>
          <a:p>
            <a:pPr>
              <a:buFont typeface="Wingdings" pitchFamily="2" charset="2"/>
              <a:buChar char="§"/>
            </a:pPr>
            <a:r>
              <a:rPr lang="en-US" sz="2500" dirty="0" smtClean="0">
                <a:latin typeface="Nunito Sans" panose="00000500000000000000"/>
              </a:rPr>
              <a:t> </a:t>
            </a:r>
            <a:r>
              <a:rPr lang="en-IN" sz="2800" dirty="0">
                <a:latin typeface="Nunito Sans" panose="00000500000000000000"/>
              </a:rPr>
              <a:t>MIME</a:t>
            </a:r>
          </a:p>
          <a:p>
            <a:endParaRPr lang="en-US" sz="2500" dirty="0">
              <a:latin typeface="Nunito Sans" panose="0000050000000000000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9" name="TextBox 8">
            <a:extLst>
              <a:ext uri="{FF2B5EF4-FFF2-40B4-BE49-F238E27FC236}">
                <a16:creationId xmlns:a16="http://schemas.microsoft.com/office/drawing/2014/main" id="{AA635DAA-35C4-4438-9D75-515C2C193139}"/>
              </a:ext>
            </a:extLst>
          </p:cNvPr>
          <p:cNvSpPr txBox="1"/>
          <p:nvPr/>
        </p:nvSpPr>
        <p:spPr>
          <a:xfrm>
            <a:off x="394668" y="769163"/>
            <a:ext cx="8352245" cy="584775"/>
          </a:xfrm>
          <a:prstGeom prst="rect">
            <a:avLst/>
          </a:prstGeom>
          <a:noFill/>
        </p:spPr>
        <p:txBody>
          <a:bodyPr wrap="square" rtlCol="0">
            <a:spAutoFit/>
          </a:bodyPr>
          <a:lstStyle/>
          <a:p>
            <a:r>
              <a:rPr lang="en-US" sz="3200" b="1" dirty="0" smtClean="0">
                <a:latin typeface="Nunito Sans" panose="00000500000000000000" pitchFamily="2" charset="0"/>
              </a:rPr>
              <a:t>Different Encoders and Decoders </a:t>
            </a:r>
            <a:endParaRPr lang="en-US" sz="3200" b="1" dirty="0">
              <a:latin typeface="Nunito Sans" panose="00000500000000000000" pitchFamily="2" charset="0"/>
            </a:endParaRPr>
          </a:p>
        </p:txBody>
      </p:sp>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28596" y="2214554"/>
            <a:ext cx="8328361" cy="1769715"/>
          </a:xfrm>
          <a:prstGeom prst="rect">
            <a:avLst/>
          </a:prstGeom>
          <a:noFill/>
        </p:spPr>
        <p:txBody>
          <a:bodyPr wrap="square" rtlCol="0">
            <a:spAutoFit/>
          </a:bodyPr>
          <a:lstStyle/>
          <a:p>
            <a:pPr>
              <a:buFont typeface="Wingdings" pitchFamily="2" charset="2"/>
              <a:buChar char="§"/>
            </a:pPr>
            <a:r>
              <a:rPr lang="en-US" sz="2500" dirty="0" smtClean="0">
                <a:latin typeface="Nunito Sans" panose="00000500000000000000" pitchFamily="2" charset="0"/>
              </a:rPr>
              <a:t> </a:t>
            </a:r>
            <a:r>
              <a:rPr lang="en-IN" sz="2800" dirty="0" smtClean="0">
                <a:latin typeface="Nunito Sans" panose="00000500000000000000" pitchFamily="2" charset="0"/>
              </a:rPr>
              <a:t>Base64.Decoder</a:t>
            </a:r>
            <a:endParaRPr lang="en-IN" sz="2800" dirty="0" smtClean="0"/>
          </a:p>
          <a:p>
            <a:pPr>
              <a:buFont typeface="Wingdings" pitchFamily="2" charset="2"/>
              <a:buChar char="§"/>
            </a:pPr>
            <a:r>
              <a:rPr lang="en-US" sz="2500" dirty="0" smtClean="0">
                <a:latin typeface="Nunito Sans" panose="00000500000000000000" pitchFamily="2" charset="0"/>
              </a:rPr>
              <a:t> </a:t>
            </a:r>
            <a:r>
              <a:rPr lang="en-IN" sz="2800" dirty="0" smtClean="0">
                <a:latin typeface="Nunito Sans" panose="00000500000000000000" pitchFamily="2" charset="0"/>
              </a:rPr>
              <a:t>Base64.Encoder</a:t>
            </a:r>
            <a:endParaRPr lang="en-IN" sz="2800" dirty="0" smtClean="0"/>
          </a:p>
          <a:p>
            <a:endParaRPr lang="en-IN" sz="2800" dirty="0" smtClean="0"/>
          </a:p>
          <a:p>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9" name="TextBox 8">
            <a:extLst>
              <a:ext uri="{FF2B5EF4-FFF2-40B4-BE49-F238E27FC236}">
                <a16:creationId xmlns:a16="http://schemas.microsoft.com/office/drawing/2014/main" id="{AA635DAA-35C4-4438-9D75-515C2C193139}"/>
              </a:ext>
            </a:extLst>
          </p:cNvPr>
          <p:cNvSpPr txBox="1"/>
          <p:nvPr/>
        </p:nvSpPr>
        <p:spPr>
          <a:xfrm>
            <a:off x="394668" y="769163"/>
            <a:ext cx="8352245" cy="1523494"/>
          </a:xfrm>
          <a:prstGeom prst="rect">
            <a:avLst/>
          </a:prstGeom>
          <a:noFill/>
        </p:spPr>
        <p:txBody>
          <a:bodyPr wrap="square" rtlCol="0">
            <a:spAutoFit/>
          </a:bodyPr>
          <a:lstStyle/>
          <a:p>
            <a:r>
              <a:rPr lang="en-IN" sz="4800" dirty="0"/>
              <a:t>Nested Classes of Base64</a:t>
            </a:r>
          </a:p>
          <a:p>
            <a:r>
              <a:rPr lang="en-US" sz="4500" b="1" dirty="0" smtClean="0">
                <a:latin typeface="Nunito Sans" panose="00000500000000000000" pitchFamily="2" charset="0"/>
              </a:rPr>
              <a:t> </a:t>
            </a:r>
            <a:endParaRPr lang="en-US" sz="4500" b="1" dirty="0">
              <a:latin typeface="Nunito Sans" panose="00000500000000000000" pitchFamily="2" charset="0"/>
            </a:endParaRPr>
          </a:p>
        </p:txBody>
      </p:sp>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73F422-781C-4385-84E3-34EDBC7AB3E7}"/>
              </a:ext>
            </a:extLst>
          </p:cNvPr>
          <p:cNvSpPr txBox="1"/>
          <p:nvPr/>
        </p:nvSpPr>
        <p:spPr>
          <a:xfrm>
            <a:off x="428596" y="2000240"/>
            <a:ext cx="8328361" cy="3539430"/>
          </a:xfrm>
          <a:prstGeom prst="rect">
            <a:avLst/>
          </a:prstGeom>
          <a:noFill/>
        </p:spPr>
        <p:txBody>
          <a:bodyPr wrap="square" rtlCol="0">
            <a:spAutoFit/>
          </a:bodyPr>
          <a:lstStyle/>
          <a:p>
            <a:pPr>
              <a:buFont typeface="Wingdings" pitchFamily="2" charset="2"/>
              <a:buChar char="ü"/>
            </a:pPr>
            <a:r>
              <a:rPr lang="en-IN" sz="2800" dirty="0">
                <a:latin typeface="Nunito Sans" panose="00000500000000000000"/>
              </a:rPr>
              <a:t>Base64.Decoder </a:t>
            </a:r>
            <a:r>
              <a:rPr lang="en-IN" sz="2800" dirty="0" err="1">
                <a:latin typeface="Nunito Sans" panose="00000500000000000000"/>
              </a:rPr>
              <a:t>getDecoder</a:t>
            </a:r>
            <a:r>
              <a:rPr lang="en-IN" sz="2800" dirty="0" smtClean="0">
                <a:latin typeface="Nunito Sans" panose="00000500000000000000"/>
              </a:rPr>
              <a:t>()</a:t>
            </a:r>
          </a:p>
          <a:p>
            <a:pPr>
              <a:buFont typeface="Wingdings" pitchFamily="2" charset="2"/>
              <a:buChar char="ü"/>
            </a:pPr>
            <a:r>
              <a:rPr lang="en-IN" sz="2800" dirty="0">
                <a:latin typeface="Nunito Sans" panose="00000500000000000000"/>
              </a:rPr>
              <a:t>Base64.Encoder </a:t>
            </a:r>
            <a:r>
              <a:rPr lang="en-IN" sz="2800" dirty="0" err="1">
                <a:latin typeface="Nunito Sans" panose="00000500000000000000"/>
              </a:rPr>
              <a:t>getEncoder</a:t>
            </a:r>
            <a:r>
              <a:rPr lang="en-IN" sz="2800" dirty="0" smtClean="0">
                <a:latin typeface="Nunito Sans" panose="00000500000000000000"/>
              </a:rPr>
              <a:t>()</a:t>
            </a:r>
          </a:p>
          <a:p>
            <a:pPr>
              <a:buFont typeface="Wingdings" pitchFamily="2" charset="2"/>
              <a:buChar char="ü"/>
            </a:pPr>
            <a:r>
              <a:rPr lang="en-IN" sz="2800" dirty="0">
                <a:latin typeface="Nunito Sans" panose="00000500000000000000"/>
              </a:rPr>
              <a:t>Base64.Decoder </a:t>
            </a:r>
            <a:r>
              <a:rPr lang="en-IN" sz="2800" dirty="0" err="1">
                <a:latin typeface="Nunito Sans" panose="00000500000000000000"/>
              </a:rPr>
              <a:t>getUrlDecoder</a:t>
            </a:r>
            <a:r>
              <a:rPr lang="en-IN" sz="2800" dirty="0" smtClean="0">
                <a:latin typeface="Nunito Sans" panose="00000500000000000000"/>
              </a:rPr>
              <a:t>()</a:t>
            </a:r>
          </a:p>
          <a:p>
            <a:pPr>
              <a:buFont typeface="Wingdings" pitchFamily="2" charset="2"/>
              <a:buChar char="ü"/>
            </a:pPr>
            <a:r>
              <a:rPr lang="en-IN" sz="2800" dirty="0">
                <a:latin typeface="Nunito Sans" panose="00000500000000000000"/>
              </a:rPr>
              <a:t>Base64.Decoder </a:t>
            </a:r>
            <a:r>
              <a:rPr lang="en-IN" sz="2800" dirty="0" err="1">
                <a:latin typeface="Nunito Sans" panose="00000500000000000000"/>
              </a:rPr>
              <a:t>getMimeDecoder</a:t>
            </a:r>
            <a:r>
              <a:rPr lang="en-IN" sz="2800" dirty="0" smtClean="0">
                <a:latin typeface="Nunito Sans" panose="00000500000000000000"/>
              </a:rPr>
              <a:t>()</a:t>
            </a:r>
            <a:endParaRPr lang="en-IN" sz="2800" dirty="0">
              <a:latin typeface="Nunito Sans" panose="00000500000000000000"/>
            </a:endParaRPr>
          </a:p>
          <a:p>
            <a:pPr>
              <a:buFont typeface="Wingdings" pitchFamily="2" charset="2"/>
              <a:buChar char="ü"/>
            </a:pPr>
            <a:r>
              <a:rPr lang="en-IN" sz="2800" dirty="0" smtClean="0">
                <a:latin typeface="Nunito Sans" panose="00000500000000000000"/>
              </a:rPr>
              <a:t>Base64.Encoder </a:t>
            </a:r>
            <a:r>
              <a:rPr lang="en-IN" sz="2800" dirty="0" err="1">
                <a:latin typeface="Nunito Sans" panose="00000500000000000000"/>
              </a:rPr>
              <a:t>getMimeEncoder</a:t>
            </a:r>
            <a:r>
              <a:rPr lang="en-IN" sz="2800" dirty="0" smtClean="0">
                <a:latin typeface="Nunito Sans" panose="00000500000000000000"/>
              </a:rPr>
              <a:t>()</a:t>
            </a:r>
          </a:p>
          <a:p>
            <a:pPr>
              <a:buFont typeface="Wingdings" pitchFamily="2" charset="2"/>
              <a:buChar char="ü"/>
            </a:pPr>
            <a:r>
              <a:rPr lang="en-IN" sz="2800" dirty="0">
                <a:latin typeface="Nunito Sans" panose="00000500000000000000"/>
              </a:rPr>
              <a:t>Base64.Encoder </a:t>
            </a:r>
            <a:r>
              <a:rPr lang="en-IN" sz="2800" dirty="0" err="1">
                <a:latin typeface="Nunito Sans" panose="00000500000000000000"/>
              </a:rPr>
              <a:t>getMimeEncoder</a:t>
            </a:r>
            <a:r>
              <a:rPr lang="en-IN" sz="2800" dirty="0">
                <a:latin typeface="Nunito Sans" panose="00000500000000000000"/>
              </a:rPr>
              <a:t>(</a:t>
            </a:r>
            <a:r>
              <a:rPr lang="en-IN" sz="2800" dirty="0" err="1">
                <a:latin typeface="Nunito Sans" panose="00000500000000000000"/>
              </a:rPr>
              <a:t>int</a:t>
            </a:r>
            <a:r>
              <a:rPr lang="en-IN" sz="2800" dirty="0">
                <a:latin typeface="Nunito Sans" panose="00000500000000000000"/>
              </a:rPr>
              <a:t> </a:t>
            </a:r>
            <a:r>
              <a:rPr lang="en-IN" sz="2800" dirty="0" err="1">
                <a:latin typeface="Nunito Sans" panose="00000500000000000000"/>
              </a:rPr>
              <a:t>lineLength</a:t>
            </a:r>
            <a:r>
              <a:rPr lang="en-IN" sz="2800" dirty="0">
                <a:latin typeface="Nunito Sans" panose="00000500000000000000"/>
              </a:rPr>
              <a:t>, byte[] </a:t>
            </a:r>
            <a:r>
              <a:rPr lang="en-IN" sz="2800" dirty="0" err="1">
                <a:latin typeface="Nunito Sans" panose="00000500000000000000"/>
              </a:rPr>
              <a:t>lineSeparator</a:t>
            </a:r>
            <a:r>
              <a:rPr lang="en-IN" sz="2800" dirty="0" smtClean="0">
                <a:latin typeface="Nunito Sans" panose="00000500000000000000"/>
              </a:rPr>
              <a:t>)</a:t>
            </a:r>
          </a:p>
          <a:p>
            <a:pPr>
              <a:buFont typeface="Wingdings" pitchFamily="2" charset="2"/>
              <a:buChar char="ü"/>
            </a:pPr>
            <a:r>
              <a:rPr lang="en-IN" sz="2800" dirty="0">
                <a:latin typeface="Nunito Sans" panose="00000500000000000000"/>
              </a:rPr>
              <a:t>Base64.Encoder </a:t>
            </a:r>
            <a:r>
              <a:rPr lang="en-IN" sz="2800" dirty="0" err="1">
                <a:latin typeface="Nunito Sans" panose="00000500000000000000"/>
              </a:rPr>
              <a:t>getUrlEncoder</a:t>
            </a:r>
            <a:r>
              <a:rPr lang="en-IN" sz="2800" dirty="0">
                <a:latin typeface="Nunito Sans" panose="00000500000000000000"/>
              </a:rPr>
              <a:t>()</a:t>
            </a:r>
            <a:endParaRPr lang="en-IN" sz="2800" dirty="0" smtClean="0">
              <a:latin typeface="Nunito Sans" panose="0000050000000000000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9" name="TextBox 8">
            <a:extLst>
              <a:ext uri="{FF2B5EF4-FFF2-40B4-BE49-F238E27FC236}">
                <a16:creationId xmlns:a16="http://schemas.microsoft.com/office/drawing/2014/main" id="{AA635DAA-35C4-4438-9D75-515C2C193139}"/>
              </a:ext>
            </a:extLst>
          </p:cNvPr>
          <p:cNvSpPr txBox="1"/>
          <p:nvPr/>
        </p:nvSpPr>
        <p:spPr>
          <a:xfrm>
            <a:off x="394668" y="769163"/>
            <a:ext cx="8352245" cy="1523494"/>
          </a:xfrm>
          <a:prstGeom prst="rect">
            <a:avLst/>
          </a:prstGeom>
          <a:noFill/>
        </p:spPr>
        <p:txBody>
          <a:bodyPr wrap="square" rtlCol="0">
            <a:spAutoFit/>
          </a:bodyPr>
          <a:lstStyle/>
          <a:p>
            <a:r>
              <a:rPr lang="en-IN" sz="4800" dirty="0"/>
              <a:t>Base64 Methods</a:t>
            </a:r>
          </a:p>
          <a:p>
            <a:r>
              <a:rPr lang="en-US" sz="4500" b="1" dirty="0" smtClean="0">
                <a:latin typeface="Nunito Sans" panose="00000500000000000000" pitchFamily="2" charset="0"/>
              </a:rPr>
              <a:t> </a:t>
            </a:r>
            <a:endParaRPr lang="en-US" sz="4500" b="1" dirty="0">
              <a:latin typeface="Nunito Sans" panose="00000500000000000000" pitchFamily="2" charset="0"/>
            </a:endParaRPr>
          </a:p>
        </p:txBody>
      </p:sp>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9" name="TextBox 8">
            <a:extLst>
              <a:ext uri="{FF2B5EF4-FFF2-40B4-BE49-F238E27FC236}">
                <a16:creationId xmlns:a16="http://schemas.microsoft.com/office/drawing/2014/main" id="{AA635DAA-35C4-4438-9D75-515C2C193139}"/>
              </a:ext>
            </a:extLst>
          </p:cNvPr>
          <p:cNvSpPr txBox="1"/>
          <p:nvPr/>
        </p:nvSpPr>
        <p:spPr>
          <a:xfrm>
            <a:off x="394668" y="769163"/>
            <a:ext cx="8352245" cy="1523494"/>
          </a:xfrm>
          <a:prstGeom prst="rect">
            <a:avLst/>
          </a:prstGeom>
          <a:noFill/>
        </p:spPr>
        <p:txBody>
          <a:bodyPr wrap="square" rtlCol="0">
            <a:spAutoFit/>
          </a:bodyPr>
          <a:lstStyle/>
          <a:p>
            <a:r>
              <a:rPr lang="en-IN" sz="4800" dirty="0" smtClean="0"/>
              <a:t>Base64.Decoder </a:t>
            </a:r>
            <a:r>
              <a:rPr lang="en-IN" sz="4800" dirty="0"/>
              <a:t>Methods</a:t>
            </a:r>
          </a:p>
          <a:p>
            <a:r>
              <a:rPr lang="en-US" sz="4500" b="1" dirty="0" smtClean="0">
                <a:latin typeface="Nunito Sans" panose="00000500000000000000" pitchFamily="2" charset="0"/>
              </a:rPr>
              <a:t> </a:t>
            </a:r>
            <a:endParaRPr lang="en-US" sz="4500" b="1" dirty="0">
              <a:latin typeface="Nunito Sans" panose="00000500000000000000" pitchFamily="2" charset="0"/>
            </a:endParaRPr>
          </a:p>
        </p:txBody>
      </p:sp>
      <p:sp>
        <p:nvSpPr>
          <p:cNvPr id="7" name="TextBox 6">
            <a:extLst>
              <a:ext uri="{FF2B5EF4-FFF2-40B4-BE49-F238E27FC236}">
                <a16:creationId xmlns:a16="http://schemas.microsoft.com/office/drawing/2014/main" id="{6373F422-781C-4385-84E3-34EDBC7AB3E7}"/>
              </a:ext>
            </a:extLst>
          </p:cNvPr>
          <p:cNvSpPr txBox="1"/>
          <p:nvPr/>
        </p:nvSpPr>
        <p:spPr>
          <a:xfrm>
            <a:off x="428596" y="2000240"/>
            <a:ext cx="8328361" cy="3539430"/>
          </a:xfrm>
          <a:prstGeom prst="rect">
            <a:avLst/>
          </a:prstGeom>
          <a:noFill/>
        </p:spPr>
        <p:txBody>
          <a:bodyPr wrap="square" rtlCol="0">
            <a:spAutoFit/>
          </a:bodyPr>
          <a:lstStyle/>
          <a:p>
            <a:pPr>
              <a:buFont typeface="Wingdings" pitchFamily="2" charset="2"/>
              <a:buChar char="ü"/>
            </a:pPr>
            <a:r>
              <a:rPr lang="en-US" sz="2800" dirty="0">
                <a:latin typeface="Nunito Sans" panose="00000500000000000000"/>
              </a:rPr>
              <a:t> </a:t>
            </a:r>
            <a:r>
              <a:rPr lang="en-IN" sz="2800" dirty="0">
                <a:latin typeface="Nunito Sans" panose="00000500000000000000"/>
              </a:rPr>
              <a:t>public byte[] decode(byte[] </a:t>
            </a:r>
            <a:r>
              <a:rPr lang="en-IN" sz="2800" dirty="0" err="1">
                <a:latin typeface="Nunito Sans" panose="00000500000000000000"/>
              </a:rPr>
              <a:t>src</a:t>
            </a:r>
            <a:r>
              <a:rPr lang="en-IN" sz="2800" dirty="0">
                <a:latin typeface="Nunito Sans" panose="00000500000000000000"/>
              </a:rPr>
              <a:t>)</a:t>
            </a:r>
            <a:endParaRPr lang="en-IN" sz="2800" dirty="0" smtClean="0">
              <a:latin typeface="Nunito Sans" panose="00000500000000000000"/>
            </a:endParaRPr>
          </a:p>
          <a:p>
            <a:pPr>
              <a:buFont typeface="Wingdings" pitchFamily="2" charset="2"/>
              <a:buChar char="ü"/>
            </a:pPr>
            <a:r>
              <a:rPr lang="en-US" sz="2800" dirty="0">
                <a:latin typeface="Nunito Sans" panose="00000500000000000000"/>
              </a:rPr>
              <a:t> </a:t>
            </a:r>
            <a:r>
              <a:rPr lang="en-IN" sz="2800" dirty="0">
                <a:latin typeface="Nunito Sans" panose="00000500000000000000"/>
              </a:rPr>
              <a:t>public byte[] decode(String </a:t>
            </a:r>
            <a:r>
              <a:rPr lang="en-IN" sz="2800" dirty="0" err="1">
                <a:latin typeface="Nunito Sans" panose="00000500000000000000"/>
              </a:rPr>
              <a:t>src</a:t>
            </a:r>
            <a:r>
              <a:rPr lang="en-IN" sz="2800" dirty="0">
                <a:latin typeface="Nunito Sans" panose="00000500000000000000"/>
              </a:rPr>
              <a:t>)</a:t>
            </a:r>
            <a:endParaRPr lang="en-IN" sz="2800" dirty="0" smtClean="0">
              <a:latin typeface="Nunito Sans" panose="00000500000000000000"/>
            </a:endParaRPr>
          </a:p>
          <a:p>
            <a:pPr>
              <a:buFont typeface="Wingdings" pitchFamily="2" charset="2"/>
              <a:buChar char="ü"/>
            </a:pPr>
            <a:r>
              <a:rPr lang="en-US" sz="2800" dirty="0">
                <a:latin typeface="Nunito Sans" panose="00000500000000000000"/>
              </a:rPr>
              <a:t> </a:t>
            </a:r>
            <a:r>
              <a:rPr lang="en-IN" sz="2800" dirty="0">
                <a:latin typeface="Nunito Sans" panose="00000500000000000000"/>
              </a:rPr>
              <a:t>public </a:t>
            </a:r>
            <a:r>
              <a:rPr lang="en-IN" sz="2800" dirty="0" err="1">
                <a:latin typeface="Nunito Sans" panose="00000500000000000000"/>
              </a:rPr>
              <a:t>int</a:t>
            </a:r>
            <a:r>
              <a:rPr lang="en-IN" sz="2800" dirty="0">
                <a:latin typeface="Nunito Sans" panose="00000500000000000000"/>
              </a:rPr>
              <a:t> decode(byte[] </a:t>
            </a:r>
            <a:r>
              <a:rPr lang="en-IN" sz="2800" dirty="0" err="1">
                <a:latin typeface="Nunito Sans" panose="00000500000000000000"/>
              </a:rPr>
              <a:t>src</a:t>
            </a:r>
            <a:r>
              <a:rPr lang="en-IN" sz="2800" dirty="0">
                <a:latin typeface="Nunito Sans" panose="00000500000000000000"/>
              </a:rPr>
              <a:t>, byte[] </a:t>
            </a:r>
            <a:r>
              <a:rPr lang="en-IN" sz="2800" dirty="0" err="1">
                <a:latin typeface="Nunito Sans" panose="00000500000000000000"/>
              </a:rPr>
              <a:t>dst</a:t>
            </a:r>
            <a:r>
              <a:rPr lang="en-IN" sz="2800" dirty="0">
                <a:latin typeface="Nunito Sans" panose="00000500000000000000"/>
              </a:rPr>
              <a:t>)</a:t>
            </a:r>
            <a:endParaRPr lang="en-IN" sz="2800" dirty="0" smtClean="0">
              <a:latin typeface="Nunito Sans" panose="00000500000000000000"/>
            </a:endParaRPr>
          </a:p>
          <a:p>
            <a:pPr>
              <a:buFont typeface="Wingdings" pitchFamily="2" charset="2"/>
              <a:buChar char="ü"/>
            </a:pPr>
            <a:r>
              <a:rPr lang="en-US" sz="2800" dirty="0">
                <a:latin typeface="Nunito Sans" panose="00000500000000000000"/>
              </a:rPr>
              <a:t> </a:t>
            </a:r>
            <a:r>
              <a:rPr lang="en-IN" sz="2800" dirty="0">
                <a:latin typeface="Nunito Sans" panose="00000500000000000000"/>
              </a:rPr>
              <a:t>public </a:t>
            </a:r>
            <a:r>
              <a:rPr lang="en-IN" sz="2800" dirty="0" err="1">
                <a:latin typeface="Nunito Sans" panose="00000500000000000000"/>
              </a:rPr>
              <a:t>ByteBuffer</a:t>
            </a:r>
            <a:r>
              <a:rPr lang="en-IN" sz="2800" dirty="0">
                <a:latin typeface="Nunito Sans" panose="00000500000000000000"/>
              </a:rPr>
              <a:t> decode(</a:t>
            </a:r>
            <a:r>
              <a:rPr lang="en-IN" sz="2800" dirty="0" err="1">
                <a:latin typeface="Nunito Sans" panose="00000500000000000000"/>
              </a:rPr>
              <a:t>ByteBuffer</a:t>
            </a:r>
            <a:r>
              <a:rPr lang="en-IN" sz="2800" dirty="0">
                <a:latin typeface="Nunito Sans" panose="00000500000000000000"/>
              </a:rPr>
              <a:t> buffer)</a:t>
            </a:r>
          </a:p>
          <a:p>
            <a:pPr>
              <a:buFont typeface="Wingdings" pitchFamily="2" charset="2"/>
              <a:buChar char="ü"/>
            </a:pPr>
            <a:r>
              <a:rPr lang="en-US" sz="2800" dirty="0">
                <a:latin typeface="Nunito Sans" panose="00000500000000000000"/>
              </a:rPr>
              <a:t> </a:t>
            </a:r>
            <a:r>
              <a:rPr lang="en-IN" sz="2800" dirty="0">
                <a:latin typeface="Nunito Sans" panose="00000500000000000000"/>
              </a:rPr>
              <a:t>public </a:t>
            </a:r>
            <a:r>
              <a:rPr lang="en-IN" sz="2800" dirty="0" err="1">
                <a:latin typeface="Nunito Sans" panose="00000500000000000000"/>
              </a:rPr>
              <a:t>InputStream</a:t>
            </a:r>
            <a:r>
              <a:rPr lang="en-IN" sz="2800" dirty="0">
                <a:latin typeface="Nunito Sans" panose="00000500000000000000"/>
              </a:rPr>
              <a:t> wrap(</a:t>
            </a:r>
            <a:r>
              <a:rPr lang="en-IN" sz="2800" dirty="0" err="1">
                <a:latin typeface="Nunito Sans" panose="00000500000000000000"/>
              </a:rPr>
              <a:t>InputStream</a:t>
            </a:r>
            <a:r>
              <a:rPr lang="en-IN" sz="2800" dirty="0">
                <a:latin typeface="Nunito Sans" panose="00000500000000000000"/>
              </a:rPr>
              <a:t> is</a:t>
            </a:r>
            <a:r>
              <a:rPr lang="en-IN" sz="2800" dirty="0" smtClean="0">
                <a:latin typeface="Nunito Sans" panose="00000500000000000000"/>
              </a:rPr>
              <a:t>)</a:t>
            </a:r>
          </a:p>
        </p:txBody>
      </p:sp>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E767CAB-1FA5-494A-96EC-9E612067A695}"/>
              </a:ext>
            </a:extLst>
          </p:cNvPr>
          <p:cNvSpPr/>
          <p:nvPr/>
        </p:nvSpPr>
        <p:spPr>
          <a:xfrm>
            <a:off x="449035" y="71139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5044" cy="430628"/>
          </a:xfrm>
          <a:prstGeom prst="rect">
            <a:avLst/>
          </a:prstGeom>
        </p:spPr>
      </p:pic>
      <p:sp>
        <p:nvSpPr>
          <p:cNvPr id="9" name="TextBox 8">
            <a:extLst>
              <a:ext uri="{FF2B5EF4-FFF2-40B4-BE49-F238E27FC236}">
                <a16:creationId xmlns:a16="http://schemas.microsoft.com/office/drawing/2014/main" id="{AA635DAA-35C4-4438-9D75-515C2C193139}"/>
              </a:ext>
            </a:extLst>
          </p:cNvPr>
          <p:cNvSpPr txBox="1"/>
          <p:nvPr/>
        </p:nvSpPr>
        <p:spPr>
          <a:xfrm>
            <a:off x="394668" y="769163"/>
            <a:ext cx="8352245" cy="1523494"/>
          </a:xfrm>
          <a:prstGeom prst="rect">
            <a:avLst/>
          </a:prstGeom>
          <a:noFill/>
        </p:spPr>
        <p:txBody>
          <a:bodyPr wrap="square" rtlCol="0">
            <a:spAutoFit/>
          </a:bodyPr>
          <a:lstStyle/>
          <a:p>
            <a:r>
              <a:rPr lang="en-IN" sz="4800" dirty="0" smtClean="0"/>
              <a:t>Base64.Encoder </a:t>
            </a:r>
            <a:r>
              <a:rPr lang="en-IN" sz="4800" dirty="0"/>
              <a:t>Methods</a:t>
            </a:r>
          </a:p>
          <a:p>
            <a:r>
              <a:rPr lang="en-US" sz="4500" b="1" dirty="0" smtClean="0">
                <a:latin typeface="Nunito Sans" panose="00000500000000000000" pitchFamily="2" charset="0"/>
              </a:rPr>
              <a:t> </a:t>
            </a:r>
            <a:endParaRPr lang="en-US" sz="4500" b="1" dirty="0">
              <a:latin typeface="Nunito Sans" panose="00000500000000000000" pitchFamily="2" charset="0"/>
            </a:endParaRPr>
          </a:p>
        </p:txBody>
      </p:sp>
      <p:sp>
        <p:nvSpPr>
          <p:cNvPr id="7" name="TextBox 6">
            <a:extLst>
              <a:ext uri="{FF2B5EF4-FFF2-40B4-BE49-F238E27FC236}">
                <a16:creationId xmlns:a16="http://schemas.microsoft.com/office/drawing/2014/main" id="{6373F422-781C-4385-84E3-34EDBC7AB3E7}"/>
              </a:ext>
            </a:extLst>
          </p:cNvPr>
          <p:cNvSpPr txBox="1"/>
          <p:nvPr/>
        </p:nvSpPr>
        <p:spPr>
          <a:xfrm>
            <a:off x="428596" y="2000240"/>
            <a:ext cx="8328361" cy="4832092"/>
          </a:xfrm>
          <a:prstGeom prst="rect">
            <a:avLst/>
          </a:prstGeom>
          <a:noFill/>
        </p:spPr>
        <p:txBody>
          <a:bodyPr wrap="square" rtlCol="0">
            <a:spAutoFit/>
          </a:bodyPr>
          <a:lstStyle/>
          <a:p>
            <a:pPr>
              <a:buFont typeface="Wingdings" pitchFamily="2" charset="2"/>
              <a:buChar char="ü"/>
            </a:pPr>
            <a:r>
              <a:rPr lang="en-IN" sz="2800" dirty="0">
                <a:latin typeface="Nunito Sans" panose="00000500000000000000"/>
              </a:rPr>
              <a:t>public byte[] encode(byte[] </a:t>
            </a:r>
            <a:r>
              <a:rPr lang="en-IN" sz="2800" dirty="0" err="1">
                <a:latin typeface="Nunito Sans" panose="00000500000000000000"/>
              </a:rPr>
              <a:t>src</a:t>
            </a:r>
            <a:r>
              <a:rPr lang="en-IN" sz="2800" dirty="0" smtClean="0">
                <a:latin typeface="Nunito Sans" panose="00000500000000000000"/>
              </a:rPr>
              <a:t>)</a:t>
            </a:r>
          </a:p>
          <a:p>
            <a:pPr>
              <a:buFont typeface="Wingdings" pitchFamily="2" charset="2"/>
              <a:buChar char="ü"/>
            </a:pPr>
            <a:r>
              <a:rPr lang="en-US" sz="2800" dirty="0">
                <a:latin typeface="Nunito Sans" panose="00000500000000000000"/>
              </a:rPr>
              <a:t> </a:t>
            </a:r>
            <a:r>
              <a:rPr lang="fr-FR" sz="2800" dirty="0">
                <a:latin typeface="Nunito Sans" panose="00000500000000000000"/>
              </a:rPr>
              <a:t>public </a:t>
            </a:r>
            <a:r>
              <a:rPr lang="fr-FR" sz="2800" dirty="0" err="1">
                <a:latin typeface="Nunito Sans" panose="00000500000000000000"/>
              </a:rPr>
              <a:t>int</a:t>
            </a:r>
            <a:r>
              <a:rPr lang="fr-FR" sz="2800" dirty="0">
                <a:latin typeface="Nunito Sans" panose="00000500000000000000"/>
              </a:rPr>
              <a:t> encode(</a:t>
            </a:r>
            <a:r>
              <a:rPr lang="fr-FR" sz="2800" dirty="0" err="1">
                <a:latin typeface="Nunito Sans" panose="00000500000000000000"/>
              </a:rPr>
              <a:t>byte</a:t>
            </a:r>
            <a:r>
              <a:rPr lang="fr-FR" sz="2800" dirty="0">
                <a:latin typeface="Nunito Sans" panose="00000500000000000000"/>
              </a:rPr>
              <a:t>[] </a:t>
            </a:r>
            <a:r>
              <a:rPr lang="fr-FR" sz="2800" dirty="0" err="1">
                <a:latin typeface="Nunito Sans" panose="00000500000000000000"/>
              </a:rPr>
              <a:t>src</a:t>
            </a:r>
            <a:r>
              <a:rPr lang="fr-FR" sz="2800" dirty="0">
                <a:latin typeface="Nunito Sans" panose="00000500000000000000"/>
              </a:rPr>
              <a:t>, </a:t>
            </a:r>
            <a:r>
              <a:rPr lang="fr-FR" sz="2800" dirty="0" err="1">
                <a:latin typeface="Nunito Sans" panose="00000500000000000000"/>
              </a:rPr>
              <a:t>byte</a:t>
            </a:r>
            <a:r>
              <a:rPr lang="fr-FR" sz="2800" dirty="0">
                <a:latin typeface="Nunito Sans" panose="00000500000000000000"/>
              </a:rPr>
              <a:t>[] dst</a:t>
            </a:r>
            <a:r>
              <a:rPr lang="fr-FR" sz="2800" dirty="0" smtClean="0">
                <a:latin typeface="Nunito Sans" panose="00000500000000000000"/>
              </a:rPr>
              <a:t>)</a:t>
            </a:r>
          </a:p>
          <a:p>
            <a:pPr>
              <a:buFont typeface="Wingdings" pitchFamily="2" charset="2"/>
              <a:buChar char="ü"/>
            </a:pPr>
            <a:r>
              <a:rPr lang="fr-FR" sz="2800" dirty="0">
                <a:latin typeface="Nunito Sans" panose="00000500000000000000"/>
              </a:rPr>
              <a:t> </a:t>
            </a:r>
            <a:r>
              <a:rPr lang="en-IN" sz="2800" dirty="0">
                <a:latin typeface="Nunito Sans" panose="00000500000000000000"/>
              </a:rPr>
              <a:t>public String </a:t>
            </a:r>
            <a:r>
              <a:rPr lang="en-IN" sz="2800" dirty="0" err="1">
                <a:latin typeface="Nunito Sans" panose="00000500000000000000"/>
              </a:rPr>
              <a:t>encodeToString</a:t>
            </a:r>
            <a:r>
              <a:rPr lang="en-IN" sz="2800" dirty="0">
                <a:latin typeface="Nunito Sans" panose="00000500000000000000"/>
              </a:rPr>
              <a:t>(byte[] </a:t>
            </a:r>
            <a:r>
              <a:rPr lang="en-IN" sz="2800" dirty="0" err="1">
                <a:latin typeface="Nunito Sans" panose="00000500000000000000"/>
              </a:rPr>
              <a:t>src</a:t>
            </a:r>
            <a:r>
              <a:rPr lang="en-IN" sz="2800" dirty="0" smtClean="0">
                <a:latin typeface="Nunito Sans" panose="00000500000000000000"/>
              </a:rPr>
              <a:t>)</a:t>
            </a:r>
          </a:p>
          <a:p>
            <a:pPr>
              <a:buFont typeface="Wingdings" pitchFamily="2" charset="2"/>
              <a:buChar char="ü"/>
            </a:pPr>
            <a:r>
              <a:rPr lang="en-US" sz="2800" dirty="0">
                <a:latin typeface="Nunito Sans" panose="00000500000000000000"/>
              </a:rPr>
              <a:t> </a:t>
            </a:r>
            <a:r>
              <a:rPr lang="en-IN" sz="2800" dirty="0">
                <a:latin typeface="Nunito Sans" panose="00000500000000000000"/>
              </a:rPr>
              <a:t>public </a:t>
            </a:r>
            <a:r>
              <a:rPr lang="en-IN" sz="2800" dirty="0" err="1">
                <a:latin typeface="Nunito Sans" panose="00000500000000000000"/>
              </a:rPr>
              <a:t>ByteBuffer</a:t>
            </a:r>
            <a:r>
              <a:rPr lang="en-IN" sz="2800" dirty="0">
                <a:latin typeface="Nunito Sans" panose="00000500000000000000"/>
              </a:rPr>
              <a:t> encode(</a:t>
            </a:r>
            <a:r>
              <a:rPr lang="en-IN" sz="2800" dirty="0" err="1">
                <a:latin typeface="Nunito Sans" panose="00000500000000000000"/>
              </a:rPr>
              <a:t>ByteBuffer</a:t>
            </a:r>
            <a:r>
              <a:rPr lang="en-IN" sz="2800" dirty="0">
                <a:latin typeface="Nunito Sans" panose="00000500000000000000"/>
              </a:rPr>
              <a:t> buffer</a:t>
            </a:r>
            <a:r>
              <a:rPr lang="en-IN" sz="2800" dirty="0" smtClean="0">
                <a:latin typeface="Nunito Sans" panose="00000500000000000000"/>
              </a:rPr>
              <a:t>)</a:t>
            </a:r>
          </a:p>
          <a:p>
            <a:pPr>
              <a:buFont typeface="Wingdings" pitchFamily="2" charset="2"/>
              <a:buChar char="ü"/>
            </a:pPr>
            <a:r>
              <a:rPr lang="en-US" sz="2800" dirty="0">
                <a:latin typeface="Nunito Sans" panose="00000500000000000000"/>
              </a:rPr>
              <a:t> </a:t>
            </a:r>
            <a:r>
              <a:rPr lang="en-IN" sz="2800" dirty="0">
                <a:latin typeface="Nunito Sans" panose="00000500000000000000"/>
              </a:rPr>
              <a:t>public </a:t>
            </a:r>
            <a:r>
              <a:rPr lang="en-IN" sz="2800" dirty="0" err="1">
                <a:latin typeface="Nunito Sans" panose="00000500000000000000"/>
              </a:rPr>
              <a:t>OutputStream</a:t>
            </a:r>
            <a:r>
              <a:rPr lang="en-IN" sz="2800" dirty="0">
                <a:latin typeface="Nunito Sans" panose="00000500000000000000"/>
              </a:rPr>
              <a:t> wrap(</a:t>
            </a:r>
            <a:r>
              <a:rPr lang="en-IN" sz="2800" dirty="0" err="1">
                <a:latin typeface="Nunito Sans" panose="00000500000000000000"/>
              </a:rPr>
              <a:t>OutputStream</a:t>
            </a:r>
            <a:r>
              <a:rPr lang="en-IN" sz="2800" dirty="0">
                <a:latin typeface="Nunito Sans" panose="00000500000000000000"/>
              </a:rPr>
              <a:t> </a:t>
            </a:r>
            <a:r>
              <a:rPr lang="en-IN" sz="2800" dirty="0" err="1">
                <a:latin typeface="Nunito Sans" panose="00000500000000000000"/>
              </a:rPr>
              <a:t>os</a:t>
            </a:r>
            <a:r>
              <a:rPr lang="en-IN" sz="2800" dirty="0" smtClean="0">
                <a:latin typeface="Nunito Sans" panose="00000500000000000000"/>
              </a:rPr>
              <a:t>)</a:t>
            </a:r>
          </a:p>
          <a:p>
            <a:pPr>
              <a:buFont typeface="Wingdings" pitchFamily="2" charset="2"/>
              <a:buChar char="ü"/>
            </a:pPr>
            <a:r>
              <a:rPr lang="en-US" sz="2800" dirty="0">
                <a:latin typeface="Nunito Sans" panose="00000500000000000000"/>
              </a:rPr>
              <a:t> </a:t>
            </a:r>
            <a:r>
              <a:rPr lang="en-IN" sz="2800" dirty="0">
                <a:latin typeface="Nunito Sans" panose="00000500000000000000"/>
              </a:rPr>
              <a:t>public Base64.Encoder </a:t>
            </a:r>
            <a:r>
              <a:rPr lang="en-IN" sz="2800" dirty="0" err="1">
                <a:latin typeface="Nunito Sans" panose="00000500000000000000"/>
              </a:rPr>
              <a:t>withoutPadding</a:t>
            </a:r>
            <a:r>
              <a:rPr lang="en-IN" sz="2800" dirty="0">
                <a:latin typeface="Nunito Sans" panose="00000500000000000000"/>
              </a:rPr>
              <a:t>()</a:t>
            </a:r>
            <a:endParaRPr lang="en-IN" sz="2800" dirty="0" smtClean="0">
              <a:latin typeface="Nunito Sans" panose="00000500000000000000"/>
            </a:endParaRPr>
          </a:p>
        </p:txBody>
      </p:sp>
    </p:spTree>
    <p:extLst>
      <p:ext uri="{BB962C8B-B14F-4D97-AF65-F5344CB8AC3E}">
        <p14:creationId xmlns:p14="http://schemas.microsoft.com/office/powerpoint/2010/main" val="219234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0" y="0"/>
            <a:ext cx="913523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smtClean="0">
                <a:solidFill>
                  <a:srgbClr val="FF0000"/>
                </a:solidFill>
                <a:latin typeface="Courier New" panose="02070309020205020404" pitchFamily="49" charset="0"/>
                <a:cs typeface="Courier New" panose="02070309020205020404" pitchFamily="49" charset="0"/>
              </a:rPr>
              <a:t>// Predict the output</a:t>
            </a:r>
            <a:endParaRPr lang="en-US" sz="2000" b="1" dirty="0">
              <a:solidFill>
                <a:srgbClr val="FF0000"/>
              </a:solidFill>
              <a:latin typeface="Courier New" panose="02070309020205020404" pitchFamily="49" charset="0"/>
              <a:cs typeface="Courier New" panose="02070309020205020404" pitchFamily="49" charset="0"/>
            </a:endParaRPr>
          </a:p>
          <a:p>
            <a:r>
              <a:rPr lang="en-US" sz="2500" b="1" dirty="0" smtClean="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40005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0"/>
            <a:ext cx="571472"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5764" y="6099048"/>
            <a:ext cx="1492058" cy="429768"/>
          </a:xfrm>
          <a:prstGeom prst="rect">
            <a:avLst/>
          </a:prstGeom>
        </p:spPr>
      </p:pic>
      <p:sp>
        <p:nvSpPr>
          <p:cNvPr id="2049" name="Rectangle 1"/>
          <p:cNvSpPr>
            <a:spLocks noChangeArrowheads="1"/>
          </p:cNvSpPr>
          <p:nvPr/>
        </p:nvSpPr>
        <p:spPr bwMode="auto">
          <a:xfrm>
            <a:off x="0" y="-307776"/>
            <a:ext cx="9110186" cy="747897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tabLst>
                <a:tab pos="457200" algn="l"/>
              </a:tabLst>
            </a:pPr>
            <a:endParaRPr lang="en-US" sz="2000" b="1" dirty="0" smtClean="0">
              <a:solidFill>
                <a:schemeClr val="bg1"/>
              </a:solidFill>
              <a:latin typeface="Courier New" pitchFamily="49" charset="0"/>
              <a:ea typeface="Times New Roman" pitchFamily="18" charset="0"/>
              <a:cs typeface="Courier New" pitchFamily="49" charset="0"/>
            </a:endParaRPr>
          </a:p>
          <a:p>
            <a:pPr lvl="0" fontAlgn="base">
              <a:spcBef>
                <a:spcPct val="0"/>
              </a:spcBef>
              <a:spcAft>
                <a:spcPct val="0"/>
              </a:spcAft>
              <a:tabLst>
                <a:tab pos="457200" algn="l"/>
              </a:tabLst>
            </a:pPr>
            <a:endParaRPr lang="en-US" sz="2000" b="1" dirty="0">
              <a:solidFill>
                <a:schemeClr val="bg1"/>
              </a:solidFill>
              <a:latin typeface="Courier New" pitchFamily="49" charset="0"/>
              <a:ea typeface="Times New Roman" pitchFamily="18" charset="0"/>
              <a:cs typeface="Courier New" pitchFamily="49" charset="0"/>
            </a:endParaRPr>
          </a:p>
          <a:p>
            <a:pPr lvl="0" fontAlgn="base">
              <a:spcBef>
                <a:spcPct val="0"/>
              </a:spcBef>
              <a:spcAft>
                <a:spcPct val="0"/>
              </a:spcAft>
              <a:tabLst>
                <a:tab pos="457200" algn="l"/>
              </a:tabLst>
            </a:pP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a:solidFill>
                  <a:schemeClr val="bg1"/>
                </a:solidFill>
                <a:latin typeface="Courier New" pitchFamily="49" charset="0"/>
                <a:ea typeface="Times New Roman" pitchFamily="18" charset="0"/>
                <a:cs typeface="Courier New" pitchFamily="49" charset="0"/>
              </a:rPr>
              <a:t>i</a:t>
            </a:r>
            <a:r>
              <a:rPr lang="en-US" sz="2000" b="1" dirty="0" smtClean="0">
                <a:solidFill>
                  <a:schemeClr val="bg1"/>
                </a:solidFill>
                <a:latin typeface="Courier New" pitchFamily="49" charset="0"/>
                <a:ea typeface="Times New Roman" pitchFamily="18" charset="0"/>
                <a:cs typeface="Courier New" pitchFamily="49" charset="0"/>
              </a:rPr>
              <a:t>mport </a:t>
            </a:r>
            <a:r>
              <a:rPr lang="en-US" sz="2000" b="1" dirty="0">
                <a:solidFill>
                  <a:schemeClr val="bg1"/>
                </a:solidFill>
                <a:latin typeface="Courier New" pitchFamily="49" charset="0"/>
                <a:ea typeface="Times New Roman" pitchFamily="18" charset="0"/>
                <a:cs typeface="Courier New" pitchFamily="49" charset="0"/>
              </a:rPr>
              <a:t>java.util.Base64;</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public class Main</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public static void main(String[] </a:t>
            </a:r>
            <a:r>
              <a:rPr lang="en-US" sz="2000" b="1" dirty="0" err="1">
                <a:solidFill>
                  <a:schemeClr val="bg1"/>
                </a:solidFill>
                <a:latin typeface="Courier New" pitchFamily="49" charset="0"/>
                <a:ea typeface="Times New Roman" pitchFamily="18" charset="0"/>
                <a:cs typeface="Courier New" pitchFamily="49" charset="0"/>
              </a:rPr>
              <a:t>args</a:t>
            </a:r>
            <a:r>
              <a:rPr lang="en-US" sz="2000" b="1" dirty="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Base64.Encoder encoder = Base64.getEncoder();</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byte </a:t>
            </a:r>
            <a:r>
              <a:rPr lang="en-US" sz="2000" b="1" dirty="0" err="1">
                <a:solidFill>
                  <a:schemeClr val="bg1"/>
                </a:solidFill>
                <a:latin typeface="Courier New" pitchFamily="49" charset="0"/>
                <a:ea typeface="Times New Roman" pitchFamily="18" charset="0"/>
                <a:cs typeface="Courier New" pitchFamily="49" charset="0"/>
              </a:rPr>
              <a:t>byteArr</a:t>
            </a:r>
            <a:r>
              <a:rPr lang="en-US" sz="2000" b="1" dirty="0">
                <a:solidFill>
                  <a:schemeClr val="bg1"/>
                </a:solidFill>
                <a:latin typeface="Courier New" pitchFamily="49" charset="0"/>
                <a:ea typeface="Times New Roman" pitchFamily="18" charset="0"/>
                <a:cs typeface="Courier New" pitchFamily="49" charset="0"/>
              </a:rPr>
              <a:t>[]={1,2};</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byte byteArr2[]= </a:t>
            </a:r>
            <a:r>
              <a:rPr lang="en-US" sz="2000" b="1" dirty="0" err="1">
                <a:solidFill>
                  <a:schemeClr val="bg1"/>
                </a:solidFill>
                <a:latin typeface="Courier New" pitchFamily="49" charset="0"/>
                <a:ea typeface="Times New Roman" pitchFamily="18" charset="0"/>
                <a:cs typeface="Courier New" pitchFamily="49" charset="0"/>
              </a:rPr>
              <a:t>encoder.encode</a:t>
            </a:r>
            <a:r>
              <a:rPr lang="en-US" sz="2000" b="1" dirty="0">
                <a:solidFill>
                  <a:schemeClr val="bg1"/>
                </a:solidFill>
                <a:latin typeface="Courier New" pitchFamily="49" charset="0"/>
                <a:ea typeface="Times New Roman" pitchFamily="18" charset="0"/>
                <a:cs typeface="Courier New" pitchFamily="49" charset="0"/>
              </a:rPr>
              <a:t>(</a:t>
            </a:r>
            <a:r>
              <a:rPr lang="en-US" sz="2000" b="1" dirty="0" err="1">
                <a:solidFill>
                  <a:schemeClr val="bg1"/>
                </a:solidFill>
                <a:latin typeface="Courier New" pitchFamily="49" charset="0"/>
                <a:ea typeface="Times New Roman" pitchFamily="18" charset="0"/>
                <a:cs typeface="Courier New" pitchFamily="49" charset="0"/>
              </a:rPr>
              <a:t>byteArr</a:t>
            </a:r>
            <a:r>
              <a:rPr lang="en-US" sz="2000" b="1" dirty="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err="1">
                <a:solidFill>
                  <a:schemeClr val="bg1"/>
                </a:solidFill>
                <a:latin typeface="Courier New" pitchFamily="49" charset="0"/>
                <a:ea typeface="Times New Roman" pitchFamily="18" charset="0"/>
                <a:cs typeface="Courier New" pitchFamily="49" charset="0"/>
              </a:rPr>
              <a:t>System.out.println</a:t>
            </a:r>
            <a:r>
              <a:rPr lang="en-US" sz="2000" b="1" dirty="0">
                <a:solidFill>
                  <a:schemeClr val="bg1"/>
                </a:solidFill>
                <a:latin typeface="Courier New" pitchFamily="49" charset="0"/>
                <a:ea typeface="Times New Roman" pitchFamily="18" charset="0"/>
                <a:cs typeface="Courier New" pitchFamily="49" charset="0"/>
              </a:rPr>
              <a:t>("Encoded byte array:"+byteArr2);</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byte byteArr3[]=new byte[5];</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err="1">
                <a:solidFill>
                  <a:schemeClr val="bg1"/>
                </a:solidFill>
                <a:latin typeface="Courier New" pitchFamily="49" charset="0"/>
                <a:ea typeface="Times New Roman" pitchFamily="18" charset="0"/>
                <a:cs typeface="Courier New" pitchFamily="49" charset="0"/>
              </a:rPr>
              <a:t>int</a:t>
            </a:r>
            <a:r>
              <a:rPr lang="en-US" sz="2000" b="1" dirty="0">
                <a:solidFill>
                  <a:schemeClr val="bg1"/>
                </a:solidFill>
                <a:latin typeface="Courier New" pitchFamily="49" charset="0"/>
                <a:ea typeface="Times New Roman" pitchFamily="18" charset="0"/>
                <a:cs typeface="Courier New" pitchFamily="49" charset="0"/>
              </a:rPr>
              <a:t> x=</a:t>
            </a:r>
            <a:r>
              <a:rPr lang="en-US" sz="2000" b="1" dirty="0" err="1">
                <a:solidFill>
                  <a:schemeClr val="bg1"/>
                </a:solidFill>
                <a:latin typeface="Courier New" pitchFamily="49" charset="0"/>
                <a:ea typeface="Times New Roman" pitchFamily="18" charset="0"/>
                <a:cs typeface="Courier New" pitchFamily="49" charset="0"/>
              </a:rPr>
              <a:t>encoder.encode</a:t>
            </a:r>
            <a:r>
              <a:rPr lang="en-US" sz="2000" b="1" dirty="0">
                <a:solidFill>
                  <a:schemeClr val="bg1"/>
                </a:solidFill>
                <a:latin typeface="Courier New" pitchFamily="49" charset="0"/>
                <a:ea typeface="Times New Roman" pitchFamily="18" charset="0"/>
                <a:cs typeface="Courier New" pitchFamily="49" charset="0"/>
              </a:rPr>
              <a:t>(byteArr,byteArr3);</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err="1">
                <a:solidFill>
                  <a:schemeClr val="bg1"/>
                </a:solidFill>
                <a:latin typeface="Courier New" pitchFamily="49" charset="0"/>
                <a:ea typeface="Times New Roman" pitchFamily="18" charset="0"/>
                <a:cs typeface="Courier New" pitchFamily="49" charset="0"/>
              </a:rPr>
              <a:t>System.out.println</a:t>
            </a:r>
            <a:r>
              <a:rPr lang="en-US" sz="2000" b="1" dirty="0">
                <a:solidFill>
                  <a:schemeClr val="bg1"/>
                </a:solidFill>
                <a:latin typeface="Courier New" pitchFamily="49" charset="0"/>
                <a:ea typeface="Times New Roman" pitchFamily="18" charset="0"/>
                <a:cs typeface="Courier New" pitchFamily="49" charset="0"/>
              </a:rPr>
              <a:t>("Encoded byte array written</a:t>
            </a:r>
            <a:r>
              <a:rPr lang="en-US" sz="2000" b="1" dirty="0" smtClean="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smtClean="0">
                <a:solidFill>
                  <a:schemeClr val="bg1"/>
                </a:solidFill>
                <a:latin typeface="Courier New" pitchFamily="49" charset="0"/>
                <a:ea typeface="Times New Roman" pitchFamily="18" charset="0"/>
                <a:cs typeface="Courier New" pitchFamily="49" charset="0"/>
              </a:rPr>
              <a:t>                            to </a:t>
            </a:r>
            <a:r>
              <a:rPr lang="en-US" sz="2000" b="1" dirty="0">
                <a:solidFill>
                  <a:schemeClr val="bg1"/>
                </a:solidFill>
                <a:latin typeface="Courier New" pitchFamily="49" charset="0"/>
                <a:ea typeface="Times New Roman" pitchFamily="18" charset="0"/>
                <a:cs typeface="Courier New" pitchFamily="49" charset="0"/>
              </a:rPr>
              <a:t>another array:"+byteArr3);</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err="1">
                <a:solidFill>
                  <a:schemeClr val="bg1"/>
                </a:solidFill>
                <a:latin typeface="Courier New" pitchFamily="49" charset="0"/>
                <a:ea typeface="Times New Roman" pitchFamily="18" charset="0"/>
                <a:cs typeface="Courier New" pitchFamily="49" charset="0"/>
              </a:rPr>
              <a:t>System.out.println</a:t>
            </a:r>
            <a:r>
              <a:rPr lang="en-US" sz="2000" b="1" dirty="0">
                <a:solidFill>
                  <a:schemeClr val="bg1"/>
                </a:solidFill>
                <a:latin typeface="Courier New" pitchFamily="49" charset="0"/>
                <a:ea typeface="Times New Roman" pitchFamily="18" charset="0"/>
                <a:cs typeface="Courier New" pitchFamily="49" charset="0"/>
              </a:rPr>
              <a:t>("Number of bytes written:"+x);</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String </a:t>
            </a:r>
            <a:r>
              <a:rPr lang="en-US" sz="2000" b="1" dirty="0" err="1">
                <a:solidFill>
                  <a:schemeClr val="bg1"/>
                </a:solidFill>
                <a:latin typeface="Courier New" pitchFamily="49" charset="0"/>
                <a:ea typeface="Times New Roman" pitchFamily="18" charset="0"/>
                <a:cs typeface="Courier New" pitchFamily="49" charset="0"/>
              </a:rPr>
              <a:t>str</a:t>
            </a:r>
            <a:r>
              <a:rPr lang="en-US" sz="2000" b="1" dirty="0">
                <a:solidFill>
                  <a:schemeClr val="bg1"/>
                </a:solidFill>
                <a:latin typeface="Courier New" pitchFamily="49" charset="0"/>
                <a:ea typeface="Times New Roman" pitchFamily="18" charset="0"/>
                <a:cs typeface="Courier New" pitchFamily="49" charset="0"/>
              </a:rPr>
              <a:t>=</a:t>
            </a:r>
            <a:r>
              <a:rPr lang="en-US" sz="2000" b="1" dirty="0" err="1">
                <a:solidFill>
                  <a:schemeClr val="bg1"/>
                </a:solidFill>
                <a:latin typeface="Courier New" pitchFamily="49" charset="0"/>
                <a:ea typeface="Times New Roman" pitchFamily="18" charset="0"/>
                <a:cs typeface="Courier New" pitchFamily="49" charset="0"/>
              </a:rPr>
              <a:t>encoder.encodeToString</a:t>
            </a:r>
            <a:r>
              <a:rPr lang="en-US" sz="2000" b="1" dirty="0">
                <a:solidFill>
                  <a:schemeClr val="bg1"/>
                </a:solidFill>
                <a:latin typeface="Courier New" pitchFamily="49" charset="0"/>
                <a:ea typeface="Times New Roman" pitchFamily="18" charset="0"/>
                <a:cs typeface="Courier New" pitchFamily="49" charset="0"/>
              </a:rPr>
              <a:t>("</a:t>
            </a:r>
            <a:r>
              <a:rPr lang="en-US" sz="2000" b="1" dirty="0" err="1">
                <a:solidFill>
                  <a:schemeClr val="bg1"/>
                </a:solidFill>
                <a:latin typeface="Courier New" pitchFamily="49" charset="0"/>
                <a:ea typeface="Times New Roman" pitchFamily="18" charset="0"/>
                <a:cs typeface="Courier New" pitchFamily="49" charset="0"/>
              </a:rPr>
              <a:t>JavaTpoint</a:t>
            </a:r>
            <a:r>
              <a:rPr lang="en-US" sz="2000" b="1" dirty="0" smtClean="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smtClean="0">
                <a:solidFill>
                  <a:schemeClr val="bg1"/>
                </a:solidFill>
                <a:latin typeface="Courier New" pitchFamily="49" charset="0"/>
                <a:ea typeface="Times New Roman" pitchFamily="18" charset="0"/>
                <a:cs typeface="Courier New" pitchFamily="49" charset="0"/>
              </a:rPr>
              <a:t>							</a:t>
            </a:r>
            <a:r>
              <a:rPr lang="en-US" sz="2000" b="1" dirty="0" err="1" smtClean="0">
                <a:solidFill>
                  <a:schemeClr val="bg1"/>
                </a:solidFill>
                <a:latin typeface="Courier New" pitchFamily="49" charset="0"/>
                <a:ea typeface="Times New Roman" pitchFamily="18" charset="0"/>
                <a:cs typeface="Courier New" pitchFamily="49" charset="0"/>
              </a:rPr>
              <a:t>getBytes</a:t>
            </a:r>
            <a:r>
              <a:rPr lang="en-US" sz="2000" b="1" dirty="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err="1">
                <a:solidFill>
                  <a:schemeClr val="bg1"/>
                </a:solidFill>
                <a:latin typeface="Courier New" pitchFamily="49" charset="0"/>
                <a:ea typeface="Times New Roman" pitchFamily="18" charset="0"/>
                <a:cs typeface="Courier New" pitchFamily="49" charset="0"/>
              </a:rPr>
              <a:t>System.out.println</a:t>
            </a:r>
            <a:r>
              <a:rPr lang="en-US" sz="2000" b="1" dirty="0">
                <a:solidFill>
                  <a:schemeClr val="bg1"/>
                </a:solidFill>
                <a:latin typeface="Courier New" pitchFamily="49" charset="0"/>
                <a:ea typeface="Times New Roman" pitchFamily="18" charset="0"/>
                <a:cs typeface="Courier New" pitchFamily="49" charset="0"/>
              </a:rPr>
              <a:t>("Encoded string:"+</a:t>
            </a:r>
            <a:r>
              <a:rPr lang="en-US" sz="2000" b="1" dirty="0" err="1">
                <a:solidFill>
                  <a:schemeClr val="bg1"/>
                </a:solidFill>
                <a:latin typeface="Courier New" pitchFamily="49" charset="0"/>
                <a:ea typeface="Times New Roman" pitchFamily="18" charset="0"/>
                <a:cs typeface="Courier New" pitchFamily="49" charset="0"/>
              </a:rPr>
              <a:t>str</a:t>
            </a:r>
            <a:r>
              <a:rPr lang="en-US" sz="2000" b="1" dirty="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Base64.Decoder decoder=Base64.getDecoder();</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String </a:t>
            </a:r>
            <a:r>
              <a:rPr lang="en-US" sz="2000" b="1" dirty="0" err="1">
                <a:solidFill>
                  <a:schemeClr val="bg1"/>
                </a:solidFill>
                <a:latin typeface="Courier New" pitchFamily="49" charset="0"/>
                <a:ea typeface="Times New Roman" pitchFamily="18" charset="0"/>
                <a:cs typeface="Courier New" pitchFamily="49" charset="0"/>
              </a:rPr>
              <a:t>dStr</a:t>
            </a:r>
            <a:r>
              <a:rPr lang="en-US" sz="2000" b="1" dirty="0">
                <a:solidFill>
                  <a:schemeClr val="bg1"/>
                </a:solidFill>
                <a:latin typeface="Courier New" pitchFamily="49" charset="0"/>
                <a:ea typeface="Times New Roman" pitchFamily="18" charset="0"/>
                <a:cs typeface="Courier New" pitchFamily="49" charset="0"/>
              </a:rPr>
              <a:t>=new String(</a:t>
            </a:r>
            <a:r>
              <a:rPr lang="en-US" sz="2000" b="1" dirty="0" err="1">
                <a:solidFill>
                  <a:schemeClr val="bg1"/>
                </a:solidFill>
                <a:latin typeface="Courier New" pitchFamily="49" charset="0"/>
                <a:ea typeface="Times New Roman" pitchFamily="18" charset="0"/>
                <a:cs typeface="Courier New" pitchFamily="49" charset="0"/>
              </a:rPr>
              <a:t>decoder.decode</a:t>
            </a:r>
            <a:r>
              <a:rPr lang="en-US" sz="2000" b="1" dirty="0">
                <a:solidFill>
                  <a:schemeClr val="bg1"/>
                </a:solidFill>
                <a:latin typeface="Courier New" pitchFamily="49" charset="0"/>
                <a:ea typeface="Times New Roman" pitchFamily="18" charset="0"/>
                <a:cs typeface="Courier New" pitchFamily="49" charset="0"/>
              </a:rPr>
              <a:t>(</a:t>
            </a:r>
            <a:r>
              <a:rPr lang="en-US" sz="2000" b="1" dirty="0" err="1">
                <a:solidFill>
                  <a:schemeClr val="bg1"/>
                </a:solidFill>
                <a:latin typeface="Courier New" pitchFamily="49" charset="0"/>
                <a:ea typeface="Times New Roman" pitchFamily="18" charset="0"/>
                <a:cs typeface="Courier New" pitchFamily="49" charset="0"/>
              </a:rPr>
              <a:t>str</a:t>
            </a:r>
            <a:r>
              <a:rPr lang="en-US" sz="2000" b="1" dirty="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r>
              <a:rPr lang="en-US" sz="2000" b="1" dirty="0" err="1">
                <a:solidFill>
                  <a:schemeClr val="bg1"/>
                </a:solidFill>
                <a:latin typeface="Courier New" pitchFamily="49" charset="0"/>
                <a:ea typeface="Times New Roman" pitchFamily="18" charset="0"/>
                <a:cs typeface="Courier New" pitchFamily="49" charset="0"/>
              </a:rPr>
              <a:t>System.out.println</a:t>
            </a:r>
            <a:r>
              <a:rPr lang="en-US" sz="2000" b="1" dirty="0">
                <a:solidFill>
                  <a:schemeClr val="bg1"/>
                </a:solidFill>
                <a:latin typeface="Courier New" pitchFamily="49" charset="0"/>
                <a:ea typeface="Times New Roman" pitchFamily="18" charset="0"/>
                <a:cs typeface="Courier New" pitchFamily="49" charset="0"/>
              </a:rPr>
              <a:t>("Decoded string: "+</a:t>
            </a:r>
            <a:r>
              <a:rPr lang="en-US" sz="2000" b="1" dirty="0" err="1">
                <a:solidFill>
                  <a:schemeClr val="bg1"/>
                </a:solidFill>
                <a:latin typeface="Courier New" pitchFamily="49" charset="0"/>
                <a:ea typeface="Times New Roman" pitchFamily="18" charset="0"/>
                <a:cs typeface="Courier New" pitchFamily="49" charset="0"/>
              </a:rPr>
              <a:t>dStr</a:t>
            </a:r>
            <a:r>
              <a:rPr lang="en-US" sz="2000" b="1" dirty="0">
                <a:solidFill>
                  <a:schemeClr val="bg1"/>
                </a:solidFill>
                <a:latin typeface="Courier New" pitchFamily="49" charset="0"/>
                <a:ea typeface="Times New Roman" pitchFamily="18" charset="0"/>
                <a:cs typeface="Courier New" pitchFamily="49" charset="0"/>
              </a:rPr>
              <a:t>);</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p>
          <a:p>
            <a:pPr lvl="0" fontAlgn="base">
              <a:spcBef>
                <a:spcPct val="0"/>
              </a:spcBef>
              <a:spcAft>
                <a:spcPct val="0"/>
              </a:spcAft>
              <a:tabLst>
                <a:tab pos="457200" algn="l"/>
              </a:tabLst>
            </a:pPr>
            <a:r>
              <a:rPr lang="en-US" sz="2000" b="1" dirty="0">
                <a:solidFill>
                  <a:schemeClr val="bg1"/>
                </a:solidFill>
                <a:latin typeface="Courier New" pitchFamily="49" charset="0"/>
                <a:ea typeface="Times New Roman" pitchFamily="18" charset="0"/>
                <a:cs typeface="Courier New" pitchFamily="49" charset="0"/>
              </a:rPr>
              <a:t>  }</a:t>
            </a:r>
          </a:p>
        </p:txBody>
      </p:sp>
    </p:spTree>
    <p:extLst>
      <p:ext uri="{BB962C8B-B14F-4D97-AF65-F5344CB8AC3E}">
        <p14:creationId xmlns:p14="http://schemas.microsoft.com/office/powerpoint/2010/main" val="2175266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1153</Words>
  <Application>Microsoft Office PowerPoint</Application>
  <PresentationFormat>On-screen Show (4:3)</PresentationFormat>
  <Paragraphs>246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Nunito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Windows User</cp:lastModifiedBy>
  <cp:revision>31</cp:revision>
  <dcterms:created xsi:type="dcterms:W3CDTF">2020-01-21T04:44:32Z</dcterms:created>
  <dcterms:modified xsi:type="dcterms:W3CDTF">2020-03-07T09:53:56Z</dcterms:modified>
</cp:coreProperties>
</file>