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33" r:id="rId6"/>
    <p:sldId id="334" r:id="rId7"/>
    <p:sldId id="261" r:id="rId8"/>
    <p:sldId id="262" r:id="rId9"/>
    <p:sldId id="263" r:id="rId10"/>
    <p:sldId id="335" r:id="rId11"/>
    <p:sldId id="336" r:id="rId12"/>
    <p:sldId id="33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49" r:id="rId46"/>
    <p:sldId id="300" r:id="rId47"/>
    <p:sldId id="347" r:id="rId48"/>
    <p:sldId id="348" r:id="rId49"/>
    <p:sldId id="301" r:id="rId50"/>
    <p:sldId id="303" r:id="rId51"/>
    <p:sldId id="304" r:id="rId52"/>
    <p:sldId id="340" r:id="rId53"/>
    <p:sldId id="341" r:id="rId54"/>
    <p:sldId id="342" r:id="rId55"/>
    <p:sldId id="343" r:id="rId56"/>
    <p:sldId id="344" r:id="rId57"/>
    <p:sldId id="345" r:id="rId58"/>
    <p:sldId id="356" r:id="rId59"/>
    <p:sldId id="357" r:id="rId60"/>
    <p:sldId id="358" r:id="rId61"/>
    <p:sldId id="359" r:id="rId62"/>
    <p:sldId id="305" r:id="rId63"/>
    <p:sldId id="306" r:id="rId64"/>
    <p:sldId id="307" r:id="rId65"/>
    <p:sldId id="308" r:id="rId66"/>
    <p:sldId id="309" r:id="rId67"/>
    <p:sldId id="310" r:id="rId68"/>
    <p:sldId id="350" r:id="rId69"/>
    <p:sldId id="351" r:id="rId70"/>
    <p:sldId id="352" r:id="rId71"/>
    <p:sldId id="353" r:id="rId72"/>
    <p:sldId id="354" r:id="rId73"/>
    <p:sldId id="312" r:id="rId74"/>
    <p:sldId id="313" r:id="rId75"/>
    <p:sldId id="314" r:id="rId76"/>
    <p:sldId id="315" r:id="rId77"/>
    <p:sldId id="316" r:id="rId78"/>
    <p:sldId id="317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288" autoAdjust="0"/>
  </p:normalViewPr>
  <p:slideViewPr>
    <p:cSldViewPr>
      <p:cViewPr>
        <p:scale>
          <a:sx n="75" d="100"/>
          <a:sy n="75" d="100"/>
        </p:scale>
        <p:origin x="-744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6029" y="374650"/>
            <a:ext cx="15519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469" y="1513557"/>
            <a:ext cx="7115809" cy="292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tidy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r.dcs.gla.ac.uk/resources/linguistic_utils/stop_wor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" TargetMode="External"/><Relationship Id="rId2" Type="http://schemas.openxmlformats.org/officeDocument/2006/relationships/hyperlink" Target="http://www.tartarus.org/~martin/PorterStemm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rmatics.indiana.edu/research/colloquia.asp" TargetMode="External"/><Relationship Id="rId2" Type="http://schemas.openxmlformats.org/officeDocument/2006/relationships/hyperlink" Target="http://www.census.gov/cgi-bin/gazette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name/nm0578801/" TargetMode="External"/><Relationship Id="rId5" Type="http://schemas.openxmlformats.org/officeDocument/2006/relationships/hyperlink" Target="http://www.imdb.com/Name?Menczer,%2BErico" TargetMode="External"/><Relationship Id="rId4" Type="http://schemas.openxmlformats.org/officeDocument/2006/relationships/hyperlink" Target="http://www.amazon.com/exec/obidos/subst/home/home.html/002-8332429-64904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linkto/intl.html" TargetMode="External"/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n.com/U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TECH/" TargetMode="External"/><Relationship Id="rId2" Type="http://schemas.openxmlformats.org/officeDocument/2006/relationships/hyperlink" Target="http://www.cnn.com/TE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n.com/TECH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robots.txt" TargetMode="External"/><Relationship Id="rId2" Type="http://schemas.openxmlformats.org/officeDocument/2006/relationships/hyperlink" Target="http://www.indiana.edu/robot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tstxt.org/wc/exclusion.html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" TargetMode="External"/><Relationship Id="rId2" Type="http://schemas.openxmlformats.org/officeDocument/2006/relationships/hyperlink" Target="http://www.apple.com/robots.tx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hyperlink" Target="http://www.microsoft.com/robots.txt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er.com/" TargetMode="External"/><Relationship Id="rId2" Type="http://schemas.openxmlformats.org/officeDocument/2006/relationships/hyperlink" Target="http://www.springer.com/robots.txt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wr.cl/projects/WIRE/" TargetMode="External"/><Relationship Id="rId3" Type="http://schemas.openxmlformats.org/officeDocument/2006/relationships/hyperlink" Target="http://www.oreilly.com/catalog/perllwp/" TargetMode="External"/><Relationship Id="rId7" Type="http://schemas.openxmlformats.org/officeDocument/2006/relationships/hyperlink" Target="http://crawler.archive.org/" TargetMode="External"/><Relationship Id="rId2" Type="http://schemas.openxmlformats.org/officeDocument/2006/relationships/hyperlink" Target="http://www.w3c.org/Libr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karta.apache.org/lucene/" TargetMode="External"/><Relationship Id="rId11" Type="http://schemas.openxmlformats.org/officeDocument/2006/relationships/hyperlink" Target="http://informatics.indiana.edu/fil/IS/Framework/" TargetMode="External"/><Relationship Id="rId5" Type="http://schemas.openxmlformats.org/officeDocument/2006/relationships/hyperlink" Target="http://www.nutch.org/" TargetMode="External"/><Relationship Id="rId10" Type="http://schemas.openxmlformats.org/officeDocument/2006/relationships/hyperlink" Target="http://informatics.indiana.edu/fil/IS/JavaCrawlers/" TargetMode="External"/><Relationship Id="rId4" Type="http://schemas.openxmlformats.org/officeDocument/2006/relationships/hyperlink" Target="http://search.cpan.org/~gaas/libwww-perl-5.804/" TargetMode="External"/><Relationship Id="rId9" Type="http://schemas.openxmlformats.org/officeDocument/2006/relationships/hyperlink" Target="http://ir.dcs.gla.ac.uk/terri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80772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MODULE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pc="-110" dirty="0" smtClean="0"/>
              <a:t>Web</a:t>
            </a:r>
            <a:r>
              <a:rPr spc="-170" dirty="0" smtClean="0"/>
              <a:t> </a:t>
            </a:r>
            <a:r>
              <a:rPr dirty="0"/>
              <a:t>Crawling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410200" cy="38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9600"/>
            <a:ext cx="583308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/>
          <p:nvPr/>
        </p:nvSpPr>
        <p:spPr>
          <a:xfrm>
            <a:off x="5105400" y="152400"/>
            <a:ext cx="4038600" cy="556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6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"/>
            <a:ext cx="9176084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2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59389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98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79" y="336550"/>
            <a:ext cx="4591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16712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146809"/>
            <a:ext cx="460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Don’t </a:t>
            </a:r>
            <a:r>
              <a:rPr sz="2400" dirty="0">
                <a:latin typeface="Times New Roman"/>
                <a:cs typeface="Times New Roman"/>
              </a:rPr>
              <a:t>want to fetch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twice!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1530349"/>
            <a:ext cx="137795" cy="668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19" y="1512569"/>
            <a:ext cx="433705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Keep lookup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dirty="0">
                <a:latin typeface="Times New Roman"/>
                <a:cs typeface="Times New Roman"/>
              </a:rPr>
              <a:t>(hash) of </a:t>
            </a:r>
            <a:r>
              <a:rPr sz="2000" spc="-5" dirty="0">
                <a:latin typeface="Times New Roman"/>
                <a:cs typeface="Times New Roman"/>
              </a:rPr>
              <a:t>visited </a:t>
            </a:r>
            <a:r>
              <a:rPr sz="2000" dirty="0">
                <a:latin typeface="Times New Roman"/>
                <a:cs typeface="Times New Roman"/>
              </a:rPr>
              <a:t>pages  </a:t>
            </a: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visited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frontier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194559"/>
            <a:ext cx="14351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154428"/>
            <a:ext cx="4358640" cy="732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frontier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dirty="0">
                <a:latin typeface="Times New Roman"/>
                <a:cs typeface="Times New Roman"/>
              </a:rPr>
              <a:t>very fast!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30"/>
              </a:spcBef>
              <a:tabLst>
                <a:tab pos="412115" algn="l"/>
              </a:tabLst>
            </a:pPr>
            <a:r>
              <a:rPr sz="3000" baseline="-4166" dirty="0">
                <a:latin typeface="Comic Sans MS"/>
                <a:cs typeface="Comic Sans MS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prioritize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large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crawls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2879090"/>
            <a:ext cx="291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Fetcher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robust!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3262630"/>
            <a:ext cx="137795" cy="668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3247389"/>
            <a:ext cx="3014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Don’t </a:t>
            </a:r>
            <a:r>
              <a:rPr sz="2000" dirty="0">
                <a:latin typeface="Times New Roman"/>
                <a:cs typeface="Times New Roman"/>
              </a:rPr>
              <a:t>crash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download </a:t>
            </a:r>
            <a:r>
              <a:rPr sz="2000" spc="-5" dirty="0">
                <a:latin typeface="Times New Roman"/>
                <a:cs typeface="Times New Roman"/>
              </a:rPr>
              <a:t>fails  Timeout mechanism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392684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569" y="3906520"/>
            <a:ext cx="516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Determine file </a:t>
            </a:r>
            <a:r>
              <a:rPr sz="2400" dirty="0">
                <a:latin typeface="Times New Roman"/>
                <a:cs typeface="Times New Roman"/>
              </a:rPr>
              <a:t>type to skip unwanted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69" y="4290060"/>
            <a:ext cx="137795" cy="668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7619" y="4272279"/>
            <a:ext cx="6855459" cy="9258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Times New Roman"/>
                <a:cs typeface="Times New Roman"/>
              </a:rPr>
              <a:t>Can try </a:t>
            </a:r>
            <a:r>
              <a:rPr sz="2000" dirty="0">
                <a:latin typeface="Times New Roman"/>
                <a:cs typeface="Times New Roman"/>
              </a:rPr>
              <a:t>using extensions, </a:t>
            </a:r>
            <a:r>
              <a:rPr sz="2000" spc="5" dirty="0">
                <a:latin typeface="Times New Roman"/>
                <a:cs typeface="Times New Roman"/>
              </a:rPr>
              <a:t>but not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reliable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030"/>
              </a:lnSpc>
              <a:spcBef>
                <a:spcPts val="505"/>
              </a:spcBef>
            </a:pP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issue ‘HEAD’ HTTP </a:t>
            </a:r>
            <a:r>
              <a:rPr sz="2000" spc="-5" dirty="0">
                <a:latin typeface="Times New Roman"/>
                <a:cs typeface="Times New Roman"/>
              </a:rPr>
              <a:t>commands </a:t>
            </a:r>
            <a:r>
              <a:rPr sz="2000" dirty="0">
                <a:latin typeface="Times New Roman"/>
                <a:cs typeface="Times New Roman"/>
              </a:rPr>
              <a:t>to get Content-Type </a:t>
            </a:r>
            <a:r>
              <a:rPr sz="2000" spc="-5" dirty="0">
                <a:latin typeface="Times New Roman"/>
                <a:cs typeface="Times New Roman"/>
              </a:rPr>
              <a:t>(MIME)  </a:t>
            </a:r>
            <a:r>
              <a:rPr sz="2000" dirty="0">
                <a:latin typeface="Times New Roman"/>
                <a:cs typeface="Times New Roman"/>
              </a:rPr>
              <a:t>headers, but overhead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extra Internet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5270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90370"/>
            <a:ext cx="7428230" cy="35394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9900"/>
                </a:solidFill>
                <a:latin typeface="Times New Roman"/>
                <a:cs typeface="Times New Roman"/>
              </a:rPr>
              <a:t>Fetching</a:t>
            </a:r>
            <a:endParaRPr sz="32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09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Get only the </a:t>
            </a:r>
            <a:r>
              <a:rPr sz="3200" spc="-5" dirty="0">
                <a:latin typeface="Times New Roman"/>
                <a:cs typeface="Times New Roman"/>
              </a:rPr>
              <a:t>first </a:t>
            </a:r>
            <a:r>
              <a:rPr sz="3200" dirty="0">
                <a:latin typeface="Times New Roman"/>
                <a:cs typeface="Times New Roman"/>
              </a:rPr>
              <a:t>10-100 KB per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</a:t>
            </a:r>
            <a:endParaRPr sz="32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3550"/>
              </a:lnSpc>
              <a:spcBef>
                <a:spcPts val="770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Take </a:t>
            </a:r>
            <a:r>
              <a:rPr sz="3200" spc="5" dirty="0">
                <a:latin typeface="Times New Roman"/>
                <a:cs typeface="Times New Roman"/>
              </a:rPr>
              <a:t>care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detect and break redirection  loops</a:t>
            </a:r>
            <a:endParaRPr sz="3200">
              <a:latin typeface="Times New Roman"/>
              <a:cs typeface="Times New Roman"/>
            </a:endParaRPr>
          </a:p>
          <a:p>
            <a:pPr marL="755015" marR="692785" lvl="1" indent="-285750">
              <a:lnSpc>
                <a:spcPct val="92600"/>
              </a:lnSpc>
              <a:spcBef>
                <a:spcPts val="635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spc="-5" dirty="0">
                <a:latin typeface="Times New Roman"/>
                <a:cs typeface="Times New Roman"/>
              </a:rPr>
              <a:t>Soft </a:t>
            </a:r>
            <a:r>
              <a:rPr sz="3200" dirty="0">
                <a:latin typeface="Times New Roman"/>
                <a:cs typeface="Times New Roman"/>
              </a:rPr>
              <a:t>fail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timeout, server not  responding, file not found, and other  errors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319" y="182879"/>
            <a:ext cx="758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dirty="0"/>
              <a:t>implementation issues:</a:t>
            </a:r>
            <a:r>
              <a:rPr spc="-80" dirty="0"/>
              <a:t> </a:t>
            </a:r>
            <a:r>
              <a:rPr dirty="0">
                <a:solidFill>
                  <a:srgbClr val="009900"/>
                </a:solidFill>
              </a:rPr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864870"/>
            <a:ext cx="12382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847090"/>
            <a:ext cx="4209415" cy="38023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621665">
              <a:lnSpc>
                <a:spcPts val="203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HTML has the structure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DOM  (Document Object Model)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12700" marR="483870">
              <a:lnSpc>
                <a:spcPts val="203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Unfortunately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HTML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often  incorrect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strict syntactic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sense</a:t>
            </a:r>
            <a:endParaRPr sz="2000">
              <a:latin typeface="Times New Roman"/>
              <a:cs typeface="Times New Roman"/>
            </a:endParaRPr>
          </a:p>
          <a:p>
            <a:pPr marL="12700" marR="849630">
              <a:lnSpc>
                <a:spcPts val="203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Crawlers, like </a:t>
            </a:r>
            <a:r>
              <a:rPr sz="2000" dirty="0">
                <a:latin typeface="Times New Roman"/>
                <a:cs typeface="Times New Roman"/>
              </a:rPr>
              <a:t>browsers,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spc="5" dirty="0">
                <a:latin typeface="Times New Roman"/>
                <a:cs typeface="Times New Roman"/>
              </a:rPr>
              <a:t>be  </a:t>
            </a:r>
            <a:r>
              <a:rPr sz="2000" dirty="0">
                <a:latin typeface="Times New Roman"/>
                <a:cs typeface="Times New Roman"/>
              </a:rPr>
              <a:t>robust/forgiving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latin typeface="Times New Roman"/>
                <a:cs typeface="Times New Roman"/>
              </a:rPr>
              <a:t>Fortunately </a:t>
            </a:r>
            <a:r>
              <a:rPr sz="2000" dirty="0">
                <a:latin typeface="Times New Roman"/>
                <a:cs typeface="Times New Roman"/>
              </a:rPr>
              <a:t>there are tools that 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110"/>
              </a:spcBef>
              <a:buFont typeface="Comic Sans MS"/>
              <a:buChar char="–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tidy.sourceforge.net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30"/>
              </a:lnSpc>
              <a:spcBef>
                <a:spcPts val="525"/>
              </a:spcBef>
            </a:pPr>
            <a:r>
              <a:rPr sz="2000" dirty="0">
                <a:latin typeface="Times New Roman"/>
                <a:cs typeface="Times New Roman"/>
              </a:rPr>
              <a:t>Must pay </a:t>
            </a:r>
            <a:r>
              <a:rPr sz="2000" spc="-5" dirty="0">
                <a:latin typeface="Times New Roman"/>
                <a:cs typeface="Times New Roman"/>
              </a:rPr>
              <a:t>attention to </a:t>
            </a:r>
            <a:r>
              <a:rPr sz="2000" dirty="0">
                <a:latin typeface="Times New Roman"/>
                <a:cs typeface="Times New Roman"/>
              </a:rPr>
              <a:t>HTML </a:t>
            </a: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and  unicode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endParaRPr sz="2000">
              <a:latin typeface="Times New Roman"/>
              <a:cs typeface="Times New Roman"/>
            </a:endParaRPr>
          </a:p>
          <a:p>
            <a:pPr marL="12700" marR="326390">
              <a:lnSpc>
                <a:spcPts val="2030"/>
              </a:lnSpc>
              <a:spcBef>
                <a:spcPts val="500"/>
              </a:spcBef>
            </a:pP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do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growing number of  other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formats?</a:t>
            </a:r>
            <a:endParaRPr sz="200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95"/>
              </a:spcBef>
              <a:buFont typeface="Comic Sans MS"/>
              <a:buChar char="–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Flash, SVG, RSS,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AJAX…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5206" y="990600"/>
            <a:ext cx="3773422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365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3182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297940"/>
            <a:ext cx="140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9900"/>
                </a:solidFill>
                <a:latin typeface="Times New Roman"/>
                <a:cs typeface="Times New Roman"/>
              </a:rPr>
              <a:t>Stop</a:t>
            </a:r>
            <a:r>
              <a:rPr sz="2400" spc="-6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Times New Roman"/>
                <a:cs typeface="Times New Roman"/>
              </a:rPr>
              <a:t>words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1697990"/>
            <a:ext cx="137795" cy="187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419" y="1680209"/>
            <a:ext cx="7426959" cy="2768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Noise </a:t>
            </a:r>
            <a:r>
              <a:rPr sz="2000" spc="5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do not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-5" dirty="0">
                <a:latin typeface="Times New Roman"/>
                <a:cs typeface="Times New Roman"/>
              </a:rPr>
              <a:t>meaning </a:t>
            </a:r>
            <a:r>
              <a:rPr sz="2000" dirty="0">
                <a:latin typeface="Times New Roman"/>
                <a:cs typeface="Times New Roman"/>
              </a:rPr>
              <a:t>should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eliminated </a:t>
            </a:r>
            <a:r>
              <a:rPr sz="2000" dirty="0">
                <a:latin typeface="Times New Roman"/>
                <a:cs typeface="Times New Roman"/>
              </a:rPr>
              <a:t>(“stopped”)  before they 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indexed</a:t>
            </a:r>
            <a:endParaRPr sz="2000">
              <a:latin typeface="Times New Roman"/>
              <a:cs typeface="Times New Roman"/>
            </a:endParaRPr>
          </a:p>
          <a:p>
            <a:pPr marL="12700" marR="1520190">
              <a:lnSpc>
                <a:spcPts val="253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E.g. in English: AND, THE, A, AT, OR, </a:t>
            </a:r>
            <a:r>
              <a:rPr sz="2000" spc="5" dirty="0">
                <a:latin typeface="Times New Roman"/>
                <a:cs typeface="Times New Roman"/>
              </a:rPr>
              <a:t>ON, </a:t>
            </a:r>
            <a:r>
              <a:rPr sz="2000" dirty="0">
                <a:latin typeface="Times New Roman"/>
                <a:cs typeface="Times New Roman"/>
              </a:rPr>
              <a:t>FOR, </a:t>
            </a:r>
            <a:r>
              <a:rPr sz="2000" spc="-5" dirty="0">
                <a:latin typeface="Times New Roman"/>
                <a:cs typeface="Times New Roman"/>
              </a:rPr>
              <a:t>etc…  Typically syntactic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markers</a:t>
            </a:r>
            <a:endParaRPr sz="2000">
              <a:latin typeface="Times New Roman"/>
              <a:cs typeface="Times New Roman"/>
            </a:endParaRPr>
          </a:p>
          <a:p>
            <a:pPr marL="12700" marR="3469004">
              <a:lnSpc>
                <a:spcPts val="2530"/>
              </a:lnSpc>
            </a:pP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common </a:t>
            </a:r>
            <a:r>
              <a:rPr sz="2000" spc="-10" dirty="0">
                <a:latin typeface="Times New Roman"/>
                <a:cs typeface="Times New Roman"/>
              </a:rPr>
              <a:t>terms 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kept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negative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endParaRPr sz="2000">
              <a:latin typeface="Times New Roman"/>
              <a:cs typeface="Times New Roman"/>
            </a:endParaRPr>
          </a:p>
          <a:p>
            <a:pPr marL="412750" lvl="1" indent="-228600">
              <a:lnSpc>
                <a:spcPts val="2155"/>
              </a:lnSpc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10–1,000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412750" lvl="1" indent="-228600">
              <a:lnSpc>
                <a:spcPct val="100000"/>
              </a:lnSpc>
              <a:spcBef>
                <a:spcPts val="8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E.g.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http://ir.dcs.gla.ac.uk/resources/linguistic_utils/stop_words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Times New Roman"/>
                <a:cs typeface="Times New Roman"/>
              </a:rPr>
              <a:t>Parser can detect </a:t>
            </a:r>
            <a:r>
              <a:rPr sz="2000" dirty="0">
                <a:latin typeface="Times New Roman"/>
                <a:cs typeface="Times New Roman"/>
              </a:rPr>
              <a:t>these right away and disregard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4135120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365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40459"/>
            <a:ext cx="33642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9900"/>
                </a:solidFill>
                <a:latin typeface="Times New Roman"/>
                <a:cs typeface="Times New Roman"/>
              </a:rPr>
              <a:t>Conflation and</a:t>
            </a:r>
            <a:r>
              <a:rPr sz="2800" spc="-2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9900"/>
                </a:solidFill>
                <a:latin typeface="Times New Roman"/>
                <a:cs typeface="Times New Roman"/>
              </a:rPr>
              <a:t>thesauri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69" y="1607820"/>
            <a:ext cx="11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69" y="1587500"/>
            <a:ext cx="7145655" cy="13931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32765" marR="532765">
              <a:lnSpc>
                <a:spcPts val="2430"/>
              </a:lnSpc>
              <a:spcBef>
                <a:spcPts val="555"/>
              </a:spcBef>
            </a:pPr>
            <a:r>
              <a:rPr sz="2400" dirty="0">
                <a:latin typeface="Times New Roman"/>
                <a:cs typeface="Times New Roman"/>
              </a:rPr>
              <a:t>Idea: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solidFill>
                  <a:srgbClr val="009900"/>
                </a:solidFill>
                <a:latin typeface="Times New Roman"/>
                <a:cs typeface="Times New Roman"/>
              </a:rPr>
              <a:t>recall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merging </a:t>
            </a:r>
            <a:r>
              <a:rPr sz="2400" dirty="0">
                <a:latin typeface="Times New Roman"/>
                <a:cs typeface="Times New Roman"/>
              </a:rPr>
              <a:t>words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009900"/>
                </a:solidFill>
                <a:latin typeface="Times New Roman"/>
                <a:cs typeface="Times New Roman"/>
              </a:rPr>
              <a:t>same  meaning</a:t>
            </a:r>
            <a:endParaRPr sz="2400">
              <a:latin typeface="Times New Roman"/>
              <a:cs typeface="Times New Roman"/>
            </a:endParaRPr>
          </a:p>
          <a:p>
            <a:pPr marL="532765" marR="5080" indent="-533400">
              <a:lnSpc>
                <a:spcPts val="2430"/>
              </a:lnSpc>
              <a:spcBef>
                <a:spcPts val="600"/>
              </a:spcBef>
              <a:tabLst>
                <a:tab pos="532765" algn="l"/>
              </a:tabLst>
            </a:pPr>
            <a:r>
              <a:rPr sz="2400" dirty="0">
                <a:latin typeface="Times New Roman"/>
                <a:cs typeface="Times New Roman"/>
              </a:rPr>
              <a:t>3.	</a:t>
            </a: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want </a:t>
            </a:r>
            <a:r>
              <a:rPr sz="2400" dirty="0">
                <a:latin typeface="Times New Roman"/>
                <a:cs typeface="Times New Roman"/>
              </a:rPr>
              <a:t>to ignore superficial </a:t>
            </a:r>
            <a:r>
              <a:rPr sz="2400" spc="-5" dirty="0">
                <a:solidFill>
                  <a:srgbClr val="009900"/>
                </a:solidFill>
                <a:latin typeface="Times New Roman"/>
                <a:cs typeface="Times New Roman"/>
              </a:rPr>
              <a:t>morphological </a:t>
            </a:r>
            <a:r>
              <a:rPr sz="2400" dirty="0">
                <a:latin typeface="Times New Roman"/>
                <a:cs typeface="Times New Roman"/>
              </a:rPr>
              <a:t>features,  thus </a:t>
            </a:r>
            <a:r>
              <a:rPr sz="2400" spc="-5" dirty="0">
                <a:latin typeface="Times New Roman"/>
                <a:cs typeface="Times New Roman"/>
              </a:rPr>
              <a:t>merge </a:t>
            </a:r>
            <a:r>
              <a:rPr sz="2400" dirty="0">
                <a:latin typeface="Times New Roman"/>
                <a:cs typeface="Times New Roman"/>
              </a:rPr>
              <a:t>semantically </a:t>
            </a: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2989579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2971800"/>
            <a:ext cx="4579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{student, study, studying, studious} </a:t>
            </a:r>
            <a:r>
              <a:rPr sz="2000" spc="-5" dirty="0">
                <a:latin typeface="Times New Roman"/>
                <a:cs typeface="Times New Roman"/>
              </a:rPr>
              <a:t>=&gt;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3294379"/>
            <a:ext cx="7602855" cy="6997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45465" marR="5080" indent="-533400">
              <a:lnSpc>
                <a:spcPts val="2430"/>
              </a:lnSpc>
              <a:spcBef>
                <a:spcPts val="555"/>
              </a:spcBef>
              <a:tabLst>
                <a:tab pos="545465" algn="l"/>
              </a:tabLst>
            </a:pPr>
            <a:r>
              <a:rPr sz="2400" dirty="0">
                <a:latin typeface="Times New Roman"/>
                <a:cs typeface="Times New Roman"/>
              </a:rPr>
              <a:t>4.	</a:t>
            </a: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also conflate </a:t>
            </a:r>
            <a:r>
              <a:rPr sz="2400" spc="-5" dirty="0">
                <a:solidFill>
                  <a:srgbClr val="009900"/>
                </a:solidFill>
                <a:latin typeface="Times New Roman"/>
                <a:cs typeface="Times New Roman"/>
              </a:rPr>
              <a:t>synonyms </a:t>
            </a:r>
            <a:r>
              <a:rPr sz="2400" dirty="0">
                <a:latin typeface="Times New Roman"/>
                <a:cs typeface="Times New Roman"/>
              </a:rPr>
              <a:t>into a single form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 thesaurus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3986529"/>
            <a:ext cx="137795" cy="12471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3971289"/>
            <a:ext cx="6229350" cy="12446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spc="5" dirty="0">
                <a:latin typeface="Times New Roman"/>
                <a:cs typeface="Times New Roman"/>
              </a:rPr>
              <a:t>30-50% </a:t>
            </a:r>
            <a:r>
              <a:rPr sz="2000" spc="-10" dirty="0">
                <a:latin typeface="Times New Roman"/>
                <a:cs typeface="Times New Roman"/>
              </a:rPr>
              <a:t>smaller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030"/>
              </a:lnSpc>
              <a:spcBef>
                <a:spcPts val="495"/>
              </a:spcBef>
            </a:pPr>
            <a:r>
              <a:rPr sz="2000" dirty="0">
                <a:latin typeface="Times New Roman"/>
                <a:cs typeface="Times New Roman"/>
              </a:rPr>
              <a:t>Doing </a:t>
            </a:r>
            <a:r>
              <a:rPr sz="2000" spc="-5" dirty="0">
                <a:latin typeface="Times New Roman"/>
                <a:cs typeface="Times New Roman"/>
              </a:rPr>
              <a:t>this in </a:t>
            </a:r>
            <a:r>
              <a:rPr sz="2000" dirty="0">
                <a:latin typeface="Times New Roman"/>
                <a:cs typeface="Times New Roman"/>
              </a:rPr>
              <a:t>both pages and queries </a:t>
            </a:r>
            <a:r>
              <a:rPr sz="2000" spc="-5" dirty="0">
                <a:latin typeface="Times New Roman"/>
                <a:cs typeface="Times New Roman"/>
              </a:rPr>
              <a:t>allows to </a:t>
            </a:r>
            <a:r>
              <a:rPr sz="2000" dirty="0">
                <a:latin typeface="Times New Roman"/>
                <a:cs typeface="Times New Roman"/>
              </a:rPr>
              <a:t>retrieve pages  about </a:t>
            </a:r>
            <a:r>
              <a:rPr sz="2000" spc="-5" dirty="0">
                <a:latin typeface="Times New Roman"/>
                <a:cs typeface="Times New Roman"/>
              </a:rPr>
              <a:t>‘automobile’ </a:t>
            </a:r>
            <a:r>
              <a:rPr sz="2000" dirty="0">
                <a:latin typeface="Times New Roman"/>
                <a:cs typeface="Times New Roman"/>
              </a:rPr>
              <a:t>when user asks 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‘car’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Thesaurus can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as a hash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297179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964352"/>
            <a:ext cx="6662420" cy="2498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9900"/>
                </a:solidFill>
                <a:latin typeface="Times New Roman"/>
                <a:cs typeface="Times New Roman"/>
              </a:rPr>
              <a:t>Stemming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Morphological conflation based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rewrite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Language dependent!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Porter stemmer </a:t>
            </a:r>
            <a:r>
              <a:rPr sz="2400" dirty="0">
                <a:latin typeface="Times New Roman"/>
                <a:cs typeface="Times New Roman"/>
              </a:rPr>
              <a:t>very popular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http://www.tartarus.org/~martin/PorterStemmer/</a:t>
            </a:r>
            <a:endParaRPr sz="16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4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Context-sensitive </a:t>
            </a:r>
            <a:r>
              <a:rPr sz="2000" spc="-10" dirty="0">
                <a:latin typeface="Times New Roman"/>
                <a:cs typeface="Times New Roman"/>
              </a:rPr>
              <a:t>grammar </a:t>
            </a:r>
            <a:r>
              <a:rPr sz="2000" dirty="0">
                <a:latin typeface="Times New Roman"/>
                <a:cs typeface="Times New Roman"/>
              </a:rPr>
              <a:t>rules,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eg: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sz="2700" baseline="-4629" dirty="0">
                <a:latin typeface="Comic Sans MS"/>
                <a:cs typeface="Comic Sans MS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“IES” </a:t>
            </a:r>
            <a:r>
              <a:rPr sz="1800" dirty="0">
                <a:latin typeface="Times New Roman"/>
                <a:cs typeface="Times New Roman"/>
              </a:rPr>
              <a:t>except </a:t>
            </a:r>
            <a:r>
              <a:rPr sz="1800" spc="-5" dirty="0">
                <a:latin typeface="Times New Roman"/>
                <a:cs typeface="Times New Roman"/>
              </a:rPr>
              <a:t>(“EIES”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“AIES”) </a:t>
            </a:r>
            <a:r>
              <a:rPr sz="1800" dirty="0">
                <a:latin typeface="Times New Roman"/>
                <a:cs typeface="Times New Roman"/>
              </a:rPr>
              <a:t>--&gt;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“Y”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019" y="3437127"/>
            <a:ext cx="6885305" cy="14770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12750" indent="-228600">
              <a:lnSpc>
                <a:spcPct val="100000"/>
              </a:lnSpc>
              <a:spcBef>
                <a:spcPts val="225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Versions </a:t>
            </a:r>
            <a:r>
              <a:rPr sz="1800" dirty="0">
                <a:latin typeface="Times New Roman"/>
                <a:cs typeface="Times New Roman"/>
              </a:rPr>
              <a:t>in Perl, C, </a:t>
            </a:r>
            <a:r>
              <a:rPr sz="1800" spc="-5" dirty="0">
                <a:latin typeface="Times New Roman"/>
                <a:cs typeface="Times New Roman"/>
              </a:rPr>
              <a:t>Java, </a:t>
            </a:r>
            <a:r>
              <a:rPr sz="1800" dirty="0">
                <a:latin typeface="Times New Roman"/>
                <a:cs typeface="Times New Roman"/>
              </a:rPr>
              <a:t>Python, C#, </a:t>
            </a:r>
            <a:r>
              <a:rPr sz="1800" spc="5" dirty="0">
                <a:latin typeface="Times New Roman"/>
                <a:cs typeface="Times New Roman"/>
              </a:rPr>
              <a:t>Ruby, </a:t>
            </a:r>
            <a:r>
              <a:rPr sz="1800" spc="-10" dirty="0">
                <a:latin typeface="Times New Roman"/>
                <a:cs typeface="Times New Roman"/>
              </a:rPr>
              <a:t>PHP,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30"/>
              </a:lnSpc>
              <a:spcBef>
                <a:spcPts val="515"/>
              </a:spcBef>
            </a:pPr>
            <a:r>
              <a:rPr sz="2000" spc="-5" dirty="0">
                <a:latin typeface="Times New Roman"/>
                <a:cs typeface="Times New Roman"/>
              </a:rPr>
              <a:t>Porter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developed Snowball, a language </a:t>
            </a:r>
            <a:r>
              <a:rPr sz="2000" spc="-5" dirty="0">
                <a:latin typeface="Times New Roman"/>
                <a:cs typeface="Times New Roman"/>
              </a:rPr>
              <a:t>to create </a:t>
            </a:r>
            <a:r>
              <a:rPr sz="2000" spc="-10" dirty="0">
                <a:latin typeface="Times New Roman"/>
                <a:cs typeface="Times New Roman"/>
              </a:rPr>
              <a:t>stemming  </a:t>
            </a:r>
            <a:r>
              <a:rPr sz="2000" spc="-5" dirty="0">
                <a:latin typeface="Times New Roman"/>
                <a:cs typeface="Times New Roman"/>
              </a:rPr>
              <a:t>algorithms in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05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http://snowball.tartarus.org/</a:t>
            </a:r>
            <a:endParaRPr sz="18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4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Ex. </a:t>
            </a:r>
            <a:r>
              <a:rPr sz="1800" spc="-5" dirty="0">
                <a:latin typeface="Times New Roman"/>
                <a:cs typeface="Times New Roman"/>
              </a:rPr>
              <a:t>Perl modules: </a:t>
            </a:r>
            <a:r>
              <a:rPr sz="1800" spc="-10" dirty="0">
                <a:solidFill>
                  <a:srgbClr val="0066FF"/>
                </a:solidFill>
                <a:latin typeface="Arial"/>
                <a:cs typeface="Arial"/>
              </a:rPr>
              <a:t>Lingua::Stem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6FF"/>
                </a:solidFill>
                <a:latin typeface="Arial"/>
                <a:cs typeface="Arial"/>
              </a:rPr>
              <a:t>Lingua::Stem::Snowball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3763009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4127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286509"/>
            <a:ext cx="4400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Static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vs. dynamic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pages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1807209"/>
            <a:ext cx="1377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19" y="1790700"/>
            <a:ext cx="6776084" cy="1487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Is it worth </a:t>
            </a:r>
            <a:r>
              <a:rPr sz="2000" spc="-5" dirty="0">
                <a:latin typeface="Times New Roman"/>
                <a:cs typeface="Times New Roman"/>
              </a:rPr>
              <a:t>trying to </a:t>
            </a:r>
            <a:r>
              <a:rPr sz="2000" spc="-10" dirty="0">
                <a:latin typeface="Times New Roman"/>
                <a:cs typeface="Times New Roman"/>
              </a:rPr>
              <a:t>eliminate </a:t>
            </a:r>
            <a:r>
              <a:rPr sz="2000" spc="-5" dirty="0">
                <a:latin typeface="Times New Roman"/>
                <a:cs typeface="Times New Roman"/>
              </a:rPr>
              <a:t>dynamic </a:t>
            </a:r>
            <a:r>
              <a:rPr sz="2000" dirty="0">
                <a:latin typeface="Times New Roman"/>
                <a:cs typeface="Times New Roman"/>
              </a:rPr>
              <a:t>pages and only index </a:t>
            </a:r>
            <a:r>
              <a:rPr sz="2000" spc="-5" dirty="0">
                <a:latin typeface="Times New Roman"/>
                <a:cs typeface="Times New Roman"/>
              </a:rPr>
              <a:t>static  </a:t>
            </a:r>
            <a:r>
              <a:rPr sz="2000" dirty="0">
                <a:latin typeface="Times New Roman"/>
                <a:cs typeface="Times New Roman"/>
              </a:rPr>
              <a:t>pages?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Times New Roman"/>
                <a:cs typeface="Times New Roman"/>
              </a:rPr>
              <a:t>Examples:</a:t>
            </a:r>
            <a:endParaRPr sz="20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http://www.census.gov/cgi-bin/gazetteer</a:t>
            </a:r>
            <a:endParaRPr sz="18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3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http://informatics.indiana.edu/research/colloquia.asp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869" y="3277870"/>
            <a:ext cx="5407660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240665" algn="l"/>
                <a:tab pos="241300" algn="l"/>
              </a:tabLst>
            </a:pPr>
            <a:r>
              <a:rPr sz="1800" spc="-7" baseline="4629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http://www.amazon.com/exec/obidos/subst/home/home.html/002-8332429-6490452</a:t>
            </a:r>
            <a:endParaRPr sz="1800" baseline="4629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Font typeface="Comic Sans MS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  <a:hlinkClick r:id="rId5"/>
              </a:rPr>
              <a:t>http://www.imdb.com/Name?Menczer,+Erico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Comic Sans MS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http://www.imdb.com/name/nm0578801/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4062729"/>
            <a:ext cx="1377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1419" y="4044950"/>
            <a:ext cx="7015480" cy="90931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spc="10" dirty="0">
                <a:latin typeface="Times New Roman"/>
                <a:cs typeface="Times New Roman"/>
              </a:rPr>
              <a:t>Why </a:t>
            </a:r>
            <a:r>
              <a:rPr sz="2000" spc="5" dirty="0">
                <a:latin typeface="Times New Roman"/>
                <a:cs typeface="Times New Roman"/>
              </a:rPr>
              <a:t>or why </a:t>
            </a:r>
            <a:r>
              <a:rPr sz="2000" dirty="0">
                <a:latin typeface="Times New Roman"/>
                <a:cs typeface="Times New Roman"/>
              </a:rPr>
              <a:t>not?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can we </a:t>
            </a:r>
            <a:r>
              <a:rPr sz="2000" spc="-5" dirty="0">
                <a:latin typeface="Times New Roman"/>
                <a:cs typeface="Times New Roman"/>
              </a:rPr>
              <a:t>tell if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page </a:t>
            </a:r>
            <a:r>
              <a:rPr sz="2000" spc="-5" dirty="0">
                <a:latin typeface="Times New Roman"/>
                <a:cs typeface="Times New Roman"/>
              </a:rPr>
              <a:t>is dynamic? </a:t>
            </a: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about  ‘spider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traps’?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Times New Roman"/>
                <a:cs typeface="Times New Roman"/>
              </a:rPr>
              <a:t>What do </a:t>
            </a:r>
            <a:r>
              <a:rPr sz="2000" dirty="0">
                <a:latin typeface="Times New Roman"/>
                <a:cs typeface="Times New Roman"/>
              </a:rPr>
              <a:t>Google and other search engines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Motivation and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taxonomy of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crawlers  </a:t>
            </a:r>
            <a:r>
              <a:rPr sz="2400" dirty="0">
                <a:latin typeface="Times New Roman"/>
                <a:cs typeface="Times New Roman"/>
              </a:rPr>
              <a:t>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746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116752"/>
            <a:ext cx="7780020" cy="35128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Relative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vs. Absolute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URLs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translate relative </a:t>
            </a:r>
            <a:r>
              <a:rPr sz="2400" spc="-5" dirty="0">
                <a:latin typeface="Times New Roman"/>
                <a:cs typeface="Times New Roman"/>
              </a:rPr>
              <a:t>URLs </a:t>
            </a:r>
            <a:r>
              <a:rPr sz="2400" dirty="0">
                <a:latin typeface="Times New Roman"/>
                <a:cs typeface="Times New Roman"/>
              </a:rPr>
              <a:t>into absolute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URLs</a:t>
            </a:r>
            <a:endParaRPr sz="2400">
              <a:latin typeface="Times New Roman"/>
              <a:cs typeface="Times New Roman"/>
            </a:endParaRPr>
          </a:p>
          <a:p>
            <a:pPr marL="755015" marR="126364" lvl="1" indent="-285750">
              <a:lnSpc>
                <a:spcPts val="2430"/>
              </a:lnSpc>
              <a:spcBef>
                <a:spcPts val="60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Need </a:t>
            </a:r>
            <a:r>
              <a:rPr sz="2400" dirty="0">
                <a:latin typeface="Times New Roman"/>
                <a:cs typeface="Times New Roman"/>
              </a:rPr>
              <a:t>to obtain Base </a:t>
            </a:r>
            <a:r>
              <a:rPr sz="2400" spc="-5" dirty="0">
                <a:latin typeface="Times New Roman"/>
                <a:cs typeface="Times New Roman"/>
              </a:rPr>
              <a:t>URL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HTTP </a:t>
            </a:r>
            <a:r>
              <a:rPr sz="2400" dirty="0">
                <a:latin typeface="Times New Roman"/>
                <a:cs typeface="Times New Roman"/>
              </a:rPr>
              <a:t>header, or </a:t>
            </a:r>
            <a:r>
              <a:rPr sz="2400" spc="-5" dirty="0">
                <a:latin typeface="Times New Roman"/>
                <a:cs typeface="Times New Roman"/>
              </a:rPr>
              <a:t>HTML  </a:t>
            </a:r>
            <a:r>
              <a:rPr sz="2400" dirty="0">
                <a:latin typeface="Times New Roman"/>
                <a:cs typeface="Times New Roman"/>
              </a:rPr>
              <a:t>Meta tag, or else current </a:t>
            </a:r>
            <a:r>
              <a:rPr sz="2400" spc="-5" dirty="0">
                <a:latin typeface="Times New Roman"/>
                <a:cs typeface="Times New Roman"/>
              </a:rPr>
              <a:t>page </a:t>
            </a:r>
            <a:r>
              <a:rPr sz="2400" dirty="0">
                <a:latin typeface="Times New Roman"/>
                <a:cs typeface="Times New Roman"/>
              </a:rPr>
              <a:t>path by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4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latin typeface="Courier New"/>
                <a:cs typeface="Courier New"/>
              </a:rPr>
              <a:t>Base: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  <a:hlinkClick r:id="rId2"/>
              </a:rPr>
              <a:t>http://www.cnn.com/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linkto/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ts val="1970"/>
              </a:lnSpc>
              <a:spcBef>
                <a:spcPts val="1140"/>
              </a:spcBef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latin typeface="Courier New"/>
                <a:cs typeface="Courier New"/>
              </a:rPr>
              <a:t>Relative URL: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intl.html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ts val="1970"/>
              </a:lnSpc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latin typeface="Courier New"/>
                <a:cs typeface="Courier New"/>
              </a:rPr>
              <a:t>Absolute URL: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http://www.cnn.com/linkto/intl.html</a:t>
            </a:r>
            <a:endParaRPr sz="1400">
              <a:latin typeface="Courier New"/>
              <a:cs typeface="Courier New"/>
            </a:endParaRPr>
          </a:p>
          <a:p>
            <a:pPr marL="1155700" lvl="2" indent="-228600">
              <a:lnSpc>
                <a:spcPts val="1995"/>
              </a:lnSpc>
              <a:spcBef>
                <a:spcPts val="1150"/>
              </a:spcBef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latin typeface="Courier New"/>
                <a:cs typeface="Courier New"/>
              </a:rPr>
              <a:t>Relative URL: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/US/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ts val="1995"/>
              </a:lnSpc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latin typeface="Courier New"/>
                <a:cs typeface="Courier New"/>
              </a:rPr>
              <a:t>Absolute URL: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http://www.cnn.com/US/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2603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39283"/>
            <a:ext cx="7713345" cy="42926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URL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canonicalization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ts val="2845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125"/>
              </a:lnSpc>
              <a:buChar char="•"/>
              <a:tabLst>
                <a:tab pos="1155700" algn="l"/>
              </a:tabLst>
            </a:pPr>
            <a:r>
              <a:rPr sz="1800" spc="-5" dirty="0">
                <a:latin typeface="Courier New"/>
                <a:cs typeface="Courier New"/>
                <a:hlinkClick r:id="rId2"/>
              </a:rPr>
              <a:t>http://www.cnn.com/TECH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http://WWW.CNN.COM/TECH/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http://www.cnn.com:80/TECH/</a:t>
            </a:r>
            <a:endParaRPr sz="18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http://www.cnn.com/bogus/../TECH/</a:t>
            </a:r>
            <a:endParaRPr sz="1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really equivalent to this canonical</a:t>
            </a:r>
            <a:r>
              <a:rPr sz="2400" spc="-5" dirty="0">
                <a:latin typeface="Times New Roman"/>
                <a:cs typeface="Times New Roman"/>
              </a:rPr>
              <a:t> form: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Font typeface="Courier New"/>
              <a:buChar char="•"/>
              <a:tabLst>
                <a:tab pos="115570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http://www.cnn.com/TECH/</a:t>
            </a:r>
            <a:endParaRPr sz="1800">
              <a:latin typeface="Courier New"/>
              <a:cs typeface="Courier New"/>
            </a:endParaRPr>
          </a:p>
          <a:p>
            <a:pPr marL="755650" marR="5080" lvl="1" indent="-285750">
              <a:lnSpc>
                <a:spcPts val="2430"/>
              </a:lnSpc>
              <a:spcBef>
                <a:spcPts val="72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In order to avoid duplication, the crawler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transform  all </a:t>
            </a:r>
            <a:r>
              <a:rPr sz="2400" spc="-5" dirty="0">
                <a:latin typeface="Times New Roman"/>
                <a:cs typeface="Times New Roman"/>
              </a:rPr>
              <a:t>URLs </a:t>
            </a:r>
            <a:r>
              <a:rPr sz="2400" dirty="0">
                <a:latin typeface="Times New Roman"/>
                <a:cs typeface="Times New Roman"/>
              </a:rPr>
              <a:t>into canonical</a:t>
            </a:r>
            <a:r>
              <a:rPr sz="2400" spc="-5" dirty="0">
                <a:latin typeface="Times New Roman"/>
                <a:cs typeface="Times New Roman"/>
              </a:rPr>
              <a:t> form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Definition </a:t>
            </a:r>
            <a:r>
              <a:rPr sz="2400" dirty="0">
                <a:latin typeface="Times New Roman"/>
                <a:cs typeface="Times New Roman"/>
              </a:rPr>
              <a:t>of “canonical” is arbitrary,</a:t>
            </a:r>
            <a:r>
              <a:rPr sz="2400" spc="-5" dirty="0">
                <a:latin typeface="Times New Roman"/>
                <a:cs typeface="Times New Roman"/>
              </a:rPr>
              <a:t> e.g.:</a:t>
            </a:r>
            <a:endParaRPr sz="24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Could always include port</a:t>
            </a:r>
            <a:endParaRPr sz="180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spcBef>
                <a:spcPts val="12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only include port when not default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:80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365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16752"/>
            <a:ext cx="7472045" cy="37909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Spider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traps</a:t>
            </a:r>
            <a:endParaRPr sz="2800">
              <a:latin typeface="Times New Roman"/>
              <a:cs typeface="Times New Roman"/>
            </a:endParaRPr>
          </a:p>
          <a:p>
            <a:pPr marL="755015" marR="1274445" lvl="1" indent="-285750">
              <a:lnSpc>
                <a:spcPts val="2430"/>
              </a:lnSpc>
              <a:spcBef>
                <a:spcPts val="61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Misleading sites: indefinite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pages  </a:t>
            </a:r>
            <a:r>
              <a:rPr sz="2400" spc="-5" dirty="0">
                <a:latin typeface="Times New Roman"/>
                <a:cs typeface="Times New Roman"/>
              </a:rPr>
              <a:t>dynamically </a:t>
            </a:r>
            <a:r>
              <a:rPr sz="2400" dirty="0">
                <a:latin typeface="Times New Roman"/>
                <a:cs typeface="Times New Roman"/>
              </a:rPr>
              <a:t>generated by </a:t>
            </a:r>
            <a:r>
              <a:rPr sz="2400" spc="-5" dirty="0">
                <a:latin typeface="Times New Roman"/>
                <a:cs typeface="Times New Roman"/>
              </a:rPr>
              <a:t>CGI </a:t>
            </a:r>
            <a:r>
              <a:rPr sz="2400" dirty="0">
                <a:latin typeface="Times New Roman"/>
                <a:cs typeface="Times New Roman"/>
              </a:rPr>
              <a:t>scripts</a:t>
            </a:r>
            <a:endParaRPr sz="2400">
              <a:latin typeface="Times New Roman"/>
              <a:cs typeface="Times New Roman"/>
            </a:endParaRPr>
          </a:p>
          <a:p>
            <a:pPr marL="755015" marR="424180" lvl="1" indent="-285750">
              <a:lnSpc>
                <a:spcPts val="2430"/>
              </a:lnSpc>
              <a:spcBef>
                <a:spcPts val="60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Paths </a:t>
            </a:r>
            <a:r>
              <a:rPr sz="2400" dirty="0">
                <a:latin typeface="Times New Roman"/>
                <a:cs typeface="Times New Roman"/>
              </a:rPr>
              <a:t>of arbitrary depth created </a:t>
            </a:r>
            <a:r>
              <a:rPr sz="2400" spc="-5" dirty="0">
                <a:latin typeface="Times New Roman"/>
                <a:cs typeface="Times New Roman"/>
              </a:rPr>
              <a:t>using soft </a:t>
            </a:r>
            <a:r>
              <a:rPr sz="2400" dirty="0">
                <a:latin typeface="Times New Roman"/>
                <a:cs typeface="Times New Roman"/>
              </a:rPr>
              <a:t>directory  links and </a:t>
            </a:r>
            <a:r>
              <a:rPr sz="2400" spc="-5" dirty="0">
                <a:latin typeface="Times New Roman"/>
                <a:cs typeface="Times New Roman"/>
              </a:rPr>
              <a:t>path </a:t>
            </a:r>
            <a:r>
              <a:rPr sz="2400" dirty="0">
                <a:latin typeface="Times New Roman"/>
                <a:cs typeface="Times New Roman"/>
              </a:rPr>
              <a:t>rewriting features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HTTP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3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heuristic </a:t>
            </a:r>
            <a:r>
              <a:rPr sz="2400" spc="-5" dirty="0">
                <a:latin typeface="Times New Roman"/>
                <a:cs typeface="Times New Roman"/>
              </a:rPr>
              <a:t>defensive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measures: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030"/>
              </a:lnSpc>
              <a:spcBef>
                <a:spcPts val="515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Check </a:t>
            </a:r>
            <a:r>
              <a:rPr sz="2000" dirty="0">
                <a:latin typeface="Times New Roman"/>
                <a:cs typeface="Times New Roman"/>
              </a:rPr>
              <a:t>URL length; </a:t>
            </a:r>
            <a:r>
              <a:rPr sz="2000" spc="-5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spider </a:t>
            </a:r>
            <a:r>
              <a:rPr sz="2000" spc="-5" dirty="0">
                <a:latin typeface="Times New Roman"/>
                <a:cs typeface="Times New Roman"/>
              </a:rPr>
              <a:t>trap </a:t>
            </a:r>
            <a:r>
              <a:rPr sz="2000" dirty="0">
                <a:latin typeface="Times New Roman"/>
                <a:cs typeface="Times New Roman"/>
              </a:rPr>
              <a:t>above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threshold,  for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128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25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Watch for </a:t>
            </a:r>
            <a:r>
              <a:rPr sz="2000" spc="-5" dirty="0">
                <a:latin typeface="Times New Roman"/>
                <a:cs typeface="Times New Roman"/>
              </a:rPr>
              <a:t>sites with </a:t>
            </a:r>
            <a:r>
              <a:rPr sz="2000" dirty="0">
                <a:latin typeface="Times New Roman"/>
                <a:cs typeface="Times New Roman"/>
              </a:rPr>
              <a:t>very large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2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Times New Roman"/>
                <a:cs typeface="Times New Roman"/>
              </a:rPr>
              <a:t>Eliminate </a:t>
            </a:r>
            <a:r>
              <a:rPr sz="2000" spc="-5" dirty="0">
                <a:latin typeface="Times New Roman"/>
                <a:cs typeface="Times New Roman"/>
              </a:rPr>
              <a:t>URLs with </a:t>
            </a:r>
            <a:r>
              <a:rPr sz="2000" dirty="0">
                <a:latin typeface="Times New Roman"/>
                <a:cs typeface="Times New Roman"/>
              </a:rPr>
              <a:t>non-textual data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3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disable </a:t>
            </a:r>
            <a:r>
              <a:rPr sz="2000" spc="-5" dirty="0">
                <a:latin typeface="Times New Roman"/>
                <a:cs typeface="Times New Roman"/>
              </a:rPr>
              <a:t>crawling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dynamic </a:t>
            </a:r>
            <a:r>
              <a:rPr sz="2000" dirty="0">
                <a:latin typeface="Times New Roman"/>
                <a:cs typeface="Times New Roman"/>
              </a:rPr>
              <a:t>pages, </a:t>
            </a:r>
            <a:r>
              <a:rPr sz="2000" spc="-5" dirty="0">
                <a:latin typeface="Times New Roman"/>
                <a:cs typeface="Times New Roman"/>
              </a:rPr>
              <a:t>if can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670" y="336550"/>
            <a:ext cx="5792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implementation</a:t>
            </a:r>
            <a:r>
              <a:rPr spc="-6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16712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146809"/>
            <a:ext cx="193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Page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repository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682240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550920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20"/>
              </a:spcBef>
              <a:buFont typeface="Comic Sans MS"/>
              <a:buChar char="–"/>
              <a:tabLst>
                <a:tab pos="297815" algn="l"/>
                <a:tab pos="298450" algn="l"/>
              </a:tabLst>
            </a:pPr>
            <a:r>
              <a:rPr sz="2000" spc="-5" dirty="0"/>
              <a:t>Naïve: </a:t>
            </a:r>
            <a:r>
              <a:rPr sz="2000" dirty="0"/>
              <a:t>store each page </a:t>
            </a:r>
            <a:r>
              <a:rPr sz="2000" spc="-5" dirty="0"/>
              <a:t>as </a:t>
            </a:r>
            <a:r>
              <a:rPr sz="2000" dirty="0"/>
              <a:t>a separate</a:t>
            </a:r>
            <a:r>
              <a:rPr sz="2000" spc="30" dirty="0"/>
              <a:t> </a:t>
            </a:r>
            <a:r>
              <a:rPr sz="2000" spc="-5" dirty="0"/>
              <a:t>file</a:t>
            </a:r>
            <a:endParaRPr sz="2000"/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map URL </a:t>
            </a:r>
            <a:r>
              <a:rPr sz="1800" dirty="0">
                <a:latin typeface="Times New Roman"/>
                <a:cs typeface="Times New Roman"/>
              </a:rPr>
              <a:t>to unique filename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hashing </a:t>
            </a:r>
            <a:r>
              <a:rPr sz="1800" dirty="0">
                <a:latin typeface="Times New Roman"/>
                <a:cs typeface="Times New Roman"/>
              </a:rPr>
              <a:t>function, e.g.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MD5</a:t>
            </a:r>
            <a:endParaRPr sz="1800">
              <a:latin typeface="Times New Roman"/>
              <a:cs typeface="Times New Roman"/>
            </a:endParaRPr>
          </a:p>
          <a:p>
            <a:pPr marL="698500" marR="231775" lvl="1" indent="-228600">
              <a:lnSpc>
                <a:spcPts val="1830"/>
              </a:lnSpc>
              <a:spcBef>
                <a:spcPts val="465"/>
              </a:spcBef>
              <a:buFont typeface="Comic Sans MS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imes New Roman"/>
                <a:cs typeface="Times New Roman"/>
              </a:rPr>
              <a:t>This generates a huge number of files, which is inefficient from the 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perspective</a:t>
            </a:r>
            <a:endParaRPr sz="1800">
              <a:latin typeface="Times New Roman"/>
              <a:cs typeface="Times New Roman"/>
            </a:endParaRPr>
          </a:p>
          <a:p>
            <a:pPr marL="298450" marR="344805">
              <a:lnSpc>
                <a:spcPts val="2030"/>
              </a:lnSpc>
              <a:spcBef>
                <a:spcPts val="520"/>
              </a:spcBef>
            </a:pPr>
            <a:r>
              <a:rPr spc="-5" dirty="0"/>
              <a:t>Better: combine many </a:t>
            </a:r>
            <a:r>
              <a:rPr dirty="0"/>
              <a:t>pages </a:t>
            </a:r>
            <a:r>
              <a:rPr spc="-5" dirty="0"/>
              <a:t>into </a:t>
            </a:r>
            <a:r>
              <a:rPr dirty="0"/>
              <a:t>a single large </a:t>
            </a:r>
            <a:r>
              <a:rPr spc="-5" dirty="0"/>
              <a:t>file, </a:t>
            </a:r>
            <a:r>
              <a:rPr dirty="0"/>
              <a:t>using </a:t>
            </a:r>
            <a:r>
              <a:rPr spc="-5" dirty="0"/>
              <a:t>some  </a:t>
            </a:r>
            <a:r>
              <a:rPr dirty="0"/>
              <a:t>XML markup </a:t>
            </a:r>
            <a:r>
              <a:rPr spc="-5" dirty="0"/>
              <a:t>to </a:t>
            </a:r>
            <a:r>
              <a:rPr dirty="0"/>
              <a:t>separate and </a:t>
            </a:r>
            <a:r>
              <a:rPr spc="-5" dirty="0"/>
              <a:t>identify</a:t>
            </a:r>
            <a:r>
              <a:rPr spc="20" dirty="0"/>
              <a:t> </a:t>
            </a:r>
            <a:r>
              <a:rPr dirty="0"/>
              <a:t>them</a:t>
            </a: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Comic Sans MS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Must map URL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{filename,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page_id}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Database</a:t>
            </a:r>
            <a:r>
              <a:rPr spc="5" dirty="0"/>
              <a:t> </a:t>
            </a:r>
            <a:r>
              <a:rPr dirty="0"/>
              <a:t>options</a:t>
            </a: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imes New Roman"/>
                <a:cs typeface="Times New Roman"/>
              </a:rPr>
              <a:t>Any </a:t>
            </a:r>
            <a:r>
              <a:rPr sz="1800" spc="-5" dirty="0">
                <a:latin typeface="Times New Roman"/>
                <a:cs typeface="Times New Roman"/>
              </a:rPr>
              <a:t>RDBMS </a:t>
            </a:r>
            <a:r>
              <a:rPr sz="1800" dirty="0">
                <a:latin typeface="Times New Roman"/>
                <a:cs typeface="Times New Roman"/>
              </a:rPr>
              <a:t>-- large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overhead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Comic Sans MS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Times New Roman"/>
                <a:cs typeface="Times New Roman"/>
              </a:rPr>
              <a:t>Light-weight, </a:t>
            </a:r>
            <a:r>
              <a:rPr sz="1800" spc="-5" dirty="0">
                <a:latin typeface="Times New Roman"/>
                <a:cs typeface="Times New Roman"/>
              </a:rPr>
              <a:t>embedded </a:t>
            </a:r>
            <a:r>
              <a:rPr sz="1800" dirty="0">
                <a:latin typeface="Times New Roman"/>
                <a:cs typeface="Times New Roman"/>
              </a:rPr>
              <a:t>databases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spc="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Berkeley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120" y="527050"/>
            <a:ext cx="2653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</a:t>
            </a:r>
            <a:r>
              <a:rPr spc="5" dirty="0"/>
              <a:t>c</a:t>
            </a:r>
            <a:r>
              <a:rPr dirty="0"/>
              <a:t>u</a:t>
            </a:r>
            <a:r>
              <a:rPr spc="5" dirty="0"/>
              <a:t>r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38909"/>
            <a:ext cx="7510145" cy="372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crawler incurs several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delays:</a:t>
            </a:r>
            <a:endParaRPr sz="3200">
              <a:latin typeface="Times New Roman"/>
              <a:cs typeface="Times New Roman"/>
            </a:endParaRPr>
          </a:p>
          <a:p>
            <a:pPr marL="755015" marR="370205" lvl="1" indent="-285750">
              <a:lnSpc>
                <a:spcPts val="3200"/>
              </a:lnSpc>
              <a:spcBef>
                <a:spcPts val="690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Resolving the host </a:t>
            </a:r>
            <a:r>
              <a:rPr sz="3200" spc="5" dirty="0">
                <a:latin typeface="Times New Roman"/>
                <a:cs typeface="Times New Roman"/>
              </a:rPr>
              <a:t>name </a:t>
            </a:r>
            <a:r>
              <a:rPr sz="3200" dirty="0">
                <a:latin typeface="Times New Roman"/>
                <a:cs typeface="Times New Roman"/>
              </a:rPr>
              <a:t>in the URL to  </a:t>
            </a:r>
            <a:r>
              <a:rPr sz="3200" spc="5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IP </a:t>
            </a:r>
            <a:r>
              <a:rPr sz="3200" dirty="0">
                <a:latin typeface="Times New Roman"/>
                <a:cs typeface="Times New Roman"/>
              </a:rPr>
              <a:t>address using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DNS</a:t>
            </a:r>
            <a:endParaRPr sz="3200">
              <a:latin typeface="Times New Roman"/>
              <a:cs typeface="Times New Roman"/>
            </a:endParaRPr>
          </a:p>
          <a:p>
            <a:pPr marL="755015" marR="629285" lvl="1" indent="-285750">
              <a:lnSpc>
                <a:spcPts val="3200"/>
              </a:lnSpc>
              <a:spcBef>
                <a:spcPts val="690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Connecting a socket to the server </a:t>
            </a:r>
            <a:r>
              <a:rPr sz="3200" spc="5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sending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request</a:t>
            </a:r>
            <a:endParaRPr sz="32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Comic Sans MS"/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Receiving the requested page in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response</a:t>
            </a:r>
            <a:endParaRPr sz="3200">
              <a:latin typeface="Times New Roman"/>
              <a:cs typeface="Times New Roman"/>
            </a:endParaRPr>
          </a:p>
          <a:p>
            <a:pPr marL="354965" marR="906144" indent="-342900">
              <a:lnSpc>
                <a:spcPts val="3200"/>
              </a:lnSpc>
              <a:spcBef>
                <a:spcPts val="7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Solution: </a:t>
            </a:r>
            <a:r>
              <a:rPr sz="3200" dirty="0">
                <a:latin typeface="Times New Roman"/>
                <a:cs typeface="Times New Roman"/>
              </a:rPr>
              <a:t>Overlap the above delays by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fetching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many pages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concurrently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3311" y="104264"/>
            <a:ext cx="4872531" cy="595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509" y="2095500"/>
            <a:ext cx="2433320" cy="12496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 marR="5080" algn="ctr">
              <a:lnSpc>
                <a:spcPts val="3140"/>
              </a:lnSpc>
              <a:spcBef>
                <a:spcPts val="385"/>
              </a:spcBef>
            </a:pPr>
            <a:r>
              <a:rPr sz="2800" spc="-5" dirty="0"/>
              <a:t>Architecture </a:t>
            </a:r>
            <a:r>
              <a:rPr sz="2800" spc="5" dirty="0"/>
              <a:t>of</a:t>
            </a:r>
            <a:r>
              <a:rPr sz="2800" spc="-90" dirty="0"/>
              <a:t> </a:t>
            </a:r>
            <a:r>
              <a:rPr sz="2800" dirty="0"/>
              <a:t>a  </a:t>
            </a:r>
            <a:r>
              <a:rPr sz="2800" spc="-5" dirty="0">
                <a:solidFill>
                  <a:srgbClr val="FF0000"/>
                </a:solidFill>
              </a:rPr>
              <a:t>concurrent  crawler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739" y="374650"/>
            <a:ext cx="4163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5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91590"/>
            <a:ext cx="7485380" cy="287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multi-processing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multi-threading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830"/>
              </a:lnSpc>
              <a:spcBef>
                <a:spcPts val="69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thread </a:t>
            </a:r>
            <a:r>
              <a:rPr sz="2800" dirty="0">
                <a:latin typeface="Times New Roman"/>
                <a:cs typeface="Times New Roman"/>
              </a:rPr>
              <a:t>works like a </a:t>
            </a:r>
            <a:r>
              <a:rPr sz="2800" spc="-5" dirty="0">
                <a:latin typeface="Times New Roman"/>
                <a:cs typeface="Times New Roman"/>
              </a:rPr>
              <a:t>sequential  </a:t>
            </a:r>
            <a:r>
              <a:rPr sz="2800" spc="-10" dirty="0">
                <a:latin typeface="Times New Roman"/>
                <a:cs typeface="Times New Roman"/>
              </a:rPr>
              <a:t>crawler, </a:t>
            </a:r>
            <a:r>
              <a:rPr sz="2800" spc="-5" dirty="0">
                <a:latin typeface="Times New Roman"/>
                <a:cs typeface="Times New Roman"/>
              </a:rPr>
              <a:t>except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share </a:t>
            </a:r>
            <a:r>
              <a:rPr sz="2800" dirty="0">
                <a:latin typeface="Times New Roman"/>
                <a:cs typeface="Times New Roman"/>
              </a:rPr>
              <a:t>data structures: frontier  </a:t>
            </a:r>
            <a:r>
              <a:rPr sz="2800" spc="-5" dirty="0">
                <a:latin typeface="Times New Roman"/>
                <a:cs typeface="Times New Roman"/>
              </a:rPr>
              <a:t>and repository</a:t>
            </a:r>
            <a:endParaRPr sz="2800">
              <a:latin typeface="Times New Roman"/>
              <a:cs typeface="Times New Roman"/>
            </a:endParaRPr>
          </a:p>
          <a:p>
            <a:pPr marL="354965" marR="793750" indent="-342900">
              <a:lnSpc>
                <a:spcPts val="2830"/>
              </a:lnSpc>
              <a:spcBef>
                <a:spcPts val="7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Shared </a:t>
            </a:r>
            <a:r>
              <a:rPr sz="2800" dirty="0">
                <a:latin typeface="Times New Roman"/>
                <a:cs typeface="Times New Roman"/>
              </a:rPr>
              <a:t>data structures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spc="5" dirty="0">
                <a:latin typeface="Times New Roman"/>
                <a:cs typeface="Times New Roman"/>
              </a:rPr>
              <a:t>be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synchronized  </a:t>
            </a:r>
            <a:r>
              <a:rPr sz="2800" spc="-5" dirty="0">
                <a:latin typeface="Times New Roman"/>
                <a:cs typeface="Times New Roman"/>
              </a:rPr>
              <a:t>(locked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concurrent writes)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Speedup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factor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5-10 </a:t>
            </a:r>
            <a:r>
              <a:rPr sz="2800" spc="-5" dirty="0">
                <a:latin typeface="Times New Roman"/>
                <a:cs typeface="Times New Roman"/>
              </a:rPr>
              <a:t>are easy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Universal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527050"/>
            <a:ext cx="3850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Universal</a:t>
            </a:r>
            <a:r>
              <a:rPr spc="-7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38909"/>
            <a:ext cx="7366634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Support </a:t>
            </a:r>
            <a:r>
              <a:rPr sz="3200" dirty="0">
                <a:latin typeface="Times New Roman"/>
                <a:cs typeface="Times New Roman"/>
              </a:rPr>
              <a:t>universal search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engines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Large-scale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200"/>
              </a:lnSpc>
              <a:spcBef>
                <a:spcPts val="8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Huge cost (network bandwidth) of crawl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amortized </a:t>
            </a:r>
            <a:r>
              <a:rPr sz="3200" spc="5" dirty="0">
                <a:latin typeface="Times New Roman"/>
                <a:cs typeface="Times New Roman"/>
              </a:rPr>
              <a:t>over </a:t>
            </a:r>
            <a:r>
              <a:rPr sz="3200" dirty="0">
                <a:latin typeface="Times New Roman"/>
                <a:cs typeface="Times New Roman"/>
              </a:rPr>
              <a:t>many queries from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54965" marR="195580" indent="-342900">
              <a:lnSpc>
                <a:spcPts val="3200"/>
              </a:lnSpc>
              <a:spcBef>
                <a:spcPts val="7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Incremental updates to existing index and  other data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repositories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419" y="527050"/>
            <a:ext cx="623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Large-scale </a:t>
            </a:r>
            <a:r>
              <a:rPr dirty="0"/>
              <a:t>universal</a:t>
            </a:r>
            <a:r>
              <a:rPr spc="-3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26209"/>
            <a:ext cx="182880" cy="10820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dirty="0">
                <a:latin typeface="Comic Sans MS"/>
                <a:cs typeface="Comic Sans MS"/>
              </a:rPr>
              <a:t>•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1374139"/>
            <a:ext cx="6766559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3604895">
              <a:lnSpc>
                <a:spcPct val="1133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major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issues: 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  <a:p>
            <a:pPr marL="165100" marR="288290" indent="-152400">
              <a:lnSpc>
                <a:spcPts val="4330"/>
              </a:lnSpc>
              <a:spcBef>
                <a:spcPts val="17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dirty="0">
                <a:latin typeface="Times New Roman"/>
                <a:cs typeface="Times New Roman"/>
              </a:rPr>
              <a:t>Need to scale up to billions of pages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Policy</a:t>
            </a:r>
            <a:endParaRPr sz="3200">
              <a:latin typeface="Times New Roman"/>
              <a:cs typeface="Times New Roman"/>
            </a:endParaRPr>
          </a:p>
          <a:p>
            <a:pPr marL="546100" marR="5080" indent="-533400">
              <a:lnSpc>
                <a:spcPct val="92200"/>
              </a:lnSpc>
              <a:spcBef>
                <a:spcPts val="509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3200" dirty="0">
                <a:latin typeface="Times New Roman"/>
                <a:cs typeface="Times New Roman"/>
              </a:rPr>
              <a:t>Need to trade-off coverage, freshness,  and bias (e.g. toward “important”  </a:t>
            </a:r>
            <a:r>
              <a:rPr sz="3200" spc="5" dirty="0">
                <a:latin typeface="Times New Roman"/>
                <a:cs typeface="Times New Roman"/>
              </a:rPr>
              <a:t>pages)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3088640"/>
            <a:ext cx="168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740" y="527050"/>
            <a:ext cx="2637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Many</a:t>
            </a:r>
            <a:r>
              <a:rPr spc="-75" dirty="0"/>
              <a:t> </a:t>
            </a:r>
            <a:r>
              <a:rPr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38909"/>
            <a:ext cx="7301230" cy="345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Crawler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Spider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Robot (or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bot)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Web agent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Wanderer, worm, …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200"/>
              </a:lnSpc>
              <a:spcBef>
                <a:spcPts val="8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And famous instances: googlebot, scooter,  slurp, msnbot, 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336550"/>
            <a:ext cx="6602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Large-scale crawlers:</a:t>
            </a:r>
            <a:r>
              <a:rPr spc="-30" dirty="0"/>
              <a:t> </a:t>
            </a:r>
            <a:r>
              <a:rPr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" y="1216659"/>
            <a:ext cx="8717280" cy="347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minimize </a:t>
            </a:r>
            <a:r>
              <a:rPr sz="2800" dirty="0">
                <a:latin typeface="Times New Roman"/>
                <a:cs typeface="Times New Roman"/>
              </a:rPr>
              <a:t>overhead of </a:t>
            </a:r>
            <a:r>
              <a:rPr sz="2800" spc="-10" dirty="0">
                <a:latin typeface="Times New Roman"/>
                <a:cs typeface="Times New Roman"/>
              </a:rPr>
              <a:t>DNS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lookups</a:t>
            </a:r>
            <a:endParaRPr sz="2800">
              <a:latin typeface="Times New Roman"/>
              <a:cs typeface="Times New Roman"/>
            </a:endParaRPr>
          </a:p>
          <a:p>
            <a:pPr marL="355600" marR="545465" indent="-342900">
              <a:lnSpc>
                <a:spcPts val="2830"/>
              </a:lnSpc>
              <a:spcBef>
                <a:spcPts val="69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optimize utilization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network </a:t>
            </a:r>
            <a:r>
              <a:rPr sz="2800" spc="-5" dirty="0">
                <a:latin typeface="Times New Roman"/>
                <a:cs typeface="Times New Roman"/>
              </a:rPr>
              <a:t>bandwidth and  </a:t>
            </a:r>
            <a:r>
              <a:rPr sz="2800" dirty="0">
                <a:latin typeface="Times New Roman"/>
                <a:cs typeface="Times New Roman"/>
              </a:rPr>
              <a:t>disk throughput (I/O 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bottleneck)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asynchronous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sockets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430"/>
              </a:lnSpc>
              <a:spcBef>
                <a:spcPts val="61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Multi-processing or multi-threading do not scale up to billions of  pages</a:t>
            </a:r>
            <a:endParaRPr sz="2400">
              <a:latin typeface="Times New Roman"/>
              <a:cs typeface="Times New Roman"/>
            </a:endParaRPr>
          </a:p>
          <a:p>
            <a:pPr marL="755015" marR="1367155" lvl="1" indent="-285750">
              <a:lnSpc>
                <a:spcPts val="2430"/>
              </a:lnSpc>
              <a:spcBef>
                <a:spcPts val="60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Non-blocking: hundreds of network connections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open  </a:t>
            </a:r>
            <a:r>
              <a:rPr sz="2400" spc="-5" dirty="0">
                <a:latin typeface="Times New Roman"/>
                <a:cs typeface="Times New Roman"/>
              </a:rPr>
              <a:t>simultaneously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Polling </a:t>
            </a:r>
            <a:r>
              <a:rPr sz="2400" dirty="0">
                <a:latin typeface="Times New Roman"/>
                <a:cs typeface="Times New Roman"/>
              </a:rPr>
              <a:t>socket to </a:t>
            </a:r>
            <a:r>
              <a:rPr sz="2400" spc="-5" dirty="0">
                <a:latin typeface="Times New Roman"/>
                <a:cs typeface="Times New Roman"/>
              </a:rPr>
              <a:t>monitor completion </a:t>
            </a:r>
            <a:r>
              <a:rPr sz="2400" dirty="0">
                <a:latin typeface="Times New Roman"/>
                <a:cs typeface="Times New Roman"/>
              </a:rPr>
              <a:t>of network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597" y="43830"/>
            <a:ext cx="4658823" cy="605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5240" y="2280920"/>
            <a:ext cx="2207260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-2540" algn="ctr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High-level  architecture of a  scalable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universal  crawler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19387" y="193357"/>
            <a:ext cx="3000375" cy="1076325"/>
            <a:chOff x="2719387" y="193357"/>
            <a:chExt cx="3000375" cy="1076325"/>
          </a:xfrm>
        </p:grpSpPr>
        <p:sp>
          <p:nvSpPr>
            <p:cNvPr id="5" name="object 5"/>
            <p:cNvSpPr/>
            <p:nvPr/>
          </p:nvSpPr>
          <p:spPr>
            <a:xfrm>
              <a:off x="2724150" y="198120"/>
              <a:ext cx="2990850" cy="1066800"/>
            </a:xfrm>
            <a:custGeom>
              <a:avLst/>
              <a:gdLst/>
              <a:ahLst/>
              <a:cxnLst/>
              <a:rect l="l" t="t" r="r" b="b"/>
              <a:pathLst>
                <a:path w="2990850" h="1066800">
                  <a:moveTo>
                    <a:pt x="2585720" y="0"/>
                  </a:moveTo>
                  <a:lnTo>
                    <a:pt x="957579" y="0"/>
                  </a:lnTo>
                  <a:lnTo>
                    <a:pt x="896858" y="2542"/>
                  </a:lnTo>
                  <a:lnTo>
                    <a:pt x="837417" y="9824"/>
                  </a:lnTo>
                  <a:lnTo>
                    <a:pt x="780460" y="21328"/>
                  </a:lnTo>
                  <a:lnTo>
                    <a:pt x="727191" y="36535"/>
                  </a:lnTo>
                  <a:lnTo>
                    <a:pt x="678814" y="54927"/>
                  </a:lnTo>
                  <a:lnTo>
                    <a:pt x="636534" y="75986"/>
                  </a:lnTo>
                  <a:lnTo>
                    <a:pt x="601553" y="99194"/>
                  </a:lnTo>
                  <a:lnTo>
                    <a:pt x="558307" y="149984"/>
                  </a:lnTo>
                  <a:lnTo>
                    <a:pt x="552450" y="176529"/>
                  </a:lnTo>
                  <a:lnTo>
                    <a:pt x="552450" y="623569"/>
                  </a:lnTo>
                  <a:lnTo>
                    <a:pt x="0" y="723900"/>
                  </a:lnTo>
                  <a:lnTo>
                    <a:pt x="552450" y="890269"/>
                  </a:lnTo>
                  <a:lnTo>
                    <a:pt x="558307" y="916506"/>
                  </a:lnTo>
                  <a:lnTo>
                    <a:pt x="575076" y="942279"/>
                  </a:lnTo>
                  <a:lnTo>
                    <a:pt x="636534" y="990264"/>
                  </a:lnTo>
                  <a:lnTo>
                    <a:pt x="678814" y="1011396"/>
                  </a:lnTo>
                  <a:lnTo>
                    <a:pt x="727191" y="1029898"/>
                  </a:lnTo>
                  <a:lnTo>
                    <a:pt x="780460" y="1045231"/>
                  </a:lnTo>
                  <a:lnTo>
                    <a:pt x="837417" y="1056853"/>
                  </a:lnTo>
                  <a:lnTo>
                    <a:pt x="896858" y="1064223"/>
                  </a:lnTo>
                  <a:lnTo>
                    <a:pt x="957579" y="1066800"/>
                  </a:lnTo>
                  <a:lnTo>
                    <a:pt x="2585720" y="1066800"/>
                  </a:lnTo>
                  <a:lnTo>
                    <a:pt x="2646132" y="1064223"/>
                  </a:lnTo>
                  <a:lnTo>
                    <a:pt x="2705394" y="1056853"/>
                  </a:lnTo>
                  <a:lnTo>
                    <a:pt x="2762279" y="1045231"/>
                  </a:lnTo>
                  <a:lnTo>
                    <a:pt x="2815559" y="1029898"/>
                  </a:lnTo>
                  <a:lnTo>
                    <a:pt x="2864008" y="1011396"/>
                  </a:lnTo>
                  <a:lnTo>
                    <a:pt x="2906400" y="990264"/>
                  </a:lnTo>
                  <a:lnTo>
                    <a:pt x="2941506" y="967045"/>
                  </a:lnTo>
                  <a:lnTo>
                    <a:pt x="2984958" y="916506"/>
                  </a:lnTo>
                  <a:lnTo>
                    <a:pt x="2990850" y="890269"/>
                  </a:lnTo>
                  <a:lnTo>
                    <a:pt x="2990850" y="176529"/>
                  </a:lnTo>
                  <a:lnTo>
                    <a:pt x="2968101" y="124033"/>
                  </a:lnTo>
                  <a:lnTo>
                    <a:pt x="2906400" y="75986"/>
                  </a:lnTo>
                  <a:lnTo>
                    <a:pt x="2864008" y="54927"/>
                  </a:lnTo>
                  <a:lnTo>
                    <a:pt x="2815559" y="36535"/>
                  </a:lnTo>
                  <a:lnTo>
                    <a:pt x="2762279" y="21328"/>
                  </a:lnTo>
                  <a:lnTo>
                    <a:pt x="2705394" y="9824"/>
                  </a:lnTo>
                  <a:lnTo>
                    <a:pt x="2646132" y="2542"/>
                  </a:lnTo>
                  <a:lnTo>
                    <a:pt x="25857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4150" y="198120"/>
              <a:ext cx="2990850" cy="1066800"/>
            </a:xfrm>
            <a:custGeom>
              <a:avLst/>
              <a:gdLst/>
              <a:ahLst/>
              <a:cxnLst/>
              <a:rect l="l" t="t" r="r" b="b"/>
              <a:pathLst>
                <a:path w="2990850" h="1066800">
                  <a:moveTo>
                    <a:pt x="957579" y="0"/>
                  </a:moveTo>
                  <a:lnTo>
                    <a:pt x="896858" y="2542"/>
                  </a:lnTo>
                  <a:lnTo>
                    <a:pt x="837417" y="9824"/>
                  </a:lnTo>
                  <a:lnTo>
                    <a:pt x="780460" y="21328"/>
                  </a:lnTo>
                  <a:lnTo>
                    <a:pt x="727191" y="36535"/>
                  </a:lnTo>
                  <a:lnTo>
                    <a:pt x="678814" y="54927"/>
                  </a:lnTo>
                  <a:lnTo>
                    <a:pt x="636534" y="75986"/>
                  </a:lnTo>
                  <a:lnTo>
                    <a:pt x="601553" y="99194"/>
                  </a:lnTo>
                  <a:lnTo>
                    <a:pt x="558307" y="149984"/>
                  </a:lnTo>
                  <a:lnTo>
                    <a:pt x="552450" y="176529"/>
                  </a:lnTo>
                  <a:lnTo>
                    <a:pt x="552450" y="309879"/>
                  </a:lnTo>
                  <a:lnTo>
                    <a:pt x="552450" y="443229"/>
                  </a:lnTo>
                  <a:lnTo>
                    <a:pt x="552450" y="623569"/>
                  </a:lnTo>
                  <a:lnTo>
                    <a:pt x="0" y="723900"/>
                  </a:lnTo>
                  <a:lnTo>
                    <a:pt x="552450" y="890269"/>
                  </a:lnTo>
                  <a:lnTo>
                    <a:pt x="575076" y="942279"/>
                  </a:lnTo>
                  <a:lnTo>
                    <a:pt x="636534" y="990264"/>
                  </a:lnTo>
                  <a:lnTo>
                    <a:pt x="678814" y="1011396"/>
                  </a:lnTo>
                  <a:lnTo>
                    <a:pt x="727191" y="1029898"/>
                  </a:lnTo>
                  <a:lnTo>
                    <a:pt x="780460" y="1045231"/>
                  </a:lnTo>
                  <a:lnTo>
                    <a:pt x="837417" y="1056853"/>
                  </a:lnTo>
                  <a:lnTo>
                    <a:pt x="896858" y="1064223"/>
                  </a:lnTo>
                  <a:lnTo>
                    <a:pt x="957579" y="1066800"/>
                  </a:lnTo>
                  <a:lnTo>
                    <a:pt x="1261110" y="1066800"/>
                  </a:lnTo>
                  <a:lnTo>
                    <a:pt x="1564639" y="1066800"/>
                  </a:lnTo>
                  <a:lnTo>
                    <a:pt x="1977389" y="1066800"/>
                  </a:lnTo>
                  <a:lnTo>
                    <a:pt x="2282190" y="1066800"/>
                  </a:lnTo>
                  <a:lnTo>
                    <a:pt x="2585720" y="1066800"/>
                  </a:lnTo>
                  <a:lnTo>
                    <a:pt x="2646132" y="1064223"/>
                  </a:lnTo>
                  <a:lnTo>
                    <a:pt x="2705394" y="1056853"/>
                  </a:lnTo>
                  <a:lnTo>
                    <a:pt x="2762279" y="1045231"/>
                  </a:lnTo>
                  <a:lnTo>
                    <a:pt x="2815559" y="1029898"/>
                  </a:lnTo>
                  <a:lnTo>
                    <a:pt x="2864008" y="1011396"/>
                  </a:lnTo>
                  <a:lnTo>
                    <a:pt x="2906400" y="990264"/>
                  </a:lnTo>
                  <a:lnTo>
                    <a:pt x="2941506" y="967045"/>
                  </a:lnTo>
                  <a:lnTo>
                    <a:pt x="2984958" y="916506"/>
                  </a:lnTo>
                  <a:lnTo>
                    <a:pt x="2990850" y="890269"/>
                  </a:lnTo>
                  <a:lnTo>
                    <a:pt x="2990850" y="756919"/>
                  </a:lnTo>
                  <a:lnTo>
                    <a:pt x="2990850" y="623569"/>
                  </a:lnTo>
                  <a:lnTo>
                    <a:pt x="2990850" y="443229"/>
                  </a:lnTo>
                  <a:lnTo>
                    <a:pt x="2990850" y="309879"/>
                  </a:lnTo>
                  <a:lnTo>
                    <a:pt x="2990850" y="176529"/>
                  </a:lnTo>
                  <a:lnTo>
                    <a:pt x="2984958" y="149984"/>
                  </a:lnTo>
                  <a:lnTo>
                    <a:pt x="2941506" y="99194"/>
                  </a:lnTo>
                  <a:lnTo>
                    <a:pt x="2906400" y="75986"/>
                  </a:lnTo>
                  <a:lnTo>
                    <a:pt x="2864008" y="54927"/>
                  </a:lnTo>
                  <a:lnTo>
                    <a:pt x="2815559" y="36535"/>
                  </a:lnTo>
                  <a:lnTo>
                    <a:pt x="2762279" y="21328"/>
                  </a:lnTo>
                  <a:lnTo>
                    <a:pt x="2705394" y="9824"/>
                  </a:lnTo>
                  <a:lnTo>
                    <a:pt x="2646132" y="2542"/>
                  </a:lnTo>
                  <a:lnTo>
                    <a:pt x="2585720" y="0"/>
                  </a:lnTo>
                  <a:lnTo>
                    <a:pt x="2282190" y="0"/>
                  </a:lnTo>
                  <a:lnTo>
                    <a:pt x="1977389" y="0"/>
                  </a:lnTo>
                  <a:lnTo>
                    <a:pt x="1564639" y="0"/>
                  </a:lnTo>
                  <a:lnTo>
                    <a:pt x="1261110" y="0"/>
                  </a:lnTo>
                  <a:lnTo>
                    <a:pt x="95757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9800" y="232409"/>
            <a:ext cx="203263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Several parallel  queues to spread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load  across servers (keep  connections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alive)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4527" y="456247"/>
            <a:ext cx="4217035" cy="1467485"/>
            <a:chOff x="4474527" y="456247"/>
            <a:chExt cx="4217035" cy="1467485"/>
          </a:xfrm>
        </p:grpSpPr>
        <p:sp>
          <p:nvSpPr>
            <p:cNvPr id="9" name="object 9"/>
            <p:cNvSpPr/>
            <p:nvPr/>
          </p:nvSpPr>
          <p:spPr>
            <a:xfrm>
              <a:off x="4479290" y="461009"/>
              <a:ext cx="4207510" cy="1457960"/>
            </a:xfrm>
            <a:custGeom>
              <a:avLst/>
              <a:gdLst/>
              <a:ahLst/>
              <a:cxnLst/>
              <a:rect l="l" t="t" r="r" b="b"/>
              <a:pathLst>
                <a:path w="4207509" h="1457960">
                  <a:moveTo>
                    <a:pt x="3802380" y="0"/>
                  </a:moveTo>
                  <a:lnTo>
                    <a:pt x="2174240" y="0"/>
                  </a:lnTo>
                  <a:lnTo>
                    <a:pt x="2119004" y="2810"/>
                  </a:lnTo>
                  <a:lnTo>
                    <a:pt x="2064735" y="10892"/>
                  </a:lnTo>
                  <a:lnTo>
                    <a:pt x="2012339" y="23727"/>
                  </a:lnTo>
                  <a:lnTo>
                    <a:pt x="1962719" y="40792"/>
                  </a:lnTo>
                  <a:lnTo>
                    <a:pt x="1916781" y="61567"/>
                  </a:lnTo>
                  <a:lnTo>
                    <a:pt x="1875428" y="85531"/>
                  </a:lnTo>
                  <a:lnTo>
                    <a:pt x="1839565" y="112163"/>
                  </a:lnTo>
                  <a:lnTo>
                    <a:pt x="1810098" y="140942"/>
                  </a:lnTo>
                  <a:lnTo>
                    <a:pt x="1773965" y="202856"/>
                  </a:lnTo>
                  <a:lnTo>
                    <a:pt x="1769110" y="234950"/>
                  </a:lnTo>
                  <a:lnTo>
                    <a:pt x="1769110" y="826769"/>
                  </a:lnTo>
                  <a:lnTo>
                    <a:pt x="0" y="1457960"/>
                  </a:lnTo>
                  <a:lnTo>
                    <a:pt x="1769110" y="1179829"/>
                  </a:lnTo>
                  <a:lnTo>
                    <a:pt x="1773965" y="1211637"/>
                  </a:lnTo>
                  <a:lnTo>
                    <a:pt x="1787930" y="1242969"/>
                  </a:lnTo>
                  <a:lnTo>
                    <a:pt x="1839565" y="1302055"/>
                  </a:lnTo>
                  <a:lnTo>
                    <a:pt x="1875428" y="1328732"/>
                  </a:lnTo>
                  <a:lnTo>
                    <a:pt x="1916781" y="1352782"/>
                  </a:lnTo>
                  <a:lnTo>
                    <a:pt x="1962719" y="1373666"/>
                  </a:lnTo>
                  <a:lnTo>
                    <a:pt x="2012339" y="1390846"/>
                  </a:lnTo>
                  <a:lnTo>
                    <a:pt x="2064735" y="1403784"/>
                  </a:lnTo>
                  <a:lnTo>
                    <a:pt x="2119004" y="1411941"/>
                  </a:lnTo>
                  <a:lnTo>
                    <a:pt x="2174240" y="1414779"/>
                  </a:lnTo>
                  <a:lnTo>
                    <a:pt x="3802380" y="1414779"/>
                  </a:lnTo>
                  <a:lnTo>
                    <a:pt x="3857329" y="1411941"/>
                  </a:lnTo>
                  <a:lnTo>
                    <a:pt x="3911420" y="1403784"/>
                  </a:lnTo>
                  <a:lnTo>
                    <a:pt x="3963731" y="1390846"/>
                  </a:lnTo>
                  <a:lnTo>
                    <a:pt x="4013339" y="1373666"/>
                  </a:lnTo>
                  <a:lnTo>
                    <a:pt x="4059323" y="1352782"/>
                  </a:lnTo>
                  <a:lnTo>
                    <a:pt x="4100762" y="1328732"/>
                  </a:lnTo>
                  <a:lnTo>
                    <a:pt x="4136733" y="1302055"/>
                  </a:lnTo>
                  <a:lnTo>
                    <a:pt x="4166315" y="1273288"/>
                  </a:lnTo>
                  <a:lnTo>
                    <a:pt x="4202625" y="1211637"/>
                  </a:lnTo>
                  <a:lnTo>
                    <a:pt x="4207510" y="1179829"/>
                  </a:lnTo>
                  <a:lnTo>
                    <a:pt x="4207510" y="234950"/>
                  </a:lnTo>
                  <a:lnTo>
                    <a:pt x="4188586" y="171346"/>
                  </a:lnTo>
                  <a:lnTo>
                    <a:pt x="4136733" y="112163"/>
                  </a:lnTo>
                  <a:lnTo>
                    <a:pt x="4100762" y="85531"/>
                  </a:lnTo>
                  <a:lnTo>
                    <a:pt x="4059323" y="61567"/>
                  </a:lnTo>
                  <a:lnTo>
                    <a:pt x="4013339" y="40792"/>
                  </a:lnTo>
                  <a:lnTo>
                    <a:pt x="3963731" y="23727"/>
                  </a:lnTo>
                  <a:lnTo>
                    <a:pt x="3911420" y="10892"/>
                  </a:lnTo>
                  <a:lnTo>
                    <a:pt x="3857329" y="2810"/>
                  </a:lnTo>
                  <a:lnTo>
                    <a:pt x="38023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9290" y="461009"/>
              <a:ext cx="4207510" cy="1457960"/>
            </a:xfrm>
            <a:custGeom>
              <a:avLst/>
              <a:gdLst/>
              <a:ahLst/>
              <a:cxnLst/>
              <a:rect l="l" t="t" r="r" b="b"/>
              <a:pathLst>
                <a:path w="4207509" h="1457960">
                  <a:moveTo>
                    <a:pt x="2174240" y="0"/>
                  </a:moveTo>
                  <a:lnTo>
                    <a:pt x="2119004" y="2810"/>
                  </a:lnTo>
                  <a:lnTo>
                    <a:pt x="2064735" y="10892"/>
                  </a:lnTo>
                  <a:lnTo>
                    <a:pt x="2012339" y="23727"/>
                  </a:lnTo>
                  <a:lnTo>
                    <a:pt x="1962719" y="40792"/>
                  </a:lnTo>
                  <a:lnTo>
                    <a:pt x="1916781" y="61567"/>
                  </a:lnTo>
                  <a:lnTo>
                    <a:pt x="1875428" y="85531"/>
                  </a:lnTo>
                  <a:lnTo>
                    <a:pt x="1839565" y="112163"/>
                  </a:lnTo>
                  <a:lnTo>
                    <a:pt x="1810098" y="140942"/>
                  </a:lnTo>
                  <a:lnTo>
                    <a:pt x="1773965" y="202856"/>
                  </a:lnTo>
                  <a:lnTo>
                    <a:pt x="1769110" y="234950"/>
                  </a:lnTo>
                  <a:lnTo>
                    <a:pt x="1769110" y="411479"/>
                  </a:lnTo>
                  <a:lnTo>
                    <a:pt x="1769110" y="586739"/>
                  </a:lnTo>
                  <a:lnTo>
                    <a:pt x="1769110" y="826769"/>
                  </a:lnTo>
                  <a:lnTo>
                    <a:pt x="0" y="1457960"/>
                  </a:lnTo>
                  <a:lnTo>
                    <a:pt x="1769110" y="1179829"/>
                  </a:lnTo>
                  <a:lnTo>
                    <a:pt x="1787930" y="1242969"/>
                  </a:lnTo>
                  <a:lnTo>
                    <a:pt x="1839565" y="1302055"/>
                  </a:lnTo>
                  <a:lnTo>
                    <a:pt x="1875428" y="1328732"/>
                  </a:lnTo>
                  <a:lnTo>
                    <a:pt x="1916781" y="1352782"/>
                  </a:lnTo>
                  <a:lnTo>
                    <a:pt x="1962719" y="1373666"/>
                  </a:lnTo>
                  <a:lnTo>
                    <a:pt x="2012339" y="1390846"/>
                  </a:lnTo>
                  <a:lnTo>
                    <a:pt x="2064735" y="1403784"/>
                  </a:lnTo>
                  <a:lnTo>
                    <a:pt x="2119004" y="1411941"/>
                  </a:lnTo>
                  <a:lnTo>
                    <a:pt x="2174240" y="1414779"/>
                  </a:lnTo>
                  <a:lnTo>
                    <a:pt x="2477769" y="1414779"/>
                  </a:lnTo>
                  <a:lnTo>
                    <a:pt x="2781300" y="1414779"/>
                  </a:lnTo>
                  <a:lnTo>
                    <a:pt x="3194050" y="1414779"/>
                  </a:lnTo>
                  <a:lnTo>
                    <a:pt x="3498850" y="1414779"/>
                  </a:lnTo>
                  <a:lnTo>
                    <a:pt x="3802380" y="1414779"/>
                  </a:lnTo>
                  <a:lnTo>
                    <a:pt x="3857329" y="1411941"/>
                  </a:lnTo>
                  <a:lnTo>
                    <a:pt x="3911420" y="1403784"/>
                  </a:lnTo>
                  <a:lnTo>
                    <a:pt x="3963731" y="1390846"/>
                  </a:lnTo>
                  <a:lnTo>
                    <a:pt x="4013339" y="1373666"/>
                  </a:lnTo>
                  <a:lnTo>
                    <a:pt x="4059323" y="1352782"/>
                  </a:lnTo>
                  <a:lnTo>
                    <a:pt x="4100762" y="1328732"/>
                  </a:lnTo>
                  <a:lnTo>
                    <a:pt x="4136733" y="1302055"/>
                  </a:lnTo>
                  <a:lnTo>
                    <a:pt x="4166315" y="1273288"/>
                  </a:lnTo>
                  <a:lnTo>
                    <a:pt x="4202625" y="1211637"/>
                  </a:lnTo>
                  <a:lnTo>
                    <a:pt x="4207510" y="1179829"/>
                  </a:lnTo>
                  <a:lnTo>
                    <a:pt x="4207510" y="1003300"/>
                  </a:lnTo>
                  <a:lnTo>
                    <a:pt x="4207510" y="826769"/>
                  </a:lnTo>
                  <a:lnTo>
                    <a:pt x="4207510" y="586739"/>
                  </a:lnTo>
                  <a:lnTo>
                    <a:pt x="4207510" y="411479"/>
                  </a:lnTo>
                  <a:lnTo>
                    <a:pt x="4207510" y="234950"/>
                  </a:lnTo>
                  <a:lnTo>
                    <a:pt x="4202625" y="202856"/>
                  </a:lnTo>
                  <a:lnTo>
                    <a:pt x="4166315" y="140942"/>
                  </a:lnTo>
                  <a:lnTo>
                    <a:pt x="4136733" y="112163"/>
                  </a:lnTo>
                  <a:lnTo>
                    <a:pt x="4100762" y="85531"/>
                  </a:lnTo>
                  <a:lnTo>
                    <a:pt x="4059323" y="61567"/>
                  </a:lnTo>
                  <a:lnTo>
                    <a:pt x="4013339" y="40792"/>
                  </a:lnTo>
                  <a:lnTo>
                    <a:pt x="3963731" y="23727"/>
                  </a:lnTo>
                  <a:lnTo>
                    <a:pt x="3911420" y="10892"/>
                  </a:lnTo>
                  <a:lnTo>
                    <a:pt x="3857329" y="2810"/>
                  </a:lnTo>
                  <a:lnTo>
                    <a:pt x="3802380" y="0"/>
                  </a:lnTo>
                  <a:lnTo>
                    <a:pt x="3498850" y="0"/>
                  </a:lnTo>
                  <a:lnTo>
                    <a:pt x="3194050" y="0"/>
                  </a:lnTo>
                  <a:lnTo>
                    <a:pt x="2781300" y="0"/>
                  </a:lnTo>
                  <a:lnTo>
                    <a:pt x="2477769" y="0"/>
                  </a:lnTo>
                  <a:lnTo>
                    <a:pt x="217424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17309" y="547370"/>
            <a:ext cx="210185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DNS server using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UDP  (less overhead than  TCP), large persistent  in-memory </a:t>
            </a:r>
            <a:r>
              <a:rPr sz="1600" dirty="0">
                <a:latin typeface="Arial"/>
                <a:cs typeface="Arial"/>
              </a:rPr>
              <a:t>cache, </a:t>
            </a:r>
            <a:r>
              <a:rPr sz="1600" spc="-5" dirty="0">
                <a:latin typeface="Arial"/>
                <a:cs typeface="Arial"/>
              </a:rPr>
              <a:t>and  prefetching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55757" y="3442017"/>
            <a:ext cx="4612005" cy="1687195"/>
            <a:chOff x="4155757" y="3442017"/>
            <a:chExt cx="4612005" cy="1687195"/>
          </a:xfrm>
        </p:grpSpPr>
        <p:sp>
          <p:nvSpPr>
            <p:cNvPr id="13" name="object 13"/>
            <p:cNvSpPr/>
            <p:nvPr/>
          </p:nvSpPr>
          <p:spPr>
            <a:xfrm>
              <a:off x="4160520" y="3446779"/>
              <a:ext cx="4602480" cy="1677670"/>
            </a:xfrm>
            <a:custGeom>
              <a:avLst/>
              <a:gdLst/>
              <a:ahLst/>
              <a:cxnLst/>
              <a:rect l="l" t="t" r="r" b="b"/>
              <a:pathLst>
                <a:path w="4602480" h="1677670">
                  <a:moveTo>
                    <a:pt x="0" y="0"/>
                  </a:moveTo>
                  <a:lnTo>
                    <a:pt x="2569209" y="1051560"/>
                  </a:lnTo>
                  <a:lnTo>
                    <a:pt x="2501798" y="1053375"/>
                  </a:lnTo>
                  <a:lnTo>
                    <a:pt x="2436133" y="1058556"/>
                  </a:lnTo>
                  <a:lnTo>
                    <a:pt x="2373865" y="1066705"/>
                  </a:lnTo>
                  <a:lnTo>
                    <a:pt x="2316645" y="1077426"/>
                  </a:lnTo>
                  <a:lnTo>
                    <a:pt x="2266125" y="1090322"/>
                  </a:lnTo>
                  <a:lnTo>
                    <a:pt x="2223958" y="1104994"/>
                  </a:lnTo>
                  <a:lnTo>
                    <a:pt x="2171283" y="1138080"/>
                  </a:lnTo>
                  <a:lnTo>
                    <a:pt x="2164079" y="1155700"/>
                  </a:lnTo>
                  <a:lnTo>
                    <a:pt x="2164079" y="1573530"/>
                  </a:lnTo>
                  <a:lnTo>
                    <a:pt x="2191793" y="1607671"/>
                  </a:lnTo>
                  <a:lnTo>
                    <a:pt x="2266125" y="1638385"/>
                  </a:lnTo>
                  <a:lnTo>
                    <a:pt x="2316645" y="1651385"/>
                  </a:lnTo>
                  <a:lnTo>
                    <a:pt x="2373865" y="1662241"/>
                  </a:lnTo>
                  <a:lnTo>
                    <a:pt x="2436133" y="1670527"/>
                  </a:lnTo>
                  <a:lnTo>
                    <a:pt x="2501798" y="1675812"/>
                  </a:lnTo>
                  <a:lnTo>
                    <a:pt x="2569209" y="1677670"/>
                  </a:lnTo>
                  <a:lnTo>
                    <a:pt x="4197350" y="1677670"/>
                  </a:lnTo>
                  <a:lnTo>
                    <a:pt x="4264761" y="1675812"/>
                  </a:lnTo>
                  <a:lnTo>
                    <a:pt x="4330426" y="1670527"/>
                  </a:lnTo>
                  <a:lnTo>
                    <a:pt x="4392694" y="1662241"/>
                  </a:lnTo>
                  <a:lnTo>
                    <a:pt x="4449914" y="1651385"/>
                  </a:lnTo>
                  <a:lnTo>
                    <a:pt x="4500434" y="1638385"/>
                  </a:lnTo>
                  <a:lnTo>
                    <a:pt x="4542601" y="1623671"/>
                  </a:lnTo>
                  <a:lnTo>
                    <a:pt x="4595276" y="1590815"/>
                  </a:lnTo>
                  <a:lnTo>
                    <a:pt x="4602480" y="1573530"/>
                  </a:lnTo>
                  <a:lnTo>
                    <a:pt x="4602480" y="1155700"/>
                  </a:lnTo>
                  <a:lnTo>
                    <a:pt x="4574766" y="1121045"/>
                  </a:lnTo>
                  <a:lnTo>
                    <a:pt x="4500434" y="1090322"/>
                  </a:lnTo>
                  <a:lnTo>
                    <a:pt x="4449914" y="1077426"/>
                  </a:lnTo>
                  <a:lnTo>
                    <a:pt x="4392694" y="1066705"/>
                  </a:lnTo>
                  <a:lnTo>
                    <a:pt x="4330426" y="1058556"/>
                  </a:lnTo>
                  <a:lnTo>
                    <a:pt x="4264761" y="1053375"/>
                  </a:lnTo>
                  <a:lnTo>
                    <a:pt x="4197350" y="1051560"/>
                  </a:lnTo>
                  <a:lnTo>
                    <a:pt x="3176270" y="1051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0520" y="3446779"/>
              <a:ext cx="4602480" cy="1677670"/>
            </a:xfrm>
            <a:custGeom>
              <a:avLst/>
              <a:gdLst/>
              <a:ahLst/>
              <a:cxnLst/>
              <a:rect l="l" t="t" r="r" b="b"/>
              <a:pathLst>
                <a:path w="4602480" h="1677670">
                  <a:moveTo>
                    <a:pt x="2569209" y="1051560"/>
                  </a:moveTo>
                  <a:lnTo>
                    <a:pt x="2501798" y="1053375"/>
                  </a:lnTo>
                  <a:lnTo>
                    <a:pt x="2436133" y="1058556"/>
                  </a:lnTo>
                  <a:lnTo>
                    <a:pt x="2373865" y="1066705"/>
                  </a:lnTo>
                  <a:lnTo>
                    <a:pt x="2316645" y="1077426"/>
                  </a:lnTo>
                  <a:lnTo>
                    <a:pt x="2266125" y="1090322"/>
                  </a:lnTo>
                  <a:lnTo>
                    <a:pt x="2223958" y="1104994"/>
                  </a:lnTo>
                  <a:lnTo>
                    <a:pt x="2171283" y="1138080"/>
                  </a:lnTo>
                  <a:lnTo>
                    <a:pt x="2164079" y="1155700"/>
                  </a:lnTo>
                  <a:lnTo>
                    <a:pt x="2164079" y="1233170"/>
                  </a:lnTo>
                  <a:lnTo>
                    <a:pt x="2164079" y="1311910"/>
                  </a:lnTo>
                  <a:lnTo>
                    <a:pt x="2164079" y="1417320"/>
                  </a:lnTo>
                  <a:lnTo>
                    <a:pt x="2164079" y="1496060"/>
                  </a:lnTo>
                  <a:lnTo>
                    <a:pt x="2164079" y="1573530"/>
                  </a:lnTo>
                  <a:lnTo>
                    <a:pt x="2171283" y="1590815"/>
                  </a:lnTo>
                  <a:lnTo>
                    <a:pt x="2223958" y="1623671"/>
                  </a:lnTo>
                  <a:lnTo>
                    <a:pt x="2266125" y="1638385"/>
                  </a:lnTo>
                  <a:lnTo>
                    <a:pt x="2316645" y="1651385"/>
                  </a:lnTo>
                  <a:lnTo>
                    <a:pt x="2373865" y="1662241"/>
                  </a:lnTo>
                  <a:lnTo>
                    <a:pt x="2436133" y="1670527"/>
                  </a:lnTo>
                  <a:lnTo>
                    <a:pt x="2501798" y="1675812"/>
                  </a:lnTo>
                  <a:lnTo>
                    <a:pt x="2569209" y="1677670"/>
                  </a:lnTo>
                  <a:lnTo>
                    <a:pt x="2872739" y="1677670"/>
                  </a:lnTo>
                  <a:lnTo>
                    <a:pt x="3176270" y="1677670"/>
                  </a:lnTo>
                  <a:lnTo>
                    <a:pt x="3590289" y="1677670"/>
                  </a:lnTo>
                  <a:lnTo>
                    <a:pt x="3893820" y="1677670"/>
                  </a:lnTo>
                  <a:lnTo>
                    <a:pt x="4197350" y="1677670"/>
                  </a:lnTo>
                  <a:lnTo>
                    <a:pt x="4264761" y="1675812"/>
                  </a:lnTo>
                  <a:lnTo>
                    <a:pt x="4330426" y="1670527"/>
                  </a:lnTo>
                  <a:lnTo>
                    <a:pt x="4392694" y="1662241"/>
                  </a:lnTo>
                  <a:lnTo>
                    <a:pt x="4449914" y="1651385"/>
                  </a:lnTo>
                  <a:lnTo>
                    <a:pt x="4500434" y="1638385"/>
                  </a:lnTo>
                  <a:lnTo>
                    <a:pt x="4542601" y="1623671"/>
                  </a:lnTo>
                  <a:lnTo>
                    <a:pt x="4595276" y="1590815"/>
                  </a:lnTo>
                  <a:lnTo>
                    <a:pt x="4602480" y="1573530"/>
                  </a:lnTo>
                  <a:lnTo>
                    <a:pt x="4602480" y="1496060"/>
                  </a:lnTo>
                  <a:lnTo>
                    <a:pt x="4602480" y="1417320"/>
                  </a:lnTo>
                  <a:lnTo>
                    <a:pt x="4602480" y="1311910"/>
                  </a:lnTo>
                  <a:lnTo>
                    <a:pt x="4602480" y="1233170"/>
                  </a:lnTo>
                  <a:lnTo>
                    <a:pt x="4602480" y="1155700"/>
                  </a:lnTo>
                  <a:lnTo>
                    <a:pt x="4595276" y="1138080"/>
                  </a:lnTo>
                  <a:lnTo>
                    <a:pt x="4542601" y="1104994"/>
                  </a:lnTo>
                  <a:lnTo>
                    <a:pt x="4500434" y="1090322"/>
                  </a:lnTo>
                  <a:lnTo>
                    <a:pt x="4449914" y="1077426"/>
                  </a:lnTo>
                  <a:lnTo>
                    <a:pt x="4392694" y="1066705"/>
                  </a:lnTo>
                  <a:lnTo>
                    <a:pt x="4330426" y="1058556"/>
                  </a:lnTo>
                  <a:lnTo>
                    <a:pt x="4264761" y="1053375"/>
                  </a:lnTo>
                  <a:lnTo>
                    <a:pt x="4197350" y="1051560"/>
                  </a:lnTo>
                  <a:lnTo>
                    <a:pt x="3893820" y="1051560"/>
                  </a:lnTo>
                  <a:lnTo>
                    <a:pt x="3590289" y="1051560"/>
                  </a:lnTo>
                  <a:lnTo>
                    <a:pt x="3176270" y="1051560"/>
                  </a:lnTo>
                  <a:lnTo>
                    <a:pt x="0" y="0"/>
                  </a:lnTo>
                  <a:lnTo>
                    <a:pt x="2569209" y="10515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7819" y="4555490"/>
            <a:ext cx="171323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Optimize use of  </a:t>
            </a:r>
            <a:r>
              <a:rPr sz="1600" spc="-10" dirty="0">
                <a:latin typeface="Arial"/>
                <a:cs typeface="Arial"/>
              </a:rPr>
              <a:t>network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bandwidth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68787" y="5087937"/>
            <a:ext cx="4498975" cy="768985"/>
            <a:chOff x="4268787" y="5087937"/>
            <a:chExt cx="4498975" cy="768985"/>
          </a:xfrm>
        </p:grpSpPr>
        <p:sp>
          <p:nvSpPr>
            <p:cNvPr id="17" name="object 17"/>
            <p:cNvSpPr/>
            <p:nvPr/>
          </p:nvSpPr>
          <p:spPr>
            <a:xfrm>
              <a:off x="4273550" y="5092700"/>
              <a:ext cx="4489450" cy="759460"/>
            </a:xfrm>
            <a:custGeom>
              <a:avLst/>
              <a:gdLst/>
              <a:ahLst/>
              <a:cxnLst/>
              <a:rect l="l" t="t" r="r" b="b"/>
              <a:pathLst>
                <a:path w="4489450" h="759460">
                  <a:moveTo>
                    <a:pt x="0" y="0"/>
                  </a:moveTo>
                  <a:lnTo>
                    <a:pt x="1948179" y="394969"/>
                  </a:lnTo>
                  <a:lnTo>
                    <a:pt x="1879127" y="395702"/>
                  </a:lnTo>
                  <a:lnTo>
                    <a:pt x="1811271" y="397809"/>
                  </a:lnTo>
                  <a:lnTo>
                    <a:pt x="1745746" y="401153"/>
                  </a:lnTo>
                  <a:lnTo>
                    <a:pt x="1683684" y="405595"/>
                  </a:lnTo>
                  <a:lnTo>
                    <a:pt x="1626219" y="411000"/>
                  </a:lnTo>
                  <a:lnTo>
                    <a:pt x="1574485" y="417228"/>
                  </a:lnTo>
                  <a:lnTo>
                    <a:pt x="1529615" y="424144"/>
                  </a:lnTo>
                  <a:lnTo>
                    <a:pt x="1465002" y="439487"/>
                  </a:lnTo>
                  <a:lnTo>
                    <a:pt x="1441450" y="455930"/>
                  </a:lnTo>
                  <a:lnTo>
                    <a:pt x="1441450" y="698500"/>
                  </a:lnTo>
                  <a:lnTo>
                    <a:pt x="1492743" y="722819"/>
                  </a:lnTo>
                  <a:lnTo>
                    <a:pt x="1574485" y="737201"/>
                  </a:lnTo>
                  <a:lnTo>
                    <a:pt x="1626219" y="743429"/>
                  </a:lnTo>
                  <a:lnTo>
                    <a:pt x="1683684" y="748834"/>
                  </a:lnTo>
                  <a:lnTo>
                    <a:pt x="1745746" y="753276"/>
                  </a:lnTo>
                  <a:lnTo>
                    <a:pt x="1811271" y="756620"/>
                  </a:lnTo>
                  <a:lnTo>
                    <a:pt x="1879127" y="758727"/>
                  </a:lnTo>
                  <a:lnTo>
                    <a:pt x="1948179" y="759460"/>
                  </a:lnTo>
                  <a:lnTo>
                    <a:pt x="3982720" y="759460"/>
                  </a:lnTo>
                  <a:lnTo>
                    <a:pt x="4051772" y="758727"/>
                  </a:lnTo>
                  <a:lnTo>
                    <a:pt x="4119628" y="756620"/>
                  </a:lnTo>
                  <a:lnTo>
                    <a:pt x="4185153" y="753276"/>
                  </a:lnTo>
                  <a:lnTo>
                    <a:pt x="4247215" y="748834"/>
                  </a:lnTo>
                  <a:lnTo>
                    <a:pt x="4304680" y="743429"/>
                  </a:lnTo>
                  <a:lnTo>
                    <a:pt x="4356414" y="737201"/>
                  </a:lnTo>
                  <a:lnTo>
                    <a:pt x="4401284" y="730285"/>
                  </a:lnTo>
                  <a:lnTo>
                    <a:pt x="4465897" y="714942"/>
                  </a:lnTo>
                  <a:lnTo>
                    <a:pt x="4489450" y="698500"/>
                  </a:lnTo>
                  <a:lnTo>
                    <a:pt x="4489450" y="455930"/>
                  </a:lnTo>
                  <a:lnTo>
                    <a:pt x="4438156" y="431610"/>
                  </a:lnTo>
                  <a:lnTo>
                    <a:pt x="4356414" y="417228"/>
                  </a:lnTo>
                  <a:lnTo>
                    <a:pt x="4304680" y="411000"/>
                  </a:lnTo>
                  <a:lnTo>
                    <a:pt x="4247215" y="405595"/>
                  </a:lnTo>
                  <a:lnTo>
                    <a:pt x="4185153" y="401153"/>
                  </a:lnTo>
                  <a:lnTo>
                    <a:pt x="4119628" y="397809"/>
                  </a:lnTo>
                  <a:lnTo>
                    <a:pt x="4051772" y="395702"/>
                  </a:lnTo>
                  <a:lnTo>
                    <a:pt x="3982720" y="394969"/>
                  </a:lnTo>
                  <a:lnTo>
                    <a:pt x="2706370" y="394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3550" y="5092700"/>
              <a:ext cx="4489450" cy="759460"/>
            </a:xfrm>
            <a:custGeom>
              <a:avLst/>
              <a:gdLst/>
              <a:ahLst/>
              <a:cxnLst/>
              <a:rect l="l" t="t" r="r" b="b"/>
              <a:pathLst>
                <a:path w="4489450" h="759460">
                  <a:moveTo>
                    <a:pt x="1948179" y="394969"/>
                  </a:moveTo>
                  <a:lnTo>
                    <a:pt x="1879127" y="395702"/>
                  </a:lnTo>
                  <a:lnTo>
                    <a:pt x="1811271" y="397809"/>
                  </a:lnTo>
                  <a:lnTo>
                    <a:pt x="1745746" y="401153"/>
                  </a:lnTo>
                  <a:lnTo>
                    <a:pt x="1683684" y="405595"/>
                  </a:lnTo>
                  <a:lnTo>
                    <a:pt x="1626219" y="411000"/>
                  </a:lnTo>
                  <a:lnTo>
                    <a:pt x="1574485" y="417228"/>
                  </a:lnTo>
                  <a:lnTo>
                    <a:pt x="1529615" y="424144"/>
                  </a:lnTo>
                  <a:lnTo>
                    <a:pt x="1465002" y="439487"/>
                  </a:lnTo>
                  <a:lnTo>
                    <a:pt x="1441450" y="455930"/>
                  </a:lnTo>
                  <a:lnTo>
                    <a:pt x="1441450" y="501650"/>
                  </a:lnTo>
                  <a:lnTo>
                    <a:pt x="1441450" y="546100"/>
                  </a:lnTo>
                  <a:lnTo>
                    <a:pt x="1441450" y="608330"/>
                  </a:lnTo>
                  <a:lnTo>
                    <a:pt x="1441450" y="654050"/>
                  </a:lnTo>
                  <a:lnTo>
                    <a:pt x="1441450" y="698500"/>
                  </a:lnTo>
                  <a:lnTo>
                    <a:pt x="1447527" y="706789"/>
                  </a:lnTo>
                  <a:lnTo>
                    <a:pt x="1492743" y="722819"/>
                  </a:lnTo>
                  <a:lnTo>
                    <a:pt x="1574485" y="737201"/>
                  </a:lnTo>
                  <a:lnTo>
                    <a:pt x="1626219" y="743429"/>
                  </a:lnTo>
                  <a:lnTo>
                    <a:pt x="1683684" y="748834"/>
                  </a:lnTo>
                  <a:lnTo>
                    <a:pt x="1745746" y="753276"/>
                  </a:lnTo>
                  <a:lnTo>
                    <a:pt x="1811271" y="756620"/>
                  </a:lnTo>
                  <a:lnTo>
                    <a:pt x="1879127" y="758727"/>
                  </a:lnTo>
                  <a:lnTo>
                    <a:pt x="1948179" y="759460"/>
                  </a:lnTo>
                  <a:lnTo>
                    <a:pt x="2326640" y="759460"/>
                  </a:lnTo>
                  <a:lnTo>
                    <a:pt x="2706370" y="759460"/>
                  </a:lnTo>
                  <a:lnTo>
                    <a:pt x="3223259" y="759460"/>
                  </a:lnTo>
                  <a:lnTo>
                    <a:pt x="3602990" y="759460"/>
                  </a:lnTo>
                  <a:lnTo>
                    <a:pt x="3982720" y="759460"/>
                  </a:lnTo>
                  <a:lnTo>
                    <a:pt x="4051772" y="758727"/>
                  </a:lnTo>
                  <a:lnTo>
                    <a:pt x="4119628" y="756620"/>
                  </a:lnTo>
                  <a:lnTo>
                    <a:pt x="4185153" y="753276"/>
                  </a:lnTo>
                  <a:lnTo>
                    <a:pt x="4247215" y="748834"/>
                  </a:lnTo>
                  <a:lnTo>
                    <a:pt x="4304680" y="743429"/>
                  </a:lnTo>
                  <a:lnTo>
                    <a:pt x="4356414" y="737201"/>
                  </a:lnTo>
                  <a:lnTo>
                    <a:pt x="4401284" y="730285"/>
                  </a:lnTo>
                  <a:lnTo>
                    <a:pt x="4465897" y="714942"/>
                  </a:lnTo>
                  <a:lnTo>
                    <a:pt x="4489450" y="698500"/>
                  </a:lnTo>
                  <a:lnTo>
                    <a:pt x="4489450" y="654050"/>
                  </a:lnTo>
                  <a:lnTo>
                    <a:pt x="4489450" y="608330"/>
                  </a:lnTo>
                  <a:lnTo>
                    <a:pt x="4489450" y="546100"/>
                  </a:lnTo>
                  <a:lnTo>
                    <a:pt x="4489450" y="501650"/>
                  </a:lnTo>
                  <a:lnTo>
                    <a:pt x="4489450" y="455930"/>
                  </a:lnTo>
                  <a:lnTo>
                    <a:pt x="4483372" y="447640"/>
                  </a:lnTo>
                  <a:lnTo>
                    <a:pt x="4438156" y="431610"/>
                  </a:lnTo>
                  <a:lnTo>
                    <a:pt x="4356414" y="417228"/>
                  </a:lnTo>
                  <a:lnTo>
                    <a:pt x="4304680" y="411000"/>
                  </a:lnTo>
                  <a:lnTo>
                    <a:pt x="4247215" y="405595"/>
                  </a:lnTo>
                  <a:lnTo>
                    <a:pt x="4185153" y="401153"/>
                  </a:lnTo>
                  <a:lnTo>
                    <a:pt x="4119628" y="397809"/>
                  </a:lnTo>
                  <a:lnTo>
                    <a:pt x="4051772" y="395702"/>
                  </a:lnTo>
                  <a:lnTo>
                    <a:pt x="3982720" y="394969"/>
                  </a:lnTo>
                  <a:lnTo>
                    <a:pt x="3602990" y="394969"/>
                  </a:lnTo>
                  <a:lnTo>
                    <a:pt x="3223259" y="394969"/>
                  </a:lnTo>
                  <a:lnTo>
                    <a:pt x="2706370" y="394969"/>
                  </a:lnTo>
                  <a:lnTo>
                    <a:pt x="0" y="0"/>
                  </a:lnTo>
                  <a:lnTo>
                    <a:pt x="1948179" y="39496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39790" y="5535929"/>
            <a:ext cx="2597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Optimize </a:t>
            </a:r>
            <a:r>
              <a:rPr sz="1600" dirty="0">
                <a:latin typeface="Arial"/>
                <a:cs typeface="Arial"/>
              </a:rPr>
              <a:t>disk </a:t>
            </a: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throughput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09927" y="5138827"/>
            <a:ext cx="3057525" cy="794385"/>
            <a:chOff x="2509927" y="5138827"/>
            <a:chExt cx="3057525" cy="794385"/>
          </a:xfrm>
        </p:grpSpPr>
        <p:sp>
          <p:nvSpPr>
            <p:cNvPr id="21" name="object 21"/>
            <p:cNvSpPr/>
            <p:nvPr/>
          </p:nvSpPr>
          <p:spPr>
            <a:xfrm>
              <a:off x="2514599" y="5143500"/>
              <a:ext cx="3048000" cy="784860"/>
            </a:xfrm>
            <a:custGeom>
              <a:avLst/>
              <a:gdLst/>
              <a:ahLst/>
              <a:cxnLst/>
              <a:rect l="l" t="t" r="r" b="b"/>
              <a:pathLst>
                <a:path w="3048000" h="784860">
                  <a:moveTo>
                    <a:pt x="57150" y="0"/>
                  </a:moveTo>
                  <a:lnTo>
                    <a:pt x="506730" y="421640"/>
                  </a:lnTo>
                  <a:lnTo>
                    <a:pt x="437677" y="422343"/>
                  </a:lnTo>
                  <a:lnTo>
                    <a:pt x="369821" y="424368"/>
                  </a:lnTo>
                  <a:lnTo>
                    <a:pt x="304296" y="427591"/>
                  </a:lnTo>
                  <a:lnTo>
                    <a:pt x="242234" y="431883"/>
                  </a:lnTo>
                  <a:lnTo>
                    <a:pt x="184769" y="437121"/>
                  </a:lnTo>
                  <a:lnTo>
                    <a:pt x="133035" y="443177"/>
                  </a:lnTo>
                  <a:lnTo>
                    <a:pt x="88165" y="449926"/>
                  </a:lnTo>
                  <a:lnTo>
                    <a:pt x="23552" y="464998"/>
                  </a:lnTo>
                  <a:lnTo>
                    <a:pt x="0" y="481330"/>
                  </a:lnTo>
                  <a:lnTo>
                    <a:pt x="0" y="723900"/>
                  </a:lnTo>
                  <a:lnTo>
                    <a:pt x="51293" y="748219"/>
                  </a:lnTo>
                  <a:lnTo>
                    <a:pt x="133035" y="762601"/>
                  </a:lnTo>
                  <a:lnTo>
                    <a:pt x="184769" y="768829"/>
                  </a:lnTo>
                  <a:lnTo>
                    <a:pt x="242234" y="774234"/>
                  </a:lnTo>
                  <a:lnTo>
                    <a:pt x="304296" y="778676"/>
                  </a:lnTo>
                  <a:lnTo>
                    <a:pt x="369821" y="782020"/>
                  </a:lnTo>
                  <a:lnTo>
                    <a:pt x="437677" y="784127"/>
                  </a:lnTo>
                  <a:lnTo>
                    <a:pt x="506730" y="784860"/>
                  </a:lnTo>
                  <a:lnTo>
                    <a:pt x="2541270" y="784860"/>
                  </a:lnTo>
                  <a:lnTo>
                    <a:pt x="2610322" y="784127"/>
                  </a:lnTo>
                  <a:lnTo>
                    <a:pt x="2678178" y="782020"/>
                  </a:lnTo>
                  <a:lnTo>
                    <a:pt x="2743703" y="778676"/>
                  </a:lnTo>
                  <a:lnTo>
                    <a:pt x="2805765" y="774234"/>
                  </a:lnTo>
                  <a:lnTo>
                    <a:pt x="2863230" y="768829"/>
                  </a:lnTo>
                  <a:lnTo>
                    <a:pt x="2914964" y="762601"/>
                  </a:lnTo>
                  <a:lnTo>
                    <a:pt x="2959834" y="755685"/>
                  </a:lnTo>
                  <a:lnTo>
                    <a:pt x="3024447" y="740342"/>
                  </a:lnTo>
                  <a:lnTo>
                    <a:pt x="3048000" y="723900"/>
                  </a:lnTo>
                  <a:lnTo>
                    <a:pt x="3048000" y="481330"/>
                  </a:lnTo>
                  <a:lnTo>
                    <a:pt x="2996706" y="457241"/>
                  </a:lnTo>
                  <a:lnTo>
                    <a:pt x="2914964" y="443177"/>
                  </a:lnTo>
                  <a:lnTo>
                    <a:pt x="2863230" y="437121"/>
                  </a:lnTo>
                  <a:lnTo>
                    <a:pt x="2805765" y="431883"/>
                  </a:lnTo>
                  <a:lnTo>
                    <a:pt x="2743703" y="427591"/>
                  </a:lnTo>
                  <a:lnTo>
                    <a:pt x="2678178" y="424368"/>
                  </a:lnTo>
                  <a:lnTo>
                    <a:pt x="2610322" y="422343"/>
                  </a:lnTo>
                  <a:lnTo>
                    <a:pt x="2541270" y="421640"/>
                  </a:lnTo>
                  <a:lnTo>
                    <a:pt x="1264920" y="42164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4599" y="5143500"/>
              <a:ext cx="3048000" cy="784860"/>
            </a:xfrm>
            <a:custGeom>
              <a:avLst/>
              <a:gdLst/>
              <a:ahLst/>
              <a:cxnLst/>
              <a:rect l="l" t="t" r="r" b="b"/>
              <a:pathLst>
                <a:path w="3048000" h="784860">
                  <a:moveTo>
                    <a:pt x="506730" y="421640"/>
                  </a:moveTo>
                  <a:lnTo>
                    <a:pt x="437677" y="422343"/>
                  </a:lnTo>
                  <a:lnTo>
                    <a:pt x="369821" y="424368"/>
                  </a:lnTo>
                  <a:lnTo>
                    <a:pt x="304296" y="427591"/>
                  </a:lnTo>
                  <a:lnTo>
                    <a:pt x="242234" y="431883"/>
                  </a:lnTo>
                  <a:lnTo>
                    <a:pt x="184769" y="437121"/>
                  </a:lnTo>
                  <a:lnTo>
                    <a:pt x="133035" y="443177"/>
                  </a:lnTo>
                  <a:lnTo>
                    <a:pt x="88165" y="449926"/>
                  </a:lnTo>
                  <a:lnTo>
                    <a:pt x="23552" y="464998"/>
                  </a:lnTo>
                  <a:lnTo>
                    <a:pt x="0" y="481330"/>
                  </a:lnTo>
                  <a:lnTo>
                    <a:pt x="0" y="527050"/>
                  </a:lnTo>
                  <a:lnTo>
                    <a:pt x="0" y="572769"/>
                  </a:lnTo>
                  <a:lnTo>
                    <a:pt x="0" y="633730"/>
                  </a:lnTo>
                  <a:lnTo>
                    <a:pt x="0" y="679450"/>
                  </a:lnTo>
                  <a:lnTo>
                    <a:pt x="0" y="723900"/>
                  </a:lnTo>
                  <a:lnTo>
                    <a:pt x="6077" y="732189"/>
                  </a:lnTo>
                  <a:lnTo>
                    <a:pt x="51293" y="748219"/>
                  </a:lnTo>
                  <a:lnTo>
                    <a:pt x="133035" y="762601"/>
                  </a:lnTo>
                  <a:lnTo>
                    <a:pt x="184769" y="768829"/>
                  </a:lnTo>
                  <a:lnTo>
                    <a:pt x="242234" y="774234"/>
                  </a:lnTo>
                  <a:lnTo>
                    <a:pt x="304296" y="778676"/>
                  </a:lnTo>
                  <a:lnTo>
                    <a:pt x="369821" y="782020"/>
                  </a:lnTo>
                  <a:lnTo>
                    <a:pt x="437677" y="784127"/>
                  </a:lnTo>
                  <a:lnTo>
                    <a:pt x="506730" y="784860"/>
                  </a:lnTo>
                  <a:lnTo>
                    <a:pt x="885189" y="784860"/>
                  </a:lnTo>
                  <a:lnTo>
                    <a:pt x="1264920" y="784860"/>
                  </a:lnTo>
                  <a:lnTo>
                    <a:pt x="1781810" y="784860"/>
                  </a:lnTo>
                  <a:lnTo>
                    <a:pt x="2161540" y="784860"/>
                  </a:lnTo>
                  <a:lnTo>
                    <a:pt x="2541270" y="784860"/>
                  </a:lnTo>
                  <a:lnTo>
                    <a:pt x="2610322" y="784127"/>
                  </a:lnTo>
                  <a:lnTo>
                    <a:pt x="2678178" y="782020"/>
                  </a:lnTo>
                  <a:lnTo>
                    <a:pt x="2743703" y="778676"/>
                  </a:lnTo>
                  <a:lnTo>
                    <a:pt x="2805765" y="774234"/>
                  </a:lnTo>
                  <a:lnTo>
                    <a:pt x="2863230" y="768829"/>
                  </a:lnTo>
                  <a:lnTo>
                    <a:pt x="2914964" y="762601"/>
                  </a:lnTo>
                  <a:lnTo>
                    <a:pt x="2959834" y="755685"/>
                  </a:lnTo>
                  <a:lnTo>
                    <a:pt x="3024447" y="740342"/>
                  </a:lnTo>
                  <a:lnTo>
                    <a:pt x="3048000" y="723900"/>
                  </a:lnTo>
                  <a:lnTo>
                    <a:pt x="3048000" y="679450"/>
                  </a:lnTo>
                  <a:lnTo>
                    <a:pt x="3048000" y="633730"/>
                  </a:lnTo>
                  <a:lnTo>
                    <a:pt x="3048000" y="572769"/>
                  </a:lnTo>
                  <a:lnTo>
                    <a:pt x="3048000" y="527050"/>
                  </a:lnTo>
                  <a:lnTo>
                    <a:pt x="3048000" y="481330"/>
                  </a:lnTo>
                  <a:lnTo>
                    <a:pt x="3041922" y="473069"/>
                  </a:lnTo>
                  <a:lnTo>
                    <a:pt x="2996706" y="457241"/>
                  </a:lnTo>
                  <a:lnTo>
                    <a:pt x="2914964" y="443177"/>
                  </a:lnTo>
                  <a:lnTo>
                    <a:pt x="2863230" y="437121"/>
                  </a:lnTo>
                  <a:lnTo>
                    <a:pt x="2805765" y="431883"/>
                  </a:lnTo>
                  <a:lnTo>
                    <a:pt x="2743703" y="427591"/>
                  </a:lnTo>
                  <a:lnTo>
                    <a:pt x="2678178" y="424368"/>
                  </a:lnTo>
                  <a:lnTo>
                    <a:pt x="2610322" y="422343"/>
                  </a:lnTo>
                  <a:lnTo>
                    <a:pt x="2541270" y="421640"/>
                  </a:lnTo>
                  <a:lnTo>
                    <a:pt x="2161540" y="421640"/>
                  </a:lnTo>
                  <a:lnTo>
                    <a:pt x="1781810" y="421640"/>
                  </a:lnTo>
                  <a:lnTo>
                    <a:pt x="1264920" y="421640"/>
                  </a:lnTo>
                  <a:lnTo>
                    <a:pt x="57150" y="0"/>
                  </a:lnTo>
                  <a:lnTo>
                    <a:pt x="506730" y="42164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11450" y="5612129"/>
            <a:ext cx="2652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Huge farm of crawl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machines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89" y="527050"/>
            <a:ext cx="5417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Universal </a:t>
            </a:r>
            <a:r>
              <a:rPr spc="-5" dirty="0"/>
              <a:t>crawlers:</a:t>
            </a:r>
            <a:r>
              <a:rPr spc="-80" dirty="0"/>
              <a:t> </a:t>
            </a:r>
            <a:r>
              <a:rPr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269152"/>
            <a:ext cx="6752590" cy="36804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Coverage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pages get added all 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the crawler find every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Freshness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Pages change </a:t>
            </a:r>
            <a:r>
              <a:rPr sz="2400" spc="-5" dirty="0">
                <a:latin typeface="Times New Roman"/>
                <a:cs typeface="Times New Roman"/>
              </a:rPr>
              <a:t>over time, </a:t>
            </a:r>
            <a:r>
              <a:rPr sz="2400" dirty="0">
                <a:latin typeface="Times New Roman"/>
                <a:cs typeface="Times New Roman"/>
              </a:rPr>
              <a:t>get </a:t>
            </a:r>
            <a:r>
              <a:rPr sz="2400" spc="-5" dirty="0">
                <a:latin typeface="Times New Roman"/>
                <a:cs typeface="Times New Roman"/>
              </a:rPr>
              <a:t>removed,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frequently can a crawler revisit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Trade-off!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Focus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most “important” </a:t>
            </a:r>
            <a:r>
              <a:rPr sz="2400" dirty="0">
                <a:latin typeface="Times New Roman"/>
                <a:cs typeface="Times New Roman"/>
              </a:rPr>
              <a:t>pages (crawler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bias)?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“Importance”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527050"/>
            <a:ext cx="6595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Maintaining a “fresh”</a:t>
            </a:r>
            <a:r>
              <a:rPr spc="-65" dirty="0"/>
              <a:t> </a:t>
            </a:r>
            <a:r>
              <a:rPr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347469"/>
            <a:ext cx="7844155" cy="3665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Universal crawlers </a:t>
            </a:r>
            <a:r>
              <a:rPr sz="2800" dirty="0">
                <a:latin typeface="Times New Roman"/>
                <a:cs typeface="Times New Roman"/>
              </a:rPr>
              <a:t>are never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“done”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High variance </a:t>
            </a:r>
            <a:r>
              <a:rPr sz="2800" dirty="0">
                <a:latin typeface="Times New Roman"/>
                <a:cs typeface="Times New Roman"/>
              </a:rPr>
              <a:t>in rate </a:t>
            </a:r>
            <a:r>
              <a:rPr sz="2800" spc="-5" dirty="0">
                <a:latin typeface="Times New Roman"/>
                <a:cs typeface="Times New Roman"/>
              </a:rPr>
              <a:t>and amount </a:t>
            </a:r>
            <a:r>
              <a:rPr sz="2800" dirty="0">
                <a:latin typeface="Times New Roman"/>
                <a:cs typeface="Times New Roman"/>
              </a:rPr>
              <a:t>of page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HTTP </a:t>
            </a:r>
            <a:r>
              <a:rPr sz="2800" spc="-5" dirty="0">
                <a:latin typeface="Times New Roman"/>
                <a:cs typeface="Times New Roman"/>
              </a:rPr>
              <a:t>headers are </a:t>
            </a:r>
            <a:r>
              <a:rPr sz="2800" dirty="0">
                <a:latin typeface="Times New Roman"/>
                <a:cs typeface="Times New Roman"/>
              </a:rPr>
              <a:t>notoriously</a:t>
            </a:r>
            <a:r>
              <a:rPr sz="2800" spc="-5" dirty="0">
                <a:latin typeface="Times New Roman"/>
                <a:cs typeface="Times New Roman"/>
              </a:rPr>
              <a:t> unreliable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Last-modified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Expires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430"/>
              </a:lnSpc>
              <a:spcBef>
                <a:spcPts val="61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Estimate </a:t>
            </a:r>
            <a:r>
              <a:rPr sz="2400" dirty="0">
                <a:latin typeface="Times New Roman"/>
                <a:cs typeface="Times New Roman"/>
              </a:rPr>
              <a:t>the probability that a previously visited page has  changed in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meanwhile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Prioritize by this probability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0" y="527050"/>
            <a:ext cx="5972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Estimating page change</a:t>
            </a:r>
            <a:r>
              <a:rPr spc="-75" dirty="0"/>
              <a:t> </a:t>
            </a:r>
            <a:r>
              <a:rPr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520190"/>
            <a:ext cx="7503795" cy="2997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marR="5080" indent="-342900">
              <a:lnSpc>
                <a:spcPts val="3140"/>
              </a:lnSpc>
              <a:spcBef>
                <a:spcPts val="38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Algorithms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maintaining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crawl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which most  </a:t>
            </a:r>
            <a:r>
              <a:rPr sz="2800" dirty="0">
                <a:latin typeface="Times New Roman"/>
                <a:cs typeface="Times New Roman"/>
              </a:rPr>
              <a:t>pages are </a:t>
            </a:r>
            <a:r>
              <a:rPr sz="2800" spc="-5" dirty="0">
                <a:latin typeface="Times New Roman"/>
                <a:cs typeface="Times New Roman"/>
              </a:rPr>
              <a:t>fresher </a:t>
            </a:r>
            <a:r>
              <a:rPr sz="2800" dirty="0">
                <a:latin typeface="Times New Roman"/>
                <a:cs typeface="Times New Roman"/>
              </a:rPr>
              <a:t>than a </a:t>
            </a:r>
            <a:r>
              <a:rPr sz="2800" spc="-5" dirty="0">
                <a:latin typeface="Times New Roman"/>
                <a:cs typeface="Times New Roman"/>
              </a:rPr>
              <a:t>specified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epoch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6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Brewington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Cybenko; </a:t>
            </a:r>
            <a:r>
              <a:rPr sz="2400" dirty="0">
                <a:latin typeface="Times New Roman"/>
                <a:cs typeface="Times New Roman"/>
              </a:rPr>
              <a:t>Cho, Garcia-Molina &amp;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marL="354965" marR="1026160" indent="-342900">
              <a:lnSpc>
                <a:spcPts val="3150"/>
              </a:lnSpc>
              <a:spcBef>
                <a:spcPts val="7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Assumption: recent </a:t>
            </a:r>
            <a:r>
              <a:rPr sz="2800" dirty="0">
                <a:latin typeface="Times New Roman"/>
                <a:cs typeface="Times New Roman"/>
              </a:rPr>
              <a:t>past </a:t>
            </a:r>
            <a:r>
              <a:rPr sz="2800" spc="-5" dirty="0">
                <a:latin typeface="Times New Roman"/>
                <a:cs typeface="Times New Roman"/>
              </a:rPr>
              <a:t>predicts </a:t>
            </a:r>
            <a:r>
              <a:rPr sz="2800" dirty="0">
                <a:latin typeface="Times New Roman"/>
                <a:cs typeface="Times New Roman"/>
              </a:rPr>
              <a:t>the future  </a:t>
            </a:r>
            <a:r>
              <a:rPr sz="2800" spc="-5" dirty="0">
                <a:latin typeface="Times New Roman"/>
                <a:cs typeface="Times New Roman"/>
              </a:rPr>
              <a:t>(Ntoulas, Cho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5" dirty="0">
                <a:latin typeface="Times New Roman"/>
                <a:cs typeface="Times New Roman"/>
              </a:rPr>
              <a:t>Olston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2004)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359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Frequency of change not a good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predictor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42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Degree </a:t>
            </a:r>
            <a:r>
              <a:rPr sz="2400" dirty="0">
                <a:latin typeface="Times New Roman"/>
                <a:cs typeface="Times New Roman"/>
              </a:rPr>
              <a:t>of change is a better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860" y="560070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 </a:t>
            </a:r>
            <a:r>
              <a:rPr sz="3600" spc="5" dirty="0"/>
              <a:t>we </a:t>
            </a:r>
            <a:r>
              <a:rPr sz="3600" spc="-5" dirty="0"/>
              <a:t>need </a:t>
            </a:r>
            <a:r>
              <a:rPr sz="3600" dirty="0"/>
              <a:t>to crawl the </a:t>
            </a:r>
            <a:r>
              <a:rPr sz="3600" spc="-5" dirty="0"/>
              <a:t>entire</a:t>
            </a:r>
            <a:r>
              <a:rPr sz="3600" spc="-85" dirty="0"/>
              <a:t> </a:t>
            </a:r>
            <a:r>
              <a:rPr sz="3600" spc="-5" dirty="0"/>
              <a:t>Web?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8469" y="1376679"/>
            <a:ext cx="143510" cy="18719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356359"/>
            <a:ext cx="6800850" cy="187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7810">
              <a:lnSpc>
                <a:spcPct val="1052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cover too </a:t>
            </a:r>
            <a:r>
              <a:rPr sz="2400" spc="-5" dirty="0">
                <a:latin typeface="Times New Roman"/>
                <a:cs typeface="Times New Roman"/>
              </a:rPr>
              <a:t>much, </a:t>
            </a:r>
            <a:r>
              <a:rPr sz="2400" dirty="0">
                <a:latin typeface="Times New Roman"/>
                <a:cs typeface="Times New Roman"/>
              </a:rPr>
              <a:t>it will get stale 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abundance of pages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43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For PageRank, pages with </a:t>
            </a:r>
            <a:r>
              <a:rPr sz="2400" dirty="0">
                <a:latin typeface="Times New Roman"/>
                <a:cs typeface="Times New Roman"/>
              </a:rPr>
              <a:t>very low prestige </a:t>
            </a:r>
            <a:r>
              <a:rPr sz="2400" spc="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largely  useless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goal?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3220719"/>
            <a:ext cx="137795" cy="9893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419" y="3220720"/>
            <a:ext cx="5009515" cy="9715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General search engines: pages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high prestige  News </a:t>
            </a:r>
            <a:r>
              <a:rPr sz="2000" spc="-5" dirty="0">
                <a:latin typeface="Times New Roman"/>
                <a:cs typeface="Times New Roman"/>
              </a:rPr>
              <a:t>portals: </a:t>
            </a:r>
            <a:r>
              <a:rPr sz="2000" dirty="0">
                <a:latin typeface="Times New Roman"/>
                <a:cs typeface="Times New Roman"/>
              </a:rPr>
              <a:t>pages that change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latin typeface="Times New Roman"/>
                <a:cs typeface="Times New Roman"/>
              </a:rPr>
              <a:t>Vertical </a:t>
            </a:r>
            <a:r>
              <a:rPr sz="2000" dirty="0">
                <a:latin typeface="Times New Roman"/>
                <a:cs typeface="Times New Roman"/>
              </a:rPr>
              <a:t>portals: pages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20624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369" y="4185920"/>
            <a:ext cx="6680834" cy="6997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555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appropriate priority measures in these cases?  </a:t>
            </a:r>
            <a:r>
              <a:rPr sz="2400" spc="-5" dirty="0">
                <a:latin typeface="Times New Roman"/>
                <a:cs typeface="Times New Roman"/>
              </a:rPr>
              <a:t>Approximations?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Preferential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(focused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and topical) crawlers  </a:t>
            </a:r>
            <a:r>
              <a:rPr sz="2400" dirty="0">
                <a:latin typeface="Times New Roman"/>
                <a:cs typeface="Times New Roman"/>
              </a:rPr>
              <a:t>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829" y="412750"/>
            <a:ext cx="4245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9900"/>
                </a:solidFill>
              </a:rPr>
              <a:t>Preferential</a:t>
            </a:r>
            <a:r>
              <a:rPr spc="-65" dirty="0">
                <a:solidFill>
                  <a:srgbClr val="009900"/>
                </a:solidFill>
              </a:rPr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395729"/>
            <a:ext cx="14351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769" y="1375409"/>
            <a:ext cx="6650355" cy="18529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92075">
              <a:lnSpc>
                <a:spcPts val="2430"/>
              </a:lnSpc>
              <a:spcBef>
                <a:spcPts val="555"/>
              </a:spcBef>
            </a:pP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spc="-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estimate for </a:t>
            </a:r>
            <a:r>
              <a:rPr sz="2400" dirty="0">
                <a:latin typeface="Times New Roman"/>
                <a:cs typeface="Times New Roman"/>
              </a:rPr>
              <a:t>each page an </a:t>
            </a:r>
            <a:r>
              <a:rPr sz="2400" spc="-5" dirty="0">
                <a:latin typeface="Times New Roman"/>
                <a:cs typeface="Times New Roman"/>
              </a:rPr>
              <a:t>importance  measure, </a:t>
            </a:r>
            <a:r>
              <a:rPr sz="2400" dirty="0">
                <a:latin typeface="Times New Roman"/>
                <a:cs typeface="Times New Roman"/>
              </a:rPr>
              <a:t>I(p)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5000"/>
              </a:lnSpc>
            </a:pPr>
            <a:r>
              <a:rPr sz="2400" spc="-10" dirty="0">
                <a:latin typeface="Times New Roman"/>
                <a:cs typeface="Times New Roman"/>
              </a:rPr>
              <a:t>Want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visit </a:t>
            </a:r>
            <a:r>
              <a:rPr sz="2400" dirty="0">
                <a:latin typeface="Times New Roman"/>
                <a:cs typeface="Times New Roman"/>
              </a:rPr>
              <a:t>pages in order of decreasing I(p)  Maintain the frontier as a </a:t>
            </a:r>
            <a:r>
              <a:rPr sz="2400" dirty="0">
                <a:solidFill>
                  <a:srgbClr val="009900"/>
                </a:solidFill>
                <a:latin typeface="Times New Roman"/>
                <a:cs typeface="Times New Roman"/>
              </a:rPr>
              <a:t>priority queue </a:t>
            </a:r>
            <a:r>
              <a:rPr sz="2400" dirty="0">
                <a:latin typeface="Times New Roman"/>
                <a:cs typeface="Times New Roman"/>
              </a:rPr>
              <a:t>sorted by I(p)  Possible </a:t>
            </a:r>
            <a:r>
              <a:rPr sz="2400" spc="-5" dirty="0">
                <a:latin typeface="Times New Roman"/>
                <a:cs typeface="Times New Roman"/>
              </a:rPr>
              <a:t>figures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merit: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069" y="3237229"/>
            <a:ext cx="1377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3819" y="3220720"/>
            <a:ext cx="584644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Precision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~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Times New Roman"/>
                <a:cs typeface="Times New Roman"/>
              </a:rPr>
              <a:t>| </a:t>
            </a:r>
            <a:r>
              <a:rPr sz="2000" spc="5" dirty="0">
                <a:latin typeface="Times New Roman"/>
                <a:cs typeface="Times New Roman"/>
              </a:rPr>
              <a:t>p: </a:t>
            </a:r>
            <a:r>
              <a:rPr sz="2000" dirty="0">
                <a:latin typeface="Times New Roman"/>
                <a:cs typeface="Times New Roman"/>
              </a:rPr>
              <a:t>crawled(p) &amp; I(p) &gt; threshold | / | p: crawled(p)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  <a:spcBef>
                <a:spcPts val="120"/>
              </a:spcBef>
            </a:pPr>
            <a:r>
              <a:rPr sz="2000" spc="-5" dirty="0">
                <a:latin typeface="Times New Roman"/>
                <a:cs typeface="Times New Roman"/>
              </a:rPr>
              <a:t>Recall </a:t>
            </a:r>
            <a:r>
              <a:rPr sz="2000" dirty="0">
                <a:latin typeface="Times New Roman"/>
                <a:cs typeface="Times New Roman"/>
              </a:rPr>
              <a:t>~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Times New Roman"/>
                <a:cs typeface="Times New Roman"/>
              </a:rPr>
              <a:t>| </a:t>
            </a:r>
            <a:r>
              <a:rPr sz="2000" spc="5" dirty="0">
                <a:latin typeface="Times New Roman"/>
                <a:cs typeface="Times New Roman"/>
              </a:rPr>
              <a:t>p: </a:t>
            </a:r>
            <a:r>
              <a:rPr sz="2000" dirty="0">
                <a:latin typeface="Times New Roman"/>
                <a:cs typeface="Times New Roman"/>
              </a:rPr>
              <a:t>crawled(p) &amp; I(p) &gt; threshold | / | p: I(p) &gt; threshold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829" y="220979"/>
            <a:ext cx="4248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Preferential</a:t>
            </a:r>
            <a:r>
              <a:rPr spc="-4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896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069340"/>
            <a:ext cx="8181340" cy="20980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555"/>
              </a:spcBef>
            </a:pPr>
            <a:r>
              <a:rPr sz="2400" dirty="0">
                <a:latin typeface="Times New Roman"/>
                <a:cs typeface="Times New Roman"/>
              </a:rPr>
              <a:t>Selective bias toward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pages, eg.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“relevant”/topical,  closest to seeds,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popular/largest </a:t>
            </a:r>
            <a:r>
              <a:rPr sz="2400" spc="-5" dirty="0">
                <a:latin typeface="Times New Roman"/>
                <a:cs typeface="Times New Roman"/>
              </a:rPr>
              <a:t>PageRank, unknown </a:t>
            </a:r>
            <a:r>
              <a:rPr sz="2400" dirty="0">
                <a:latin typeface="Times New Roman"/>
                <a:cs typeface="Times New Roman"/>
              </a:rPr>
              <a:t>servers,  highest </a:t>
            </a:r>
            <a:r>
              <a:rPr sz="2400" spc="-5" dirty="0">
                <a:latin typeface="Times New Roman"/>
                <a:cs typeface="Times New Roman"/>
              </a:rPr>
              <a:t>rate/amount </a:t>
            </a:r>
            <a:r>
              <a:rPr sz="2400" dirty="0">
                <a:latin typeface="Times New Roman"/>
                <a:cs typeface="Times New Roman"/>
              </a:rPr>
              <a:t>of change, etc…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Focused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30"/>
              </a:spcBef>
              <a:tabLst>
                <a:tab pos="412115" algn="l"/>
              </a:tabLst>
            </a:pPr>
            <a:r>
              <a:rPr sz="3000" baseline="-4166" dirty="0">
                <a:latin typeface="Comic Sans MS"/>
                <a:cs typeface="Comic Sans MS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Supervised learning: </a:t>
            </a: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classifier </a:t>
            </a:r>
            <a:r>
              <a:rPr sz="2000" dirty="0">
                <a:latin typeface="Times New Roman"/>
                <a:cs typeface="Times New Roman"/>
              </a:rPr>
              <a:t>based on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labeled</a:t>
            </a:r>
            <a:r>
              <a:rPr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Topical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091690"/>
            <a:ext cx="14351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3159760"/>
            <a:ext cx="137795" cy="668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019" y="3141980"/>
            <a:ext cx="512826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Best-first </a:t>
            </a:r>
            <a:r>
              <a:rPr sz="2000" dirty="0">
                <a:latin typeface="Times New Roman"/>
                <a:cs typeface="Times New Roman"/>
              </a:rPr>
              <a:t>search based on </a:t>
            </a: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similarity(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topic</a:t>
            </a: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0066FF"/>
                </a:solidFill>
                <a:latin typeface="Times New Roman"/>
                <a:cs typeface="Times New Roman"/>
              </a:rPr>
              <a:t>parent)  </a:t>
            </a:r>
            <a:r>
              <a:rPr sz="2000" dirty="0">
                <a:latin typeface="Times New Roman"/>
                <a:cs typeface="Times New Roman"/>
              </a:rPr>
              <a:t>Adaptive</a:t>
            </a:r>
            <a:r>
              <a:rPr sz="2000" spc="-5" dirty="0">
                <a:latin typeface="Times New Roman"/>
                <a:cs typeface="Times New Roman"/>
              </a:rPr>
              <a:t> crawlers</a:t>
            </a:r>
            <a:endParaRPr sz="20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Reinforcement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13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latin typeface="Times New Roman"/>
                <a:cs typeface="Times New Roman"/>
              </a:rPr>
              <a:t>Evolutionary algorithms/artificial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life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31140"/>
            <a:ext cx="6067425" cy="10795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131060" marR="5080" indent="-2118360">
              <a:lnSpc>
                <a:spcPts val="3979"/>
              </a:lnSpc>
              <a:spcBef>
                <a:spcPts val="515"/>
              </a:spcBef>
            </a:pPr>
            <a:r>
              <a:rPr sz="3600" spc="-5" dirty="0"/>
              <a:t>Preferential crawling algorithms:  Examples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323340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261428"/>
            <a:ext cx="4317365" cy="939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Breadth-First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  <a:tabLst>
                <a:tab pos="412115" algn="l"/>
              </a:tabLst>
            </a:pPr>
            <a:r>
              <a:rPr sz="2400" baseline="-3472" dirty="0">
                <a:latin typeface="Comic Sans MS"/>
                <a:cs typeface="Comic Sans MS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Exhaustively </a:t>
            </a:r>
            <a:r>
              <a:rPr sz="1600" dirty="0">
                <a:latin typeface="Times New Roman"/>
                <a:cs typeface="Times New Roman"/>
              </a:rPr>
              <a:t>visit </a:t>
            </a:r>
            <a:r>
              <a:rPr sz="1600" spc="-5" dirty="0">
                <a:latin typeface="Times New Roman"/>
                <a:cs typeface="Times New Roman"/>
              </a:rPr>
              <a:t>all </a:t>
            </a:r>
            <a:r>
              <a:rPr sz="1600" dirty="0">
                <a:latin typeface="Times New Roman"/>
                <a:cs typeface="Times New Roman"/>
              </a:rPr>
              <a:t>links </a:t>
            </a:r>
            <a:r>
              <a:rPr sz="1600" spc="-5" dirty="0">
                <a:latin typeface="Times New Roman"/>
                <a:cs typeface="Times New Roman"/>
              </a:rPr>
              <a:t>in order encountered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Best-</a:t>
            </a:r>
            <a:r>
              <a:rPr sz="1800" i="1" spc="-5" dirty="0">
                <a:solidFill>
                  <a:srgbClr val="0066F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-First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1920240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2190749"/>
            <a:ext cx="115570" cy="5867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176779"/>
            <a:ext cx="476631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Priority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sorted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similarity, </a:t>
            </a:r>
            <a:r>
              <a:rPr sz="1600" spc="-5" dirty="0">
                <a:latin typeface="Times New Roman"/>
                <a:cs typeface="Times New Roman"/>
              </a:rPr>
              <a:t>explore </a:t>
            </a:r>
            <a:r>
              <a:rPr sz="1600" dirty="0">
                <a:latin typeface="Times New Roman"/>
                <a:cs typeface="Times New Roman"/>
              </a:rPr>
              <a:t>top N </a:t>
            </a:r>
            <a:r>
              <a:rPr sz="1600" spc="-5" dirty="0">
                <a:latin typeface="Times New Roman"/>
                <a:cs typeface="Times New Roman"/>
              </a:rPr>
              <a:t>at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time  </a:t>
            </a:r>
            <a:r>
              <a:rPr sz="1600" spc="-5" dirty="0">
                <a:latin typeface="Times New Roman"/>
                <a:cs typeface="Times New Roman"/>
              </a:rPr>
              <a:t>Variants: </a:t>
            </a:r>
            <a:r>
              <a:rPr sz="1600" spc="-10" dirty="0">
                <a:latin typeface="Times New Roman"/>
                <a:cs typeface="Times New Roman"/>
              </a:rPr>
              <a:t>DOM </a:t>
            </a:r>
            <a:r>
              <a:rPr sz="1600" spc="-5" dirty="0">
                <a:latin typeface="Times New Roman"/>
                <a:cs typeface="Times New Roman"/>
              </a:rPr>
              <a:t>context, </a:t>
            </a:r>
            <a:r>
              <a:rPr sz="1600" dirty="0">
                <a:latin typeface="Times New Roman"/>
                <a:cs typeface="Times New Roman"/>
              </a:rPr>
              <a:t>hub</a:t>
            </a:r>
            <a:r>
              <a:rPr sz="1600" spc="-5" dirty="0">
                <a:latin typeface="Times New Roman"/>
                <a:cs typeface="Times New Roman"/>
              </a:rPr>
              <a:t> scores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2771140"/>
            <a:ext cx="11430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2734945"/>
            <a:ext cx="4145279" cy="57594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PageRank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20"/>
              </a:spcBef>
              <a:tabLst>
                <a:tab pos="412115" algn="l"/>
              </a:tabLst>
            </a:pPr>
            <a:r>
              <a:rPr sz="2400" baseline="-3472" dirty="0">
                <a:latin typeface="Comic Sans MS"/>
                <a:cs typeface="Comic Sans MS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Priority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sorted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keywords,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PageRank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3283267"/>
            <a:ext cx="7538084" cy="8547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SharkSearch</a:t>
            </a:r>
            <a:endParaRPr sz="1800">
              <a:latin typeface="Times New Roman"/>
              <a:cs typeface="Times New Roman"/>
            </a:endParaRPr>
          </a:p>
          <a:p>
            <a:pPr marL="412750" marR="5080" indent="-285750">
              <a:lnSpc>
                <a:spcPts val="1810"/>
              </a:lnSpc>
              <a:spcBef>
                <a:spcPts val="455"/>
              </a:spcBef>
              <a:tabLst>
                <a:tab pos="412115" algn="l"/>
              </a:tabLst>
            </a:pPr>
            <a:r>
              <a:rPr sz="2400" baseline="-3472" dirty="0">
                <a:latin typeface="Comic Sans MS"/>
                <a:cs typeface="Comic Sans MS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Priority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sorted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combination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similarity, </a:t>
            </a:r>
            <a:r>
              <a:rPr sz="1600" dirty="0">
                <a:latin typeface="Times New Roman"/>
                <a:cs typeface="Times New Roman"/>
              </a:rPr>
              <a:t>anchor </a:t>
            </a:r>
            <a:r>
              <a:rPr sz="1600" spc="-5" dirty="0">
                <a:latin typeface="Times New Roman"/>
                <a:cs typeface="Times New Roman"/>
              </a:rPr>
              <a:t>text, similarity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parent, etc.  (powerful </a:t>
            </a:r>
            <a:r>
              <a:rPr sz="1600" dirty="0">
                <a:latin typeface="Times New Roman"/>
                <a:cs typeface="Times New Roman"/>
              </a:rPr>
              <a:t>cousin of </a:t>
            </a:r>
            <a:r>
              <a:rPr sz="1600" spc="-5" dirty="0">
                <a:latin typeface="Times New Roman"/>
                <a:cs typeface="Times New Roman"/>
              </a:rPr>
              <a:t>FishSearch)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4171950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4110037"/>
            <a:ext cx="6855459" cy="6248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InfoSpiders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  <a:tabLst>
                <a:tab pos="412115" algn="l"/>
              </a:tabLst>
            </a:pPr>
            <a:r>
              <a:rPr sz="2400" baseline="-3472" dirty="0">
                <a:latin typeface="Comic Sans MS"/>
                <a:cs typeface="Comic Sans MS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Adaptive distributed algorithm </a:t>
            </a:r>
            <a:r>
              <a:rPr sz="1600" dirty="0">
                <a:latin typeface="Times New Roman"/>
                <a:cs typeface="Times New Roman"/>
              </a:rPr>
              <a:t>using an evolving population of </a:t>
            </a:r>
            <a:r>
              <a:rPr sz="1600" spc="-5" dirty="0">
                <a:latin typeface="Times New Roman"/>
                <a:cs typeface="Times New Roman"/>
              </a:rPr>
              <a:t>learning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029" y="527050"/>
            <a:ext cx="4857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Motivation for</a:t>
            </a:r>
            <a:r>
              <a:rPr spc="-4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291590"/>
            <a:ext cx="7527925" cy="37693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080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Support universal </a:t>
            </a:r>
            <a:r>
              <a:rPr sz="2800" spc="-10" dirty="0">
                <a:latin typeface="Times New Roman"/>
                <a:cs typeface="Times New Roman"/>
              </a:rPr>
              <a:t>search </a:t>
            </a:r>
            <a:r>
              <a:rPr sz="2800" spc="-5" dirty="0">
                <a:latin typeface="Times New Roman"/>
                <a:cs typeface="Times New Roman"/>
              </a:rPr>
              <a:t>engines (Google, Yahoo,  MSN/Windows </a:t>
            </a:r>
            <a:r>
              <a:rPr sz="2800" dirty="0">
                <a:latin typeface="Times New Roman"/>
                <a:cs typeface="Times New Roman"/>
              </a:rPr>
              <a:t>Live, </a:t>
            </a:r>
            <a:r>
              <a:rPr sz="2800" spc="-5" dirty="0">
                <a:latin typeface="Times New Roman"/>
                <a:cs typeface="Times New Roman"/>
              </a:rPr>
              <a:t>Ask,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endParaRPr sz="2800">
              <a:latin typeface="Times New Roman"/>
              <a:cs typeface="Times New Roman"/>
            </a:endParaRPr>
          </a:p>
          <a:p>
            <a:pPr marL="354965" marR="352425" indent="-342900">
              <a:lnSpc>
                <a:spcPts val="2830"/>
              </a:lnSpc>
              <a:spcBef>
                <a:spcPts val="6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Vertical (specialized) search </a:t>
            </a:r>
            <a:r>
              <a:rPr sz="2800" dirty="0">
                <a:latin typeface="Times New Roman"/>
                <a:cs typeface="Times New Roman"/>
              </a:rPr>
              <a:t>engines, </a:t>
            </a:r>
            <a:r>
              <a:rPr sz="2800" spc="-5" dirty="0">
                <a:latin typeface="Times New Roman"/>
                <a:cs typeface="Times New Roman"/>
              </a:rPr>
              <a:t>e.g. </a:t>
            </a:r>
            <a:r>
              <a:rPr sz="2800" spc="-10" dirty="0">
                <a:latin typeface="Times New Roman"/>
                <a:cs typeface="Times New Roman"/>
              </a:rPr>
              <a:t>news,  </a:t>
            </a:r>
            <a:r>
              <a:rPr sz="2800" dirty="0">
                <a:latin typeface="Times New Roman"/>
                <a:cs typeface="Times New Roman"/>
              </a:rPr>
              <a:t>shopping, </a:t>
            </a:r>
            <a:r>
              <a:rPr sz="2800" spc="-5" dirty="0">
                <a:latin typeface="Times New Roman"/>
                <a:cs typeface="Times New Roman"/>
              </a:rPr>
              <a:t>papers, recipes, reviews,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354965" marR="775970" indent="-342900">
              <a:lnSpc>
                <a:spcPts val="2830"/>
              </a:lnSpc>
              <a:spcBef>
                <a:spcPts val="7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Business intelligence: keep track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potential  competitors,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partners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Monitor </a:t>
            </a:r>
            <a:r>
              <a:rPr sz="2800" spc="-10" dirty="0">
                <a:latin typeface="Times New Roman"/>
                <a:cs typeface="Times New Roman"/>
              </a:rPr>
              <a:t>Web </a:t>
            </a:r>
            <a:r>
              <a:rPr sz="2800" spc="-5" dirty="0">
                <a:latin typeface="Times New Roman"/>
                <a:cs typeface="Times New Roman"/>
              </a:rPr>
              <a:t>sites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interest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Evil: </a:t>
            </a:r>
            <a:r>
              <a:rPr sz="2800" dirty="0">
                <a:latin typeface="Times New Roman"/>
                <a:cs typeface="Times New Roman"/>
              </a:rPr>
              <a:t>harvest </a:t>
            </a:r>
            <a:r>
              <a:rPr sz="2800" spc="-10" dirty="0">
                <a:latin typeface="Times New Roman"/>
                <a:cs typeface="Times New Roman"/>
              </a:rPr>
              <a:t>emails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spamming,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phishing…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you think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others?…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336550"/>
            <a:ext cx="594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Focused crawlers: </a:t>
            </a:r>
            <a:r>
              <a:rPr dirty="0"/>
              <a:t>Basic</a:t>
            </a:r>
            <a:r>
              <a:rPr spc="-30" dirty="0"/>
              <a:t> </a:t>
            </a:r>
            <a:r>
              <a:rPr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16712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146809"/>
            <a:ext cx="3935729" cy="13931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just">
              <a:lnSpc>
                <a:spcPts val="2430"/>
              </a:lnSpc>
              <a:spcBef>
                <a:spcPts val="555"/>
              </a:spcBef>
            </a:pPr>
            <a:r>
              <a:rPr sz="2400" dirty="0">
                <a:latin typeface="Times New Roman"/>
                <a:cs typeface="Times New Roman"/>
              </a:rPr>
              <a:t>Naïve-Bayes classifier based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pages in desired topic,  c*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latin typeface="Times New Roman"/>
                <a:cs typeface="Times New Roman"/>
              </a:rPr>
              <a:t>Score(p) 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Pr(c*|p)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21691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2548890"/>
            <a:ext cx="1377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419" y="2531109"/>
            <a:ext cx="3702050" cy="2618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Soft focus: frontier </a:t>
            </a:r>
            <a:r>
              <a:rPr sz="2000" spc="-5" dirty="0">
                <a:latin typeface="Times New Roman"/>
                <a:cs typeface="Times New Roman"/>
              </a:rPr>
              <a:t>is priority </a:t>
            </a:r>
            <a:r>
              <a:rPr sz="2000" spc="5" dirty="0">
                <a:latin typeface="Times New Roman"/>
                <a:cs typeface="Times New Roman"/>
              </a:rPr>
              <a:t>queue  </a:t>
            </a:r>
            <a:r>
              <a:rPr sz="2000" dirty="0">
                <a:latin typeface="Times New Roman"/>
                <a:cs typeface="Times New Roman"/>
              </a:rPr>
              <a:t>using page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focus:</a:t>
            </a:r>
            <a:endParaRPr sz="20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400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Find best </a:t>
            </a:r>
            <a:r>
              <a:rPr sz="1800" dirty="0">
                <a:latin typeface="Times New Roman"/>
                <a:cs typeface="Times New Roman"/>
              </a:rPr>
              <a:t>leaf </a:t>
            </a:r>
            <a:r>
              <a:rPr sz="1800" spc="-305" dirty="0">
                <a:latin typeface="Arial Black"/>
                <a:cs typeface="Arial Black"/>
              </a:rPr>
              <a:t>ĉ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412750" marR="202565" indent="-228600">
              <a:lnSpc>
                <a:spcPct val="85900"/>
              </a:lnSpc>
              <a:spcBef>
                <a:spcPts val="765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2700" baseline="1543" dirty="0">
                <a:latin typeface="Times New Roman"/>
                <a:cs typeface="Times New Roman"/>
              </a:rPr>
              <a:t>If an ancestor </a:t>
            </a:r>
            <a:r>
              <a:rPr sz="2700" spc="7" baseline="1543" dirty="0">
                <a:latin typeface="Times New Roman"/>
                <a:cs typeface="Times New Roman"/>
              </a:rPr>
              <a:t>c’ of </a:t>
            </a:r>
            <a:r>
              <a:rPr sz="2700" spc="-457" baseline="1543" dirty="0">
                <a:latin typeface="Arial Black"/>
                <a:cs typeface="Arial Black"/>
              </a:rPr>
              <a:t>ĉ </a:t>
            </a:r>
            <a:r>
              <a:rPr sz="2700" baseline="1543" dirty="0">
                <a:latin typeface="Times New Roman"/>
                <a:cs typeface="Times New Roman"/>
              </a:rPr>
              <a:t>is in </a:t>
            </a:r>
            <a:r>
              <a:rPr sz="2700" spc="7" baseline="1543" dirty="0">
                <a:latin typeface="Times New Roman"/>
                <a:cs typeface="Times New Roman"/>
              </a:rPr>
              <a:t>c* </a:t>
            </a:r>
            <a:r>
              <a:rPr sz="2700" baseline="1543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 </a:t>
            </a:r>
            <a:r>
              <a:rPr sz="1800" dirty="0">
                <a:latin typeface="Times New Roman"/>
                <a:cs typeface="Times New Roman"/>
              </a:rPr>
              <a:t>links from p to frontier, </a:t>
            </a:r>
            <a:r>
              <a:rPr sz="1800" spc="-5" dirty="0">
                <a:latin typeface="Times New Roman"/>
                <a:cs typeface="Times New Roman"/>
              </a:rPr>
              <a:t>else  </a:t>
            </a:r>
            <a:r>
              <a:rPr sz="1800" dirty="0">
                <a:latin typeface="Times New Roman"/>
                <a:cs typeface="Times New Roman"/>
              </a:rPr>
              <a:t>discard</a:t>
            </a:r>
            <a:endParaRPr sz="1800">
              <a:latin typeface="Times New Roman"/>
              <a:cs typeface="Times New Roman"/>
            </a:endParaRPr>
          </a:p>
          <a:p>
            <a:pPr marL="12700" marR="285115">
              <a:lnSpc>
                <a:spcPts val="2030"/>
              </a:lnSpc>
              <a:spcBef>
                <a:spcPts val="515"/>
              </a:spcBef>
            </a:pPr>
            <a:r>
              <a:rPr sz="2000" dirty="0">
                <a:latin typeface="Times New Roman"/>
                <a:cs typeface="Times New Roman"/>
              </a:rPr>
              <a:t>Soft and hard focus work equally 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spc="-10" dirty="0">
                <a:latin typeface="Times New Roman"/>
                <a:cs typeface="Times New Roman"/>
              </a:rPr>
              <a:t>empirically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69" y="4579620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2550" y="1574800"/>
            <a:ext cx="3752850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7809" y="5063490"/>
            <a:ext cx="342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Example: Open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920" y="336550"/>
            <a:ext cx="3566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Focused</a:t>
            </a:r>
            <a:r>
              <a:rPr spc="-8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167129"/>
            <a:ext cx="143510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146809"/>
            <a:ext cx="7433945" cy="33642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87375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multiple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topics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classifiers, </a:t>
            </a:r>
            <a:r>
              <a:rPr sz="2400" spc="-5" dirty="0">
                <a:latin typeface="Times New Roman"/>
                <a:cs typeface="Times New Roman"/>
              </a:rPr>
              <a:t>with  </a:t>
            </a:r>
            <a:r>
              <a:rPr sz="2400" dirty="0">
                <a:latin typeface="Times New Roman"/>
                <a:cs typeface="Times New Roman"/>
              </a:rPr>
              <a:t>scores appropriately </a:t>
            </a:r>
            <a:r>
              <a:rPr sz="2400" spc="-5" dirty="0">
                <a:latin typeface="Times New Roman"/>
                <a:cs typeface="Times New Roman"/>
              </a:rPr>
              <a:t>combined </a:t>
            </a:r>
            <a:r>
              <a:rPr sz="2400" dirty="0">
                <a:latin typeface="Times New Roman"/>
                <a:cs typeface="Times New Roman"/>
              </a:rPr>
              <a:t>(Chakrabarti et al.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1999)</a:t>
            </a: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use a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distiller </a:t>
            </a:r>
            <a:r>
              <a:rPr sz="2400" dirty="0">
                <a:latin typeface="Times New Roman"/>
                <a:cs typeface="Times New Roman"/>
              </a:rPr>
              <a:t>to find topical hubs periodically, and add  these to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frontier</a:t>
            </a:r>
            <a:endParaRPr sz="2400">
              <a:latin typeface="Times New Roman"/>
              <a:cs typeface="Times New Roman"/>
            </a:endParaRPr>
          </a:p>
          <a:p>
            <a:pPr marL="12700" marR="534670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accelerate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critic </a:t>
            </a:r>
            <a:r>
              <a:rPr sz="2400" dirty="0">
                <a:latin typeface="Times New Roman"/>
                <a:cs typeface="Times New Roman"/>
              </a:rPr>
              <a:t>(Chakrabarti et al.  2002)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3900"/>
              </a:lnSpc>
              <a:spcBef>
                <a:spcPts val="535"/>
              </a:spcBef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use alternative classifier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to naïve-Bayes, e.g. 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SVM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neural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nets </a:t>
            </a:r>
            <a:r>
              <a:rPr sz="2400" dirty="0">
                <a:latin typeface="Times New Roman"/>
                <a:cs typeface="Times New Roman"/>
              </a:rPr>
              <a:t>have reportedly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better (Pant  &amp; Srinivasan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2005)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529" y="336550"/>
            <a:ext cx="523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Context-focused</a:t>
            </a:r>
            <a:r>
              <a:rPr spc="-4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3670" y="1151890"/>
            <a:ext cx="4353560" cy="17157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2030"/>
              </a:lnSpc>
              <a:spcBef>
                <a:spcPts val="47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idea,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multiple classes </a:t>
            </a:r>
            <a:r>
              <a:rPr sz="2000" dirty="0">
                <a:latin typeface="Times New Roman"/>
                <a:cs typeface="Times New Roman"/>
              </a:rPr>
              <a:t>(and  </a:t>
            </a:r>
            <a:r>
              <a:rPr sz="2000" spc="-5" dirty="0">
                <a:latin typeface="Times New Roman"/>
                <a:cs typeface="Times New Roman"/>
              </a:rPr>
              <a:t>classifiers) </a:t>
            </a:r>
            <a:r>
              <a:rPr sz="2000" dirty="0">
                <a:latin typeface="Times New Roman"/>
                <a:cs typeface="Times New Roman"/>
              </a:rPr>
              <a:t>based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link distance </a:t>
            </a:r>
            <a:r>
              <a:rPr sz="2000" spc="5" dirty="0">
                <a:latin typeface="Times New Roman"/>
                <a:cs typeface="Times New Roman"/>
              </a:rPr>
              <a:t>from 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-5" dirty="0">
                <a:latin typeface="Times New Roman"/>
                <a:cs typeface="Times New Roman"/>
              </a:rPr>
              <a:t> targets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ℓ</a:t>
            </a:r>
            <a:r>
              <a:rPr sz="1800" spc="-5" dirty="0">
                <a:latin typeface="Times New Roman"/>
                <a:cs typeface="Times New Roman"/>
              </a:rPr>
              <a:t>=0 </a:t>
            </a:r>
            <a:r>
              <a:rPr sz="1800" dirty="0">
                <a:latin typeface="Times New Roman"/>
                <a:cs typeface="Times New Roman"/>
              </a:rPr>
              <a:t>is topic 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interest</a:t>
            </a:r>
            <a:endParaRPr sz="1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ℓ</a:t>
            </a:r>
            <a:r>
              <a:rPr sz="1800" spc="-5" dirty="0">
                <a:latin typeface="Times New Roman"/>
                <a:cs typeface="Times New Roman"/>
              </a:rPr>
              <a:t>=1 </a:t>
            </a:r>
            <a:r>
              <a:rPr sz="1800" dirty="0">
                <a:latin typeface="Times New Roman"/>
                <a:cs typeface="Times New Roman"/>
              </a:rPr>
              <a:t>link to topic 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interest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755015" algn="l"/>
              </a:tabLst>
            </a:pPr>
            <a:r>
              <a:rPr sz="2700" baseline="-4629" dirty="0">
                <a:latin typeface="Comic Sans MS"/>
                <a:cs typeface="Comic Sans MS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670" y="2879090"/>
            <a:ext cx="12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6570" y="2861309"/>
            <a:ext cx="4381500" cy="20040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spc="-5" dirty="0">
                <a:latin typeface="Times New Roman"/>
                <a:cs typeface="Times New Roman"/>
              </a:rPr>
              <a:t>Initially </a:t>
            </a:r>
            <a:r>
              <a:rPr sz="2000" dirty="0">
                <a:latin typeface="Times New Roman"/>
                <a:cs typeface="Times New Roman"/>
              </a:rPr>
              <a:t>needs a back-crawl from seeds (or 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spc="-5" dirty="0">
                <a:latin typeface="Times New Roman"/>
                <a:cs typeface="Times New Roman"/>
              </a:rPr>
              <a:t>targets) to train classifiers to  </a:t>
            </a:r>
            <a:r>
              <a:rPr sz="2000" spc="-10" dirty="0">
                <a:latin typeface="Times New Roman"/>
                <a:cs typeface="Times New Roman"/>
              </a:rPr>
              <a:t>estimate</a:t>
            </a:r>
            <a:r>
              <a:rPr sz="2000" spc="-5" dirty="0">
                <a:latin typeface="Times New Roman"/>
                <a:cs typeface="Times New Roman"/>
              </a:rPr>
              <a:t> distance</a:t>
            </a:r>
            <a:endParaRPr sz="2000">
              <a:latin typeface="Times New Roman"/>
              <a:cs typeface="Times New Roman"/>
            </a:endParaRPr>
          </a:p>
          <a:p>
            <a:pPr marL="12700" marR="601345">
              <a:lnSpc>
                <a:spcPts val="203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Links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frontier </a:t>
            </a:r>
            <a:r>
              <a:rPr sz="2000" spc="-5" dirty="0">
                <a:latin typeface="Times New Roman"/>
                <a:cs typeface="Times New Roman"/>
              </a:rPr>
              <a:t>prioritized </a:t>
            </a:r>
            <a:r>
              <a:rPr sz="2000" dirty="0">
                <a:latin typeface="Times New Roman"/>
                <a:cs typeface="Times New Roman"/>
              </a:rPr>
              <a:t>based on  </a:t>
            </a:r>
            <a:r>
              <a:rPr sz="2000" spc="-10" dirty="0">
                <a:latin typeface="Times New Roman"/>
                <a:cs typeface="Times New Roman"/>
              </a:rPr>
              <a:t>estimated </a:t>
            </a:r>
            <a:r>
              <a:rPr sz="2000" dirty="0">
                <a:latin typeface="Times New Roman"/>
                <a:cs typeface="Times New Roman"/>
              </a:rPr>
              <a:t>distance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targets</a:t>
            </a:r>
            <a:endParaRPr sz="2000">
              <a:latin typeface="Times New Roman"/>
              <a:cs typeface="Times New Roman"/>
            </a:endParaRPr>
          </a:p>
          <a:p>
            <a:pPr marL="12700" marR="447040">
              <a:lnSpc>
                <a:spcPts val="203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Outperforms </a:t>
            </a:r>
            <a:r>
              <a:rPr sz="2000" dirty="0">
                <a:latin typeface="Times New Roman"/>
                <a:cs typeface="Times New Roman"/>
              </a:rPr>
              <a:t>standard focused </a:t>
            </a:r>
            <a:r>
              <a:rPr sz="2000" spc="-5" dirty="0">
                <a:latin typeface="Times New Roman"/>
                <a:cs typeface="Times New Roman"/>
              </a:rPr>
              <a:t>crawler  </a:t>
            </a:r>
            <a:r>
              <a:rPr sz="2000" spc="-10" dirty="0">
                <a:latin typeface="Times New Roman"/>
                <a:cs typeface="Times New Roman"/>
              </a:rPr>
              <a:t>empirically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3670" y="3716020"/>
            <a:ext cx="123825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266755"/>
            <a:ext cx="3321399" cy="426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0610" y="5520690"/>
            <a:ext cx="193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Context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770" y="527050"/>
            <a:ext cx="342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Topical</a:t>
            </a:r>
            <a:r>
              <a:rPr spc="-40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45259"/>
            <a:ext cx="7537450" cy="3232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080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is a topic (query, description,  keywords)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seed </a:t>
            </a:r>
            <a:r>
              <a:rPr sz="2800" spc="-5" dirty="0">
                <a:latin typeface="Times New Roman"/>
                <a:cs typeface="Times New Roman"/>
              </a:rPr>
              <a:t>pages </a:t>
            </a:r>
            <a:r>
              <a:rPr sz="2800" dirty="0">
                <a:latin typeface="Times New Roman"/>
                <a:cs typeface="Times New Roman"/>
              </a:rPr>
              <a:t>(not </a:t>
            </a:r>
            <a:r>
              <a:rPr sz="2800" spc="-5" dirty="0">
                <a:latin typeface="Times New Roman"/>
                <a:cs typeface="Times New Roman"/>
              </a:rPr>
              <a:t>necessarily  relevant)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labeled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354965" marR="989330" indent="-342900">
              <a:lnSpc>
                <a:spcPts val="2830"/>
              </a:lnSpc>
              <a:spcBef>
                <a:spcPts val="70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 predict relevance </a:t>
            </a:r>
            <a:r>
              <a:rPr sz="2800" dirty="0">
                <a:latin typeface="Times New Roman"/>
                <a:cs typeface="Times New Roman"/>
              </a:rPr>
              <a:t>of unvisited links to  </a:t>
            </a:r>
            <a:r>
              <a:rPr sz="2800" spc="-5" dirty="0">
                <a:latin typeface="Times New Roman"/>
                <a:cs typeface="Times New Roman"/>
              </a:rPr>
              <a:t>prioritize</a:t>
            </a:r>
            <a:endParaRPr sz="2800">
              <a:latin typeface="Times New Roman"/>
              <a:cs typeface="Times New Roman"/>
            </a:endParaRPr>
          </a:p>
          <a:p>
            <a:pPr marL="354965" marR="300990" indent="-342900">
              <a:lnSpc>
                <a:spcPts val="2830"/>
              </a:lnSpc>
              <a:spcBef>
                <a:spcPts val="6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Original </a:t>
            </a:r>
            <a:r>
              <a:rPr sz="2800" dirty="0">
                <a:latin typeface="Times New Roman"/>
                <a:cs typeface="Times New Roman"/>
              </a:rPr>
              <a:t>idea: </a:t>
            </a:r>
            <a:r>
              <a:rPr sz="2800" spc="-10" dirty="0">
                <a:latin typeface="Times New Roman"/>
                <a:cs typeface="Times New Roman"/>
              </a:rPr>
              <a:t>Menczer </a:t>
            </a:r>
            <a:r>
              <a:rPr sz="2800" dirty="0">
                <a:latin typeface="Times New Roman"/>
                <a:cs typeface="Times New Roman"/>
              </a:rPr>
              <a:t>1997, </a:t>
            </a:r>
            <a:r>
              <a:rPr sz="2800" spc="-5" dirty="0">
                <a:latin typeface="Times New Roman"/>
                <a:cs typeface="Times New Roman"/>
              </a:rPr>
              <a:t>Menczer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5" dirty="0">
                <a:latin typeface="Times New Roman"/>
                <a:cs typeface="Times New Roman"/>
              </a:rPr>
              <a:t>Belew  </a:t>
            </a:r>
            <a:r>
              <a:rPr sz="2800" dirty="0">
                <a:latin typeface="Times New Roman"/>
                <a:cs typeface="Times New Roman"/>
              </a:rPr>
              <a:t>1998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560" y="374650"/>
            <a:ext cx="3233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Topical</a:t>
            </a:r>
            <a:r>
              <a:rPr spc="-80" dirty="0"/>
              <a:t> </a:t>
            </a:r>
            <a:r>
              <a:rPr dirty="0"/>
              <a:t>locality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8969" y="1223009"/>
            <a:ext cx="8112759" cy="340054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322580">
              <a:lnSpc>
                <a:spcPct val="200000"/>
              </a:lnSpc>
              <a:spcBef>
                <a:spcPts val="555"/>
              </a:spcBef>
            </a:pPr>
            <a:r>
              <a:rPr dirty="0">
                <a:latin typeface="Times New Roman"/>
                <a:cs typeface="Times New Roman"/>
              </a:rPr>
              <a:t>Topical locality is a </a:t>
            </a:r>
            <a:r>
              <a:rPr dirty="0">
                <a:solidFill>
                  <a:srgbClr val="0066FF"/>
                </a:solidFill>
                <a:latin typeface="Times New Roman"/>
                <a:cs typeface="Times New Roman"/>
              </a:rPr>
              <a:t>necessary </a:t>
            </a:r>
            <a:r>
              <a:rPr dirty="0">
                <a:latin typeface="Times New Roman"/>
                <a:cs typeface="Times New Roman"/>
              </a:rPr>
              <a:t>condition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dirty="0">
                <a:latin typeface="Times New Roman"/>
                <a:cs typeface="Times New Roman"/>
              </a:rPr>
              <a:t>a topical crawler to  </a:t>
            </a:r>
            <a:r>
              <a:rPr spc="-5" dirty="0">
                <a:latin typeface="Times New Roman"/>
                <a:cs typeface="Times New Roman"/>
              </a:rPr>
              <a:t>work,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dirty="0">
                <a:latin typeface="Times New Roman"/>
                <a:cs typeface="Times New Roman"/>
              </a:rPr>
              <a:t>surfing to be a </a:t>
            </a:r>
            <a:r>
              <a:rPr spc="-5" dirty="0">
                <a:latin typeface="Times New Roman"/>
                <a:cs typeface="Times New Roman"/>
              </a:rPr>
              <a:t>worthwhile </a:t>
            </a:r>
            <a:r>
              <a:rPr dirty="0">
                <a:latin typeface="Times New Roman"/>
                <a:cs typeface="Times New Roman"/>
              </a:rPr>
              <a:t>activity for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humans</a:t>
            </a: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  <a:spcBef>
                <a:spcPts val="600"/>
              </a:spcBef>
            </a:pPr>
            <a:r>
              <a:rPr spc="-5" dirty="0">
                <a:latin typeface="Times New Roman"/>
                <a:cs typeface="Times New Roman"/>
              </a:rPr>
              <a:t>Links </a:t>
            </a:r>
            <a:r>
              <a:rPr spc="-10" dirty="0">
                <a:latin typeface="Times New Roman"/>
                <a:cs typeface="Times New Roman"/>
              </a:rPr>
              <a:t>must </a:t>
            </a:r>
            <a:r>
              <a:rPr dirty="0">
                <a:latin typeface="Times New Roman"/>
                <a:cs typeface="Times New Roman"/>
              </a:rPr>
              <a:t>encode </a:t>
            </a:r>
            <a:r>
              <a:rPr spc="-5" dirty="0">
                <a:solidFill>
                  <a:srgbClr val="0066FF"/>
                </a:solidFill>
                <a:latin typeface="Times New Roman"/>
                <a:cs typeface="Times New Roman"/>
              </a:rPr>
              <a:t>semantic </a:t>
            </a:r>
            <a:r>
              <a:rPr spc="-5" dirty="0">
                <a:latin typeface="Times New Roman"/>
                <a:cs typeface="Times New Roman"/>
              </a:rPr>
              <a:t>information, </a:t>
            </a:r>
            <a:r>
              <a:rPr dirty="0">
                <a:latin typeface="Times New Roman"/>
                <a:cs typeface="Times New Roman"/>
              </a:rPr>
              <a:t>i.e. say </a:t>
            </a:r>
            <a:r>
              <a:rPr spc="-5" dirty="0">
                <a:latin typeface="Times New Roman"/>
                <a:cs typeface="Times New Roman"/>
              </a:rPr>
              <a:t>something </a:t>
            </a:r>
            <a:r>
              <a:rPr dirty="0">
                <a:latin typeface="Times New Roman"/>
                <a:cs typeface="Times New Roman"/>
              </a:rPr>
              <a:t>about  neighbor pages, not </a:t>
            </a:r>
            <a:r>
              <a:rPr spc="-5"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random</a:t>
            </a:r>
          </a:p>
          <a:p>
            <a:pPr marL="12700" marR="74295">
              <a:lnSpc>
                <a:spcPct val="200000"/>
              </a:lnSpc>
              <a:spcBef>
                <a:spcPts val="110"/>
              </a:spcBef>
            </a:pPr>
            <a:r>
              <a:rPr dirty="0">
                <a:latin typeface="Times New Roman"/>
                <a:cs typeface="Times New Roman"/>
              </a:rPr>
              <a:t>It is also a </a:t>
            </a:r>
            <a:r>
              <a:rPr spc="-5" dirty="0">
                <a:solidFill>
                  <a:srgbClr val="0066FF"/>
                </a:solidFill>
                <a:latin typeface="Times New Roman"/>
                <a:cs typeface="Times New Roman"/>
              </a:rPr>
              <a:t>sufficient </a:t>
            </a:r>
            <a:r>
              <a:rPr dirty="0">
                <a:latin typeface="Times New Roman"/>
                <a:cs typeface="Times New Roman"/>
              </a:rPr>
              <a:t>condition if </a:t>
            </a:r>
            <a:r>
              <a:rPr spc="-5" dirty="0">
                <a:latin typeface="Times New Roman"/>
                <a:cs typeface="Times New Roman"/>
              </a:rPr>
              <a:t>we </a:t>
            </a:r>
            <a:r>
              <a:rPr dirty="0">
                <a:latin typeface="Times New Roman"/>
                <a:cs typeface="Times New Roman"/>
              </a:rPr>
              <a:t>start from </a:t>
            </a:r>
            <a:r>
              <a:rPr spc="-5" dirty="0">
                <a:latin typeface="Times New Roman"/>
                <a:cs typeface="Times New Roman"/>
              </a:rPr>
              <a:t>“good” </a:t>
            </a:r>
            <a:r>
              <a:rPr dirty="0">
                <a:latin typeface="Times New Roman"/>
                <a:cs typeface="Times New Roman"/>
              </a:rPr>
              <a:t>seed pages  Indeed </a:t>
            </a:r>
            <a:r>
              <a:rPr spc="-10" dirty="0">
                <a:latin typeface="Times New Roman"/>
                <a:cs typeface="Times New Roman"/>
              </a:rPr>
              <a:t>we </a:t>
            </a:r>
            <a:r>
              <a:rPr dirty="0">
                <a:latin typeface="Times New Roman"/>
                <a:cs typeface="Times New Roman"/>
              </a:rPr>
              <a:t>know that </a:t>
            </a:r>
            <a:r>
              <a:rPr spc="-10" dirty="0">
                <a:latin typeface="Times New Roman"/>
                <a:cs typeface="Times New Roman"/>
              </a:rPr>
              <a:t>Web </a:t>
            </a:r>
            <a:r>
              <a:rPr dirty="0">
                <a:latin typeface="Times New Roman"/>
                <a:cs typeface="Times New Roman"/>
              </a:rPr>
              <a:t>topical locality is strong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800" y="4890088"/>
            <a:ext cx="6634480" cy="668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Times New Roman"/>
                <a:cs typeface="Times New Roman"/>
              </a:rPr>
              <a:t>Indirectly (crawlers </a:t>
            </a:r>
            <a:r>
              <a:rPr sz="2000" dirty="0">
                <a:latin typeface="Times New Roman"/>
                <a:cs typeface="Times New Roman"/>
              </a:rPr>
              <a:t>work and people surf 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Web)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From direct </a:t>
            </a:r>
            <a:r>
              <a:rPr sz="2000" spc="-5" dirty="0">
                <a:latin typeface="Times New Roman"/>
                <a:cs typeface="Times New Roman"/>
              </a:rPr>
              <a:t>measurements </a:t>
            </a:r>
            <a:r>
              <a:rPr sz="2000" dirty="0">
                <a:latin typeface="Times New Roman"/>
                <a:cs typeface="Times New Roman"/>
              </a:rPr>
              <a:t>(Davison </a:t>
            </a:r>
            <a:r>
              <a:rPr sz="2000" spc="5" dirty="0">
                <a:latin typeface="Times New Roman"/>
                <a:cs typeface="Times New Roman"/>
              </a:rPr>
              <a:t>2000; </a:t>
            </a:r>
            <a:r>
              <a:rPr sz="2000" dirty="0">
                <a:latin typeface="Times New Roman"/>
                <a:cs typeface="Times New Roman"/>
              </a:rPr>
              <a:t>Menczer </a:t>
            </a:r>
            <a:r>
              <a:rPr sz="2000" spc="5" dirty="0">
                <a:latin typeface="Times New Roman"/>
                <a:cs typeface="Times New Roman"/>
              </a:rPr>
              <a:t>2004,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2005)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emantic Web - PowerPoint Sli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04800"/>
            <a:ext cx="954421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412750"/>
            <a:ext cx="5652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Quantifying topical</a:t>
            </a:r>
            <a:r>
              <a:rPr spc="-60" dirty="0"/>
              <a:t> </a:t>
            </a:r>
            <a:r>
              <a:rPr dirty="0"/>
              <a:t>locality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3182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297940"/>
            <a:ext cx="3244215" cy="6997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555"/>
              </a:spcBef>
            </a:pPr>
            <a:r>
              <a:rPr sz="2400" spc="-5" dirty="0">
                <a:latin typeface="Times New Roman"/>
                <a:cs typeface="Times New Roman"/>
              </a:rPr>
              <a:t>Different ways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pose </a:t>
            </a:r>
            <a:r>
              <a:rPr sz="2400" dirty="0">
                <a:latin typeface="Times New Roman"/>
                <a:cs typeface="Times New Roman"/>
              </a:rPr>
              <a:t>the  question: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9" y="2006600"/>
            <a:ext cx="137795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219" y="1988820"/>
            <a:ext cx="3671570" cy="1746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quickly does </a:t>
            </a:r>
            <a:r>
              <a:rPr sz="2000" spc="-5" dirty="0">
                <a:latin typeface="Times New Roman"/>
                <a:cs typeface="Times New Roman"/>
              </a:rPr>
              <a:t>semantic locality  </a:t>
            </a:r>
            <a:r>
              <a:rPr sz="2000" dirty="0">
                <a:latin typeface="Times New Roman"/>
                <a:cs typeface="Times New Roman"/>
              </a:rPr>
              <a:t>decay?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fast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066FF"/>
                </a:solidFill>
                <a:latin typeface="Times New Roman"/>
                <a:cs typeface="Times New Roman"/>
              </a:rPr>
              <a:t>topic </a:t>
            </a: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drift</a:t>
            </a:r>
            <a:r>
              <a:rPr sz="2000" spc="-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12700" marR="194310">
              <a:lnSpc>
                <a:spcPts val="2030"/>
              </a:lnSpc>
              <a:spcBef>
                <a:spcPts val="505"/>
              </a:spcBef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quickly does content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 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we surf away from a </a:t>
            </a:r>
            <a:r>
              <a:rPr sz="2000" spc="-5" dirty="0">
                <a:latin typeface="Times New Roman"/>
                <a:cs typeface="Times New Roman"/>
              </a:rPr>
              <a:t>starting  </a:t>
            </a:r>
            <a:r>
              <a:rPr sz="2000" dirty="0">
                <a:latin typeface="Times New Roman"/>
                <a:cs typeface="Times New Roman"/>
              </a:rPr>
              <a:t>page?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374777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3727450"/>
            <a:ext cx="4045585" cy="10083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just">
              <a:lnSpc>
                <a:spcPts val="2430"/>
              </a:lnSpc>
              <a:spcBef>
                <a:spcPts val="555"/>
              </a:spcBef>
            </a:pP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answer these questions, let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  consider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exhaustive </a:t>
            </a:r>
            <a:r>
              <a:rPr sz="2400" dirty="0">
                <a:latin typeface="Times New Roman"/>
                <a:cs typeface="Times New Roman"/>
              </a:rPr>
              <a:t>breadth-first  crawls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100 topic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5790" y="1522945"/>
            <a:ext cx="3471939" cy="4132993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77" y="1376508"/>
            <a:ext cx="4312723" cy="386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305799" cy="830997"/>
          </a:xfrm>
        </p:spPr>
        <p:txBody>
          <a:bodyPr/>
          <a:lstStyle/>
          <a:p>
            <a:r>
              <a:rPr lang="en-US" sz="1800" b="1" dirty="0"/>
              <a:t>Topical web crawling for domain-specific resource discovery enhanced by selectively using link-context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ure 5 from Topical web crawling for domain-specific resource discovery  enhanced by selectively using link-context | Semantic Schol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 bwMode="auto">
          <a:xfrm>
            <a:off x="191995" y="1524000"/>
            <a:ext cx="8571005" cy="46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19334"/>
            <a:ext cx="6249537" cy="45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igure 3. A simple web consisting three web pages. The arrows denote links between the pag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962400" cy="41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0340" y="2899470"/>
            <a:ext cx="5487549" cy="287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40629" y="3892550"/>
            <a:ext cx="2995930" cy="1275080"/>
            <a:chOff x="5040629" y="3892550"/>
            <a:chExt cx="2995930" cy="1275080"/>
          </a:xfrm>
        </p:grpSpPr>
        <p:sp>
          <p:nvSpPr>
            <p:cNvPr id="5" name="object 5"/>
            <p:cNvSpPr/>
            <p:nvPr/>
          </p:nvSpPr>
          <p:spPr>
            <a:xfrm>
              <a:off x="5558789" y="4179570"/>
              <a:ext cx="2477770" cy="287020"/>
            </a:xfrm>
            <a:custGeom>
              <a:avLst/>
              <a:gdLst/>
              <a:ahLst/>
              <a:cxnLst/>
              <a:rect l="l" t="t" r="r" b="b"/>
              <a:pathLst>
                <a:path w="2477770" h="287020">
                  <a:moveTo>
                    <a:pt x="2476500" y="0"/>
                  </a:moveTo>
                  <a:lnTo>
                    <a:pt x="0" y="274319"/>
                  </a:lnTo>
                  <a:lnTo>
                    <a:pt x="1270" y="287019"/>
                  </a:lnTo>
                  <a:lnTo>
                    <a:pt x="2477769" y="12699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64299" y="4185920"/>
              <a:ext cx="483870" cy="844550"/>
            </a:xfrm>
            <a:custGeom>
              <a:avLst/>
              <a:gdLst/>
              <a:ahLst/>
              <a:cxnLst/>
              <a:rect l="l" t="t" r="r" b="b"/>
              <a:pathLst>
                <a:path w="483870" h="844550">
                  <a:moveTo>
                    <a:pt x="0" y="0"/>
                  </a:moveTo>
                  <a:lnTo>
                    <a:pt x="483870" y="84454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0630" y="3892549"/>
              <a:ext cx="2261870" cy="1273810"/>
            </a:xfrm>
            <a:custGeom>
              <a:avLst/>
              <a:gdLst/>
              <a:ahLst/>
              <a:cxnLst/>
              <a:rect l="l" t="t" r="r" b="b"/>
              <a:pathLst>
                <a:path w="2261870" h="1273810">
                  <a:moveTo>
                    <a:pt x="76200" y="847090"/>
                  </a:moveTo>
                  <a:lnTo>
                    <a:pt x="44424" y="847090"/>
                  </a:lnTo>
                  <a:lnTo>
                    <a:pt x="43180" y="0"/>
                  </a:lnTo>
                  <a:lnTo>
                    <a:pt x="30480" y="0"/>
                  </a:lnTo>
                  <a:lnTo>
                    <a:pt x="31724" y="847090"/>
                  </a:lnTo>
                  <a:lnTo>
                    <a:pt x="0" y="847090"/>
                  </a:lnTo>
                  <a:lnTo>
                    <a:pt x="38100" y="922020"/>
                  </a:lnTo>
                  <a:lnTo>
                    <a:pt x="76200" y="847090"/>
                  </a:lnTo>
                  <a:close/>
                </a:path>
                <a:path w="2261870" h="1273810">
                  <a:moveTo>
                    <a:pt x="2113280" y="922020"/>
                  </a:moveTo>
                  <a:lnTo>
                    <a:pt x="2029460" y="908050"/>
                  </a:lnTo>
                  <a:lnTo>
                    <a:pt x="2038388" y="938022"/>
                  </a:lnTo>
                  <a:lnTo>
                    <a:pt x="960120" y="1262380"/>
                  </a:lnTo>
                  <a:lnTo>
                    <a:pt x="963930" y="1273810"/>
                  </a:lnTo>
                  <a:lnTo>
                    <a:pt x="2041829" y="949566"/>
                  </a:lnTo>
                  <a:lnTo>
                    <a:pt x="2051050" y="980440"/>
                  </a:lnTo>
                  <a:lnTo>
                    <a:pt x="2113280" y="922020"/>
                  </a:lnTo>
                  <a:close/>
                </a:path>
                <a:path w="2261870" h="1273810">
                  <a:moveTo>
                    <a:pt x="2261870" y="877570"/>
                  </a:moveTo>
                  <a:lnTo>
                    <a:pt x="2125840" y="322351"/>
                  </a:lnTo>
                  <a:lnTo>
                    <a:pt x="2156460" y="314960"/>
                  </a:lnTo>
                  <a:lnTo>
                    <a:pt x="2101850" y="250190"/>
                  </a:lnTo>
                  <a:lnTo>
                    <a:pt x="2082800" y="332740"/>
                  </a:lnTo>
                  <a:lnTo>
                    <a:pt x="2113267" y="325386"/>
                  </a:lnTo>
                  <a:lnTo>
                    <a:pt x="2249170" y="880110"/>
                  </a:lnTo>
                  <a:lnTo>
                    <a:pt x="2261870" y="877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1259" y="4760799"/>
              <a:ext cx="136751" cy="1634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0559" y="4890769"/>
              <a:ext cx="194310" cy="270510"/>
            </a:xfrm>
            <a:custGeom>
              <a:avLst/>
              <a:gdLst/>
              <a:ahLst/>
              <a:cxnLst/>
              <a:rect l="l" t="t" r="r" b="b"/>
              <a:pathLst>
                <a:path w="194309" h="270510">
                  <a:moveTo>
                    <a:pt x="0" y="270509"/>
                  </a:moveTo>
                  <a:lnTo>
                    <a:pt x="19431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60550" y="220979"/>
            <a:ext cx="5957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“link-cluster”</a:t>
            </a:r>
            <a:r>
              <a:rPr spc="-70" dirty="0"/>
              <a:t> </a:t>
            </a:r>
            <a:r>
              <a:rPr dirty="0"/>
              <a:t>conjecture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070" y="101472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969" y="994409"/>
            <a:ext cx="7364730" cy="6654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820"/>
              </a:spcBef>
            </a:pPr>
            <a:r>
              <a:rPr sz="2400" dirty="0">
                <a:latin typeface="Times New Roman"/>
                <a:cs typeface="Times New Roman"/>
              </a:rPr>
              <a:t>Connection between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semantic </a:t>
            </a:r>
            <a:r>
              <a:rPr sz="2400" dirty="0">
                <a:latin typeface="Times New Roman"/>
                <a:cs typeface="Times New Roman"/>
              </a:rPr>
              <a:t>topology (relevance) and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link  </a:t>
            </a:r>
            <a:r>
              <a:rPr sz="2400" dirty="0">
                <a:latin typeface="Times New Roman"/>
                <a:cs typeface="Times New Roman"/>
              </a:rPr>
              <a:t>topology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(hypertext)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269" y="1906270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269" y="1623059"/>
            <a:ext cx="721550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-4629" dirty="0">
                <a:latin typeface="Comic Sans MS"/>
                <a:cs typeface="Comic Sans MS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G = </a:t>
            </a:r>
            <a:r>
              <a:rPr sz="1800" spc="-5" dirty="0">
                <a:latin typeface="Times New Roman"/>
                <a:cs typeface="Times New Roman"/>
              </a:rPr>
              <a:t>Pr[rel(p)] </a:t>
            </a:r>
            <a:r>
              <a:rPr sz="1800" dirty="0">
                <a:latin typeface="Times New Roman"/>
                <a:cs typeface="Times New Roman"/>
              </a:rPr>
              <a:t>~ fraction of relevant/topical pages (topic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generality)</a:t>
            </a:r>
            <a:endParaRPr sz="1800">
              <a:latin typeface="Times New Roman"/>
              <a:cs typeface="Times New Roman"/>
            </a:endParaRPr>
          </a:p>
          <a:p>
            <a:pPr marL="297815">
              <a:lnSpc>
                <a:spcPts val="2120"/>
              </a:lnSpc>
            </a:pPr>
            <a:r>
              <a:rPr sz="1800" dirty="0">
                <a:latin typeface="Times New Roman"/>
                <a:cs typeface="Times New Roman"/>
              </a:rPr>
              <a:t>R = </a:t>
            </a:r>
            <a:r>
              <a:rPr sz="1800" spc="-5" dirty="0">
                <a:latin typeface="Times New Roman"/>
                <a:cs typeface="Times New Roman"/>
              </a:rPr>
              <a:t>Pr[rel(p) </a:t>
            </a:r>
            <a:r>
              <a:rPr sz="1800" dirty="0">
                <a:latin typeface="Times New Roman"/>
                <a:cs typeface="Times New Roman"/>
              </a:rPr>
              <a:t>| rel(q)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link(q,p)] ~ cond. prob. Given neighbor 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070" y="216789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69" y="2148840"/>
            <a:ext cx="453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6345" algn="l"/>
              </a:tabLst>
            </a:pPr>
            <a:r>
              <a:rPr sz="2400" dirty="0">
                <a:latin typeface="Times New Roman"/>
                <a:cs typeface="Times New Roman"/>
              </a:rPr>
              <a:t>Related nodes </a:t>
            </a:r>
            <a:r>
              <a:rPr sz="2400" spc="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clustered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if	</a:t>
            </a:r>
            <a:r>
              <a:rPr sz="2400" b="1" i="1" dirty="0">
                <a:solidFill>
                  <a:srgbClr val="0066FF"/>
                </a:solidFill>
                <a:latin typeface="Times New Roman"/>
                <a:cs typeface="Times New Roman"/>
              </a:rPr>
              <a:t>R &gt;</a:t>
            </a:r>
            <a:r>
              <a:rPr sz="2400" b="1" i="1" spc="-10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66F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269" y="2519679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9019" y="2501900"/>
            <a:ext cx="2536190" cy="26835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911860">
              <a:lnSpc>
                <a:spcPct val="75100"/>
              </a:lnSpc>
              <a:spcBef>
                <a:spcPts val="695"/>
              </a:spcBef>
            </a:pPr>
            <a:r>
              <a:rPr sz="2000" spc="-5" dirty="0">
                <a:latin typeface="Times New Roman"/>
                <a:cs typeface="Times New Roman"/>
              </a:rPr>
              <a:t>Necessary </a:t>
            </a:r>
            <a:r>
              <a:rPr sz="2000" dirty="0">
                <a:latin typeface="Times New Roman"/>
                <a:cs typeface="Times New Roman"/>
              </a:rPr>
              <a:t>and  sufficient  condition for a  random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crawler</a:t>
            </a:r>
            <a:endParaRPr sz="2000">
              <a:latin typeface="Times New Roman"/>
              <a:cs typeface="Times New Roman"/>
            </a:endParaRPr>
          </a:p>
          <a:p>
            <a:pPr marL="12700" marR="442595">
              <a:lnSpc>
                <a:spcPct val="75000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find pages </a:t>
            </a:r>
            <a:r>
              <a:rPr sz="2000" spc="-5" dirty="0">
                <a:latin typeface="Times New Roman"/>
                <a:cs typeface="Times New Roman"/>
              </a:rPr>
              <a:t>related  to start</a:t>
            </a:r>
            <a:r>
              <a:rPr sz="2000" dirty="0">
                <a:latin typeface="Times New Roman"/>
                <a:cs typeface="Times New Roman"/>
              </a:rPr>
              <a:t> points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12700" marR="687705">
              <a:lnSpc>
                <a:spcPct val="752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2 topical </a:t>
            </a:r>
            <a:r>
              <a:rPr sz="2000" spc="-5" dirty="0">
                <a:latin typeface="Times New Roman"/>
                <a:cs typeface="Times New Roman"/>
              </a:rPr>
              <a:t>clusters  with </a:t>
            </a:r>
            <a:r>
              <a:rPr sz="2000" dirty="0">
                <a:latin typeface="Times New Roman"/>
                <a:cs typeface="Times New Roman"/>
              </a:rPr>
              <a:t>stronger  </a:t>
            </a:r>
            <a:r>
              <a:rPr sz="2000" spc="-5" dirty="0">
                <a:latin typeface="Times New Roman"/>
                <a:cs typeface="Times New Roman"/>
              </a:rPr>
              <a:t>modularity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2000" spc="-5" dirty="0">
                <a:latin typeface="Times New Roman"/>
                <a:cs typeface="Times New Roman"/>
              </a:rPr>
              <a:t>each cluster than </a:t>
            </a:r>
            <a:r>
              <a:rPr sz="2000" dirty="0">
                <a:latin typeface="Times New Roman"/>
                <a:cs typeface="Times New Roman"/>
              </a:rPr>
              <a:t>outside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269" y="3957320"/>
            <a:ext cx="137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57200"/>
            <a:ext cx="89249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989" y="226059"/>
            <a:ext cx="7022465" cy="108458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893570" marR="5080" indent="-1880870">
              <a:lnSpc>
                <a:spcPct val="73800"/>
              </a:lnSpc>
              <a:spcBef>
                <a:spcPts val="1355"/>
              </a:spcBef>
            </a:pPr>
            <a:r>
              <a:rPr spc="-5" dirty="0"/>
              <a:t>Topical </a:t>
            </a:r>
            <a:r>
              <a:rPr dirty="0"/>
              <a:t>locality-inspired tricks for  topical</a:t>
            </a:r>
            <a:r>
              <a:rPr spc="-5" dirty="0"/>
              <a:t> 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270" y="285877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270" y="1527809"/>
            <a:ext cx="3968115" cy="29349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5080" indent="-342900">
              <a:lnSpc>
                <a:spcPts val="2430"/>
              </a:lnSpc>
              <a:spcBef>
                <a:spcPts val="55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Co-citation </a:t>
            </a:r>
            <a:r>
              <a:rPr sz="2400" dirty="0">
                <a:latin typeface="Times New Roman"/>
                <a:cs typeface="Times New Roman"/>
              </a:rPr>
              <a:t>(a.k.a.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sibling  locality</a:t>
            </a:r>
            <a:r>
              <a:rPr sz="2400" dirty="0">
                <a:latin typeface="Times New Roman"/>
                <a:cs typeface="Times New Roman"/>
              </a:rPr>
              <a:t>): A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C are good  </a:t>
            </a:r>
            <a:r>
              <a:rPr sz="2400" spc="-5" dirty="0">
                <a:latin typeface="Times New Roman"/>
                <a:cs typeface="Times New Roman"/>
              </a:rPr>
              <a:t>hubs, </a:t>
            </a:r>
            <a:r>
              <a:rPr sz="2400" dirty="0">
                <a:latin typeface="Times New Roman"/>
                <a:cs typeface="Times New Roman"/>
              </a:rPr>
              <a:t>thus A and D should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given high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endParaRPr sz="2400">
              <a:latin typeface="Times New Roman"/>
              <a:cs typeface="Times New Roman"/>
            </a:endParaRPr>
          </a:p>
          <a:p>
            <a:pPr marL="355600" marR="642620">
              <a:lnSpc>
                <a:spcPts val="2420"/>
              </a:lnSpc>
              <a:spcBef>
                <a:spcPts val="610"/>
              </a:spcBef>
            </a:pP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Co-reference </a:t>
            </a:r>
            <a:r>
              <a:rPr sz="2400" dirty="0">
                <a:latin typeface="Times New Roman"/>
                <a:cs typeface="Times New Roman"/>
              </a:rPr>
              <a:t>(a.k.a. 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blbliographic</a:t>
            </a:r>
            <a:r>
              <a:rPr sz="2400" spc="-8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coupling</a:t>
            </a:r>
            <a:r>
              <a:rPr sz="2400" dirty="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355600" marR="11430" algn="just">
              <a:lnSpc>
                <a:spcPts val="2430"/>
              </a:lnSpc>
            </a:pPr>
            <a:r>
              <a:rPr sz="2400" dirty="0">
                <a:latin typeface="Times New Roman"/>
                <a:cs typeface="Times New Roman"/>
              </a:rPr>
              <a:t>E and G are good authorities,  thus E and H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 high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556" y="1524000"/>
            <a:ext cx="3673570" cy="432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148590"/>
            <a:ext cx="6240780" cy="108458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134110" marR="5080" indent="-1121410">
              <a:lnSpc>
                <a:spcPct val="73700"/>
              </a:lnSpc>
              <a:spcBef>
                <a:spcPts val="1360"/>
              </a:spcBef>
            </a:pPr>
            <a:r>
              <a:rPr dirty="0"/>
              <a:t>Correlations </a:t>
            </a:r>
            <a:r>
              <a:rPr spc="-5" dirty="0"/>
              <a:t>between </a:t>
            </a:r>
            <a:r>
              <a:rPr dirty="0"/>
              <a:t>different  similarity</a:t>
            </a:r>
            <a:r>
              <a:rPr spc="-10" dirty="0"/>
              <a:t> </a:t>
            </a:r>
            <a:r>
              <a:rPr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322070"/>
            <a:ext cx="12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304290"/>
            <a:ext cx="3600450" cy="5880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475"/>
              </a:spcBef>
            </a:pPr>
            <a:r>
              <a:rPr sz="2000" spc="-5" dirty="0">
                <a:solidFill>
                  <a:srgbClr val="0066FF"/>
                </a:solidFill>
                <a:latin typeface="Times New Roman"/>
                <a:cs typeface="Times New Roman"/>
              </a:rPr>
              <a:t>Semantic </a:t>
            </a:r>
            <a:r>
              <a:rPr sz="2000" spc="-10" dirty="0">
                <a:solidFill>
                  <a:srgbClr val="0066FF"/>
                </a:solidFill>
                <a:latin typeface="Times New Roman"/>
                <a:cs typeface="Times New Roman"/>
              </a:rPr>
              <a:t>similarity </a:t>
            </a:r>
            <a:r>
              <a:rPr sz="2000" spc="-5" dirty="0">
                <a:latin typeface="Times New Roman"/>
                <a:cs typeface="Times New Roman"/>
              </a:rPr>
              <a:t>measured </a:t>
            </a:r>
            <a:r>
              <a:rPr sz="2000" dirty="0">
                <a:latin typeface="Times New Roman"/>
                <a:cs typeface="Times New Roman"/>
              </a:rPr>
              <a:t>from  ODP, </a:t>
            </a:r>
            <a:r>
              <a:rPr sz="2000" spc="-5" dirty="0">
                <a:latin typeface="Times New Roman"/>
                <a:cs typeface="Times New Roman"/>
              </a:rPr>
              <a:t>correlated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899920"/>
            <a:ext cx="126364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800" dirty="0">
                <a:solidFill>
                  <a:srgbClr val="0066FF"/>
                </a:solidFill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1880870"/>
            <a:ext cx="3494404" cy="10566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403860">
              <a:lnSpc>
                <a:spcPts val="1830"/>
              </a:lnSpc>
              <a:spcBef>
                <a:spcPts val="434"/>
              </a:spcBef>
            </a:pP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Content </a:t>
            </a: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similarity</a:t>
            </a:r>
            <a:r>
              <a:rPr sz="1800" dirty="0">
                <a:latin typeface="Times New Roman"/>
                <a:cs typeface="Times New Roman"/>
              </a:rPr>
              <a:t>: TF or </a:t>
            </a:r>
            <a:r>
              <a:rPr sz="1800" spc="-5" dirty="0">
                <a:latin typeface="Times New Roman"/>
                <a:cs typeface="Times New Roman"/>
              </a:rPr>
              <a:t>TF-IDF  </a:t>
            </a:r>
            <a:r>
              <a:rPr sz="1800" dirty="0">
                <a:latin typeface="Times New Roman"/>
                <a:cs typeface="Times New Roman"/>
              </a:rPr>
              <a:t>vector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cosine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450"/>
              </a:spcBef>
            </a:pP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Link similarity</a:t>
            </a:r>
            <a:r>
              <a:rPr sz="1800" dirty="0">
                <a:latin typeface="Times New Roman"/>
                <a:cs typeface="Times New Roman"/>
              </a:rPr>
              <a:t>: Jaccard coefficient of  (in+out) link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neighborhoods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2947670"/>
            <a:ext cx="1238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69" y="2929890"/>
            <a:ext cx="3961129" cy="11671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247650">
              <a:lnSpc>
                <a:spcPts val="2030"/>
              </a:lnSpc>
              <a:spcBef>
                <a:spcPts val="475"/>
              </a:spcBef>
            </a:pP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overall is significant </a:t>
            </a:r>
            <a:r>
              <a:rPr sz="2000" spc="5" dirty="0">
                <a:latin typeface="Times New Roman"/>
                <a:cs typeface="Times New Roman"/>
              </a:rPr>
              <a:t>but  </a:t>
            </a:r>
            <a:r>
              <a:rPr sz="2000" dirty="0">
                <a:latin typeface="Times New Roman"/>
                <a:cs typeface="Times New Roman"/>
              </a:rPr>
              <a:t>weak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03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Much stronger topical </a:t>
            </a:r>
            <a:r>
              <a:rPr sz="2000" spc="-5" dirty="0">
                <a:latin typeface="Times New Roman"/>
                <a:cs typeface="Times New Roman"/>
              </a:rPr>
              <a:t>locality in some  topics,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4089400"/>
            <a:ext cx="126364" cy="6045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019" y="4070350"/>
            <a:ext cx="36487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Links </a:t>
            </a:r>
            <a:r>
              <a:rPr sz="1800" dirty="0">
                <a:latin typeface="Times New Roman"/>
                <a:cs typeface="Times New Roman"/>
              </a:rPr>
              <a:t>very informative in </a:t>
            </a:r>
            <a:r>
              <a:rPr sz="1800" spc="-5" dirty="0">
                <a:latin typeface="Times New Roman"/>
                <a:cs typeface="Times New Roman"/>
              </a:rPr>
              <a:t>news sources  </a:t>
            </a:r>
            <a:r>
              <a:rPr sz="1800" dirty="0">
                <a:latin typeface="Times New Roman"/>
                <a:cs typeface="Times New Roman"/>
              </a:rPr>
              <a:t>Text very informative 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recipes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20590" y="1612340"/>
            <a:ext cx="3423920" cy="4115435"/>
            <a:chOff x="4720590" y="1612340"/>
            <a:chExt cx="3423920" cy="4115435"/>
          </a:xfrm>
        </p:grpSpPr>
        <p:sp>
          <p:nvSpPr>
            <p:cNvPr id="12" name="object 12"/>
            <p:cNvSpPr/>
            <p:nvPr/>
          </p:nvSpPr>
          <p:spPr>
            <a:xfrm>
              <a:off x="4977118" y="1612340"/>
              <a:ext cx="3166892" cy="4115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3886200"/>
              <a:ext cx="1752600" cy="255270"/>
            </a:xfrm>
            <a:custGeom>
              <a:avLst/>
              <a:gdLst/>
              <a:ahLst/>
              <a:cxnLst/>
              <a:rect l="l" t="t" r="r" b="b"/>
              <a:pathLst>
                <a:path w="1752600" h="255270">
                  <a:moveTo>
                    <a:pt x="876300" y="255269"/>
                  </a:moveTo>
                  <a:lnTo>
                    <a:pt x="800703" y="254801"/>
                  </a:lnTo>
                  <a:lnTo>
                    <a:pt x="726889" y="253422"/>
                  </a:lnTo>
                  <a:lnTo>
                    <a:pt x="655122" y="251170"/>
                  </a:lnTo>
                  <a:lnTo>
                    <a:pt x="585664" y="248085"/>
                  </a:lnTo>
                  <a:lnTo>
                    <a:pt x="518779" y="244206"/>
                  </a:lnTo>
                  <a:lnTo>
                    <a:pt x="454731" y="239572"/>
                  </a:lnTo>
                  <a:lnTo>
                    <a:pt x="393782" y="234221"/>
                  </a:lnTo>
                  <a:lnTo>
                    <a:pt x="336196" y="228192"/>
                  </a:lnTo>
                  <a:lnTo>
                    <a:pt x="282236" y="221524"/>
                  </a:lnTo>
                  <a:lnTo>
                    <a:pt x="232166" y="214257"/>
                  </a:lnTo>
                  <a:lnTo>
                    <a:pt x="186248" y="206428"/>
                  </a:lnTo>
                  <a:lnTo>
                    <a:pt x="144746" y="198078"/>
                  </a:lnTo>
                  <a:lnTo>
                    <a:pt x="76044" y="179966"/>
                  </a:lnTo>
                  <a:lnTo>
                    <a:pt x="28165" y="160232"/>
                  </a:lnTo>
                  <a:lnTo>
                    <a:pt x="0" y="128269"/>
                  </a:lnTo>
                  <a:lnTo>
                    <a:pt x="3217" y="117162"/>
                  </a:lnTo>
                  <a:lnTo>
                    <a:pt x="49370" y="85612"/>
                  </a:lnTo>
                  <a:lnTo>
                    <a:pt x="107924" y="66432"/>
                  </a:lnTo>
                  <a:lnTo>
                    <a:pt x="186248" y="49087"/>
                  </a:lnTo>
                  <a:lnTo>
                    <a:pt x="232166" y="41197"/>
                  </a:lnTo>
                  <a:lnTo>
                    <a:pt x="282236" y="33880"/>
                  </a:lnTo>
                  <a:lnTo>
                    <a:pt x="336196" y="27172"/>
                  </a:lnTo>
                  <a:lnTo>
                    <a:pt x="393782" y="21112"/>
                  </a:lnTo>
                  <a:lnTo>
                    <a:pt x="454731" y="15737"/>
                  </a:lnTo>
                  <a:lnTo>
                    <a:pt x="518779" y="11086"/>
                  </a:lnTo>
                  <a:lnTo>
                    <a:pt x="585664" y="7195"/>
                  </a:lnTo>
                  <a:lnTo>
                    <a:pt x="655122" y="4104"/>
                  </a:lnTo>
                  <a:lnTo>
                    <a:pt x="726889" y="1849"/>
                  </a:lnTo>
                  <a:lnTo>
                    <a:pt x="800703" y="468"/>
                  </a:lnTo>
                  <a:lnTo>
                    <a:pt x="876300" y="0"/>
                  </a:lnTo>
                  <a:lnTo>
                    <a:pt x="951896" y="468"/>
                  </a:lnTo>
                  <a:lnTo>
                    <a:pt x="1025710" y="1849"/>
                  </a:lnTo>
                  <a:lnTo>
                    <a:pt x="1097477" y="4104"/>
                  </a:lnTo>
                  <a:lnTo>
                    <a:pt x="1166935" y="7195"/>
                  </a:lnTo>
                  <a:lnTo>
                    <a:pt x="1233820" y="11086"/>
                  </a:lnTo>
                  <a:lnTo>
                    <a:pt x="1297868" y="15737"/>
                  </a:lnTo>
                  <a:lnTo>
                    <a:pt x="1358817" y="21112"/>
                  </a:lnTo>
                  <a:lnTo>
                    <a:pt x="1416403" y="27172"/>
                  </a:lnTo>
                  <a:lnTo>
                    <a:pt x="1470363" y="33880"/>
                  </a:lnTo>
                  <a:lnTo>
                    <a:pt x="1520433" y="41197"/>
                  </a:lnTo>
                  <a:lnTo>
                    <a:pt x="1566351" y="49087"/>
                  </a:lnTo>
                  <a:lnTo>
                    <a:pt x="1607853" y="57511"/>
                  </a:lnTo>
                  <a:lnTo>
                    <a:pt x="1676555" y="75811"/>
                  </a:lnTo>
                  <a:lnTo>
                    <a:pt x="1724434" y="95796"/>
                  </a:lnTo>
                  <a:lnTo>
                    <a:pt x="1752600" y="128269"/>
                  </a:lnTo>
                  <a:lnTo>
                    <a:pt x="1749382" y="139186"/>
                  </a:lnTo>
                  <a:lnTo>
                    <a:pt x="1703229" y="170282"/>
                  </a:lnTo>
                  <a:lnTo>
                    <a:pt x="1644675" y="189244"/>
                  </a:lnTo>
                  <a:lnTo>
                    <a:pt x="1566351" y="206428"/>
                  </a:lnTo>
                  <a:lnTo>
                    <a:pt x="1520433" y="214257"/>
                  </a:lnTo>
                  <a:lnTo>
                    <a:pt x="1470363" y="221524"/>
                  </a:lnTo>
                  <a:lnTo>
                    <a:pt x="1416403" y="228192"/>
                  </a:lnTo>
                  <a:lnTo>
                    <a:pt x="1358817" y="234221"/>
                  </a:lnTo>
                  <a:lnTo>
                    <a:pt x="1297868" y="239572"/>
                  </a:lnTo>
                  <a:lnTo>
                    <a:pt x="1233820" y="244206"/>
                  </a:lnTo>
                  <a:lnTo>
                    <a:pt x="1166935" y="248085"/>
                  </a:lnTo>
                  <a:lnTo>
                    <a:pt x="1097477" y="251170"/>
                  </a:lnTo>
                  <a:lnTo>
                    <a:pt x="1025710" y="253422"/>
                  </a:lnTo>
                  <a:lnTo>
                    <a:pt x="951896" y="254801"/>
                  </a:lnTo>
                  <a:lnTo>
                    <a:pt x="876300" y="255269"/>
                  </a:lnTo>
                  <a:close/>
                </a:path>
              </a:pathLst>
            </a:custGeom>
            <a:ln w="2839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0590" y="3873499"/>
              <a:ext cx="461009" cy="179070"/>
            </a:xfrm>
            <a:custGeom>
              <a:avLst/>
              <a:gdLst/>
              <a:ahLst/>
              <a:cxnLst/>
              <a:rect l="l" t="t" r="r" b="b"/>
              <a:pathLst>
                <a:path w="461010" h="179070">
                  <a:moveTo>
                    <a:pt x="461010" y="165100"/>
                  </a:moveTo>
                  <a:lnTo>
                    <a:pt x="393700" y="97790"/>
                  </a:lnTo>
                  <a:lnTo>
                    <a:pt x="385038" y="124193"/>
                  </a:lnTo>
                  <a:lnTo>
                    <a:pt x="7620" y="0"/>
                  </a:lnTo>
                  <a:lnTo>
                    <a:pt x="0" y="25400"/>
                  </a:lnTo>
                  <a:lnTo>
                    <a:pt x="375805" y="152298"/>
                  </a:lnTo>
                  <a:lnTo>
                    <a:pt x="367030" y="179070"/>
                  </a:lnTo>
                  <a:lnTo>
                    <a:pt x="461010" y="165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F(Term Frequency)-IDF(Inverse Document Frequency) from scratch in python .  | by Yassine Hamdaou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" y="0"/>
            <a:ext cx="9163050" cy="611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Text Search using TF-IDF and Elasticsearch | Machine Learning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ext Search using TF-IDF and Elasticsearch | Machine Learning Tutori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81733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6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7400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593"/>
            <a:ext cx="78200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1" y="3124200"/>
            <a:ext cx="79533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90134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4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4052571" cy="1846659"/>
          </a:xfrm>
        </p:spPr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The Jaccard Similarity algorithm - Neo4j Graph Algorithms User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1752600"/>
            <a:ext cx="7620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Jaccard Similarity - Text Similarity Metric in NLP - Machine Learning 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44" y="3657600"/>
            <a:ext cx="987154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52400"/>
            <a:ext cx="8619241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762920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1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"/>
            <a:ext cx="947057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2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696200" cy="58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763000" cy="57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9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710" y="527050"/>
            <a:ext cx="3371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Naïve</a:t>
            </a:r>
            <a:r>
              <a:rPr spc="-65" dirty="0"/>
              <a:t> </a:t>
            </a:r>
            <a:r>
              <a:rPr spc="-5" dirty="0"/>
              <a:t>Best-First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7677" y="1519327"/>
            <a:ext cx="6529705" cy="3997325"/>
            <a:chOff x="2287677" y="1519327"/>
            <a:chExt cx="6529705" cy="3997325"/>
          </a:xfrm>
        </p:grpSpPr>
        <p:sp>
          <p:nvSpPr>
            <p:cNvPr id="4" name="object 4"/>
            <p:cNvSpPr/>
            <p:nvPr/>
          </p:nvSpPr>
          <p:spPr>
            <a:xfrm>
              <a:off x="2292349" y="1524000"/>
              <a:ext cx="6520180" cy="3987800"/>
            </a:xfrm>
            <a:custGeom>
              <a:avLst/>
              <a:gdLst/>
              <a:ahLst/>
              <a:cxnLst/>
              <a:rect l="l" t="t" r="r" b="b"/>
              <a:pathLst>
                <a:path w="6520180" h="3987800">
                  <a:moveTo>
                    <a:pt x="0" y="0"/>
                  </a:moveTo>
                  <a:lnTo>
                    <a:pt x="6520180" y="0"/>
                  </a:lnTo>
                  <a:lnTo>
                    <a:pt x="6520180" y="3987800"/>
                  </a:lnTo>
                  <a:lnTo>
                    <a:pt x="0" y="3987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2349" y="1524000"/>
              <a:ext cx="6520180" cy="3987800"/>
            </a:xfrm>
            <a:custGeom>
              <a:avLst/>
              <a:gdLst/>
              <a:ahLst/>
              <a:cxnLst/>
              <a:rect l="l" t="t" r="r" b="b"/>
              <a:pathLst>
                <a:path w="6520180" h="3987800">
                  <a:moveTo>
                    <a:pt x="0" y="0"/>
                  </a:moveTo>
                  <a:lnTo>
                    <a:pt x="6520180" y="0"/>
                  </a:lnTo>
                  <a:lnTo>
                    <a:pt x="6520180" y="3987800"/>
                  </a:lnTo>
                  <a:lnTo>
                    <a:pt x="0" y="39878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69820" y="1557020"/>
            <a:ext cx="636524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2809240" indent="-36576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BestFirst(topic, seed_urls)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foreach link (seed_urls)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enqueue(frontier,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link);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91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43585" marR="5080" indent="-365760">
              <a:lnSpc>
                <a:spcPts val="1920"/>
              </a:lnSpc>
              <a:spcBef>
                <a:spcPts val="60"/>
              </a:spcBef>
            </a:pPr>
            <a:r>
              <a:rPr sz="1600" b="1" spc="-5" dirty="0">
                <a:latin typeface="Courier New"/>
                <a:cs typeface="Courier New"/>
              </a:rPr>
              <a:t>while (#frontier </a:t>
            </a:r>
            <a:r>
              <a:rPr sz="1600" b="1" dirty="0">
                <a:latin typeface="Courier New"/>
                <a:cs typeface="Courier New"/>
              </a:rPr>
              <a:t>&gt; 0 </a:t>
            </a:r>
            <a:r>
              <a:rPr sz="1600" b="1" spc="-5" dirty="0">
                <a:latin typeface="Courier New"/>
                <a:cs typeface="Courier New"/>
              </a:rPr>
              <a:t>and visited </a:t>
            </a:r>
            <a:r>
              <a:rPr sz="1600" b="1" dirty="0">
                <a:latin typeface="Courier New"/>
                <a:cs typeface="Courier New"/>
              </a:rPr>
              <a:t>&lt; </a:t>
            </a:r>
            <a:r>
              <a:rPr sz="1600" b="1" spc="-5" dirty="0">
                <a:latin typeface="Courier New"/>
                <a:cs typeface="Courier New"/>
              </a:rPr>
              <a:t>MAX_PAGES)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link := dequeue_link_with_max_score(frontier);  doc :=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fetch_new_document(link);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1339" y="3260090"/>
            <a:ext cx="3195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600" b="1" spc="-5" dirty="0">
                <a:latin typeface="Courier New"/>
                <a:cs typeface="Courier New"/>
              </a:rPr>
              <a:t>score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:=	sim(topic,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doc);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1339" y="3503929"/>
            <a:ext cx="538988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37235" indent="-36576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foreach outlink (extract_links(doc))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if (#frontier &gt;= MAX_BUFFER)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dequeue_link_with_min_score(frontier);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914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914"/>
              </a:lnSpc>
            </a:pPr>
            <a:r>
              <a:rPr sz="1600" b="1" spc="-5" dirty="0">
                <a:latin typeface="Courier New"/>
                <a:cs typeface="Courier New"/>
              </a:rPr>
              <a:t>enqueue(frontier, outlink,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score);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9820" y="4963159"/>
            <a:ext cx="513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0" y="1939290"/>
            <a:ext cx="172593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Simplest  topical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crawler:  </a:t>
            </a:r>
            <a:r>
              <a:rPr sz="2000" spc="-5" dirty="0">
                <a:latin typeface="Arial"/>
                <a:cs typeface="Arial"/>
              </a:rPr>
              <a:t>Frontier </a:t>
            </a:r>
            <a:r>
              <a:rPr sz="2000" dirty="0">
                <a:latin typeface="Arial"/>
                <a:cs typeface="Arial"/>
              </a:rPr>
              <a:t>is  priority queue  based on </a:t>
            </a:r>
            <a:r>
              <a:rPr sz="2000" spc="-5" dirty="0">
                <a:latin typeface="Arial"/>
                <a:cs typeface="Arial"/>
              </a:rPr>
              <a:t>text  similarity  </a:t>
            </a:r>
            <a:r>
              <a:rPr sz="200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topic  </a:t>
            </a:r>
            <a:r>
              <a:rPr sz="2000" dirty="0">
                <a:latin typeface="Arial"/>
                <a:cs typeface="Arial"/>
              </a:rPr>
              <a:t>and parent  page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350" y="182879"/>
            <a:ext cx="4054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Best-first</a:t>
            </a:r>
            <a:r>
              <a:rPr spc="-65" dirty="0"/>
              <a:t> </a:t>
            </a:r>
            <a:r>
              <a:rPr dirty="0"/>
              <a:t>variations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988059"/>
            <a:ext cx="8246109" cy="3798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marR="590550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Many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literature, mostly </a:t>
            </a:r>
            <a:r>
              <a:rPr sz="2800" spc="-10" dirty="0">
                <a:latin typeface="Times New Roman"/>
                <a:cs typeface="Times New Roman"/>
              </a:rPr>
              <a:t>stemming </a:t>
            </a:r>
            <a:r>
              <a:rPr sz="2800" dirty="0">
                <a:latin typeface="Times New Roman"/>
                <a:cs typeface="Times New Roman"/>
              </a:rPr>
              <a:t>from different  </a:t>
            </a:r>
            <a:r>
              <a:rPr sz="2800" spc="-5" dirty="0">
                <a:latin typeface="Times New Roman"/>
                <a:cs typeface="Times New Roman"/>
              </a:rPr>
              <a:t>ways </a:t>
            </a:r>
            <a:r>
              <a:rPr sz="2800" dirty="0">
                <a:latin typeface="Times New Roman"/>
                <a:cs typeface="Times New Roman"/>
              </a:rPr>
              <a:t>to score unvisited </a:t>
            </a:r>
            <a:r>
              <a:rPr sz="2800" spc="-10" dirty="0">
                <a:latin typeface="Times New Roman"/>
                <a:cs typeface="Times New Roman"/>
              </a:rPr>
              <a:t>URLs.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E.g.:</a:t>
            </a:r>
            <a:endParaRPr sz="2800">
              <a:latin typeface="Times New Roman"/>
              <a:cs typeface="Times New Roman"/>
            </a:endParaRPr>
          </a:p>
          <a:p>
            <a:pPr marL="755015" marR="165735" lvl="1" indent="-285750">
              <a:lnSpc>
                <a:spcPts val="2430"/>
              </a:lnSpc>
              <a:spcBef>
                <a:spcPts val="61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Giving more importance </a:t>
            </a:r>
            <a:r>
              <a:rPr sz="2400" dirty="0">
                <a:latin typeface="Times New Roman"/>
                <a:cs typeface="Times New Roman"/>
              </a:rPr>
              <a:t>to certain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HTML markup </a:t>
            </a:r>
            <a:r>
              <a:rPr sz="2400" dirty="0">
                <a:latin typeface="Times New Roman"/>
                <a:cs typeface="Times New Roman"/>
              </a:rPr>
              <a:t>in parent  </a:t>
            </a:r>
            <a:r>
              <a:rPr sz="2400" spc="-5" dirty="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430"/>
              </a:lnSpc>
              <a:spcBef>
                <a:spcPts val="59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Extending </a:t>
            </a:r>
            <a:r>
              <a:rPr sz="2400" dirty="0">
                <a:latin typeface="Times New Roman"/>
                <a:cs typeface="Times New Roman"/>
              </a:rPr>
              <a:t>text representation of parent page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anchor text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grandparent</a:t>
            </a:r>
            <a:r>
              <a:rPr sz="2400" dirty="0">
                <a:latin typeface="Times New Roman"/>
                <a:cs typeface="Times New Roman"/>
              </a:rPr>
              <a:t>” pages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(SharkSearch)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4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Limiting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link context </a:t>
            </a:r>
            <a:r>
              <a:rPr sz="2400" dirty="0">
                <a:latin typeface="Times New Roman"/>
                <a:cs typeface="Times New Roman"/>
              </a:rPr>
              <a:t>to less than entire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Exploiting topical locality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co-citation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Exploration </a:t>
            </a:r>
            <a:r>
              <a:rPr sz="2400" dirty="0">
                <a:latin typeface="Times New Roman"/>
                <a:cs typeface="Times New Roman"/>
              </a:rPr>
              <a:t>vs exploitation: relax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priorities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dirty="0">
                <a:latin typeface="Times New Roman"/>
                <a:cs typeface="Times New Roman"/>
              </a:rPr>
              <a:t>of these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(and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dirty="0">
                <a:latin typeface="Times New Roman"/>
                <a:cs typeface="Times New Roman"/>
              </a:rPr>
              <a:t>have been)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310" y="594359"/>
            <a:ext cx="6722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Link context </a:t>
            </a:r>
            <a:r>
              <a:rPr sz="3200" spc="5" dirty="0"/>
              <a:t>based </a:t>
            </a:r>
            <a:r>
              <a:rPr sz="3200" dirty="0"/>
              <a:t>on text</a:t>
            </a:r>
            <a:r>
              <a:rPr sz="3200" spc="10" dirty="0"/>
              <a:t> </a:t>
            </a:r>
            <a:r>
              <a:rPr sz="3200" dirty="0"/>
              <a:t>neighborhood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269" y="15468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526540"/>
            <a:ext cx="3290570" cy="331977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449580">
              <a:lnSpc>
                <a:spcPts val="2430"/>
              </a:lnSpc>
              <a:spcBef>
                <a:spcPts val="555"/>
              </a:spcBef>
            </a:pPr>
            <a:r>
              <a:rPr sz="2400" spc="-5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consider 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fixed-  </a:t>
            </a:r>
            <a:r>
              <a:rPr sz="2400" dirty="0">
                <a:latin typeface="Times New Roman"/>
                <a:cs typeface="Times New Roman"/>
              </a:rPr>
              <a:t>size </a:t>
            </a:r>
            <a:r>
              <a:rPr sz="2400" spc="-5" dirty="0">
                <a:latin typeface="Times New Roman"/>
                <a:cs typeface="Times New Roman"/>
              </a:rPr>
              <a:t>window, </a:t>
            </a:r>
            <a:r>
              <a:rPr sz="2400" dirty="0">
                <a:latin typeface="Times New Roman"/>
                <a:cs typeface="Times New Roman"/>
              </a:rPr>
              <a:t>e.g. 50 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around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anchor</a:t>
            </a:r>
            <a:endParaRPr sz="2400">
              <a:latin typeface="Times New Roman"/>
              <a:cs typeface="Times New Roman"/>
            </a:endParaRPr>
          </a:p>
          <a:p>
            <a:pPr marL="12700" marR="134620">
              <a:lnSpc>
                <a:spcPct val="84300"/>
              </a:lnSpc>
              <a:spcBef>
                <a:spcPts val="595"/>
              </a:spcBef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weigh links based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 their distance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topic  keywords within the  </a:t>
            </a:r>
            <a:r>
              <a:rPr sz="2400" spc="-5" dirty="0">
                <a:latin typeface="Times New Roman"/>
                <a:cs typeface="Times New Roman"/>
              </a:rPr>
              <a:t>document </a:t>
            </a:r>
            <a:r>
              <a:rPr sz="2400" dirty="0">
                <a:latin typeface="Times New Roman"/>
                <a:cs typeface="Times New Roman"/>
              </a:rPr>
              <a:t>(InfoSpiders,  Clever)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43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Anchor </a:t>
            </a:r>
            <a:r>
              <a:rPr sz="2400" dirty="0">
                <a:latin typeface="Times New Roman"/>
                <a:cs typeface="Times New Roman"/>
              </a:rPr>
              <a:t>text deserves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  </a:t>
            </a:r>
            <a:r>
              <a:rPr sz="2400" spc="-5" dirty="0">
                <a:latin typeface="Times New Roman"/>
                <a:cs typeface="Times New Roman"/>
              </a:rPr>
              <a:t>importance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254889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416687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2987" y="2098386"/>
            <a:ext cx="4098777" cy="294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669" y="373379"/>
            <a:ext cx="673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Link context based on </a:t>
            </a:r>
            <a:r>
              <a:rPr spc="-10" dirty="0"/>
              <a:t>DOM</a:t>
            </a:r>
            <a:r>
              <a:rPr spc="-70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143510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1399540"/>
            <a:ext cx="7712710" cy="128317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555"/>
              </a:spcBef>
            </a:pPr>
            <a:r>
              <a:rPr spc="-5" dirty="0">
                <a:latin typeface="Times New Roman"/>
                <a:cs typeface="Times New Roman"/>
              </a:rPr>
              <a:t>Consider DOM </a:t>
            </a:r>
            <a:r>
              <a:rPr dirty="0">
                <a:latin typeface="Times New Roman"/>
                <a:cs typeface="Times New Roman"/>
              </a:rPr>
              <a:t>subtree rooted  at parent node of link’s &lt;a&gt;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tag</a:t>
            </a:r>
          </a:p>
          <a:p>
            <a:pPr marL="12700" marR="53975">
              <a:lnSpc>
                <a:spcPct val="84200"/>
              </a:lnSpc>
              <a:spcBef>
                <a:spcPts val="600"/>
              </a:spcBef>
            </a:pPr>
            <a:r>
              <a:rPr spc="-5" dirty="0">
                <a:latin typeface="Times New Roman"/>
                <a:cs typeface="Times New Roman"/>
              </a:rPr>
              <a:t>Or </a:t>
            </a:r>
            <a:r>
              <a:rPr dirty="0">
                <a:latin typeface="Times New Roman"/>
                <a:cs typeface="Times New Roman"/>
              </a:rPr>
              <a:t>can go </a:t>
            </a:r>
            <a:r>
              <a:rPr spc="-5" dirty="0">
                <a:latin typeface="Times New Roman"/>
                <a:cs typeface="Times New Roman"/>
              </a:rPr>
              <a:t>further </a:t>
            </a:r>
            <a:r>
              <a:rPr dirty="0">
                <a:latin typeface="Times New Roman"/>
                <a:cs typeface="Times New Roman"/>
              </a:rPr>
              <a:t>up in the tree  (Naïve Best-First is special  case of entire </a:t>
            </a:r>
            <a:r>
              <a:rPr spc="-5" dirty="0">
                <a:latin typeface="Times New Roman"/>
                <a:cs typeface="Times New Roman"/>
              </a:rPr>
              <a:t>document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body)</a:t>
            </a:r>
          </a:p>
          <a:p>
            <a:pPr marL="12700" marR="29845">
              <a:lnSpc>
                <a:spcPts val="2430"/>
              </a:lnSpc>
              <a:spcBef>
                <a:spcPts val="605"/>
              </a:spcBef>
            </a:pPr>
            <a:r>
              <a:rPr dirty="0">
                <a:latin typeface="Times New Roman"/>
                <a:cs typeface="Times New Roman"/>
              </a:rPr>
              <a:t>Trade-off between </a:t>
            </a:r>
            <a:r>
              <a:rPr spc="-5" dirty="0">
                <a:latin typeface="Times New Roman"/>
                <a:cs typeface="Times New Roman"/>
              </a:rPr>
              <a:t>noise </a:t>
            </a:r>
            <a:r>
              <a:rPr dirty="0">
                <a:latin typeface="Times New Roman"/>
                <a:cs typeface="Times New Roman"/>
              </a:rPr>
              <a:t>due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 too </a:t>
            </a:r>
            <a:r>
              <a:rPr spc="-5" dirty="0">
                <a:latin typeface="Times New Roman"/>
                <a:cs typeface="Times New Roman"/>
              </a:rPr>
              <a:t>small or </a:t>
            </a:r>
            <a:r>
              <a:rPr dirty="0">
                <a:latin typeface="Times New Roman"/>
                <a:cs typeface="Times New Roman"/>
              </a:rPr>
              <a:t>too large context  tree (Pant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27" y="127547"/>
            <a:ext cx="8165945" cy="589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0720" y="146050"/>
            <a:ext cx="2833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DOM</a:t>
            </a:r>
            <a:r>
              <a:rPr spc="-80" dirty="0"/>
              <a:t> </a:t>
            </a:r>
            <a:r>
              <a:rPr dirty="0"/>
              <a:t>context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0070" y="1099820"/>
            <a:ext cx="2961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Link score </a:t>
            </a: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" dirty="0">
                <a:latin typeface="Comic Sans MS"/>
                <a:cs typeface="Comic Sans MS"/>
              </a:rPr>
              <a:t>linear  combination between  page-based and context-  based similarity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score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39" y="374650"/>
            <a:ext cx="4747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Co-citation: hub</a:t>
            </a:r>
            <a:r>
              <a:rPr spc="-65" dirty="0"/>
              <a:t> </a:t>
            </a:r>
            <a:r>
              <a:rPr dirty="0"/>
              <a:t>scores</a:t>
            </a:r>
          </a:p>
        </p:txBody>
      </p:sp>
      <p:sp>
        <p:nvSpPr>
          <p:cNvPr id="3" name="object 3"/>
          <p:cNvSpPr/>
          <p:nvPr/>
        </p:nvSpPr>
        <p:spPr>
          <a:xfrm>
            <a:off x="635008" y="1143000"/>
            <a:ext cx="3430092" cy="477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6370" y="1355090"/>
            <a:ext cx="3004820" cy="1224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17780">
              <a:lnSpc>
                <a:spcPct val="106900"/>
              </a:lnSpc>
              <a:spcBef>
                <a:spcPts val="300"/>
              </a:spcBef>
            </a:pPr>
            <a:r>
              <a:rPr sz="2400" spc="-15" dirty="0">
                <a:latin typeface="Arial"/>
                <a:cs typeface="Arial"/>
              </a:rPr>
              <a:t>Link </a:t>
            </a:r>
            <a:r>
              <a:rPr sz="2400" spc="-5" dirty="0">
                <a:latin typeface="Arial"/>
                <a:cs typeface="Arial"/>
              </a:rPr>
              <a:t>score</a:t>
            </a:r>
            <a:r>
              <a:rPr sz="2100" spc="-7" baseline="-23809" dirty="0">
                <a:latin typeface="Arial"/>
                <a:cs typeface="Arial"/>
              </a:rPr>
              <a:t>hub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linear  combination between  </a:t>
            </a:r>
            <a:r>
              <a:rPr sz="2400" spc="-15" dirty="0">
                <a:latin typeface="Arial"/>
                <a:cs typeface="Arial"/>
              </a:rPr>
              <a:t>link </a:t>
            </a:r>
            <a:r>
              <a:rPr sz="2400" spc="-10" dirty="0">
                <a:latin typeface="Arial"/>
                <a:cs typeface="Arial"/>
              </a:rPr>
              <a:t>and hub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2667000"/>
            <a:ext cx="448310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7659" y="5749290"/>
            <a:ext cx="2755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Number </a:t>
            </a:r>
            <a:r>
              <a:rPr sz="1400" dirty="0">
                <a:latin typeface="Arial"/>
                <a:cs typeface="Arial"/>
              </a:rPr>
              <a:t>of seeds </a:t>
            </a:r>
            <a:r>
              <a:rPr sz="1400" spc="-5" dirty="0">
                <a:latin typeface="Arial"/>
                <a:cs typeface="Arial"/>
              </a:rPr>
              <a:t>linked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4800"/>
            <a:ext cx="862755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6643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Basic crawlers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and implementation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issues  </a:t>
            </a:r>
            <a:r>
              <a:rPr sz="2400" dirty="0">
                <a:latin typeface="Times New Roman"/>
                <a:cs typeface="Times New Roman"/>
              </a:rPr>
              <a:t>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04800"/>
            <a:ext cx="749599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0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730250"/>
            <a:ext cx="7836477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0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59886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483870"/>
            <a:ext cx="5518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Evaluation </a:t>
            </a:r>
            <a:r>
              <a:rPr sz="3600" dirty="0"/>
              <a:t>of </a:t>
            </a:r>
            <a:r>
              <a:rPr sz="3600" spc="-5" dirty="0"/>
              <a:t>topical</a:t>
            </a:r>
            <a:r>
              <a:rPr sz="3600" spc="-50" dirty="0"/>
              <a:t> </a:t>
            </a:r>
            <a:r>
              <a:rPr sz="3600" spc="-5" dirty="0"/>
              <a:t>crawlers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269" y="1471929"/>
            <a:ext cx="14351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451609"/>
            <a:ext cx="6422390" cy="1153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Times New Roman"/>
                <a:cs typeface="Times New Roman"/>
              </a:rPr>
              <a:t>Goal: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build “better” crawlers </a:t>
            </a:r>
            <a:r>
              <a:rPr sz="2400" dirty="0">
                <a:latin typeface="Times New Roman"/>
                <a:cs typeface="Times New Roman"/>
              </a:rPr>
              <a:t>to support applications  (Srinivasan &amp; al.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2005)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Build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unbiased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evaluation</a:t>
            </a:r>
            <a:r>
              <a:rPr sz="2400" spc="-1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framework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598420"/>
            <a:ext cx="137795" cy="10744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219" y="2579370"/>
            <a:ext cx="6349365" cy="1964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2740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Define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  <a:hlinkClick r:id="rId2" action="ppaction://hlinksldjump"/>
              </a:rPr>
              <a:t>common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  <a:hlinkClick r:id="rId2" action="ppaction://hlinksldjump"/>
              </a:rPr>
              <a:t>tasks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measurable difficulty  </a:t>
            </a:r>
            <a:r>
              <a:rPr sz="2000" dirty="0">
                <a:latin typeface="Times New Roman"/>
                <a:cs typeface="Times New Roman"/>
              </a:rPr>
              <a:t>Identify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topics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  <a:hlinkClick r:id="rId3" action="ppaction://hlinksldjump"/>
              </a:rPr>
              <a:t>relevant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  <a:hlinkClick r:id="rId3" action="ppaction://hlinksldjump"/>
              </a:rPr>
              <a:t>targets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Times New Roman"/>
                <a:cs typeface="Times New Roman"/>
              </a:rPr>
              <a:t>Identify appropriate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  <a:hlinkClick r:id="rId4" action="ppaction://hlinksldjump"/>
              </a:rPr>
              <a:t>performance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  <a:hlinkClick r:id="rId4" action="ppaction://hlinksldjump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marL="412750" indent="-228600">
              <a:lnSpc>
                <a:spcPct val="100000"/>
              </a:lnSpc>
              <a:spcBef>
                <a:spcPts val="309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Effectiveness</a:t>
            </a:r>
            <a:r>
              <a:rPr sz="1800" dirty="0">
                <a:latin typeface="Times New Roman"/>
                <a:cs typeface="Times New Roman"/>
              </a:rPr>
              <a:t>: quality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crawler </a:t>
            </a:r>
            <a:r>
              <a:rPr sz="1800" spc="-5" dirty="0">
                <a:latin typeface="Times New Roman"/>
                <a:cs typeface="Times New Roman"/>
              </a:rPr>
              <a:t>pages, </a:t>
            </a:r>
            <a:r>
              <a:rPr sz="1800" dirty="0">
                <a:latin typeface="Times New Roman"/>
                <a:cs typeface="Times New Roman"/>
              </a:rPr>
              <a:t>order,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412750" marR="5080" indent="-228600">
              <a:lnSpc>
                <a:spcPts val="2039"/>
              </a:lnSpc>
              <a:spcBef>
                <a:spcPts val="495"/>
              </a:spcBef>
              <a:buFont typeface="Comic Sans MS"/>
              <a:buChar char="•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0066FF"/>
                </a:solidFill>
                <a:latin typeface="Times New Roman"/>
                <a:cs typeface="Times New Roman"/>
              </a:rPr>
              <a:t>Efficiency</a:t>
            </a:r>
            <a:r>
              <a:rPr sz="1800" dirty="0">
                <a:latin typeface="Times New Roman"/>
                <a:cs typeface="Times New Roman"/>
              </a:rPr>
              <a:t>: separate </a:t>
            </a:r>
            <a:r>
              <a:rPr sz="1800" spc="-5" dirty="0">
                <a:latin typeface="Times New Roman"/>
                <a:cs typeface="Times New Roman"/>
              </a:rPr>
              <a:t>CPU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crawler algorithms from  bandwidth &amp; </a:t>
            </a:r>
            <a:r>
              <a:rPr sz="1800" spc="-5" dirty="0">
                <a:latin typeface="Times New Roman"/>
                <a:cs typeface="Times New Roman"/>
              </a:rPr>
              <a:t>common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utilities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" y="585470"/>
            <a:ext cx="153225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2700"/>
              </a:lnSpc>
              <a:spcBef>
                <a:spcPts val="340"/>
              </a:spcBef>
            </a:pPr>
            <a:r>
              <a:rPr sz="2400" dirty="0"/>
              <a:t>Evaluation  corpus =  </a:t>
            </a:r>
            <a:r>
              <a:rPr sz="2400" spc="-10" dirty="0" smtClean="0"/>
              <a:t>Web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71701" y="342901"/>
            <a:ext cx="6858000" cy="5534660"/>
            <a:chOff x="2171701" y="342901"/>
            <a:chExt cx="6858000" cy="5534660"/>
          </a:xfrm>
        </p:grpSpPr>
        <p:sp>
          <p:nvSpPr>
            <p:cNvPr id="4" name="object 4"/>
            <p:cNvSpPr/>
            <p:nvPr/>
          </p:nvSpPr>
          <p:spPr>
            <a:xfrm>
              <a:off x="2190750" y="361949"/>
              <a:ext cx="6819900" cy="5496560"/>
            </a:xfrm>
            <a:custGeom>
              <a:avLst/>
              <a:gdLst/>
              <a:ahLst/>
              <a:cxnLst/>
              <a:rect l="l" t="t" r="r" b="b"/>
              <a:pathLst>
                <a:path w="6819900" h="5496560">
                  <a:moveTo>
                    <a:pt x="3409950" y="5496560"/>
                  </a:moveTo>
                  <a:lnTo>
                    <a:pt x="0" y="5496560"/>
                  </a:lnTo>
                  <a:lnTo>
                    <a:pt x="0" y="0"/>
                  </a:lnTo>
                  <a:lnTo>
                    <a:pt x="6819900" y="0"/>
                  </a:lnTo>
                  <a:lnTo>
                    <a:pt x="6819900" y="5496560"/>
                  </a:lnTo>
                  <a:lnTo>
                    <a:pt x="3409950" y="5496560"/>
                  </a:lnTo>
                  <a:close/>
                </a:path>
              </a:pathLst>
            </a:custGeom>
            <a:ln w="3809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380999"/>
              <a:ext cx="6781800" cy="5458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750" y="21285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950" y="2139950"/>
            <a:ext cx="1320165" cy="1040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Comic Sans MS"/>
                <a:cs typeface="Comic Sans MS"/>
              </a:rPr>
              <a:t>Automate  </a:t>
            </a:r>
            <a:r>
              <a:rPr sz="1800" spc="-5" dirty="0">
                <a:latin typeface="Comic Sans MS"/>
                <a:cs typeface="Comic Sans MS"/>
              </a:rPr>
              <a:t>evaluation  using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edited  directories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" y="34747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950" y="3487420"/>
            <a:ext cx="1355725" cy="10388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Comic Sans MS"/>
                <a:cs typeface="Comic Sans MS"/>
              </a:rPr>
              <a:t>Different  sources </a:t>
            </a:r>
            <a:r>
              <a:rPr sz="1800" dirty="0">
                <a:latin typeface="Comic Sans MS"/>
                <a:cs typeface="Comic Sans MS"/>
              </a:rPr>
              <a:t>of  </a:t>
            </a:r>
            <a:r>
              <a:rPr sz="1800" spc="-5" dirty="0">
                <a:latin typeface="Comic Sans MS"/>
                <a:cs typeface="Comic Sans MS"/>
              </a:rPr>
              <a:t>relevance  a</a:t>
            </a:r>
            <a:r>
              <a:rPr sz="1800" dirty="0">
                <a:latin typeface="Comic Sans MS"/>
                <a:cs typeface="Comic Sans MS"/>
              </a:rPr>
              <a:t>ss</a:t>
            </a:r>
            <a:r>
              <a:rPr sz="1800" spc="-10" dirty="0">
                <a:latin typeface="Comic Sans MS"/>
                <a:cs typeface="Comic Sans MS"/>
              </a:rPr>
              <a:t>es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10" dirty="0">
                <a:latin typeface="Comic Sans MS"/>
                <a:cs typeface="Comic Sans MS"/>
              </a:rPr>
              <a:t>m</a:t>
            </a:r>
            <a:r>
              <a:rPr sz="1800" spc="-10" dirty="0">
                <a:latin typeface="Comic Sans MS"/>
                <a:cs typeface="Comic Sans MS"/>
              </a:rPr>
              <a:t>e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ts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789" y="260350"/>
            <a:ext cx="3922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 and</a:t>
            </a:r>
            <a:r>
              <a:rPr spc="-70" dirty="0"/>
              <a:t> </a:t>
            </a:r>
            <a:r>
              <a:rPr spc="-5" dirty="0"/>
              <a:t>Targets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2" y="1066802"/>
            <a:ext cx="8077200" cy="3721100"/>
            <a:chOff x="609602" y="1066802"/>
            <a:chExt cx="8077200" cy="3721100"/>
          </a:xfrm>
        </p:grpSpPr>
        <p:sp>
          <p:nvSpPr>
            <p:cNvPr id="4" name="object 4"/>
            <p:cNvSpPr/>
            <p:nvPr/>
          </p:nvSpPr>
          <p:spPr>
            <a:xfrm>
              <a:off x="647699" y="1104899"/>
              <a:ext cx="8001000" cy="3644900"/>
            </a:xfrm>
            <a:custGeom>
              <a:avLst/>
              <a:gdLst/>
              <a:ahLst/>
              <a:cxnLst/>
              <a:rect l="l" t="t" r="r" b="b"/>
              <a:pathLst>
                <a:path w="8001000" h="3644900">
                  <a:moveTo>
                    <a:pt x="4000500" y="3644900"/>
                  </a:moveTo>
                  <a:lnTo>
                    <a:pt x="0" y="3644900"/>
                  </a:lnTo>
                  <a:lnTo>
                    <a:pt x="0" y="0"/>
                  </a:lnTo>
                  <a:lnTo>
                    <a:pt x="8001000" y="0"/>
                  </a:lnTo>
                  <a:lnTo>
                    <a:pt x="8001000" y="3644900"/>
                  </a:lnTo>
                  <a:lnTo>
                    <a:pt x="4000500" y="3644900"/>
                  </a:lnTo>
                  <a:close/>
                </a:path>
              </a:pathLst>
            </a:custGeom>
            <a:ln w="7619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588" y="1286465"/>
              <a:ext cx="7763435" cy="3353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58439" y="4777740"/>
            <a:ext cx="3855085" cy="1019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7040" marR="5080" indent="-434340">
              <a:lnSpc>
                <a:spcPts val="399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topic level ~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specificity  depth ~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420" y="260350"/>
            <a:ext cx="1211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dirty="0"/>
              <a:t>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9340" y="1070610"/>
            <a:ext cx="3025140" cy="46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7040">
              <a:lnSpc>
                <a:spcPct val="1054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Start 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seeds, find targets  and/or pages similar to target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descriptions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747927" y="1138327"/>
            <a:ext cx="4066994" cy="282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6450" y="4113529"/>
            <a:ext cx="2209800" cy="229870"/>
          </a:xfrm>
          <a:custGeom>
            <a:avLst/>
            <a:gdLst/>
            <a:ahLst/>
            <a:cxnLst/>
            <a:rect l="l" t="t" r="r" b="b"/>
            <a:pathLst>
              <a:path w="2209800" h="229870">
                <a:moveTo>
                  <a:pt x="0" y="0"/>
                </a:moveTo>
                <a:lnTo>
                  <a:pt x="30080" y="48459"/>
                </a:lnTo>
                <a:lnTo>
                  <a:pt x="64081" y="70012"/>
                </a:lnTo>
                <a:lnTo>
                  <a:pt x="107524" y="88477"/>
                </a:lnTo>
                <a:lnTo>
                  <a:pt x="158009" y="102877"/>
                </a:lnTo>
                <a:lnTo>
                  <a:pt x="213137" y="112233"/>
                </a:lnTo>
                <a:lnTo>
                  <a:pt x="270510" y="115570"/>
                </a:lnTo>
                <a:lnTo>
                  <a:pt x="810260" y="115570"/>
                </a:lnTo>
                <a:lnTo>
                  <a:pt x="867632" y="118902"/>
                </a:lnTo>
                <a:lnTo>
                  <a:pt x="922760" y="128232"/>
                </a:lnTo>
                <a:lnTo>
                  <a:pt x="973245" y="142562"/>
                </a:lnTo>
                <a:lnTo>
                  <a:pt x="1016688" y="160890"/>
                </a:lnTo>
                <a:lnTo>
                  <a:pt x="1050689" y="182217"/>
                </a:lnTo>
                <a:lnTo>
                  <a:pt x="1080770" y="229870"/>
                </a:lnTo>
                <a:lnTo>
                  <a:pt x="1088623" y="205543"/>
                </a:lnTo>
                <a:lnTo>
                  <a:pt x="1144451" y="160890"/>
                </a:lnTo>
                <a:lnTo>
                  <a:pt x="1187761" y="142562"/>
                </a:lnTo>
                <a:lnTo>
                  <a:pt x="1238224" y="128232"/>
                </a:lnTo>
                <a:lnTo>
                  <a:pt x="1293507" y="118902"/>
                </a:lnTo>
                <a:lnTo>
                  <a:pt x="1351279" y="115570"/>
                </a:lnTo>
                <a:lnTo>
                  <a:pt x="1939289" y="115570"/>
                </a:lnTo>
                <a:lnTo>
                  <a:pt x="1996662" y="112233"/>
                </a:lnTo>
                <a:lnTo>
                  <a:pt x="2051790" y="102877"/>
                </a:lnTo>
                <a:lnTo>
                  <a:pt x="2102275" y="88477"/>
                </a:lnTo>
                <a:lnTo>
                  <a:pt x="2145718" y="70012"/>
                </a:lnTo>
                <a:lnTo>
                  <a:pt x="2179719" y="48459"/>
                </a:lnTo>
                <a:lnTo>
                  <a:pt x="2201880" y="24796"/>
                </a:lnTo>
                <a:lnTo>
                  <a:pt x="2209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04927" y="4948327"/>
            <a:ext cx="7934325" cy="847725"/>
            <a:chOff x="604927" y="4948327"/>
            <a:chExt cx="7934325" cy="847725"/>
          </a:xfrm>
        </p:grpSpPr>
        <p:sp>
          <p:nvSpPr>
            <p:cNvPr id="7" name="object 7"/>
            <p:cNvSpPr/>
            <p:nvPr/>
          </p:nvSpPr>
          <p:spPr>
            <a:xfrm>
              <a:off x="609599" y="4953000"/>
              <a:ext cx="7924800" cy="838200"/>
            </a:xfrm>
            <a:custGeom>
              <a:avLst/>
              <a:gdLst/>
              <a:ahLst/>
              <a:cxnLst/>
              <a:rect l="l" t="t" r="r" b="b"/>
              <a:pathLst>
                <a:path w="7924800" h="838200">
                  <a:moveTo>
                    <a:pt x="7924800" y="0"/>
                  </a:moveTo>
                  <a:lnTo>
                    <a:pt x="1078230" y="0"/>
                  </a:lnTo>
                  <a:lnTo>
                    <a:pt x="0" y="419100"/>
                  </a:lnTo>
                  <a:lnTo>
                    <a:pt x="1078230" y="838200"/>
                  </a:lnTo>
                  <a:lnTo>
                    <a:pt x="7924800" y="838200"/>
                  </a:lnTo>
                  <a:lnTo>
                    <a:pt x="6846570" y="41910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4953000"/>
              <a:ext cx="7924800" cy="838200"/>
            </a:xfrm>
            <a:custGeom>
              <a:avLst/>
              <a:gdLst/>
              <a:ahLst/>
              <a:cxnLst/>
              <a:rect l="l" t="t" r="r" b="b"/>
              <a:pathLst>
                <a:path w="7924800" h="838200">
                  <a:moveTo>
                    <a:pt x="7924800" y="0"/>
                  </a:moveTo>
                  <a:lnTo>
                    <a:pt x="1078230" y="0"/>
                  </a:lnTo>
                  <a:lnTo>
                    <a:pt x="0" y="419100"/>
                  </a:lnTo>
                  <a:lnTo>
                    <a:pt x="1078230" y="838200"/>
                  </a:lnTo>
                  <a:lnTo>
                    <a:pt x="7924800" y="838200"/>
                  </a:lnTo>
                  <a:lnTo>
                    <a:pt x="6846570" y="419100"/>
                  </a:lnTo>
                  <a:lnTo>
                    <a:pt x="7924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85339" y="3691890"/>
            <a:ext cx="4973955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=2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=3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Back-crawl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targets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get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0" y="1485900"/>
            <a:ext cx="4787900" cy="353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789" y="411479"/>
            <a:ext cx="7352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Target </a:t>
            </a:r>
            <a:r>
              <a:rPr dirty="0"/>
              <a:t>based performance</a:t>
            </a:r>
            <a:r>
              <a:rPr spc="-70" dirty="0"/>
              <a:t> </a:t>
            </a:r>
            <a:r>
              <a:rPr dirty="0"/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0920" y="5214620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A:</a:t>
            </a:r>
            <a:r>
              <a:rPr sz="2400" spc="-11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66FF"/>
                </a:solidFill>
                <a:latin typeface="Arial"/>
                <a:cs typeface="Arial"/>
              </a:rPr>
              <a:t>Independence!…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69" y="5214620"/>
            <a:ext cx="500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Q: </a:t>
            </a:r>
            <a:r>
              <a:rPr sz="2400" spc="-5" dirty="0">
                <a:latin typeface="Arial"/>
                <a:cs typeface="Arial"/>
              </a:rPr>
              <a:t>What assumption are </a:t>
            </a:r>
            <a:r>
              <a:rPr sz="2400" spc="-15" dirty="0">
                <a:latin typeface="Arial"/>
                <a:cs typeface="Arial"/>
              </a:rPr>
              <a:t>we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making?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628142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760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1071245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Evaluation of preferential crawlers 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Crawler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New developments: </a:t>
            </a:r>
            <a:r>
              <a:rPr sz="2400" dirty="0">
                <a:latin typeface="Times New Roman"/>
                <a:cs typeface="Times New Roman"/>
              </a:rPr>
              <a:t>social, collaborative, federated  crawlers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7759" y="527050"/>
            <a:ext cx="3002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75" dirty="0"/>
              <a:t> </a:t>
            </a:r>
            <a:r>
              <a:rPr spc="-5" dirty="0"/>
              <a:t>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3270" y="1493519"/>
            <a:ext cx="143510" cy="1625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170" y="1473200"/>
            <a:ext cx="3707129" cy="27305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This is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sequential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</a:t>
            </a:r>
            <a:endParaRPr sz="2400">
              <a:latin typeface="Times New Roman"/>
              <a:cs typeface="Times New Roman"/>
            </a:endParaRPr>
          </a:p>
          <a:p>
            <a:pPr marL="12700" marR="812165">
              <a:lnSpc>
                <a:spcPts val="2700"/>
              </a:lnSpc>
              <a:spcBef>
                <a:spcPts val="66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Seeds </a:t>
            </a:r>
            <a:r>
              <a:rPr sz="2400" dirty="0">
                <a:latin typeface="Times New Roman"/>
                <a:cs typeface="Times New Roman"/>
              </a:rPr>
              <a:t>can be any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starting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URLs</a:t>
            </a:r>
            <a:endParaRPr sz="2400">
              <a:latin typeface="Times New Roman"/>
              <a:cs typeface="Times New Roman"/>
            </a:endParaRPr>
          </a:p>
          <a:p>
            <a:pPr marL="12700" marR="356870">
              <a:lnSpc>
                <a:spcPts val="27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Order of </a:t>
            </a:r>
            <a:r>
              <a:rPr sz="2400" spc="-5" dirty="0">
                <a:latin typeface="Times New Roman"/>
                <a:cs typeface="Times New Roman"/>
              </a:rPr>
              <a:t>page </a:t>
            </a:r>
            <a:r>
              <a:rPr sz="2400" dirty="0">
                <a:latin typeface="Times New Roman"/>
                <a:cs typeface="Times New Roman"/>
              </a:rPr>
              <a:t>visits is  determined 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frontier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 structure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Stop </a:t>
            </a:r>
            <a:r>
              <a:rPr sz="2400" dirty="0">
                <a:latin typeface="Times New Roman"/>
                <a:cs typeface="Times New Roman"/>
              </a:rPr>
              <a:t>criterion can be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anything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270" y="38328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950" y="228600"/>
            <a:ext cx="3898900" cy="562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527050"/>
            <a:ext cx="5717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Crawler </a:t>
            </a:r>
            <a:r>
              <a:rPr dirty="0"/>
              <a:t>ethics and</a:t>
            </a:r>
            <a:r>
              <a:rPr spc="-50" dirty="0"/>
              <a:t> </a:t>
            </a:r>
            <a:r>
              <a:rPr dirty="0"/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45259"/>
            <a:ext cx="7583805" cy="2748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155575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Crawlers </a:t>
            </a:r>
            <a:r>
              <a:rPr sz="2800" spc="-10" dirty="0">
                <a:latin typeface="Times New Roman"/>
                <a:cs typeface="Times New Roman"/>
              </a:rPr>
              <a:t>can cause </a:t>
            </a:r>
            <a:r>
              <a:rPr sz="2800" dirty="0">
                <a:latin typeface="Times New Roman"/>
                <a:cs typeface="Times New Roman"/>
              </a:rPr>
              <a:t>trouble, </a:t>
            </a:r>
            <a:r>
              <a:rPr sz="2800" spc="-5" dirty="0">
                <a:latin typeface="Times New Roman"/>
                <a:cs typeface="Times New Roman"/>
              </a:rPr>
              <a:t>even </a:t>
            </a:r>
            <a:r>
              <a:rPr sz="2800" dirty="0">
                <a:latin typeface="Times New Roman"/>
                <a:cs typeface="Times New Roman"/>
              </a:rPr>
              <a:t>unwillingly, if  not properly designed to be “polite”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“ethical”</a:t>
            </a:r>
            <a:endParaRPr sz="2800">
              <a:latin typeface="Times New Roman"/>
              <a:cs typeface="Times New Roman"/>
            </a:endParaRPr>
          </a:p>
          <a:p>
            <a:pPr marL="354965" marR="291465" indent="-342900">
              <a:lnSpc>
                <a:spcPts val="2830"/>
              </a:lnSpc>
              <a:spcBef>
                <a:spcPts val="6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sending </a:t>
            </a:r>
            <a:r>
              <a:rPr sz="2800" dirty="0">
                <a:latin typeface="Times New Roman"/>
                <a:cs typeface="Times New Roman"/>
              </a:rPr>
              <a:t>too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requests </a:t>
            </a:r>
            <a:r>
              <a:rPr sz="2800" dirty="0">
                <a:latin typeface="Times New Roman"/>
                <a:cs typeface="Times New Roman"/>
              </a:rPr>
              <a:t>in rapid  </a:t>
            </a:r>
            <a:r>
              <a:rPr sz="2800" spc="-5" dirty="0">
                <a:latin typeface="Times New Roman"/>
                <a:cs typeface="Times New Roman"/>
              </a:rPr>
              <a:t>succession </a:t>
            </a:r>
            <a:r>
              <a:rPr sz="2800" dirty="0">
                <a:latin typeface="Times New Roman"/>
                <a:cs typeface="Times New Roman"/>
              </a:rPr>
              <a:t>to a single server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amount </a:t>
            </a:r>
            <a:r>
              <a:rPr sz="2800" dirty="0">
                <a:latin typeface="Times New Roman"/>
                <a:cs typeface="Times New Roman"/>
              </a:rPr>
              <a:t>to a  </a:t>
            </a:r>
            <a:r>
              <a:rPr sz="2800" spc="-5" dirty="0">
                <a:latin typeface="Times New Roman"/>
                <a:cs typeface="Times New Roman"/>
              </a:rPr>
              <a:t>Denial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Service </a:t>
            </a:r>
            <a:r>
              <a:rPr sz="2800" dirty="0">
                <a:latin typeface="Times New Roman"/>
                <a:cs typeface="Times New Roman"/>
              </a:rPr>
              <a:t>(DoS)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attack!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Server administrator and users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 upset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5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Crawler developer/admin </a:t>
            </a:r>
            <a:r>
              <a:rPr sz="2400" dirty="0">
                <a:latin typeface="Times New Roman"/>
                <a:cs typeface="Times New Roman"/>
              </a:rPr>
              <a:t>IP address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blacklisted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144779"/>
            <a:ext cx="6157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Crawler </a:t>
            </a:r>
            <a:r>
              <a:rPr dirty="0"/>
              <a:t>etiquette</a:t>
            </a:r>
            <a:r>
              <a:rPr spc="-30" dirty="0"/>
              <a:t> </a:t>
            </a:r>
            <a:r>
              <a:rPr dirty="0"/>
              <a:t>(important!)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92200"/>
            <a:ext cx="12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074420"/>
            <a:ext cx="17297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Identify</a:t>
            </a:r>
            <a:r>
              <a:rPr sz="2000" spc="-8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yourself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437640"/>
            <a:ext cx="126364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1418590"/>
            <a:ext cx="7317105" cy="11912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Use ‘</a:t>
            </a: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User-Agent</a:t>
            </a:r>
            <a:r>
              <a:rPr sz="1800" spc="-5" dirty="0">
                <a:latin typeface="Times New Roman"/>
                <a:cs typeface="Times New Roman"/>
              </a:rPr>
              <a:t>’ </a:t>
            </a:r>
            <a:r>
              <a:rPr sz="1800" dirty="0">
                <a:latin typeface="Times New Roman"/>
                <a:cs typeface="Times New Roman"/>
              </a:rPr>
              <a:t>HTTP header to identify crawler, </a:t>
            </a:r>
            <a:r>
              <a:rPr sz="1800" spc="-5" dirty="0">
                <a:latin typeface="Times New Roman"/>
                <a:cs typeface="Times New Roman"/>
              </a:rPr>
              <a:t>website </a:t>
            </a:r>
            <a:r>
              <a:rPr sz="1800" dirty="0">
                <a:latin typeface="Times New Roman"/>
                <a:cs typeface="Times New Roman"/>
              </a:rPr>
              <a:t>with description of  crawler and contact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for crawler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800" spc="-5" dirty="0">
                <a:latin typeface="Times New Roman"/>
                <a:cs typeface="Times New Roman"/>
              </a:rPr>
              <a:t>Use ‘</a:t>
            </a:r>
            <a:r>
              <a:rPr sz="1800" spc="-5" dirty="0">
                <a:solidFill>
                  <a:srgbClr val="0066FF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’ </a:t>
            </a:r>
            <a:r>
              <a:rPr sz="1800" dirty="0">
                <a:latin typeface="Times New Roman"/>
                <a:cs typeface="Times New Roman"/>
              </a:rPr>
              <a:t>HTTP header to specify crawler developer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email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disguise </a:t>
            </a:r>
            <a:r>
              <a:rPr sz="1800" dirty="0">
                <a:latin typeface="Times New Roman"/>
                <a:cs typeface="Times New Roman"/>
              </a:rPr>
              <a:t>crawler as a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spc="5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using their </a:t>
            </a:r>
            <a:r>
              <a:rPr sz="1800" spc="-5" dirty="0">
                <a:latin typeface="Times New Roman"/>
                <a:cs typeface="Times New Roman"/>
              </a:rPr>
              <a:t>‘User-Agent’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2649220"/>
            <a:ext cx="123825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69" y="2631440"/>
            <a:ext cx="8063865" cy="12534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11175">
              <a:lnSpc>
                <a:spcPts val="2260"/>
              </a:lnSpc>
              <a:spcBef>
                <a:spcPts val="290"/>
              </a:spcBef>
            </a:pP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Always check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HTTP requests are successful, and </a:t>
            </a:r>
            <a:r>
              <a:rPr sz="2000" spc="-5" dirty="0">
                <a:latin typeface="Times New Roman"/>
                <a:cs typeface="Times New Roman"/>
              </a:rPr>
              <a:t>in case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error, use  HTTP error </a:t>
            </a:r>
            <a:r>
              <a:rPr sz="2000" spc="5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to determine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immediately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260"/>
              </a:lnSpc>
              <a:spcBef>
                <a:spcPts val="490"/>
              </a:spcBef>
            </a:pPr>
            <a:r>
              <a:rPr sz="2000" spc="-5" dirty="0">
                <a:solidFill>
                  <a:srgbClr val="009900"/>
                </a:solidFill>
                <a:latin typeface="Times New Roman"/>
                <a:cs typeface="Times New Roman"/>
              </a:rPr>
              <a:t>Pay attention </a:t>
            </a:r>
            <a:r>
              <a:rPr sz="2000" dirty="0">
                <a:latin typeface="Times New Roman"/>
                <a:cs typeface="Times New Roman"/>
              </a:rPr>
              <a:t>to anything that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lead to </a:t>
            </a:r>
            <a:r>
              <a:rPr sz="2000" dirty="0">
                <a:latin typeface="Times New Roman"/>
                <a:cs typeface="Times New Roman"/>
              </a:rPr>
              <a:t>too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requests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any one server,  even unwillingly,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e.g.: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3876040"/>
            <a:ext cx="126364" cy="657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019" y="3856990"/>
            <a:ext cx="157289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redirection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loops  </a:t>
            </a:r>
            <a:r>
              <a:rPr sz="1800" spc="-5" dirty="0">
                <a:latin typeface="Times New Roman"/>
                <a:cs typeface="Times New Roman"/>
              </a:rPr>
              <a:t>spider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traps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144779"/>
            <a:ext cx="6157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Crawler </a:t>
            </a:r>
            <a:r>
              <a:rPr dirty="0"/>
              <a:t>etiquette</a:t>
            </a:r>
            <a:r>
              <a:rPr spc="-30" dirty="0"/>
              <a:t> </a:t>
            </a:r>
            <a:r>
              <a:rPr dirty="0"/>
              <a:t>(important!)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8965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1049528"/>
            <a:ext cx="7893684" cy="13741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Spread the load, do not overwhelm 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412115" marR="5080" indent="-285750">
              <a:lnSpc>
                <a:spcPts val="2030"/>
              </a:lnSpc>
              <a:spcBef>
                <a:spcPts val="505"/>
              </a:spcBef>
              <a:tabLst>
                <a:tab pos="412115" algn="l"/>
              </a:tabLst>
            </a:pPr>
            <a:r>
              <a:rPr sz="3000" baseline="-4166" dirty="0">
                <a:latin typeface="Comic Sans MS"/>
                <a:cs typeface="Comic Sans MS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Make sure that no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-5" dirty="0">
                <a:latin typeface="Times New Roman"/>
                <a:cs typeface="Times New Roman"/>
              </a:rPr>
              <a:t>some max. </a:t>
            </a:r>
            <a:r>
              <a:rPr sz="2000" dirty="0">
                <a:latin typeface="Times New Roman"/>
                <a:cs typeface="Times New Roman"/>
              </a:rPr>
              <a:t>number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requests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any single  server per unit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dirty="0">
                <a:latin typeface="Times New Roman"/>
                <a:cs typeface="Times New Roman"/>
              </a:rPr>
              <a:t>say &lt;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1/second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imes New Roman"/>
                <a:cs typeface="Times New Roman"/>
              </a:rPr>
              <a:t>Honor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Robot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Exclusion</a:t>
            </a:r>
            <a:r>
              <a:rPr sz="2400" spc="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FF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053590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3268979"/>
            <a:ext cx="1377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Comic Sans MS"/>
                <a:cs typeface="Comic Sans MS"/>
              </a:rPr>
              <a:t>–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2415540"/>
            <a:ext cx="7865745" cy="2324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7815" marR="84455" indent="-285750" algn="just">
              <a:lnSpc>
                <a:spcPts val="2030"/>
              </a:lnSpc>
              <a:spcBef>
                <a:spcPts val="475"/>
              </a:spcBef>
              <a:buFont typeface="Comic Sans MS"/>
              <a:buChar char="–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A server can specify which parts of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document </a:t>
            </a:r>
            <a:r>
              <a:rPr sz="2000" spc="-5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crawler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allowed to </a:t>
            </a:r>
            <a:r>
              <a:rPr sz="2000" dirty="0">
                <a:latin typeface="Times New Roman"/>
                <a:cs typeface="Times New Roman"/>
              </a:rPr>
              <a:t>crawl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file named </a:t>
            </a:r>
            <a:r>
              <a:rPr sz="2000" dirty="0">
                <a:latin typeface="Times New Roman"/>
                <a:cs typeface="Times New Roman"/>
              </a:rPr>
              <a:t>‘robots.txt’ placed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HTTP </a:t>
            </a:r>
            <a:r>
              <a:rPr sz="2000" spc="5" dirty="0">
                <a:latin typeface="Times New Roman"/>
                <a:cs typeface="Times New Roman"/>
              </a:rPr>
              <a:t>root  </a:t>
            </a:r>
            <a:r>
              <a:rPr sz="2000" spc="-5" dirty="0">
                <a:latin typeface="Times New Roman"/>
                <a:cs typeface="Times New Roman"/>
              </a:rPr>
              <a:t>directory, </a:t>
            </a:r>
            <a:r>
              <a:rPr sz="2000" dirty="0">
                <a:latin typeface="Times New Roman"/>
                <a:cs typeface="Times New Roman"/>
              </a:rPr>
              <a:t>e.g.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http://www.indiana.edu/robots.txt</a:t>
            </a:r>
            <a:endParaRPr sz="2000">
              <a:latin typeface="Times New Roman"/>
              <a:cs typeface="Times New Roman"/>
            </a:endParaRPr>
          </a:p>
          <a:p>
            <a:pPr marL="297815" marR="5080" algn="just">
              <a:lnSpc>
                <a:spcPts val="203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Crawler </a:t>
            </a:r>
            <a:r>
              <a:rPr sz="2000" dirty="0">
                <a:latin typeface="Times New Roman"/>
                <a:cs typeface="Times New Roman"/>
              </a:rPr>
              <a:t>should </a:t>
            </a:r>
            <a:r>
              <a:rPr sz="2000" spc="-5" dirty="0">
                <a:latin typeface="Times New Roman"/>
                <a:cs typeface="Times New Roman"/>
              </a:rPr>
              <a:t>always </a:t>
            </a:r>
            <a:r>
              <a:rPr sz="2000" dirty="0">
                <a:latin typeface="Times New Roman"/>
                <a:cs typeface="Times New Roman"/>
              </a:rPr>
              <a:t>check, parse, and </a:t>
            </a:r>
            <a:r>
              <a:rPr sz="2000" spc="5" dirty="0">
                <a:latin typeface="Times New Roman"/>
                <a:cs typeface="Times New Roman"/>
              </a:rPr>
              <a:t>obey </a:t>
            </a:r>
            <a:r>
              <a:rPr sz="2000" spc="-5" dirty="0">
                <a:latin typeface="Times New Roman"/>
                <a:cs typeface="Times New Roman"/>
              </a:rPr>
              <a:t>this file </a:t>
            </a:r>
            <a:r>
              <a:rPr sz="2000" dirty="0">
                <a:latin typeface="Times New Roman"/>
                <a:cs typeface="Times New Roman"/>
              </a:rPr>
              <a:t>before sending any  requests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297815" algn="just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Times New Roman"/>
                <a:cs typeface="Times New Roman"/>
              </a:rPr>
              <a:t>More info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at: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10"/>
              </a:spcBef>
              <a:buFont typeface="Comic Sans MS"/>
              <a:buChar char="•"/>
              <a:tabLst>
                <a:tab pos="69850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http://www.google.com/robots.txt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30"/>
              </a:spcBef>
              <a:buFont typeface="Comic Sans MS"/>
              <a:buChar char="•"/>
              <a:tabLst>
                <a:tab pos="69850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http://www.robotstxt.org/wc/exclusion.html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20" y="527050"/>
            <a:ext cx="5043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on robot</a:t>
            </a:r>
            <a:r>
              <a:rPr spc="-60" dirty="0"/>
              <a:t> </a:t>
            </a:r>
            <a:r>
              <a:rPr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438909"/>
            <a:ext cx="7606030" cy="3423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1047750" indent="-342900">
              <a:lnSpc>
                <a:spcPts val="3550"/>
              </a:lnSpc>
              <a:spcBef>
                <a:spcPts val="459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Make sure URLs are </a:t>
            </a:r>
            <a:r>
              <a:rPr sz="3200" spc="5" dirty="0">
                <a:latin typeface="Times New Roman"/>
                <a:cs typeface="Times New Roman"/>
              </a:rPr>
              <a:t>canonical </a:t>
            </a:r>
            <a:r>
              <a:rPr sz="3200" dirty="0">
                <a:latin typeface="Times New Roman"/>
                <a:cs typeface="Times New Roman"/>
              </a:rPr>
              <a:t>before  checking against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robots.txt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3550"/>
              </a:lnSpc>
              <a:spcBef>
                <a:spcPts val="81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Avoid fetching robots.txt for </a:t>
            </a:r>
            <a:r>
              <a:rPr sz="3200" spc="5" dirty="0">
                <a:latin typeface="Times New Roman"/>
                <a:cs typeface="Times New Roman"/>
              </a:rPr>
              <a:t>each </a:t>
            </a:r>
            <a:r>
              <a:rPr sz="3200" dirty="0">
                <a:latin typeface="Times New Roman"/>
                <a:cs typeface="Times New Roman"/>
              </a:rPr>
              <a:t>request to  a server by caching its policy </a:t>
            </a:r>
            <a:r>
              <a:rPr sz="3200" spc="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relevant to 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crawler</a:t>
            </a:r>
            <a:endParaRPr sz="3200">
              <a:latin typeface="Times New Roman"/>
              <a:cs typeface="Times New Roman"/>
            </a:endParaRPr>
          </a:p>
          <a:p>
            <a:pPr marL="354965" marR="264795" indent="-342900">
              <a:lnSpc>
                <a:spcPts val="3550"/>
              </a:lnSpc>
              <a:spcBef>
                <a:spcPts val="81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Let’s look </a:t>
            </a:r>
            <a:r>
              <a:rPr sz="3200" spc="5" dirty="0">
                <a:latin typeface="Times New Roman"/>
                <a:cs typeface="Times New Roman"/>
              </a:rPr>
              <a:t>at some </a:t>
            </a:r>
            <a:r>
              <a:rPr sz="3200" dirty="0">
                <a:latin typeface="Times New Roman"/>
                <a:cs typeface="Times New Roman"/>
              </a:rPr>
              <a:t>examples to understand 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39" y="527050"/>
            <a:ext cx="5433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linkClick r:id="rId2"/>
              </a:rPr>
              <a:t>www.</a:t>
            </a:r>
            <a:r>
              <a:rPr spc="-5" dirty="0">
                <a:solidFill>
                  <a:srgbClr val="0066FF"/>
                </a:solidFill>
                <a:hlinkClick r:id="rId2"/>
              </a:rPr>
              <a:t>apple</a:t>
            </a:r>
            <a:r>
              <a:rPr spc="-5" dirty="0">
                <a:hlinkClick r:id="rId2"/>
              </a:rPr>
              <a:t>.com/robots.txt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858010"/>
            <a:ext cx="7391400" cy="1557020"/>
          </a:xfrm>
          <a:custGeom>
            <a:avLst/>
            <a:gdLst/>
            <a:ahLst/>
            <a:cxnLst/>
            <a:rect l="l" t="t" r="r" b="b"/>
            <a:pathLst>
              <a:path w="7391400" h="1557020">
                <a:moveTo>
                  <a:pt x="7391400" y="0"/>
                </a:moveTo>
                <a:lnTo>
                  <a:pt x="0" y="0"/>
                </a:lnTo>
                <a:lnTo>
                  <a:pt x="0" y="1557019"/>
                </a:lnTo>
                <a:lnTo>
                  <a:pt x="7391400" y="155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269" y="1892300"/>
            <a:ext cx="69748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FFFF00"/>
                </a:solidFill>
                <a:latin typeface="Courier New"/>
                <a:cs typeface="Courier New"/>
              </a:rPr>
              <a:t>robots.txt for</a:t>
            </a:r>
            <a:r>
              <a:rPr sz="2400" spc="-9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http://www.apple.com/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457708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Courier New"/>
                <a:cs typeface="Courier New"/>
              </a:rPr>
              <a:t>User-agent:</a:t>
            </a:r>
            <a:r>
              <a:rPr sz="2400" spc="-1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00"/>
                </a:solidFill>
                <a:latin typeface="Courier New"/>
                <a:cs typeface="Courier New"/>
              </a:rPr>
              <a:t>*  </a:t>
            </a:r>
            <a:r>
              <a:rPr sz="2400" spc="-5" dirty="0">
                <a:solidFill>
                  <a:srgbClr val="FFFF00"/>
                </a:solidFill>
                <a:latin typeface="Courier New"/>
                <a:cs typeface="Courier New"/>
              </a:rPr>
              <a:t>Disallow: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6447" y="2808377"/>
            <a:ext cx="5247005" cy="2811145"/>
            <a:chOff x="2606447" y="2808377"/>
            <a:chExt cx="5247005" cy="2811145"/>
          </a:xfrm>
        </p:grpSpPr>
        <p:sp>
          <p:nvSpPr>
            <p:cNvPr id="6" name="object 6"/>
            <p:cNvSpPr/>
            <p:nvPr/>
          </p:nvSpPr>
          <p:spPr>
            <a:xfrm>
              <a:off x="3383280" y="2813049"/>
              <a:ext cx="4465320" cy="1628139"/>
            </a:xfrm>
            <a:custGeom>
              <a:avLst/>
              <a:gdLst/>
              <a:ahLst/>
              <a:cxnLst/>
              <a:rect l="l" t="t" r="r" b="b"/>
              <a:pathLst>
                <a:path w="4465320" h="1628139">
                  <a:moveTo>
                    <a:pt x="0" y="0"/>
                  </a:moveTo>
                  <a:lnTo>
                    <a:pt x="2178050" y="1168400"/>
                  </a:lnTo>
                  <a:lnTo>
                    <a:pt x="2110042" y="1169504"/>
                  </a:lnTo>
                  <a:lnTo>
                    <a:pt x="2043338" y="1172667"/>
                  </a:lnTo>
                  <a:lnTo>
                    <a:pt x="1979316" y="1177658"/>
                  </a:lnTo>
                  <a:lnTo>
                    <a:pt x="1919356" y="1184249"/>
                  </a:lnTo>
                  <a:lnTo>
                    <a:pt x="1864836" y="1192212"/>
                  </a:lnTo>
                  <a:lnTo>
                    <a:pt x="1817136" y="1201318"/>
                  </a:lnTo>
                  <a:lnTo>
                    <a:pt x="1777635" y="1211338"/>
                  </a:lnTo>
                  <a:lnTo>
                    <a:pt x="1728748" y="1233208"/>
                  </a:lnTo>
                  <a:lnTo>
                    <a:pt x="1722120" y="1244600"/>
                  </a:lnTo>
                  <a:lnTo>
                    <a:pt x="1722120" y="1551939"/>
                  </a:lnTo>
                  <a:lnTo>
                    <a:pt x="1777635" y="1585201"/>
                  </a:lnTo>
                  <a:lnTo>
                    <a:pt x="1817136" y="1595221"/>
                  </a:lnTo>
                  <a:lnTo>
                    <a:pt x="1864836" y="1604327"/>
                  </a:lnTo>
                  <a:lnTo>
                    <a:pt x="1919356" y="1612290"/>
                  </a:lnTo>
                  <a:lnTo>
                    <a:pt x="1979316" y="1618881"/>
                  </a:lnTo>
                  <a:lnTo>
                    <a:pt x="2043338" y="1623872"/>
                  </a:lnTo>
                  <a:lnTo>
                    <a:pt x="2110042" y="1627035"/>
                  </a:lnTo>
                  <a:lnTo>
                    <a:pt x="2178050" y="1628139"/>
                  </a:lnTo>
                  <a:lnTo>
                    <a:pt x="4009390" y="1628139"/>
                  </a:lnTo>
                  <a:lnTo>
                    <a:pt x="4077705" y="1627035"/>
                  </a:lnTo>
                  <a:lnTo>
                    <a:pt x="4144589" y="1623872"/>
                  </a:lnTo>
                  <a:lnTo>
                    <a:pt x="4208683" y="1618881"/>
                  </a:lnTo>
                  <a:lnTo>
                    <a:pt x="4268632" y="1612290"/>
                  </a:lnTo>
                  <a:lnTo>
                    <a:pt x="4323080" y="1604327"/>
                  </a:lnTo>
                  <a:lnTo>
                    <a:pt x="4370669" y="1595221"/>
                  </a:lnTo>
                  <a:lnTo>
                    <a:pt x="4410044" y="1585201"/>
                  </a:lnTo>
                  <a:lnTo>
                    <a:pt x="4458726" y="1563331"/>
                  </a:lnTo>
                  <a:lnTo>
                    <a:pt x="4465320" y="1551939"/>
                  </a:lnTo>
                  <a:lnTo>
                    <a:pt x="4465320" y="1244600"/>
                  </a:lnTo>
                  <a:lnTo>
                    <a:pt x="4410044" y="1211338"/>
                  </a:lnTo>
                  <a:lnTo>
                    <a:pt x="4370669" y="1201318"/>
                  </a:lnTo>
                  <a:lnTo>
                    <a:pt x="4323080" y="1192212"/>
                  </a:lnTo>
                  <a:lnTo>
                    <a:pt x="4268632" y="1184249"/>
                  </a:lnTo>
                  <a:lnTo>
                    <a:pt x="4208683" y="1177658"/>
                  </a:lnTo>
                  <a:lnTo>
                    <a:pt x="4144589" y="1172667"/>
                  </a:lnTo>
                  <a:lnTo>
                    <a:pt x="4077705" y="1169504"/>
                  </a:lnTo>
                  <a:lnTo>
                    <a:pt x="4009390" y="1168400"/>
                  </a:lnTo>
                  <a:lnTo>
                    <a:pt x="2861310" y="116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3280" y="2813049"/>
              <a:ext cx="4465320" cy="1628139"/>
            </a:xfrm>
            <a:custGeom>
              <a:avLst/>
              <a:gdLst/>
              <a:ahLst/>
              <a:cxnLst/>
              <a:rect l="l" t="t" r="r" b="b"/>
              <a:pathLst>
                <a:path w="4465320" h="1628139">
                  <a:moveTo>
                    <a:pt x="2178050" y="1168400"/>
                  </a:moveTo>
                  <a:lnTo>
                    <a:pt x="2110042" y="1169504"/>
                  </a:lnTo>
                  <a:lnTo>
                    <a:pt x="2043338" y="1172667"/>
                  </a:lnTo>
                  <a:lnTo>
                    <a:pt x="1979316" y="1177658"/>
                  </a:lnTo>
                  <a:lnTo>
                    <a:pt x="1919356" y="1184249"/>
                  </a:lnTo>
                  <a:lnTo>
                    <a:pt x="1864836" y="1192212"/>
                  </a:lnTo>
                  <a:lnTo>
                    <a:pt x="1817136" y="1201318"/>
                  </a:lnTo>
                  <a:lnTo>
                    <a:pt x="1777635" y="1211338"/>
                  </a:lnTo>
                  <a:lnTo>
                    <a:pt x="1728748" y="1233208"/>
                  </a:lnTo>
                  <a:lnTo>
                    <a:pt x="1722120" y="1244600"/>
                  </a:lnTo>
                  <a:lnTo>
                    <a:pt x="1722120" y="1301750"/>
                  </a:lnTo>
                  <a:lnTo>
                    <a:pt x="1722120" y="1358900"/>
                  </a:lnTo>
                  <a:lnTo>
                    <a:pt x="1722120" y="1437639"/>
                  </a:lnTo>
                  <a:lnTo>
                    <a:pt x="1722120" y="1494789"/>
                  </a:lnTo>
                  <a:lnTo>
                    <a:pt x="1722120" y="1551939"/>
                  </a:lnTo>
                  <a:lnTo>
                    <a:pt x="1728748" y="1563331"/>
                  </a:lnTo>
                  <a:lnTo>
                    <a:pt x="1777635" y="1585201"/>
                  </a:lnTo>
                  <a:lnTo>
                    <a:pt x="1817136" y="1595221"/>
                  </a:lnTo>
                  <a:lnTo>
                    <a:pt x="1864836" y="1604327"/>
                  </a:lnTo>
                  <a:lnTo>
                    <a:pt x="1919356" y="1612290"/>
                  </a:lnTo>
                  <a:lnTo>
                    <a:pt x="1979316" y="1618881"/>
                  </a:lnTo>
                  <a:lnTo>
                    <a:pt x="2043338" y="1623872"/>
                  </a:lnTo>
                  <a:lnTo>
                    <a:pt x="2110042" y="1627035"/>
                  </a:lnTo>
                  <a:lnTo>
                    <a:pt x="2178050" y="1628139"/>
                  </a:lnTo>
                  <a:lnTo>
                    <a:pt x="2519680" y="1628139"/>
                  </a:lnTo>
                  <a:lnTo>
                    <a:pt x="2861310" y="1628139"/>
                  </a:lnTo>
                  <a:lnTo>
                    <a:pt x="3326129" y="1628139"/>
                  </a:lnTo>
                  <a:lnTo>
                    <a:pt x="3667760" y="1628139"/>
                  </a:lnTo>
                  <a:lnTo>
                    <a:pt x="4009390" y="1628139"/>
                  </a:lnTo>
                  <a:lnTo>
                    <a:pt x="4077705" y="1627035"/>
                  </a:lnTo>
                  <a:lnTo>
                    <a:pt x="4144589" y="1623872"/>
                  </a:lnTo>
                  <a:lnTo>
                    <a:pt x="4208683" y="1618881"/>
                  </a:lnTo>
                  <a:lnTo>
                    <a:pt x="4268632" y="1612290"/>
                  </a:lnTo>
                  <a:lnTo>
                    <a:pt x="4323080" y="1604327"/>
                  </a:lnTo>
                  <a:lnTo>
                    <a:pt x="4370669" y="1595221"/>
                  </a:lnTo>
                  <a:lnTo>
                    <a:pt x="4410044" y="1585201"/>
                  </a:lnTo>
                  <a:lnTo>
                    <a:pt x="4458726" y="1563331"/>
                  </a:lnTo>
                  <a:lnTo>
                    <a:pt x="4465320" y="1551939"/>
                  </a:lnTo>
                  <a:lnTo>
                    <a:pt x="4465320" y="1494789"/>
                  </a:lnTo>
                  <a:lnTo>
                    <a:pt x="4465320" y="1437639"/>
                  </a:lnTo>
                  <a:lnTo>
                    <a:pt x="4465320" y="1358900"/>
                  </a:lnTo>
                  <a:lnTo>
                    <a:pt x="4465320" y="1301750"/>
                  </a:lnTo>
                  <a:lnTo>
                    <a:pt x="4465320" y="1244600"/>
                  </a:lnTo>
                  <a:lnTo>
                    <a:pt x="4458726" y="1233208"/>
                  </a:lnTo>
                  <a:lnTo>
                    <a:pt x="4410044" y="1211338"/>
                  </a:lnTo>
                  <a:lnTo>
                    <a:pt x="4370669" y="1201318"/>
                  </a:lnTo>
                  <a:lnTo>
                    <a:pt x="4323080" y="1192212"/>
                  </a:lnTo>
                  <a:lnTo>
                    <a:pt x="4268632" y="1184249"/>
                  </a:lnTo>
                  <a:lnTo>
                    <a:pt x="4208683" y="1177658"/>
                  </a:lnTo>
                  <a:lnTo>
                    <a:pt x="4144589" y="1172667"/>
                  </a:lnTo>
                  <a:lnTo>
                    <a:pt x="4077705" y="1169504"/>
                  </a:lnTo>
                  <a:lnTo>
                    <a:pt x="4009390" y="1168400"/>
                  </a:lnTo>
                  <a:lnTo>
                    <a:pt x="3667760" y="1168400"/>
                  </a:lnTo>
                  <a:lnTo>
                    <a:pt x="3326129" y="1168400"/>
                  </a:lnTo>
                  <a:lnTo>
                    <a:pt x="2861310" y="1168400"/>
                  </a:lnTo>
                  <a:lnTo>
                    <a:pt x="0" y="0"/>
                  </a:lnTo>
                  <a:lnTo>
                    <a:pt x="2178050" y="1168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1120" y="3182619"/>
              <a:ext cx="2799080" cy="2432050"/>
            </a:xfrm>
            <a:custGeom>
              <a:avLst/>
              <a:gdLst/>
              <a:ahLst/>
              <a:cxnLst/>
              <a:rect l="l" t="t" r="r" b="b"/>
              <a:pathLst>
                <a:path w="2799079" h="2432050">
                  <a:moveTo>
                    <a:pt x="0" y="0"/>
                  </a:moveTo>
                  <a:lnTo>
                    <a:pt x="829309" y="1606549"/>
                  </a:lnTo>
                  <a:lnTo>
                    <a:pt x="764006" y="1608995"/>
                  </a:lnTo>
                  <a:lnTo>
                    <a:pt x="700397" y="1615957"/>
                  </a:lnTo>
                  <a:lnTo>
                    <a:pt x="640079" y="1626870"/>
                  </a:lnTo>
                  <a:lnTo>
                    <a:pt x="584654" y="1641169"/>
                  </a:lnTo>
                  <a:lnTo>
                    <a:pt x="535720" y="1658290"/>
                  </a:lnTo>
                  <a:lnTo>
                    <a:pt x="494876" y="1677670"/>
                  </a:lnTo>
                  <a:lnTo>
                    <a:pt x="443857" y="1720944"/>
                  </a:lnTo>
                  <a:lnTo>
                    <a:pt x="436880" y="1743709"/>
                  </a:lnTo>
                  <a:lnTo>
                    <a:pt x="436880" y="2294890"/>
                  </a:lnTo>
                  <a:lnTo>
                    <a:pt x="463722" y="2339857"/>
                  </a:lnTo>
                  <a:lnTo>
                    <a:pt x="535720" y="2380309"/>
                  </a:lnTo>
                  <a:lnTo>
                    <a:pt x="584654" y="2397430"/>
                  </a:lnTo>
                  <a:lnTo>
                    <a:pt x="640080" y="2411729"/>
                  </a:lnTo>
                  <a:lnTo>
                    <a:pt x="700397" y="2422642"/>
                  </a:lnTo>
                  <a:lnTo>
                    <a:pt x="764006" y="2429604"/>
                  </a:lnTo>
                  <a:lnTo>
                    <a:pt x="829309" y="2432049"/>
                  </a:lnTo>
                  <a:lnTo>
                    <a:pt x="2406650" y="2432049"/>
                  </a:lnTo>
                  <a:lnTo>
                    <a:pt x="2471618" y="2429604"/>
                  </a:lnTo>
                  <a:lnTo>
                    <a:pt x="2535050" y="2422642"/>
                  </a:lnTo>
                  <a:lnTo>
                    <a:pt x="2595315" y="2411729"/>
                  </a:lnTo>
                  <a:lnTo>
                    <a:pt x="2650782" y="2397430"/>
                  </a:lnTo>
                  <a:lnTo>
                    <a:pt x="2699821" y="2380309"/>
                  </a:lnTo>
                  <a:lnTo>
                    <a:pt x="2740801" y="2360929"/>
                  </a:lnTo>
                  <a:lnTo>
                    <a:pt x="2792061" y="2317655"/>
                  </a:lnTo>
                  <a:lnTo>
                    <a:pt x="2799080" y="2294890"/>
                  </a:lnTo>
                  <a:lnTo>
                    <a:pt x="2799080" y="1743709"/>
                  </a:lnTo>
                  <a:lnTo>
                    <a:pt x="2772091" y="1698742"/>
                  </a:lnTo>
                  <a:lnTo>
                    <a:pt x="2699821" y="1658290"/>
                  </a:lnTo>
                  <a:lnTo>
                    <a:pt x="2650782" y="1641169"/>
                  </a:lnTo>
                  <a:lnTo>
                    <a:pt x="2595315" y="1626869"/>
                  </a:lnTo>
                  <a:lnTo>
                    <a:pt x="2535050" y="1615957"/>
                  </a:lnTo>
                  <a:lnTo>
                    <a:pt x="2471618" y="1608995"/>
                  </a:lnTo>
                  <a:lnTo>
                    <a:pt x="2406650" y="1606549"/>
                  </a:lnTo>
                  <a:lnTo>
                    <a:pt x="1417320" y="1606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1120" y="3182619"/>
              <a:ext cx="2799080" cy="2432050"/>
            </a:xfrm>
            <a:custGeom>
              <a:avLst/>
              <a:gdLst/>
              <a:ahLst/>
              <a:cxnLst/>
              <a:rect l="l" t="t" r="r" b="b"/>
              <a:pathLst>
                <a:path w="2799079" h="2432050">
                  <a:moveTo>
                    <a:pt x="829309" y="1606549"/>
                  </a:moveTo>
                  <a:lnTo>
                    <a:pt x="764006" y="1608995"/>
                  </a:lnTo>
                  <a:lnTo>
                    <a:pt x="700397" y="1615957"/>
                  </a:lnTo>
                  <a:lnTo>
                    <a:pt x="640079" y="1626870"/>
                  </a:lnTo>
                  <a:lnTo>
                    <a:pt x="584654" y="1641169"/>
                  </a:lnTo>
                  <a:lnTo>
                    <a:pt x="535720" y="1658290"/>
                  </a:lnTo>
                  <a:lnTo>
                    <a:pt x="494876" y="1677670"/>
                  </a:lnTo>
                  <a:lnTo>
                    <a:pt x="443857" y="1720944"/>
                  </a:lnTo>
                  <a:lnTo>
                    <a:pt x="436880" y="1743709"/>
                  </a:lnTo>
                  <a:lnTo>
                    <a:pt x="436880" y="1846579"/>
                  </a:lnTo>
                  <a:lnTo>
                    <a:pt x="436880" y="1949449"/>
                  </a:lnTo>
                  <a:lnTo>
                    <a:pt x="436880" y="2089149"/>
                  </a:lnTo>
                  <a:lnTo>
                    <a:pt x="436880" y="2192019"/>
                  </a:lnTo>
                  <a:lnTo>
                    <a:pt x="436880" y="2294890"/>
                  </a:lnTo>
                  <a:lnTo>
                    <a:pt x="443857" y="2317655"/>
                  </a:lnTo>
                  <a:lnTo>
                    <a:pt x="494876" y="2360929"/>
                  </a:lnTo>
                  <a:lnTo>
                    <a:pt x="535720" y="2380309"/>
                  </a:lnTo>
                  <a:lnTo>
                    <a:pt x="584654" y="2397430"/>
                  </a:lnTo>
                  <a:lnTo>
                    <a:pt x="640080" y="2411729"/>
                  </a:lnTo>
                  <a:lnTo>
                    <a:pt x="700397" y="2422642"/>
                  </a:lnTo>
                  <a:lnTo>
                    <a:pt x="764006" y="2429604"/>
                  </a:lnTo>
                  <a:lnTo>
                    <a:pt x="829309" y="2432049"/>
                  </a:lnTo>
                  <a:lnTo>
                    <a:pt x="1122680" y="2432049"/>
                  </a:lnTo>
                  <a:lnTo>
                    <a:pt x="1417320" y="2432049"/>
                  </a:lnTo>
                  <a:lnTo>
                    <a:pt x="1817370" y="2432049"/>
                  </a:lnTo>
                  <a:lnTo>
                    <a:pt x="2112010" y="2432049"/>
                  </a:lnTo>
                  <a:lnTo>
                    <a:pt x="2406650" y="2432049"/>
                  </a:lnTo>
                  <a:lnTo>
                    <a:pt x="2471618" y="2429604"/>
                  </a:lnTo>
                  <a:lnTo>
                    <a:pt x="2535050" y="2422642"/>
                  </a:lnTo>
                  <a:lnTo>
                    <a:pt x="2595315" y="2411729"/>
                  </a:lnTo>
                  <a:lnTo>
                    <a:pt x="2650782" y="2397430"/>
                  </a:lnTo>
                  <a:lnTo>
                    <a:pt x="2699821" y="2380309"/>
                  </a:lnTo>
                  <a:lnTo>
                    <a:pt x="2740801" y="2360929"/>
                  </a:lnTo>
                  <a:lnTo>
                    <a:pt x="2792061" y="2317655"/>
                  </a:lnTo>
                  <a:lnTo>
                    <a:pt x="2799080" y="2294890"/>
                  </a:lnTo>
                  <a:lnTo>
                    <a:pt x="2799080" y="2192019"/>
                  </a:lnTo>
                  <a:lnTo>
                    <a:pt x="2799080" y="2089149"/>
                  </a:lnTo>
                  <a:lnTo>
                    <a:pt x="2799080" y="1949449"/>
                  </a:lnTo>
                  <a:lnTo>
                    <a:pt x="2799080" y="1846579"/>
                  </a:lnTo>
                  <a:lnTo>
                    <a:pt x="2799080" y="1743709"/>
                  </a:lnTo>
                  <a:lnTo>
                    <a:pt x="2792061" y="1720944"/>
                  </a:lnTo>
                  <a:lnTo>
                    <a:pt x="2740801" y="1677669"/>
                  </a:lnTo>
                  <a:lnTo>
                    <a:pt x="2699821" y="1658290"/>
                  </a:lnTo>
                  <a:lnTo>
                    <a:pt x="2650782" y="1641169"/>
                  </a:lnTo>
                  <a:lnTo>
                    <a:pt x="2595315" y="1626869"/>
                  </a:lnTo>
                  <a:lnTo>
                    <a:pt x="2535050" y="1615957"/>
                  </a:lnTo>
                  <a:lnTo>
                    <a:pt x="2471618" y="1608995"/>
                  </a:lnTo>
                  <a:lnTo>
                    <a:pt x="2406650" y="1606549"/>
                  </a:lnTo>
                  <a:lnTo>
                    <a:pt x="2112010" y="1606549"/>
                  </a:lnTo>
                  <a:lnTo>
                    <a:pt x="1817370" y="1606549"/>
                  </a:lnTo>
                  <a:lnTo>
                    <a:pt x="1417320" y="1606549"/>
                  </a:lnTo>
                  <a:lnTo>
                    <a:pt x="0" y="0"/>
                  </a:lnTo>
                  <a:lnTo>
                    <a:pt x="829309" y="160654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4090" y="4015740"/>
            <a:ext cx="3907154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32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crawlers…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12700" marR="2482850" indent="927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…can go 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560" y="107950"/>
            <a:ext cx="6280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linkClick r:id="rId2"/>
              </a:rPr>
              <a:t>www.</a:t>
            </a:r>
            <a:r>
              <a:rPr spc="-5" dirty="0">
                <a:solidFill>
                  <a:srgbClr val="0066FF"/>
                </a:solidFill>
                <a:hlinkClick r:id="rId2"/>
              </a:rPr>
              <a:t>microsoft</a:t>
            </a:r>
            <a:r>
              <a:rPr spc="-5" dirty="0">
                <a:hlinkClick r:id="rId2"/>
              </a:rPr>
              <a:t>.com/robots.txt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19810"/>
            <a:ext cx="6629400" cy="4960620"/>
          </a:xfrm>
          <a:custGeom>
            <a:avLst/>
            <a:gdLst/>
            <a:ahLst/>
            <a:cxnLst/>
            <a:rect l="l" t="t" r="r" b="b"/>
            <a:pathLst>
              <a:path w="6629400" h="4960620">
                <a:moveTo>
                  <a:pt x="6629400" y="0"/>
                </a:moveTo>
                <a:lnTo>
                  <a:pt x="0" y="0"/>
                </a:lnTo>
                <a:lnTo>
                  <a:pt x="0" y="4960620"/>
                </a:lnTo>
                <a:lnTo>
                  <a:pt x="6629400" y="4960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869" y="1054100"/>
            <a:ext cx="5633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#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Robots.txt file for</a:t>
            </a:r>
            <a:r>
              <a:rPr sz="16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http://www.microsoft.com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69" y="1540509"/>
            <a:ext cx="490220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User-agent:</a:t>
            </a:r>
            <a:r>
              <a:rPr sz="16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 /canada/Library/mnp/2/aspx/  Disallow: /communities/bin.aspx  Disallow:</a:t>
            </a:r>
            <a:r>
              <a:rPr sz="16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/communities/eventdetails.mspx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514600"/>
            <a:ext cx="587756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 /communities/blogs/PortalResults.mspx  Disallow:</a:t>
            </a:r>
            <a:r>
              <a:rPr sz="16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/communities/rss.aspx</a:t>
            </a:r>
            <a:endParaRPr sz="1600">
              <a:latin typeface="Courier New"/>
              <a:cs typeface="Courier New"/>
            </a:endParaRPr>
          </a:p>
          <a:p>
            <a:pPr marL="12700" marR="1955800">
              <a:lnSpc>
                <a:spcPts val="1910"/>
              </a:lnSpc>
              <a:spcBef>
                <a:spcPts val="60"/>
              </a:spcBef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 /downloads/Browse.aspx  Disallow:</a:t>
            </a:r>
            <a:r>
              <a:rPr sz="16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/downloads/info.aspx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</a:t>
            </a:r>
            <a:r>
              <a:rPr sz="1600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/france/formation/centres/planning.asp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731259"/>
            <a:ext cx="4658360" cy="221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 /france/mnp_utility.mspx  Disallow: /germany/library/images/mnp/  Disallow: /germany/mnp_utility.mspx  Disallow:</a:t>
            </a:r>
            <a:r>
              <a:rPr sz="16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/ie/ie40/</a:t>
            </a:r>
            <a:endParaRPr sz="1600">
              <a:latin typeface="Courier New"/>
              <a:cs typeface="Courier New"/>
            </a:endParaRPr>
          </a:p>
          <a:p>
            <a:pPr marL="12700" marR="858519">
              <a:lnSpc>
                <a:spcPct val="99700"/>
              </a:lnSpc>
              <a:spcBef>
                <a:spcPts val="5"/>
              </a:spcBef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 /info/customerror.htm  Disallow: /info/smart404.asp  Disallow:</a:t>
            </a:r>
            <a:r>
              <a:rPr sz="16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/intlkb/</a:t>
            </a:r>
            <a:endParaRPr sz="1600">
              <a:latin typeface="Courier New"/>
              <a:cs typeface="Courier New"/>
            </a:endParaRPr>
          </a:p>
          <a:p>
            <a:pPr marL="12700" marR="25654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Disallow:</a:t>
            </a:r>
            <a:r>
              <a:rPr sz="16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/isapi/  #etc…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240" y="1238249"/>
            <a:ext cx="6537959" cy="4297680"/>
          </a:xfrm>
          <a:custGeom>
            <a:avLst/>
            <a:gdLst/>
            <a:ahLst/>
            <a:cxnLst/>
            <a:rect l="l" t="t" r="r" b="b"/>
            <a:pathLst>
              <a:path w="6537959" h="4297680">
                <a:moveTo>
                  <a:pt x="6457950" y="2998470"/>
                </a:moveTo>
                <a:lnTo>
                  <a:pt x="6453187" y="2960090"/>
                </a:lnTo>
                <a:lnTo>
                  <a:pt x="6439586" y="2922409"/>
                </a:lnTo>
                <a:lnTo>
                  <a:pt x="6418097" y="2886227"/>
                </a:lnTo>
                <a:lnTo>
                  <a:pt x="6389713" y="2852318"/>
                </a:lnTo>
                <a:lnTo>
                  <a:pt x="6355385" y="2821470"/>
                </a:lnTo>
                <a:lnTo>
                  <a:pt x="6316116" y="2794470"/>
                </a:lnTo>
                <a:lnTo>
                  <a:pt x="6272873" y="2772105"/>
                </a:lnTo>
                <a:lnTo>
                  <a:pt x="6226619" y="2755163"/>
                </a:lnTo>
                <a:lnTo>
                  <a:pt x="6178347" y="2744419"/>
                </a:lnTo>
                <a:lnTo>
                  <a:pt x="6129020" y="2740660"/>
                </a:lnTo>
                <a:lnTo>
                  <a:pt x="5300980" y="2740660"/>
                </a:lnTo>
                <a:lnTo>
                  <a:pt x="5091430" y="2355850"/>
                </a:lnTo>
                <a:lnTo>
                  <a:pt x="4808220" y="2740660"/>
                </a:lnTo>
                <a:lnTo>
                  <a:pt x="4759223" y="2744419"/>
                </a:lnTo>
                <a:lnTo>
                  <a:pt x="4711230" y="2755163"/>
                </a:lnTo>
                <a:lnTo>
                  <a:pt x="4665192" y="2772105"/>
                </a:lnTo>
                <a:lnTo>
                  <a:pt x="4622101" y="2794470"/>
                </a:lnTo>
                <a:lnTo>
                  <a:pt x="4582947" y="2821470"/>
                </a:lnTo>
                <a:lnTo>
                  <a:pt x="4548708" y="2852318"/>
                </a:lnTo>
                <a:lnTo>
                  <a:pt x="4520362" y="2886227"/>
                </a:lnTo>
                <a:lnTo>
                  <a:pt x="4498899" y="2922409"/>
                </a:lnTo>
                <a:lnTo>
                  <a:pt x="4485310" y="2960090"/>
                </a:lnTo>
                <a:lnTo>
                  <a:pt x="4480560" y="2998470"/>
                </a:lnTo>
                <a:lnTo>
                  <a:pt x="4480560" y="4038600"/>
                </a:lnTo>
                <a:lnTo>
                  <a:pt x="4485310" y="4077335"/>
                </a:lnTo>
                <a:lnTo>
                  <a:pt x="4498899" y="4115295"/>
                </a:lnTo>
                <a:lnTo>
                  <a:pt x="4520362" y="4151693"/>
                </a:lnTo>
                <a:lnTo>
                  <a:pt x="4548708" y="4185767"/>
                </a:lnTo>
                <a:lnTo>
                  <a:pt x="4582947" y="4216730"/>
                </a:lnTo>
                <a:lnTo>
                  <a:pt x="4622101" y="4243794"/>
                </a:lnTo>
                <a:lnTo>
                  <a:pt x="4665192" y="4266209"/>
                </a:lnTo>
                <a:lnTo>
                  <a:pt x="4711230" y="4283176"/>
                </a:lnTo>
                <a:lnTo>
                  <a:pt x="4759223" y="4293933"/>
                </a:lnTo>
                <a:lnTo>
                  <a:pt x="4808220" y="4297680"/>
                </a:lnTo>
                <a:lnTo>
                  <a:pt x="6129020" y="4297680"/>
                </a:lnTo>
                <a:lnTo>
                  <a:pt x="6178347" y="4293933"/>
                </a:lnTo>
                <a:lnTo>
                  <a:pt x="6226619" y="4283176"/>
                </a:lnTo>
                <a:lnTo>
                  <a:pt x="6272873" y="4266209"/>
                </a:lnTo>
                <a:lnTo>
                  <a:pt x="6316116" y="4243794"/>
                </a:lnTo>
                <a:lnTo>
                  <a:pt x="6355397" y="4216717"/>
                </a:lnTo>
                <a:lnTo>
                  <a:pt x="6389713" y="4185767"/>
                </a:lnTo>
                <a:lnTo>
                  <a:pt x="6418097" y="4151693"/>
                </a:lnTo>
                <a:lnTo>
                  <a:pt x="6439586" y="4115295"/>
                </a:lnTo>
                <a:lnTo>
                  <a:pt x="6453187" y="4077335"/>
                </a:lnTo>
                <a:lnTo>
                  <a:pt x="6457950" y="4038600"/>
                </a:lnTo>
                <a:lnTo>
                  <a:pt x="6457950" y="2998470"/>
                </a:lnTo>
                <a:close/>
              </a:path>
              <a:path w="6537959" h="4297680">
                <a:moveTo>
                  <a:pt x="6537960" y="76200"/>
                </a:moveTo>
                <a:lnTo>
                  <a:pt x="6482435" y="42938"/>
                </a:lnTo>
                <a:lnTo>
                  <a:pt x="6442938" y="32918"/>
                </a:lnTo>
                <a:lnTo>
                  <a:pt x="6395237" y="23812"/>
                </a:lnTo>
                <a:lnTo>
                  <a:pt x="6340716" y="15849"/>
                </a:lnTo>
                <a:lnTo>
                  <a:pt x="6280759" y="9258"/>
                </a:lnTo>
                <a:lnTo>
                  <a:pt x="6216739" y="4267"/>
                </a:lnTo>
                <a:lnTo>
                  <a:pt x="6150026" y="1104"/>
                </a:lnTo>
                <a:lnTo>
                  <a:pt x="6082030" y="0"/>
                </a:lnTo>
                <a:lnTo>
                  <a:pt x="4250690" y="0"/>
                </a:lnTo>
                <a:lnTo>
                  <a:pt x="4182364" y="1104"/>
                </a:lnTo>
                <a:lnTo>
                  <a:pt x="4115485" y="4267"/>
                </a:lnTo>
                <a:lnTo>
                  <a:pt x="4051389" y="9258"/>
                </a:lnTo>
                <a:lnTo>
                  <a:pt x="3991445" y="15849"/>
                </a:lnTo>
                <a:lnTo>
                  <a:pt x="3937000" y="23812"/>
                </a:lnTo>
                <a:lnTo>
                  <a:pt x="3889400" y="32918"/>
                </a:lnTo>
                <a:lnTo>
                  <a:pt x="3850030" y="42938"/>
                </a:lnTo>
                <a:lnTo>
                  <a:pt x="3801351" y="64808"/>
                </a:lnTo>
                <a:lnTo>
                  <a:pt x="3794760" y="76200"/>
                </a:lnTo>
                <a:lnTo>
                  <a:pt x="3794760" y="269240"/>
                </a:lnTo>
                <a:lnTo>
                  <a:pt x="0" y="307340"/>
                </a:lnTo>
                <a:lnTo>
                  <a:pt x="3794760" y="383540"/>
                </a:lnTo>
                <a:lnTo>
                  <a:pt x="3801351" y="394931"/>
                </a:lnTo>
                <a:lnTo>
                  <a:pt x="3820223" y="406095"/>
                </a:lnTo>
                <a:lnTo>
                  <a:pt x="3889400" y="426821"/>
                </a:lnTo>
                <a:lnTo>
                  <a:pt x="3937000" y="435927"/>
                </a:lnTo>
                <a:lnTo>
                  <a:pt x="3991445" y="443890"/>
                </a:lnTo>
                <a:lnTo>
                  <a:pt x="4051389" y="450481"/>
                </a:lnTo>
                <a:lnTo>
                  <a:pt x="4115485" y="455472"/>
                </a:lnTo>
                <a:lnTo>
                  <a:pt x="4182364" y="458635"/>
                </a:lnTo>
                <a:lnTo>
                  <a:pt x="4250690" y="459740"/>
                </a:lnTo>
                <a:lnTo>
                  <a:pt x="6082030" y="459740"/>
                </a:lnTo>
                <a:lnTo>
                  <a:pt x="6150026" y="458635"/>
                </a:lnTo>
                <a:lnTo>
                  <a:pt x="6216739" y="455472"/>
                </a:lnTo>
                <a:lnTo>
                  <a:pt x="6280759" y="450481"/>
                </a:lnTo>
                <a:lnTo>
                  <a:pt x="6340716" y="443890"/>
                </a:lnTo>
                <a:lnTo>
                  <a:pt x="6395237" y="435927"/>
                </a:lnTo>
                <a:lnTo>
                  <a:pt x="6442938" y="426821"/>
                </a:lnTo>
                <a:lnTo>
                  <a:pt x="6482435" y="416801"/>
                </a:lnTo>
                <a:lnTo>
                  <a:pt x="6531330" y="394931"/>
                </a:lnTo>
                <a:lnTo>
                  <a:pt x="6537960" y="383540"/>
                </a:lnTo>
                <a:lnTo>
                  <a:pt x="6537960" y="762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5259" y="1272540"/>
            <a:ext cx="234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6455" algn="l"/>
                <a:tab pos="2331085" algn="l"/>
              </a:tabLst>
            </a:pPr>
            <a:r>
              <a:rPr sz="2400" spc="-5" dirty="0">
                <a:latin typeface="Arial"/>
                <a:cs typeface="Arial"/>
              </a:rPr>
              <a:t>All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crawlers…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1800" y="3594100"/>
            <a:ext cx="1977389" cy="1941830"/>
          </a:xfrm>
          <a:custGeom>
            <a:avLst/>
            <a:gdLst/>
            <a:ahLst/>
            <a:cxnLst/>
            <a:rect l="l" t="t" r="r" b="b"/>
            <a:pathLst>
              <a:path w="1977390" h="1941829">
                <a:moveTo>
                  <a:pt x="327659" y="384810"/>
                </a:moveTo>
                <a:lnTo>
                  <a:pt x="278674" y="388565"/>
                </a:lnTo>
                <a:lnTo>
                  <a:pt x="230672" y="399308"/>
                </a:lnTo>
                <a:lnTo>
                  <a:pt x="184636" y="416253"/>
                </a:lnTo>
                <a:lnTo>
                  <a:pt x="141549" y="438617"/>
                </a:lnTo>
                <a:lnTo>
                  <a:pt x="102393" y="465613"/>
                </a:lnTo>
                <a:lnTo>
                  <a:pt x="68153" y="496458"/>
                </a:lnTo>
                <a:lnTo>
                  <a:pt x="39810" y="530365"/>
                </a:lnTo>
                <a:lnTo>
                  <a:pt x="18348" y="566552"/>
                </a:lnTo>
                <a:lnTo>
                  <a:pt x="4751" y="604231"/>
                </a:lnTo>
                <a:lnTo>
                  <a:pt x="0" y="642619"/>
                </a:lnTo>
                <a:lnTo>
                  <a:pt x="0" y="836930"/>
                </a:lnTo>
                <a:lnTo>
                  <a:pt x="0" y="1031239"/>
                </a:lnTo>
                <a:lnTo>
                  <a:pt x="0" y="1295400"/>
                </a:lnTo>
                <a:lnTo>
                  <a:pt x="0" y="1489710"/>
                </a:lnTo>
                <a:lnTo>
                  <a:pt x="0" y="1682750"/>
                </a:lnTo>
                <a:lnTo>
                  <a:pt x="4751" y="1721482"/>
                </a:lnTo>
                <a:lnTo>
                  <a:pt x="18348" y="1759437"/>
                </a:lnTo>
                <a:lnTo>
                  <a:pt x="39810" y="1795838"/>
                </a:lnTo>
                <a:lnTo>
                  <a:pt x="68153" y="1829907"/>
                </a:lnTo>
                <a:lnTo>
                  <a:pt x="102393" y="1860867"/>
                </a:lnTo>
                <a:lnTo>
                  <a:pt x="141549" y="1887941"/>
                </a:lnTo>
                <a:lnTo>
                  <a:pt x="184636" y="1910351"/>
                </a:lnTo>
                <a:lnTo>
                  <a:pt x="230672" y="1927321"/>
                </a:lnTo>
                <a:lnTo>
                  <a:pt x="278674" y="1938073"/>
                </a:lnTo>
                <a:lnTo>
                  <a:pt x="327659" y="1941830"/>
                </a:lnTo>
                <a:lnTo>
                  <a:pt x="574040" y="1941830"/>
                </a:lnTo>
                <a:lnTo>
                  <a:pt x="820420" y="1941830"/>
                </a:lnTo>
                <a:lnTo>
                  <a:pt x="1155700" y="1941830"/>
                </a:lnTo>
                <a:lnTo>
                  <a:pt x="1403350" y="1941830"/>
                </a:lnTo>
                <a:lnTo>
                  <a:pt x="1648459" y="1941830"/>
                </a:lnTo>
                <a:lnTo>
                  <a:pt x="1697789" y="1938073"/>
                </a:lnTo>
                <a:lnTo>
                  <a:pt x="1746067" y="1927321"/>
                </a:lnTo>
                <a:lnTo>
                  <a:pt x="1792317" y="1910351"/>
                </a:lnTo>
                <a:lnTo>
                  <a:pt x="1835566" y="1887941"/>
                </a:lnTo>
                <a:lnTo>
                  <a:pt x="1874837" y="1860867"/>
                </a:lnTo>
                <a:lnTo>
                  <a:pt x="1909155" y="1829907"/>
                </a:lnTo>
                <a:lnTo>
                  <a:pt x="1937545" y="1795838"/>
                </a:lnTo>
                <a:lnTo>
                  <a:pt x="1959030" y="1759437"/>
                </a:lnTo>
                <a:lnTo>
                  <a:pt x="1972637" y="1721482"/>
                </a:lnTo>
                <a:lnTo>
                  <a:pt x="1977390" y="1682750"/>
                </a:lnTo>
                <a:lnTo>
                  <a:pt x="1977390" y="1489710"/>
                </a:lnTo>
                <a:lnTo>
                  <a:pt x="1977390" y="1295400"/>
                </a:lnTo>
                <a:lnTo>
                  <a:pt x="1977390" y="1031239"/>
                </a:lnTo>
                <a:lnTo>
                  <a:pt x="1977390" y="836930"/>
                </a:lnTo>
                <a:lnTo>
                  <a:pt x="1977390" y="642619"/>
                </a:lnTo>
                <a:lnTo>
                  <a:pt x="1972637" y="604231"/>
                </a:lnTo>
                <a:lnTo>
                  <a:pt x="1959030" y="566552"/>
                </a:lnTo>
                <a:lnTo>
                  <a:pt x="1937545" y="530365"/>
                </a:lnTo>
                <a:lnTo>
                  <a:pt x="1909155" y="496458"/>
                </a:lnTo>
                <a:lnTo>
                  <a:pt x="1874837" y="465613"/>
                </a:lnTo>
                <a:lnTo>
                  <a:pt x="1835566" y="438617"/>
                </a:lnTo>
                <a:lnTo>
                  <a:pt x="1792317" y="416253"/>
                </a:lnTo>
                <a:lnTo>
                  <a:pt x="1746067" y="399308"/>
                </a:lnTo>
                <a:lnTo>
                  <a:pt x="1697789" y="388565"/>
                </a:lnTo>
                <a:lnTo>
                  <a:pt x="1648459" y="384810"/>
                </a:lnTo>
                <a:lnTo>
                  <a:pt x="1403350" y="384810"/>
                </a:lnTo>
                <a:lnTo>
                  <a:pt x="1155700" y="384810"/>
                </a:lnTo>
                <a:lnTo>
                  <a:pt x="820420" y="384810"/>
                </a:lnTo>
                <a:lnTo>
                  <a:pt x="610870" y="0"/>
                </a:lnTo>
                <a:lnTo>
                  <a:pt x="327659" y="3848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31050" y="4013200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…are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1519" y="4378959"/>
            <a:ext cx="137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allowed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2650" y="4744720"/>
            <a:ext cx="1075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these 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1828800"/>
            <a:ext cx="1828800" cy="4038600"/>
          </a:xfrm>
          <a:custGeom>
            <a:avLst/>
            <a:gdLst/>
            <a:ahLst/>
            <a:cxnLst/>
            <a:rect l="l" t="t" r="r" b="b"/>
            <a:pathLst>
              <a:path w="1828800" h="4038600">
                <a:moveTo>
                  <a:pt x="0" y="0"/>
                </a:moveTo>
                <a:lnTo>
                  <a:pt x="335756" y="0"/>
                </a:lnTo>
                <a:lnTo>
                  <a:pt x="628650" y="0"/>
                </a:lnTo>
                <a:lnTo>
                  <a:pt x="835818" y="0"/>
                </a:lnTo>
                <a:lnTo>
                  <a:pt x="914400" y="0"/>
                </a:lnTo>
                <a:lnTo>
                  <a:pt x="914400" y="1764029"/>
                </a:lnTo>
                <a:lnTo>
                  <a:pt x="1185862" y="1764029"/>
                </a:lnTo>
                <a:lnTo>
                  <a:pt x="1371600" y="1764029"/>
                </a:lnTo>
                <a:lnTo>
                  <a:pt x="1557337" y="1764029"/>
                </a:lnTo>
                <a:lnTo>
                  <a:pt x="1828800" y="1764029"/>
                </a:lnTo>
                <a:lnTo>
                  <a:pt x="1493043" y="1764029"/>
                </a:lnTo>
                <a:lnTo>
                  <a:pt x="1200150" y="1764029"/>
                </a:lnTo>
                <a:lnTo>
                  <a:pt x="992981" y="1764029"/>
                </a:lnTo>
                <a:lnTo>
                  <a:pt x="914400" y="1764029"/>
                </a:lnTo>
                <a:lnTo>
                  <a:pt x="914400" y="4038600"/>
                </a:lnTo>
                <a:lnTo>
                  <a:pt x="642937" y="4038600"/>
                </a:lnTo>
                <a:lnTo>
                  <a:pt x="457200" y="4038600"/>
                </a:lnTo>
                <a:lnTo>
                  <a:pt x="271462" y="4038600"/>
                </a:lnTo>
                <a:lnTo>
                  <a:pt x="0" y="4038600"/>
                </a:lnTo>
              </a:path>
            </a:pathLst>
          </a:custGeom>
          <a:ln w="38097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530" y="107950"/>
            <a:ext cx="599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linkClick r:id="rId2"/>
              </a:rPr>
              <a:t>www</a:t>
            </a:r>
            <a:r>
              <a:rPr dirty="0">
                <a:hlinkClick r:id="rId2"/>
              </a:rPr>
              <a:t>.</a:t>
            </a:r>
            <a:r>
              <a:rPr dirty="0">
                <a:solidFill>
                  <a:srgbClr val="0066FF"/>
                </a:solidFill>
                <a:hlinkClick r:id="rId2"/>
              </a:rPr>
              <a:t>spr</a:t>
            </a:r>
            <a:r>
              <a:rPr spc="10" dirty="0">
                <a:solidFill>
                  <a:srgbClr val="0066FF"/>
                </a:solidFill>
                <a:hlinkClick r:id="rId2"/>
              </a:rPr>
              <a:t>i</a:t>
            </a:r>
            <a:r>
              <a:rPr dirty="0">
                <a:solidFill>
                  <a:srgbClr val="0066FF"/>
                </a:solidFill>
                <a:hlinkClick r:id="rId2"/>
              </a:rPr>
              <a:t>n</a:t>
            </a:r>
            <a:r>
              <a:rPr spc="10" dirty="0">
                <a:solidFill>
                  <a:srgbClr val="0066FF"/>
                </a:solidFill>
                <a:hlinkClick r:id="rId2"/>
              </a:rPr>
              <a:t>g</a:t>
            </a:r>
            <a:r>
              <a:rPr spc="-5" dirty="0">
                <a:solidFill>
                  <a:srgbClr val="0066FF"/>
                </a:solidFill>
                <a:hlinkClick r:id="rId2"/>
              </a:rPr>
              <a:t>e</a:t>
            </a:r>
            <a:r>
              <a:rPr spc="-15" dirty="0">
                <a:solidFill>
                  <a:srgbClr val="0066FF"/>
                </a:solidFill>
                <a:hlinkClick r:id="rId2"/>
              </a:rPr>
              <a:t>r</a:t>
            </a:r>
            <a:r>
              <a:rPr dirty="0">
                <a:hlinkClick r:id="rId2"/>
              </a:rPr>
              <a:t>.</a:t>
            </a:r>
            <a:r>
              <a:rPr spc="5" dirty="0">
                <a:hlinkClick r:id="rId2"/>
              </a:rPr>
              <a:t>c</a:t>
            </a:r>
            <a:r>
              <a:rPr dirty="0">
                <a:hlinkClick r:id="rId2"/>
              </a:rPr>
              <a:t>om/</a:t>
            </a:r>
            <a:r>
              <a:rPr spc="5" dirty="0">
                <a:hlinkClick r:id="rId2"/>
              </a:rPr>
              <a:t>r</a:t>
            </a:r>
            <a:r>
              <a:rPr dirty="0">
                <a:hlinkClick r:id="rId2"/>
              </a:rPr>
              <a:t>ob</a:t>
            </a:r>
            <a:r>
              <a:rPr spc="10" dirty="0">
                <a:hlinkClick r:id="rId2"/>
              </a:rPr>
              <a:t>o</a:t>
            </a:r>
            <a:r>
              <a:rPr spc="5" dirty="0">
                <a:hlinkClick r:id="rId2"/>
              </a:rPr>
              <a:t>t</a:t>
            </a:r>
            <a:r>
              <a:rPr spc="-5" dirty="0">
                <a:hlinkClick r:id="rId2"/>
              </a:rPr>
              <a:t>s</a:t>
            </a:r>
            <a:r>
              <a:rPr dirty="0">
                <a:hlinkClick r:id="rId2"/>
              </a:rPr>
              <a:t>.</a:t>
            </a:r>
            <a:r>
              <a:rPr spc="10" dirty="0">
                <a:hlinkClick r:id="rId2"/>
              </a:rPr>
              <a:t>t</a:t>
            </a:r>
            <a:r>
              <a:rPr dirty="0">
                <a:hlinkClick r:id="rId2"/>
              </a:rPr>
              <a:t>xt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165860"/>
            <a:ext cx="6629400" cy="4782820"/>
          </a:xfrm>
          <a:custGeom>
            <a:avLst/>
            <a:gdLst/>
            <a:ahLst/>
            <a:cxnLst/>
            <a:rect l="l" t="t" r="r" b="b"/>
            <a:pathLst>
              <a:path w="6629400" h="4782820">
                <a:moveTo>
                  <a:pt x="6629400" y="0"/>
                </a:moveTo>
                <a:lnTo>
                  <a:pt x="0" y="0"/>
                </a:lnTo>
                <a:lnTo>
                  <a:pt x="0" y="4782820"/>
                </a:lnTo>
                <a:lnTo>
                  <a:pt x="6629400" y="4782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269" y="1200150"/>
            <a:ext cx="546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Robots.txt 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http://www.springer.com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(fragment)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626870"/>
            <a:ext cx="2265680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User-agent: Googlebot  Disallow: /chl/*  Disallow: /uk/*  Disallow: /italy/*  Disallow:</a:t>
            </a:r>
            <a:r>
              <a:rPr sz="14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/france/*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905759"/>
            <a:ext cx="183896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User-agent:</a:t>
            </a:r>
            <a:r>
              <a:rPr sz="14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slurp  Disallow: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Crawl-delay:</a:t>
            </a:r>
            <a:r>
              <a:rPr sz="14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3757929"/>
            <a:ext cx="1945639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User-agent:</a:t>
            </a:r>
            <a:r>
              <a:rPr sz="14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MSNBot  Disallow: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Crawl-delay:</a:t>
            </a:r>
            <a:r>
              <a:rPr sz="14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4610100"/>
            <a:ext cx="205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User-agent:</a:t>
            </a:r>
            <a:r>
              <a:rPr sz="14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scooter  Disallow: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5248909"/>
            <a:ext cx="1412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all others  User-agent:</a:t>
            </a:r>
            <a:r>
              <a:rPr sz="1400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*  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Disallow:</a:t>
            </a:r>
            <a:r>
              <a:rPr sz="14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0737" y="1634807"/>
            <a:ext cx="5330825" cy="1019175"/>
            <a:chOff x="3360737" y="1634807"/>
            <a:chExt cx="5330825" cy="1019175"/>
          </a:xfrm>
        </p:grpSpPr>
        <p:sp>
          <p:nvSpPr>
            <p:cNvPr id="11" name="object 11"/>
            <p:cNvSpPr/>
            <p:nvPr/>
          </p:nvSpPr>
          <p:spPr>
            <a:xfrm>
              <a:off x="3365500" y="1639570"/>
              <a:ext cx="5321300" cy="1009650"/>
            </a:xfrm>
            <a:custGeom>
              <a:avLst/>
              <a:gdLst/>
              <a:ahLst/>
              <a:cxnLst/>
              <a:rect l="l" t="t" r="r" b="b"/>
              <a:pathLst>
                <a:path w="5321300" h="1009650">
                  <a:moveTo>
                    <a:pt x="4865370" y="0"/>
                  </a:moveTo>
                  <a:lnTo>
                    <a:pt x="3034029" y="0"/>
                  </a:lnTo>
                  <a:lnTo>
                    <a:pt x="2971885" y="2015"/>
                  </a:lnTo>
                  <a:lnTo>
                    <a:pt x="2910823" y="7808"/>
                  </a:lnTo>
                  <a:lnTo>
                    <a:pt x="2851862" y="17003"/>
                  </a:lnTo>
                  <a:lnTo>
                    <a:pt x="2796021" y="29220"/>
                  </a:lnTo>
                  <a:lnTo>
                    <a:pt x="2744320" y="44082"/>
                  </a:lnTo>
                  <a:lnTo>
                    <a:pt x="2697776" y="61211"/>
                  </a:lnTo>
                  <a:lnTo>
                    <a:pt x="2657410" y="80230"/>
                  </a:lnTo>
                  <a:lnTo>
                    <a:pt x="2624240" y="100760"/>
                  </a:lnTo>
                  <a:lnTo>
                    <a:pt x="2583566" y="144842"/>
                  </a:lnTo>
                  <a:lnTo>
                    <a:pt x="2578100" y="167639"/>
                  </a:lnTo>
                  <a:lnTo>
                    <a:pt x="0" y="298450"/>
                  </a:lnTo>
                  <a:lnTo>
                    <a:pt x="2578100" y="419100"/>
                  </a:lnTo>
                  <a:lnTo>
                    <a:pt x="2578100" y="842009"/>
                  </a:lnTo>
                  <a:lnTo>
                    <a:pt x="2583566" y="864807"/>
                  </a:lnTo>
                  <a:lnTo>
                    <a:pt x="2624240" y="908889"/>
                  </a:lnTo>
                  <a:lnTo>
                    <a:pt x="2657410" y="929419"/>
                  </a:lnTo>
                  <a:lnTo>
                    <a:pt x="2697776" y="948438"/>
                  </a:lnTo>
                  <a:lnTo>
                    <a:pt x="2744320" y="965567"/>
                  </a:lnTo>
                  <a:lnTo>
                    <a:pt x="2796021" y="980429"/>
                  </a:lnTo>
                  <a:lnTo>
                    <a:pt x="2851862" y="992646"/>
                  </a:lnTo>
                  <a:lnTo>
                    <a:pt x="2910823" y="1001841"/>
                  </a:lnTo>
                  <a:lnTo>
                    <a:pt x="2971885" y="1007634"/>
                  </a:lnTo>
                  <a:lnTo>
                    <a:pt x="3034029" y="1009650"/>
                  </a:lnTo>
                  <a:lnTo>
                    <a:pt x="4865370" y="1009650"/>
                  </a:lnTo>
                  <a:lnTo>
                    <a:pt x="4927514" y="1007634"/>
                  </a:lnTo>
                  <a:lnTo>
                    <a:pt x="4988576" y="1001841"/>
                  </a:lnTo>
                  <a:lnTo>
                    <a:pt x="5047537" y="992646"/>
                  </a:lnTo>
                  <a:lnTo>
                    <a:pt x="5103378" y="980429"/>
                  </a:lnTo>
                  <a:lnTo>
                    <a:pt x="5155079" y="965567"/>
                  </a:lnTo>
                  <a:lnTo>
                    <a:pt x="5201623" y="948438"/>
                  </a:lnTo>
                  <a:lnTo>
                    <a:pt x="5241989" y="929419"/>
                  </a:lnTo>
                  <a:lnTo>
                    <a:pt x="5275159" y="908889"/>
                  </a:lnTo>
                  <a:lnTo>
                    <a:pt x="5315833" y="864807"/>
                  </a:lnTo>
                  <a:lnTo>
                    <a:pt x="5321300" y="842009"/>
                  </a:lnTo>
                  <a:lnTo>
                    <a:pt x="5321300" y="167639"/>
                  </a:lnTo>
                  <a:lnTo>
                    <a:pt x="5300113" y="122423"/>
                  </a:lnTo>
                  <a:lnTo>
                    <a:pt x="5241989" y="80230"/>
                  </a:lnTo>
                  <a:lnTo>
                    <a:pt x="5201623" y="61211"/>
                  </a:lnTo>
                  <a:lnTo>
                    <a:pt x="5155079" y="44082"/>
                  </a:lnTo>
                  <a:lnTo>
                    <a:pt x="5103378" y="29220"/>
                  </a:lnTo>
                  <a:lnTo>
                    <a:pt x="5047537" y="17003"/>
                  </a:lnTo>
                  <a:lnTo>
                    <a:pt x="4988576" y="7808"/>
                  </a:lnTo>
                  <a:lnTo>
                    <a:pt x="4927514" y="2015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5500" y="1639570"/>
              <a:ext cx="5321300" cy="1009650"/>
            </a:xfrm>
            <a:custGeom>
              <a:avLst/>
              <a:gdLst/>
              <a:ahLst/>
              <a:cxnLst/>
              <a:rect l="l" t="t" r="r" b="b"/>
              <a:pathLst>
                <a:path w="5321300" h="1009650">
                  <a:moveTo>
                    <a:pt x="3034029" y="0"/>
                  </a:moveTo>
                  <a:lnTo>
                    <a:pt x="2971885" y="2015"/>
                  </a:lnTo>
                  <a:lnTo>
                    <a:pt x="2910823" y="7808"/>
                  </a:lnTo>
                  <a:lnTo>
                    <a:pt x="2851862" y="17003"/>
                  </a:lnTo>
                  <a:lnTo>
                    <a:pt x="2796021" y="29220"/>
                  </a:lnTo>
                  <a:lnTo>
                    <a:pt x="2744320" y="44082"/>
                  </a:lnTo>
                  <a:lnTo>
                    <a:pt x="2697776" y="61211"/>
                  </a:lnTo>
                  <a:lnTo>
                    <a:pt x="2657410" y="80230"/>
                  </a:lnTo>
                  <a:lnTo>
                    <a:pt x="2624240" y="100760"/>
                  </a:lnTo>
                  <a:lnTo>
                    <a:pt x="2583566" y="144842"/>
                  </a:lnTo>
                  <a:lnTo>
                    <a:pt x="2578100" y="167639"/>
                  </a:lnTo>
                  <a:lnTo>
                    <a:pt x="0" y="298450"/>
                  </a:lnTo>
                  <a:lnTo>
                    <a:pt x="2578100" y="419100"/>
                  </a:lnTo>
                  <a:lnTo>
                    <a:pt x="2578100" y="590550"/>
                  </a:lnTo>
                  <a:lnTo>
                    <a:pt x="2578100" y="716279"/>
                  </a:lnTo>
                  <a:lnTo>
                    <a:pt x="2578100" y="842009"/>
                  </a:lnTo>
                  <a:lnTo>
                    <a:pt x="2583566" y="864807"/>
                  </a:lnTo>
                  <a:lnTo>
                    <a:pt x="2624240" y="908889"/>
                  </a:lnTo>
                  <a:lnTo>
                    <a:pt x="2657410" y="929419"/>
                  </a:lnTo>
                  <a:lnTo>
                    <a:pt x="2697776" y="948438"/>
                  </a:lnTo>
                  <a:lnTo>
                    <a:pt x="2744320" y="965567"/>
                  </a:lnTo>
                  <a:lnTo>
                    <a:pt x="2796021" y="980429"/>
                  </a:lnTo>
                  <a:lnTo>
                    <a:pt x="2851862" y="992646"/>
                  </a:lnTo>
                  <a:lnTo>
                    <a:pt x="2910823" y="1001841"/>
                  </a:lnTo>
                  <a:lnTo>
                    <a:pt x="2971885" y="1007634"/>
                  </a:lnTo>
                  <a:lnTo>
                    <a:pt x="3034029" y="1009650"/>
                  </a:lnTo>
                  <a:lnTo>
                    <a:pt x="3375659" y="1009650"/>
                  </a:lnTo>
                  <a:lnTo>
                    <a:pt x="3717290" y="1009650"/>
                  </a:lnTo>
                  <a:lnTo>
                    <a:pt x="4182109" y="1009650"/>
                  </a:lnTo>
                  <a:lnTo>
                    <a:pt x="4523740" y="1009650"/>
                  </a:lnTo>
                  <a:lnTo>
                    <a:pt x="4865370" y="1009650"/>
                  </a:lnTo>
                  <a:lnTo>
                    <a:pt x="4927514" y="1007634"/>
                  </a:lnTo>
                  <a:lnTo>
                    <a:pt x="4988576" y="1001841"/>
                  </a:lnTo>
                  <a:lnTo>
                    <a:pt x="5047537" y="992646"/>
                  </a:lnTo>
                  <a:lnTo>
                    <a:pt x="5103378" y="980429"/>
                  </a:lnTo>
                  <a:lnTo>
                    <a:pt x="5155079" y="965567"/>
                  </a:lnTo>
                  <a:lnTo>
                    <a:pt x="5201623" y="948438"/>
                  </a:lnTo>
                  <a:lnTo>
                    <a:pt x="5241989" y="929419"/>
                  </a:lnTo>
                  <a:lnTo>
                    <a:pt x="5275159" y="908889"/>
                  </a:lnTo>
                  <a:lnTo>
                    <a:pt x="5315833" y="864807"/>
                  </a:lnTo>
                  <a:lnTo>
                    <a:pt x="5321300" y="842009"/>
                  </a:lnTo>
                  <a:lnTo>
                    <a:pt x="5321300" y="716279"/>
                  </a:lnTo>
                  <a:lnTo>
                    <a:pt x="5321300" y="590550"/>
                  </a:lnTo>
                  <a:lnTo>
                    <a:pt x="5321300" y="419100"/>
                  </a:lnTo>
                  <a:lnTo>
                    <a:pt x="5321300" y="293369"/>
                  </a:lnTo>
                  <a:lnTo>
                    <a:pt x="5321300" y="167639"/>
                  </a:lnTo>
                  <a:lnTo>
                    <a:pt x="5315833" y="144842"/>
                  </a:lnTo>
                  <a:lnTo>
                    <a:pt x="5275159" y="100760"/>
                  </a:lnTo>
                  <a:lnTo>
                    <a:pt x="5241989" y="80230"/>
                  </a:lnTo>
                  <a:lnTo>
                    <a:pt x="5201623" y="61211"/>
                  </a:lnTo>
                  <a:lnTo>
                    <a:pt x="5155079" y="44082"/>
                  </a:lnTo>
                  <a:lnTo>
                    <a:pt x="5103378" y="29220"/>
                  </a:lnTo>
                  <a:lnTo>
                    <a:pt x="5047537" y="17003"/>
                  </a:lnTo>
                  <a:lnTo>
                    <a:pt x="4988576" y="7808"/>
                  </a:lnTo>
                  <a:lnTo>
                    <a:pt x="4927514" y="2015"/>
                  </a:lnTo>
                  <a:lnTo>
                    <a:pt x="4865370" y="0"/>
                  </a:lnTo>
                  <a:lnTo>
                    <a:pt x="4523740" y="0"/>
                  </a:lnTo>
                  <a:lnTo>
                    <a:pt x="4182109" y="0"/>
                  </a:lnTo>
                  <a:lnTo>
                    <a:pt x="3717290" y="0"/>
                  </a:lnTo>
                  <a:lnTo>
                    <a:pt x="3375659" y="0"/>
                  </a:lnTo>
                  <a:lnTo>
                    <a:pt x="303402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18250" y="1675129"/>
            <a:ext cx="1993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Google crawler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7279" y="1979929"/>
            <a:ext cx="2276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allowed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4429" y="2284729"/>
            <a:ext cx="2161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except these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paths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32567" y="2930207"/>
            <a:ext cx="4506595" cy="1628775"/>
            <a:chOff x="4032567" y="2930207"/>
            <a:chExt cx="4506595" cy="1628775"/>
          </a:xfrm>
        </p:grpSpPr>
        <p:sp>
          <p:nvSpPr>
            <p:cNvPr id="17" name="object 17"/>
            <p:cNvSpPr/>
            <p:nvPr/>
          </p:nvSpPr>
          <p:spPr>
            <a:xfrm>
              <a:off x="4037329" y="2934970"/>
              <a:ext cx="4497070" cy="1619250"/>
            </a:xfrm>
            <a:custGeom>
              <a:avLst/>
              <a:gdLst/>
              <a:ahLst/>
              <a:cxnLst/>
              <a:rect l="l" t="t" r="r" b="b"/>
              <a:pathLst>
                <a:path w="4497070" h="1619250">
                  <a:moveTo>
                    <a:pt x="4041140" y="0"/>
                  </a:moveTo>
                  <a:lnTo>
                    <a:pt x="2209800" y="0"/>
                  </a:lnTo>
                  <a:lnTo>
                    <a:pt x="2153074" y="2726"/>
                  </a:lnTo>
                  <a:lnTo>
                    <a:pt x="2097093" y="10595"/>
                  </a:lnTo>
                  <a:lnTo>
                    <a:pt x="2042656" y="23137"/>
                  </a:lnTo>
                  <a:lnTo>
                    <a:pt x="1990560" y="39887"/>
                  </a:lnTo>
                  <a:lnTo>
                    <a:pt x="1941604" y="60376"/>
                  </a:lnTo>
                  <a:lnTo>
                    <a:pt x="1896586" y="84137"/>
                  </a:lnTo>
                  <a:lnTo>
                    <a:pt x="1856304" y="110703"/>
                  </a:lnTo>
                  <a:lnTo>
                    <a:pt x="1821556" y="139605"/>
                  </a:lnTo>
                  <a:lnTo>
                    <a:pt x="1793140" y="170378"/>
                  </a:lnTo>
                  <a:lnTo>
                    <a:pt x="1771855" y="202553"/>
                  </a:lnTo>
                  <a:lnTo>
                    <a:pt x="1753870" y="269239"/>
                  </a:lnTo>
                  <a:lnTo>
                    <a:pt x="0" y="723899"/>
                  </a:lnTo>
                  <a:lnTo>
                    <a:pt x="1753870" y="673099"/>
                  </a:lnTo>
                  <a:lnTo>
                    <a:pt x="1753870" y="1350009"/>
                  </a:lnTo>
                  <a:lnTo>
                    <a:pt x="1758499" y="1383587"/>
                  </a:lnTo>
                  <a:lnTo>
                    <a:pt x="1793140" y="1448871"/>
                  </a:lnTo>
                  <a:lnTo>
                    <a:pt x="1821556" y="1479644"/>
                  </a:lnTo>
                  <a:lnTo>
                    <a:pt x="1856304" y="1508546"/>
                  </a:lnTo>
                  <a:lnTo>
                    <a:pt x="1896586" y="1535112"/>
                  </a:lnTo>
                  <a:lnTo>
                    <a:pt x="1941604" y="1558873"/>
                  </a:lnTo>
                  <a:lnTo>
                    <a:pt x="1990560" y="1579362"/>
                  </a:lnTo>
                  <a:lnTo>
                    <a:pt x="2042656" y="1596112"/>
                  </a:lnTo>
                  <a:lnTo>
                    <a:pt x="2097093" y="1608654"/>
                  </a:lnTo>
                  <a:lnTo>
                    <a:pt x="2153074" y="1616523"/>
                  </a:lnTo>
                  <a:lnTo>
                    <a:pt x="2209800" y="1619249"/>
                  </a:lnTo>
                  <a:lnTo>
                    <a:pt x="4041140" y="1619249"/>
                  </a:lnTo>
                  <a:lnTo>
                    <a:pt x="4098132" y="1616523"/>
                  </a:lnTo>
                  <a:lnTo>
                    <a:pt x="4154287" y="1608654"/>
                  </a:lnTo>
                  <a:lnTo>
                    <a:pt x="4208819" y="1596112"/>
                  </a:lnTo>
                  <a:lnTo>
                    <a:pt x="4260944" y="1579362"/>
                  </a:lnTo>
                  <a:lnTo>
                    <a:pt x="4309875" y="1558873"/>
                  </a:lnTo>
                  <a:lnTo>
                    <a:pt x="4354830" y="1535112"/>
                  </a:lnTo>
                  <a:lnTo>
                    <a:pt x="4395021" y="1508546"/>
                  </a:lnTo>
                  <a:lnTo>
                    <a:pt x="4429665" y="1479644"/>
                  </a:lnTo>
                  <a:lnTo>
                    <a:pt x="4457977" y="1448871"/>
                  </a:lnTo>
                  <a:lnTo>
                    <a:pt x="4479172" y="1416696"/>
                  </a:lnTo>
                  <a:lnTo>
                    <a:pt x="4497070" y="1350009"/>
                  </a:lnTo>
                  <a:lnTo>
                    <a:pt x="4497070" y="269239"/>
                  </a:lnTo>
                  <a:lnTo>
                    <a:pt x="4479172" y="202553"/>
                  </a:lnTo>
                  <a:lnTo>
                    <a:pt x="4457977" y="170378"/>
                  </a:lnTo>
                  <a:lnTo>
                    <a:pt x="4429665" y="139605"/>
                  </a:lnTo>
                  <a:lnTo>
                    <a:pt x="4395021" y="110703"/>
                  </a:lnTo>
                  <a:lnTo>
                    <a:pt x="4354830" y="84137"/>
                  </a:lnTo>
                  <a:lnTo>
                    <a:pt x="4309875" y="60376"/>
                  </a:lnTo>
                  <a:lnTo>
                    <a:pt x="4260944" y="39887"/>
                  </a:lnTo>
                  <a:lnTo>
                    <a:pt x="4208819" y="23137"/>
                  </a:lnTo>
                  <a:lnTo>
                    <a:pt x="4154287" y="10595"/>
                  </a:lnTo>
                  <a:lnTo>
                    <a:pt x="4098132" y="2726"/>
                  </a:lnTo>
                  <a:lnTo>
                    <a:pt x="40411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7329" y="2934970"/>
              <a:ext cx="4497070" cy="1619250"/>
            </a:xfrm>
            <a:custGeom>
              <a:avLst/>
              <a:gdLst/>
              <a:ahLst/>
              <a:cxnLst/>
              <a:rect l="l" t="t" r="r" b="b"/>
              <a:pathLst>
                <a:path w="4497070" h="1619250">
                  <a:moveTo>
                    <a:pt x="2209800" y="0"/>
                  </a:moveTo>
                  <a:lnTo>
                    <a:pt x="2153074" y="2726"/>
                  </a:lnTo>
                  <a:lnTo>
                    <a:pt x="2097093" y="10595"/>
                  </a:lnTo>
                  <a:lnTo>
                    <a:pt x="2042656" y="23137"/>
                  </a:lnTo>
                  <a:lnTo>
                    <a:pt x="1990560" y="39887"/>
                  </a:lnTo>
                  <a:lnTo>
                    <a:pt x="1941604" y="60376"/>
                  </a:lnTo>
                  <a:lnTo>
                    <a:pt x="1896586" y="84137"/>
                  </a:lnTo>
                  <a:lnTo>
                    <a:pt x="1856304" y="110703"/>
                  </a:lnTo>
                  <a:lnTo>
                    <a:pt x="1821556" y="139605"/>
                  </a:lnTo>
                  <a:lnTo>
                    <a:pt x="1793140" y="170378"/>
                  </a:lnTo>
                  <a:lnTo>
                    <a:pt x="1771855" y="202553"/>
                  </a:lnTo>
                  <a:lnTo>
                    <a:pt x="1753870" y="269239"/>
                  </a:lnTo>
                  <a:lnTo>
                    <a:pt x="0" y="723899"/>
                  </a:lnTo>
                  <a:lnTo>
                    <a:pt x="1753870" y="673099"/>
                  </a:lnTo>
                  <a:lnTo>
                    <a:pt x="1753870" y="947419"/>
                  </a:lnTo>
                  <a:lnTo>
                    <a:pt x="1753870" y="1148079"/>
                  </a:lnTo>
                  <a:lnTo>
                    <a:pt x="1753870" y="1350009"/>
                  </a:lnTo>
                  <a:lnTo>
                    <a:pt x="1758499" y="1383587"/>
                  </a:lnTo>
                  <a:lnTo>
                    <a:pt x="1793140" y="1448871"/>
                  </a:lnTo>
                  <a:lnTo>
                    <a:pt x="1821556" y="1479644"/>
                  </a:lnTo>
                  <a:lnTo>
                    <a:pt x="1856304" y="1508546"/>
                  </a:lnTo>
                  <a:lnTo>
                    <a:pt x="1896586" y="1535112"/>
                  </a:lnTo>
                  <a:lnTo>
                    <a:pt x="1941604" y="1558873"/>
                  </a:lnTo>
                  <a:lnTo>
                    <a:pt x="1990560" y="1579362"/>
                  </a:lnTo>
                  <a:lnTo>
                    <a:pt x="2042656" y="1596112"/>
                  </a:lnTo>
                  <a:lnTo>
                    <a:pt x="2097093" y="1608654"/>
                  </a:lnTo>
                  <a:lnTo>
                    <a:pt x="2153074" y="1616523"/>
                  </a:lnTo>
                  <a:lnTo>
                    <a:pt x="2209800" y="1619249"/>
                  </a:lnTo>
                  <a:lnTo>
                    <a:pt x="2551429" y="1619249"/>
                  </a:lnTo>
                  <a:lnTo>
                    <a:pt x="2893060" y="1619249"/>
                  </a:lnTo>
                  <a:lnTo>
                    <a:pt x="3357879" y="1619249"/>
                  </a:lnTo>
                  <a:lnTo>
                    <a:pt x="3699510" y="1619249"/>
                  </a:lnTo>
                  <a:lnTo>
                    <a:pt x="4041140" y="1619249"/>
                  </a:lnTo>
                  <a:lnTo>
                    <a:pt x="4098132" y="1616523"/>
                  </a:lnTo>
                  <a:lnTo>
                    <a:pt x="4154287" y="1608654"/>
                  </a:lnTo>
                  <a:lnTo>
                    <a:pt x="4208819" y="1596112"/>
                  </a:lnTo>
                  <a:lnTo>
                    <a:pt x="4260944" y="1579362"/>
                  </a:lnTo>
                  <a:lnTo>
                    <a:pt x="4309875" y="1558873"/>
                  </a:lnTo>
                  <a:lnTo>
                    <a:pt x="4354830" y="1535112"/>
                  </a:lnTo>
                  <a:lnTo>
                    <a:pt x="4395021" y="1508546"/>
                  </a:lnTo>
                  <a:lnTo>
                    <a:pt x="4429665" y="1479644"/>
                  </a:lnTo>
                  <a:lnTo>
                    <a:pt x="4457977" y="1448871"/>
                  </a:lnTo>
                  <a:lnTo>
                    <a:pt x="4479172" y="1416696"/>
                  </a:lnTo>
                  <a:lnTo>
                    <a:pt x="4497070" y="1350009"/>
                  </a:lnTo>
                  <a:lnTo>
                    <a:pt x="4497070" y="1148079"/>
                  </a:lnTo>
                  <a:lnTo>
                    <a:pt x="4497070" y="947419"/>
                  </a:lnTo>
                  <a:lnTo>
                    <a:pt x="4497070" y="673099"/>
                  </a:lnTo>
                  <a:lnTo>
                    <a:pt x="4497070" y="471169"/>
                  </a:lnTo>
                  <a:lnTo>
                    <a:pt x="4497070" y="269239"/>
                  </a:lnTo>
                  <a:lnTo>
                    <a:pt x="4492464" y="235662"/>
                  </a:lnTo>
                  <a:lnTo>
                    <a:pt x="4457977" y="170378"/>
                  </a:lnTo>
                  <a:lnTo>
                    <a:pt x="4429665" y="139605"/>
                  </a:lnTo>
                  <a:lnTo>
                    <a:pt x="4395021" y="110703"/>
                  </a:lnTo>
                  <a:lnTo>
                    <a:pt x="4354830" y="84137"/>
                  </a:lnTo>
                  <a:lnTo>
                    <a:pt x="4309875" y="60376"/>
                  </a:lnTo>
                  <a:lnTo>
                    <a:pt x="4260944" y="39887"/>
                  </a:lnTo>
                  <a:lnTo>
                    <a:pt x="4208819" y="23137"/>
                  </a:lnTo>
                  <a:lnTo>
                    <a:pt x="4154287" y="10595"/>
                  </a:lnTo>
                  <a:lnTo>
                    <a:pt x="4098132" y="2726"/>
                  </a:lnTo>
                  <a:lnTo>
                    <a:pt x="4041140" y="0"/>
                  </a:lnTo>
                  <a:lnTo>
                    <a:pt x="3699510" y="0"/>
                  </a:lnTo>
                  <a:lnTo>
                    <a:pt x="3357879" y="0"/>
                  </a:lnTo>
                  <a:lnTo>
                    <a:pt x="2893060" y="0"/>
                  </a:lnTo>
                  <a:lnTo>
                    <a:pt x="2551429" y="0"/>
                  </a:lnTo>
                  <a:lnTo>
                    <a:pt x="22098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34150" y="2970529"/>
            <a:ext cx="1256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Yahoo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6470" y="3275329"/>
            <a:ext cx="2232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MSN/Windows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8590" y="3580129"/>
            <a:ext cx="1327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0150" y="3884929"/>
            <a:ext cx="1766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everywhere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4259" y="4191000"/>
            <a:ext cx="203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should slow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down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05150" y="2952750"/>
            <a:ext cx="5358130" cy="2268220"/>
            <a:chOff x="3105150" y="2952750"/>
            <a:chExt cx="5358130" cy="2268220"/>
          </a:xfrm>
        </p:grpSpPr>
        <p:sp>
          <p:nvSpPr>
            <p:cNvPr id="25" name="object 25"/>
            <p:cNvSpPr/>
            <p:nvPr/>
          </p:nvSpPr>
          <p:spPr>
            <a:xfrm>
              <a:off x="3124200" y="2971800"/>
              <a:ext cx="685800" cy="1524000"/>
            </a:xfrm>
            <a:custGeom>
              <a:avLst/>
              <a:gdLst/>
              <a:ahLst/>
              <a:cxnLst/>
              <a:rect l="l" t="t" r="r" b="b"/>
              <a:pathLst>
                <a:path w="685800" h="1524000">
                  <a:moveTo>
                    <a:pt x="0" y="0"/>
                  </a:moveTo>
                  <a:lnTo>
                    <a:pt x="125908" y="0"/>
                  </a:lnTo>
                  <a:lnTo>
                    <a:pt x="235743" y="0"/>
                  </a:lnTo>
                  <a:lnTo>
                    <a:pt x="313432" y="0"/>
                  </a:lnTo>
                  <a:lnTo>
                    <a:pt x="342900" y="0"/>
                  </a:lnTo>
                  <a:lnTo>
                    <a:pt x="342900" y="665480"/>
                  </a:lnTo>
                  <a:lnTo>
                    <a:pt x="444698" y="665480"/>
                  </a:lnTo>
                  <a:lnTo>
                    <a:pt x="514350" y="665480"/>
                  </a:lnTo>
                  <a:lnTo>
                    <a:pt x="584001" y="665480"/>
                  </a:lnTo>
                  <a:lnTo>
                    <a:pt x="685800" y="665480"/>
                  </a:lnTo>
                  <a:lnTo>
                    <a:pt x="559891" y="665480"/>
                  </a:lnTo>
                  <a:lnTo>
                    <a:pt x="450056" y="665480"/>
                  </a:lnTo>
                  <a:lnTo>
                    <a:pt x="372367" y="665480"/>
                  </a:lnTo>
                  <a:lnTo>
                    <a:pt x="342900" y="665480"/>
                  </a:lnTo>
                  <a:lnTo>
                    <a:pt x="342900" y="1524000"/>
                  </a:lnTo>
                  <a:lnTo>
                    <a:pt x="241101" y="1524000"/>
                  </a:lnTo>
                  <a:lnTo>
                    <a:pt x="171450" y="1524000"/>
                  </a:lnTo>
                  <a:lnTo>
                    <a:pt x="101798" y="1524000"/>
                  </a:lnTo>
                  <a:lnTo>
                    <a:pt x="0" y="1524000"/>
                  </a:lnTo>
                </a:path>
              </a:pathLst>
            </a:custGeom>
            <a:ln w="3809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6750" y="4817110"/>
              <a:ext cx="5251450" cy="398780"/>
            </a:xfrm>
            <a:custGeom>
              <a:avLst/>
              <a:gdLst/>
              <a:ahLst/>
              <a:cxnLst/>
              <a:rect l="l" t="t" r="r" b="b"/>
              <a:pathLst>
                <a:path w="5251450" h="398779">
                  <a:moveTo>
                    <a:pt x="4757420" y="0"/>
                  </a:moveTo>
                  <a:lnTo>
                    <a:pt x="2773679" y="0"/>
                  </a:lnTo>
                  <a:lnTo>
                    <a:pt x="2699668" y="957"/>
                  </a:lnTo>
                  <a:lnTo>
                    <a:pt x="2627203" y="3698"/>
                  </a:lnTo>
                  <a:lnTo>
                    <a:pt x="2557755" y="8023"/>
                  </a:lnTo>
                  <a:lnTo>
                    <a:pt x="2492796" y="13736"/>
                  </a:lnTo>
                  <a:lnTo>
                    <a:pt x="2433796" y="20637"/>
                  </a:lnTo>
                  <a:lnTo>
                    <a:pt x="2382225" y="28529"/>
                  </a:lnTo>
                  <a:lnTo>
                    <a:pt x="2339554" y="37213"/>
                  </a:lnTo>
                  <a:lnTo>
                    <a:pt x="2286796" y="56167"/>
                  </a:lnTo>
                  <a:lnTo>
                    <a:pt x="2279650" y="66039"/>
                  </a:lnTo>
                  <a:lnTo>
                    <a:pt x="0" y="57150"/>
                  </a:lnTo>
                  <a:lnTo>
                    <a:pt x="2279650" y="165100"/>
                  </a:lnTo>
                  <a:lnTo>
                    <a:pt x="2279650" y="332739"/>
                  </a:lnTo>
                  <a:lnTo>
                    <a:pt x="2286796" y="342612"/>
                  </a:lnTo>
                  <a:lnTo>
                    <a:pt x="2339554" y="361566"/>
                  </a:lnTo>
                  <a:lnTo>
                    <a:pt x="2382225" y="370250"/>
                  </a:lnTo>
                  <a:lnTo>
                    <a:pt x="2433796" y="378142"/>
                  </a:lnTo>
                  <a:lnTo>
                    <a:pt x="2492796" y="385043"/>
                  </a:lnTo>
                  <a:lnTo>
                    <a:pt x="2557755" y="390756"/>
                  </a:lnTo>
                  <a:lnTo>
                    <a:pt x="2627203" y="395081"/>
                  </a:lnTo>
                  <a:lnTo>
                    <a:pt x="2699668" y="397822"/>
                  </a:lnTo>
                  <a:lnTo>
                    <a:pt x="2773679" y="398779"/>
                  </a:lnTo>
                  <a:lnTo>
                    <a:pt x="4757420" y="398779"/>
                  </a:lnTo>
                  <a:lnTo>
                    <a:pt x="4831123" y="397822"/>
                  </a:lnTo>
                  <a:lnTo>
                    <a:pt x="4903409" y="395081"/>
                  </a:lnTo>
                  <a:lnTo>
                    <a:pt x="4972784" y="390756"/>
                  </a:lnTo>
                  <a:lnTo>
                    <a:pt x="5037754" y="385043"/>
                  </a:lnTo>
                  <a:lnTo>
                    <a:pt x="5096827" y="378142"/>
                  </a:lnTo>
                  <a:lnTo>
                    <a:pt x="5148508" y="370250"/>
                  </a:lnTo>
                  <a:lnTo>
                    <a:pt x="5191305" y="361566"/>
                  </a:lnTo>
                  <a:lnTo>
                    <a:pt x="5244269" y="342612"/>
                  </a:lnTo>
                  <a:lnTo>
                    <a:pt x="5251450" y="332739"/>
                  </a:lnTo>
                  <a:lnTo>
                    <a:pt x="5251450" y="66039"/>
                  </a:lnTo>
                  <a:lnTo>
                    <a:pt x="5191305" y="37213"/>
                  </a:lnTo>
                  <a:lnTo>
                    <a:pt x="5148508" y="28529"/>
                  </a:lnTo>
                  <a:lnTo>
                    <a:pt x="5096827" y="20637"/>
                  </a:lnTo>
                  <a:lnTo>
                    <a:pt x="5037754" y="13736"/>
                  </a:lnTo>
                  <a:lnTo>
                    <a:pt x="4972784" y="8023"/>
                  </a:lnTo>
                  <a:lnTo>
                    <a:pt x="4903409" y="3698"/>
                  </a:lnTo>
                  <a:lnTo>
                    <a:pt x="4831123" y="957"/>
                  </a:lnTo>
                  <a:lnTo>
                    <a:pt x="47574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6750" y="4817110"/>
              <a:ext cx="5251450" cy="398780"/>
            </a:xfrm>
            <a:custGeom>
              <a:avLst/>
              <a:gdLst/>
              <a:ahLst/>
              <a:cxnLst/>
              <a:rect l="l" t="t" r="r" b="b"/>
              <a:pathLst>
                <a:path w="5251450" h="398779">
                  <a:moveTo>
                    <a:pt x="2773679" y="0"/>
                  </a:moveTo>
                  <a:lnTo>
                    <a:pt x="2699668" y="957"/>
                  </a:lnTo>
                  <a:lnTo>
                    <a:pt x="2627203" y="3698"/>
                  </a:lnTo>
                  <a:lnTo>
                    <a:pt x="2557755" y="8023"/>
                  </a:lnTo>
                  <a:lnTo>
                    <a:pt x="2492796" y="13736"/>
                  </a:lnTo>
                  <a:lnTo>
                    <a:pt x="2433796" y="20637"/>
                  </a:lnTo>
                  <a:lnTo>
                    <a:pt x="2382225" y="28529"/>
                  </a:lnTo>
                  <a:lnTo>
                    <a:pt x="2339554" y="37213"/>
                  </a:lnTo>
                  <a:lnTo>
                    <a:pt x="2286796" y="56167"/>
                  </a:lnTo>
                  <a:lnTo>
                    <a:pt x="2279650" y="66039"/>
                  </a:lnTo>
                  <a:lnTo>
                    <a:pt x="0" y="57150"/>
                  </a:lnTo>
                  <a:lnTo>
                    <a:pt x="2279650" y="165100"/>
                  </a:lnTo>
                  <a:lnTo>
                    <a:pt x="2279650" y="232409"/>
                  </a:lnTo>
                  <a:lnTo>
                    <a:pt x="2279650" y="283209"/>
                  </a:lnTo>
                  <a:lnTo>
                    <a:pt x="2279650" y="332739"/>
                  </a:lnTo>
                  <a:lnTo>
                    <a:pt x="2286796" y="342612"/>
                  </a:lnTo>
                  <a:lnTo>
                    <a:pt x="2339554" y="361566"/>
                  </a:lnTo>
                  <a:lnTo>
                    <a:pt x="2382225" y="370250"/>
                  </a:lnTo>
                  <a:lnTo>
                    <a:pt x="2433796" y="378142"/>
                  </a:lnTo>
                  <a:lnTo>
                    <a:pt x="2492796" y="385043"/>
                  </a:lnTo>
                  <a:lnTo>
                    <a:pt x="2557755" y="390756"/>
                  </a:lnTo>
                  <a:lnTo>
                    <a:pt x="2627203" y="395081"/>
                  </a:lnTo>
                  <a:lnTo>
                    <a:pt x="2699668" y="397822"/>
                  </a:lnTo>
                  <a:lnTo>
                    <a:pt x="2773679" y="398779"/>
                  </a:lnTo>
                  <a:lnTo>
                    <a:pt x="3143250" y="398779"/>
                  </a:lnTo>
                  <a:lnTo>
                    <a:pt x="3512820" y="398779"/>
                  </a:lnTo>
                  <a:lnTo>
                    <a:pt x="4017009" y="398779"/>
                  </a:lnTo>
                  <a:lnTo>
                    <a:pt x="4386580" y="398779"/>
                  </a:lnTo>
                  <a:lnTo>
                    <a:pt x="4757420" y="398779"/>
                  </a:lnTo>
                  <a:lnTo>
                    <a:pt x="4831123" y="397822"/>
                  </a:lnTo>
                  <a:lnTo>
                    <a:pt x="4903409" y="395081"/>
                  </a:lnTo>
                  <a:lnTo>
                    <a:pt x="4972784" y="390756"/>
                  </a:lnTo>
                  <a:lnTo>
                    <a:pt x="5037754" y="385043"/>
                  </a:lnTo>
                  <a:lnTo>
                    <a:pt x="5096827" y="378142"/>
                  </a:lnTo>
                  <a:lnTo>
                    <a:pt x="5148508" y="370250"/>
                  </a:lnTo>
                  <a:lnTo>
                    <a:pt x="5191305" y="361566"/>
                  </a:lnTo>
                  <a:lnTo>
                    <a:pt x="5244269" y="342612"/>
                  </a:lnTo>
                  <a:lnTo>
                    <a:pt x="5251450" y="332739"/>
                  </a:lnTo>
                  <a:lnTo>
                    <a:pt x="5251450" y="283209"/>
                  </a:lnTo>
                  <a:lnTo>
                    <a:pt x="5251450" y="232409"/>
                  </a:lnTo>
                  <a:lnTo>
                    <a:pt x="5251450" y="165100"/>
                  </a:lnTo>
                  <a:lnTo>
                    <a:pt x="5251450" y="115569"/>
                  </a:lnTo>
                  <a:lnTo>
                    <a:pt x="5251450" y="66039"/>
                  </a:lnTo>
                  <a:lnTo>
                    <a:pt x="5244269" y="56167"/>
                  </a:lnTo>
                  <a:lnTo>
                    <a:pt x="5191305" y="37213"/>
                  </a:lnTo>
                  <a:lnTo>
                    <a:pt x="5148508" y="28529"/>
                  </a:lnTo>
                  <a:lnTo>
                    <a:pt x="5096827" y="20637"/>
                  </a:lnTo>
                  <a:lnTo>
                    <a:pt x="5037754" y="13736"/>
                  </a:lnTo>
                  <a:lnTo>
                    <a:pt x="4972784" y="8023"/>
                  </a:lnTo>
                  <a:lnTo>
                    <a:pt x="4903409" y="3698"/>
                  </a:lnTo>
                  <a:lnTo>
                    <a:pt x="4831123" y="957"/>
                  </a:lnTo>
                  <a:lnTo>
                    <a:pt x="4757420" y="0"/>
                  </a:lnTo>
                  <a:lnTo>
                    <a:pt x="4386580" y="0"/>
                  </a:lnTo>
                  <a:lnTo>
                    <a:pt x="4017009" y="0"/>
                  </a:lnTo>
                  <a:lnTo>
                    <a:pt x="3512820" y="0"/>
                  </a:lnTo>
                  <a:lnTo>
                    <a:pt x="3143250" y="0"/>
                  </a:lnTo>
                  <a:lnTo>
                    <a:pt x="277367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15000" y="4851400"/>
            <a:ext cx="251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AltaVista has no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limits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21687" y="5422037"/>
            <a:ext cx="5841365" cy="408305"/>
            <a:chOff x="2621687" y="5422037"/>
            <a:chExt cx="5841365" cy="408305"/>
          </a:xfrm>
        </p:grpSpPr>
        <p:sp>
          <p:nvSpPr>
            <p:cNvPr id="30" name="object 30"/>
            <p:cNvSpPr/>
            <p:nvPr/>
          </p:nvSpPr>
          <p:spPr>
            <a:xfrm>
              <a:off x="2626359" y="5426709"/>
              <a:ext cx="5831840" cy="398780"/>
            </a:xfrm>
            <a:custGeom>
              <a:avLst/>
              <a:gdLst/>
              <a:ahLst/>
              <a:cxnLst/>
              <a:rect l="l" t="t" r="r" b="b"/>
              <a:pathLst>
                <a:path w="5831840" h="398779">
                  <a:moveTo>
                    <a:pt x="5287010" y="0"/>
                  </a:moveTo>
                  <a:lnTo>
                    <a:pt x="3100069" y="0"/>
                  </a:lnTo>
                  <a:lnTo>
                    <a:pt x="3025836" y="793"/>
                  </a:lnTo>
                  <a:lnTo>
                    <a:pt x="2952885" y="3076"/>
                  </a:lnTo>
                  <a:lnTo>
                    <a:pt x="2882436" y="6698"/>
                  </a:lnTo>
                  <a:lnTo>
                    <a:pt x="2815708" y="11511"/>
                  </a:lnTo>
                  <a:lnTo>
                    <a:pt x="2753921" y="17365"/>
                  </a:lnTo>
                  <a:lnTo>
                    <a:pt x="2698293" y="24113"/>
                  </a:lnTo>
                  <a:lnTo>
                    <a:pt x="2650046" y="31605"/>
                  </a:lnTo>
                  <a:lnTo>
                    <a:pt x="2610397" y="39693"/>
                  </a:lnTo>
                  <a:lnTo>
                    <a:pt x="2561775" y="57059"/>
                  </a:lnTo>
                  <a:lnTo>
                    <a:pt x="2555240" y="66039"/>
                  </a:lnTo>
                  <a:lnTo>
                    <a:pt x="2555240" y="233679"/>
                  </a:lnTo>
                  <a:lnTo>
                    <a:pt x="0" y="218439"/>
                  </a:lnTo>
                  <a:lnTo>
                    <a:pt x="2555240" y="332739"/>
                  </a:lnTo>
                  <a:lnTo>
                    <a:pt x="2561775" y="341720"/>
                  </a:lnTo>
                  <a:lnTo>
                    <a:pt x="2580567" y="350552"/>
                  </a:lnTo>
                  <a:lnTo>
                    <a:pt x="2650046" y="367174"/>
                  </a:lnTo>
                  <a:lnTo>
                    <a:pt x="2698293" y="374666"/>
                  </a:lnTo>
                  <a:lnTo>
                    <a:pt x="2753921" y="381414"/>
                  </a:lnTo>
                  <a:lnTo>
                    <a:pt x="2815708" y="387268"/>
                  </a:lnTo>
                  <a:lnTo>
                    <a:pt x="2882436" y="392081"/>
                  </a:lnTo>
                  <a:lnTo>
                    <a:pt x="2952885" y="395703"/>
                  </a:lnTo>
                  <a:lnTo>
                    <a:pt x="3025836" y="397986"/>
                  </a:lnTo>
                  <a:lnTo>
                    <a:pt x="3100069" y="398779"/>
                  </a:lnTo>
                  <a:lnTo>
                    <a:pt x="5287010" y="398779"/>
                  </a:lnTo>
                  <a:lnTo>
                    <a:pt x="5361243" y="397986"/>
                  </a:lnTo>
                  <a:lnTo>
                    <a:pt x="5434194" y="395703"/>
                  </a:lnTo>
                  <a:lnTo>
                    <a:pt x="5504643" y="392081"/>
                  </a:lnTo>
                  <a:lnTo>
                    <a:pt x="5571371" y="387268"/>
                  </a:lnTo>
                  <a:lnTo>
                    <a:pt x="5633158" y="381414"/>
                  </a:lnTo>
                  <a:lnTo>
                    <a:pt x="5688786" y="374666"/>
                  </a:lnTo>
                  <a:lnTo>
                    <a:pt x="5737033" y="367174"/>
                  </a:lnTo>
                  <a:lnTo>
                    <a:pt x="5776682" y="359086"/>
                  </a:lnTo>
                  <a:lnTo>
                    <a:pt x="5825304" y="341720"/>
                  </a:lnTo>
                  <a:lnTo>
                    <a:pt x="5831840" y="332739"/>
                  </a:lnTo>
                  <a:lnTo>
                    <a:pt x="5831840" y="66039"/>
                  </a:lnTo>
                  <a:lnTo>
                    <a:pt x="5776682" y="39693"/>
                  </a:lnTo>
                  <a:lnTo>
                    <a:pt x="5737033" y="31605"/>
                  </a:lnTo>
                  <a:lnTo>
                    <a:pt x="5688786" y="24113"/>
                  </a:lnTo>
                  <a:lnTo>
                    <a:pt x="5633158" y="17365"/>
                  </a:lnTo>
                  <a:lnTo>
                    <a:pt x="5571371" y="11511"/>
                  </a:lnTo>
                  <a:lnTo>
                    <a:pt x="5504643" y="6698"/>
                  </a:lnTo>
                  <a:lnTo>
                    <a:pt x="5434194" y="3076"/>
                  </a:lnTo>
                  <a:lnTo>
                    <a:pt x="5361243" y="793"/>
                  </a:lnTo>
                  <a:lnTo>
                    <a:pt x="52870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6359" y="5426709"/>
              <a:ext cx="5831840" cy="398780"/>
            </a:xfrm>
            <a:custGeom>
              <a:avLst/>
              <a:gdLst/>
              <a:ahLst/>
              <a:cxnLst/>
              <a:rect l="l" t="t" r="r" b="b"/>
              <a:pathLst>
                <a:path w="5831840" h="398779">
                  <a:moveTo>
                    <a:pt x="3100069" y="0"/>
                  </a:moveTo>
                  <a:lnTo>
                    <a:pt x="3025836" y="793"/>
                  </a:lnTo>
                  <a:lnTo>
                    <a:pt x="2952885" y="3076"/>
                  </a:lnTo>
                  <a:lnTo>
                    <a:pt x="2882436" y="6698"/>
                  </a:lnTo>
                  <a:lnTo>
                    <a:pt x="2815708" y="11511"/>
                  </a:lnTo>
                  <a:lnTo>
                    <a:pt x="2753921" y="17365"/>
                  </a:lnTo>
                  <a:lnTo>
                    <a:pt x="2698293" y="24113"/>
                  </a:lnTo>
                  <a:lnTo>
                    <a:pt x="2650046" y="31605"/>
                  </a:lnTo>
                  <a:lnTo>
                    <a:pt x="2610397" y="39693"/>
                  </a:lnTo>
                  <a:lnTo>
                    <a:pt x="2561775" y="57059"/>
                  </a:lnTo>
                  <a:lnTo>
                    <a:pt x="2555240" y="66039"/>
                  </a:lnTo>
                  <a:lnTo>
                    <a:pt x="2555240" y="115569"/>
                  </a:lnTo>
                  <a:lnTo>
                    <a:pt x="2555240" y="165099"/>
                  </a:lnTo>
                  <a:lnTo>
                    <a:pt x="2555240" y="233679"/>
                  </a:lnTo>
                  <a:lnTo>
                    <a:pt x="0" y="218439"/>
                  </a:lnTo>
                  <a:lnTo>
                    <a:pt x="2555240" y="332739"/>
                  </a:lnTo>
                  <a:lnTo>
                    <a:pt x="2610397" y="359086"/>
                  </a:lnTo>
                  <a:lnTo>
                    <a:pt x="2650046" y="367174"/>
                  </a:lnTo>
                  <a:lnTo>
                    <a:pt x="2698293" y="374666"/>
                  </a:lnTo>
                  <a:lnTo>
                    <a:pt x="2753921" y="381414"/>
                  </a:lnTo>
                  <a:lnTo>
                    <a:pt x="2815708" y="387268"/>
                  </a:lnTo>
                  <a:lnTo>
                    <a:pt x="2882436" y="392081"/>
                  </a:lnTo>
                  <a:lnTo>
                    <a:pt x="2952885" y="395703"/>
                  </a:lnTo>
                  <a:lnTo>
                    <a:pt x="3025836" y="397986"/>
                  </a:lnTo>
                  <a:lnTo>
                    <a:pt x="3100069" y="398779"/>
                  </a:lnTo>
                  <a:lnTo>
                    <a:pt x="3507740" y="398779"/>
                  </a:lnTo>
                  <a:lnTo>
                    <a:pt x="3915410" y="398779"/>
                  </a:lnTo>
                  <a:lnTo>
                    <a:pt x="4471670" y="398779"/>
                  </a:lnTo>
                  <a:lnTo>
                    <a:pt x="4879340" y="398779"/>
                  </a:lnTo>
                  <a:lnTo>
                    <a:pt x="5287010" y="398779"/>
                  </a:lnTo>
                  <a:lnTo>
                    <a:pt x="5361243" y="397986"/>
                  </a:lnTo>
                  <a:lnTo>
                    <a:pt x="5434194" y="395703"/>
                  </a:lnTo>
                  <a:lnTo>
                    <a:pt x="5504643" y="392081"/>
                  </a:lnTo>
                  <a:lnTo>
                    <a:pt x="5571371" y="387268"/>
                  </a:lnTo>
                  <a:lnTo>
                    <a:pt x="5633158" y="381414"/>
                  </a:lnTo>
                  <a:lnTo>
                    <a:pt x="5688786" y="374666"/>
                  </a:lnTo>
                  <a:lnTo>
                    <a:pt x="5737033" y="367174"/>
                  </a:lnTo>
                  <a:lnTo>
                    <a:pt x="5776682" y="359086"/>
                  </a:lnTo>
                  <a:lnTo>
                    <a:pt x="5825304" y="341720"/>
                  </a:lnTo>
                  <a:lnTo>
                    <a:pt x="5831840" y="332739"/>
                  </a:lnTo>
                  <a:lnTo>
                    <a:pt x="5831840" y="283209"/>
                  </a:lnTo>
                  <a:lnTo>
                    <a:pt x="5831840" y="233679"/>
                  </a:lnTo>
                  <a:lnTo>
                    <a:pt x="5831840" y="165099"/>
                  </a:lnTo>
                  <a:lnTo>
                    <a:pt x="5831840" y="115569"/>
                  </a:lnTo>
                  <a:lnTo>
                    <a:pt x="5831840" y="66039"/>
                  </a:lnTo>
                  <a:lnTo>
                    <a:pt x="5825304" y="57059"/>
                  </a:lnTo>
                  <a:lnTo>
                    <a:pt x="5776682" y="39693"/>
                  </a:lnTo>
                  <a:lnTo>
                    <a:pt x="5737033" y="31605"/>
                  </a:lnTo>
                  <a:lnTo>
                    <a:pt x="5688786" y="24113"/>
                  </a:lnTo>
                  <a:lnTo>
                    <a:pt x="5633158" y="17365"/>
                  </a:lnTo>
                  <a:lnTo>
                    <a:pt x="5571371" y="11511"/>
                  </a:lnTo>
                  <a:lnTo>
                    <a:pt x="5504643" y="6698"/>
                  </a:lnTo>
                  <a:lnTo>
                    <a:pt x="5434194" y="3076"/>
                  </a:lnTo>
                  <a:lnTo>
                    <a:pt x="5361243" y="793"/>
                  </a:lnTo>
                  <a:lnTo>
                    <a:pt x="5287010" y="0"/>
                  </a:lnTo>
                  <a:lnTo>
                    <a:pt x="4879340" y="0"/>
                  </a:lnTo>
                  <a:lnTo>
                    <a:pt x="4471670" y="0"/>
                  </a:lnTo>
                  <a:lnTo>
                    <a:pt x="3915410" y="0"/>
                  </a:lnTo>
                  <a:lnTo>
                    <a:pt x="3507740" y="0"/>
                  </a:lnTo>
                  <a:lnTo>
                    <a:pt x="310006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77509" y="5461000"/>
            <a:ext cx="2684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Everyone else keep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off!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39" y="374650"/>
            <a:ext cx="5431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</a:t>
            </a:r>
            <a:r>
              <a:rPr spc="-5" dirty="0"/>
              <a:t>crawler </a:t>
            </a:r>
            <a:r>
              <a:rPr dirty="0"/>
              <a:t>ethics</a:t>
            </a:r>
            <a:r>
              <a:rPr spc="-8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140459"/>
            <a:ext cx="7570470" cy="41084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85470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Is compliance with </a:t>
            </a:r>
            <a:r>
              <a:rPr sz="2800" dirty="0">
                <a:latin typeface="Times New Roman"/>
                <a:cs typeface="Times New Roman"/>
              </a:rPr>
              <a:t>robot exclusion a </a:t>
            </a:r>
            <a:r>
              <a:rPr sz="2800" spc="-10" dirty="0">
                <a:latin typeface="Times New Roman"/>
                <a:cs typeface="Times New Roman"/>
              </a:rPr>
              <a:t>matter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law?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430"/>
              </a:lnSpc>
              <a:spcBef>
                <a:spcPts val="61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No! Compliance </a:t>
            </a:r>
            <a:r>
              <a:rPr sz="2400" dirty="0">
                <a:latin typeface="Times New Roman"/>
                <a:cs typeface="Times New Roman"/>
              </a:rPr>
              <a:t>is voluntary, but if you do not </a:t>
            </a:r>
            <a:r>
              <a:rPr sz="2400" spc="-5" dirty="0">
                <a:latin typeface="Times New Roman"/>
                <a:cs typeface="Times New Roman"/>
              </a:rPr>
              <a:t>comply, 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blocked</a:t>
            </a:r>
            <a:endParaRPr sz="2400">
              <a:latin typeface="Times New Roman"/>
              <a:cs typeface="Times New Roman"/>
            </a:endParaRPr>
          </a:p>
          <a:p>
            <a:pPr marL="755015" marR="41275" lvl="1" indent="-285750">
              <a:lnSpc>
                <a:spcPts val="2430"/>
              </a:lnSpc>
              <a:spcBef>
                <a:spcPts val="60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Someone </a:t>
            </a:r>
            <a:r>
              <a:rPr sz="2400" dirty="0">
                <a:latin typeface="Times New Roman"/>
                <a:cs typeface="Times New Roman"/>
              </a:rPr>
              <a:t>(unsuccessfully) sued Internet Archive over a  robots.txt related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Some crawlers </a:t>
            </a:r>
            <a:r>
              <a:rPr sz="2800" dirty="0">
                <a:latin typeface="Times New Roman"/>
                <a:cs typeface="Times New Roman"/>
              </a:rPr>
              <a:t>disguise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themselves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6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false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User-Agent</a:t>
            </a:r>
            <a:endParaRPr sz="2400">
              <a:latin typeface="Times New Roman"/>
              <a:cs typeface="Times New Roman"/>
            </a:endParaRPr>
          </a:p>
          <a:p>
            <a:pPr marL="755015" marR="1333500" lvl="1" indent="-285750">
              <a:lnSpc>
                <a:spcPts val="2430"/>
              </a:lnSpc>
              <a:spcBef>
                <a:spcPts val="60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Randomizing </a:t>
            </a:r>
            <a:r>
              <a:rPr sz="2400" dirty="0">
                <a:latin typeface="Times New Roman"/>
                <a:cs typeface="Times New Roman"/>
              </a:rPr>
              <a:t>access frequency to look like a  </a:t>
            </a:r>
            <a:r>
              <a:rPr sz="2400" spc="-5" dirty="0">
                <a:latin typeface="Times New Roman"/>
                <a:cs typeface="Times New Roman"/>
              </a:rPr>
              <a:t>human/browser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3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 </a:t>
            </a:r>
            <a:r>
              <a:rPr sz="2400" dirty="0">
                <a:latin typeface="Times New Roman"/>
                <a:cs typeface="Times New Roman"/>
              </a:rPr>
              <a:t>click </a:t>
            </a:r>
            <a:r>
              <a:rPr sz="2400" spc="-5" dirty="0">
                <a:latin typeface="Times New Roman"/>
                <a:cs typeface="Times New Roman"/>
              </a:rPr>
              <a:t>fraud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39" y="527050"/>
            <a:ext cx="5431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</a:t>
            </a:r>
            <a:r>
              <a:rPr spc="-5" dirty="0"/>
              <a:t>crawler </a:t>
            </a:r>
            <a:r>
              <a:rPr dirty="0"/>
              <a:t>ethics</a:t>
            </a:r>
            <a:r>
              <a:rPr spc="-8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381547"/>
            <a:ext cx="7536815" cy="34982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Servers can </a:t>
            </a:r>
            <a:r>
              <a:rPr sz="2800" dirty="0">
                <a:latin typeface="Times New Roman"/>
                <a:cs typeface="Times New Roman"/>
              </a:rPr>
              <a:t>disguise </a:t>
            </a:r>
            <a:r>
              <a:rPr sz="2800" spc="-5" dirty="0">
                <a:latin typeface="Times New Roman"/>
                <a:cs typeface="Times New Roman"/>
              </a:rPr>
              <a:t>themselves,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</a:t>
            </a:r>
          </a:p>
          <a:p>
            <a:pPr marL="755015" marR="601980" lvl="1" indent="-285750">
              <a:lnSpc>
                <a:spcPts val="2700"/>
              </a:lnSpc>
              <a:spcBef>
                <a:spcPts val="67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Cloaking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present </a:t>
            </a:r>
            <a:r>
              <a:rPr sz="2400" spc="-5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content based on User-  </a:t>
            </a:r>
            <a:r>
              <a:rPr sz="2400" spc="-5" dirty="0">
                <a:latin typeface="Times New Roman"/>
                <a:cs typeface="Times New Roman"/>
              </a:rPr>
              <a:t>Agent</a:t>
            </a:r>
            <a:endParaRPr sz="24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700"/>
              </a:lnSpc>
              <a:spcBef>
                <a:spcPts val="600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E.g. stuff </a:t>
            </a:r>
            <a:r>
              <a:rPr sz="2400" dirty="0">
                <a:latin typeface="Times New Roman"/>
                <a:cs typeface="Times New Roman"/>
              </a:rPr>
              <a:t>keywords on version of page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to search  engine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</a:t>
            </a:r>
          </a:p>
          <a:p>
            <a:pPr marL="755015" marR="311150" lvl="1" indent="-285750">
              <a:lnSpc>
                <a:spcPct val="93900"/>
              </a:lnSpc>
              <a:spcBef>
                <a:spcPts val="535"/>
              </a:spcBef>
              <a:buFont typeface="Comic Sans MS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Search engines do not look kindly on this type of 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spamdexing</a:t>
            </a:r>
            <a:r>
              <a:rPr sz="2400" spc="-5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remove </a:t>
            </a:r>
            <a:r>
              <a:rPr sz="2400" dirty="0">
                <a:latin typeface="Times New Roman"/>
                <a:cs typeface="Times New Roman"/>
              </a:rPr>
              <a:t>from their index sites that  </a:t>
            </a:r>
            <a:r>
              <a:rPr sz="2400" spc="-5" dirty="0">
                <a:latin typeface="Times New Roman"/>
                <a:cs typeface="Times New Roman"/>
              </a:rPr>
              <a:t>perform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abuse</a:t>
            </a:r>
          </a:p>
          <a:p>
            <a:pPr marL="1155700" lvl="2" indent="-228600">
              <a:lnSpc>
                <a:spcPct val="100000"/>
              </a:lnSpc>
              <a:spcBef>
                <a:spcPts val="360"/>
              </a:spcBef>
              <a:buFont typeface="Comic Sans MS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bmw.de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449579"/>
            <a:ext cx="589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Gray areas for crawler</a:t>
            </a:r>
            <a:r>
              <a:rPr spc="-25" dirty="0"/>
              <a:t> </a:t>
            </a:r>
            <a:r>
              <a:rPr dirty="0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369059"/>
            <a:ext cx="7534275" cy="33896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080" indent="-342900">
              <a:lnSpc>
                <a:spcPts val="2830"/>
              </a:lnSpc>
              <a:spcBef>
                <a:spcPts val="63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crawler </a:t>
            </a:r>
            <a:r>
              <a:rPr sz="2800" dirty="0">
                <a:latin typeface="Times New Roman"/>
                <a:cs typeface="Times New Roman"/>
              </a:rPr>
              <a:t>that unwillingly follows  links to </a:t>
            </a:r>
            <a:r>
              <a:rPr sz="2800" spc="-5" dirty="0">
                <a:latin typeface="Times New Roman"/>
                <a:cs typeface="Times New Roman"/>
              </a:rPr>
              <a:t>ads, are </a:t>
            </a:r>
            <a:r>
              <a:rPr sz="2800" dirty="0">
                <a:latin typeface="Times New Roman"/>
                <a:cs typeface="Times New Roman"/>
              </a:rPr>
              <a:t>you just being </a:t>
            </a:r>
            <a:r>
              <a:rPr sz="2800" spc="-5" dirty="0">
                <a:latin typeface="Times New Roman"/>
                <a:cs typeface="Times New Roman"/>
              </a:rPr>
              <a:t>careless,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  violating </a:t>
            </a:r>
            <a:r>
              <a:rPr sz="2800" spc="-5" dirty="0">
                <a:latin typeface="Times New Roman"/>
                <a:cs typeface="Times New Roman"/>
              </a:rPr>
              <a:t>terms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service,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you violating the  </a:t>
            </a:r>
            <a:r>
              <a:rPr sz="2800" spc="-5" dirty="0">
                <a:latin typeface="Times New Roman"/>
                <a:cs typeface="Times New Roman"/>
              </a:rPr>
              <a:t>law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defrauding advertisers?</a:t>
            </a:r>
            <a:endParaRPr sz="2800">
              <a:latin typeface="Times New Roman"/>
              <a:cs typeface="Times New Roman"/>
            </a:endParaRPr>
          </a:p>
          <a:p>
            <a:pPr marL="755015" marR="20955" indent="-285750">
              <a:lnSpc>
                <a:spcPts val="2430"/>
              </a:lnSpc>
              <a:spcBef>
                <a:spcPts val="610"/>
              </a:spcBef>
              <a:tabLst>
                <a:tab pos="755015" algn="l"/>
              </a:tabLst>
            </a:pPr>
            <a:r>
              <a:rPr sz="3600" baseline="-3472" dirty="0">
                <a:latin typeface="Comic Sans MS"/>
                <a:cs typeface="Comic Sans MS"/>
              </a:rPr>
              <a:t>–	</a:t>
            </a:r>
            <a:r>
              <a:rPr sz="2400" dirty="0">
                <a:latin typeface="Times New Roman"/>
                <a:cs typeface="Times New Roman"/>
              </a:rPr>
              <a:t>Is non-compliance with </a:t>
            </a:r>
            <a:r>
              <a:rPr sz="2400" spc="-5" dirty="0">
                <a:latin typeface="Times New Roman"/>
                <a:cs typeface="Times New Roman"/>
              </a:rPr>
              <a:t>Google’s </a:t>
            </a:r>
            <a:r>
              <a:rPr sz="2400" dirty="0">
                <a:latin typeface="Times New Roman"/>
                <a:cs typeface="Times New Roman"/>
              </a:rPr>
              <a:t>robots.txt in this case  equivalent to click</a:t>
            </a:r>
            <a:r>
              <a:rPr sz="2400" spc="-5" dirty="0">
                <a:latin typeface="Times New Roman"/>
                <a:cs typeface="Times New Roman"/>
              </a:rPr>
              <a:t> fraud?</a:t>
            </a:r>
            <a:endParaRPr sz="2400">
              <a:latin typeface="Times New Roman"/>
              <a:cs typeface="Times New Roman"/>
            </a:endParaRPr>
          </a:p>
          <a:p>
            <a:pPr marL="354965" marR="565785" indent="-342900">
              <a:lnSpc>
                <a:spcPts val="2830"/>
              </a:lnSpc>
              <a:spcBef>
                <a:spcPts val="68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browser extension that performs 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useful </a:t>
            </a:r>
            <a:r>
              <a:rPr sz="2800" spc="-5" dirty="0">
                <a:latin typeface="Times New Roman"/>
                <a:cs typeface="Times New Roman"/>
              </a:rPr>
              <a:t>service, </a:t>
            </a:r>
            <a:r>
              <a:rPr sz="2800" dirty="0">
                <a:latin typeface="Times New Roman"/>
                <a:cs typeface="Times New Roman"/>
              </a:rPr>
              <a:t>should you </a:t>
            </a:r>
            <a:r>
              <a:rPr sz="2800" spc="-5" dirty="0">
                <a:latin typeface="Times New Roman"/>
                <a:cs typeface="Times New Roman"/>
              </a:rPr>
              <a:t>comply with  </a:t>
            </a:r>
            <a:r>
              <a:rPr sz="2800" dirty="0">
                <a:latin typeface="Times New Roman"/>
                <a:cs typeface="Times New Roman"/>
              </a:rPr>
              <a:t>robot exclusion?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152400"/>
            <a:ext cx="40386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319" y="368300"/>
            <a:ext cx="257048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3980" marR="5080" indent="-81280">
              <a:lnSpc>
                <a:spcPts val="3550"/>
              </a:lnSpc>
              <a:spcBef>
                <a:spcPts val="459"/>
              </a:spcBef>
            </a:pPr>
            <a:r>
              <a:rPr sz="3200" dirty="0"/>
              <a:t>Graph traversal  </a:t>
            </a:r>
            <a:r>
              <a:rPr sz="3200" spc="-5" dirty="0"/>
              <a:t>(BFS </a:t>
            </a:r>
            <a:r>
              <a:rPr sz="3200" dirty="0"/>
              <a:t>or</a:t>
            </a:r>
            <a:r>
              <a:rPr sz="3200" spc="-65" dirty="0"/>
              <a:t> </a:t>
            </a:r>
            <a:r>
              <a:rPr sz="3200" spc="-5" dirty="0"/>
              <a:t>DFS?)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306070" y="1703070"/>
            <a:ext cx="12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969" y="1685290"/>
            <a:ext cx="2118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Breadth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006599"/>
            <a:ext cx="126364" cy="9740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019" y="1987549"/>
            <a:ext cx="374269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3080">
              <a:lnSpc>
                <a:spcPct val="1153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Implemented with QUEUE (FIFO)  Finds </a:t>
            </a:r>
            <a:r>
              <a:rPr sz="1800" dirty="0">
                <a:latin typeface="Times New Roman"/>
                <a:cs typeface="Times New Roman"/>
              </a:rPr>
              <a:t>pages along </a:t>
            </a:r>
            <a:r>
              <a:rPr sz="1800" spc="-5" dirty="0">
                <a:latin typeface="Times New Roman"/>
                <a:cs typeface="Times New Roman"/>
              </a:rPr>
              <a:t>shortest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39"/>
              </a:lnSpc>
              <a:spcBef>
                <a:spcPts val="495"/>
              </a:spcBef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we start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“good” </a:t>
            </a:r>
            <a:r>
              <a:rPr sz="1800" dirty="0">
                <a:latin typeface="Times New Roman"/>
                <a:cs typeface="Times New Roman"/>
              </a:rPr>
              <a:t>pages,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keeps  us close; maybe other good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stuff…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3260090"/>
            <a:ext cx="123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•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69" y="3242309"/>
            <a:ext cx="1936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Depth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3269" y="3566159"/>
            <a:ext cx="126364" cy="655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omic Sans MS"/>
                <a:cs typeface="Comic Sans MS"/>
              </a:rPr>
              <a:t>–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019" y="3544569"/>
            <a:ext cx="335280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Implemented with STACK (LIFO)  </a:t>
            </a:r>
            <a:r>
              <a:rPr sz="1800" dirty="0">
                <a:latin typeface="Times New Roman"/>
                <a:cs typeface="Times New Roman"/>
              </a:rPr>
              <a:t>Wander away </a:t>
            </a:r>
            <a:r>
              <a:rPr sz="1800" spc="-5" dirty="0">
                <a:latin typeface="Times New Roman"/>
                <a:cs typeface="Times New Roman"/>
              </a:rPr>
              <a:t>(“lost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cyberspace”)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10" dirty="0"/>
              <a:t>u</a:t>
            </a:r>
            <a:r>
              <a:rPr dirty="0"/>
              <a:t>t</a:t>
            </a:r>
            <a:r>
              <a:rPr spc="5" dirty="0"/>
              <a:t>li</a:t>
            </a:r>
            <a:r>
              <a:rPr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264919"/>
            <a:ext cx="14351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0066FF"/>
                </a:solidFill>
                <a:latin typeface="Comic Sans MS"/>
                <a:cs typeface="Comic Sans MS"/>
              </a:rPr>
              <a:t>•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1244600"/>
            <a:ext cx="521525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44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Motivation and </a:t>
            </a:r>
            <a:r>
              <a:rPr sz="2400" spc="-5" dirty="0">
                <a:latin typeface="Times New Roman"/>
                <a:cs typeface="Times New Roman"/>
              </a:rPr>
              <a:t>taxonomy of </a:t>
            </a:r>
            <a:r>
              <a:rPr sz="2400" dirty="0">
                <a:latin typeface="Times New Roman"/>
                <a:cs typeface="Times New Roman"/>
              </a:rPr>
              <a:t>crawlers  Basic crawlers </a:t>
            </a:r>
            <a:r>
              <a:rPr sz="2400" spc="-5" dirty="0">
                <a:latin typeface="Times New Roman"/>
                <a:cs typeface="Times New Roman"/>
              </a:rPr>
              <a:t>and implementation </a:t>
            </a:r>
            <a:r>
              <a:rPr sz="2400" dirty="0">
                <a:latin typeface="Times New Roman"/>
                <a:cs typeface="Times New Roman"/>
              </a:rPr>
              <a:t>issues  Universal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crawlers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sz="2400" dirty="0">
                <a:latin typeface="Times New Roman"/>
                <a:cs typeface="Times New Roman"/>
              </a:rPr>
              <a:t>Preferential </a:t>
            </a:r>
            <a:r>
              <a:rPr sz="2400" spc="-5" dirty="0">
                <a:latin typeface="Times New Roman"/>
                <a:cs typeface="Times New Roman"/>
              </a:rPr>
              <a:t>(focused </a:t>
            </a:r>
            <a:r>
              <a:rPr sz="2400" dirty="0">
                <a:latin typeface="Times New Roman"/>
                <a:cs typeface="Times New Roman"/>
              </a:rPr>
              <a:t>and topical) crawlers  Evaluation of preferential crawlers  </a:t>
            </a:r>
            <a:r>
              <a:rPr sz="2400" spc="-5" dirty="0">
                <a:latin typeface="Times New Roman"/>
                <a:cs typeface="Times New Roman"/>
              </a:rPr>
              <a:t>Crawler </a:t>
            </a:r>
            <a:r>
              <a:rPr sz="2400" dirty="0">
                <a:latin typeface="Times New Roman"/>
                <a:cs typeface="Times New Roman"/>
              </a:rPr>
              <a:t>ethics and conflicts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Times New Roman"/>
                <a:cs typeface="Times New Roman"/>
              </a:rPr>
              <a:t>developments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09" y="245109"/>
            <a:ext cx="8430895" cy="11976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343150" marR="5080" indent="-2330450">
              <a:lnSpc>
                <a:spcPts val="4430"/>
              </a:lnSpc>
              <a:spcBef>
                <a:spcPts val="555"/>
              </a:spcBef>
            </a:pPr>
            <a:r>
              <a:rPr spc="-5" dirty="0"/>
              <a:t>New </a:t>
            </a:r>
            <a:r>
              <a:rPr dirty="0"/>
              <a:t>developments: social, collaborative,  federated</a:t>
            </a:r>
            <a:r>
              <a:rPr spc="-5" dirty="0"/>
              <a:t> crawlers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42440"/>
            <a:ext cx="7414259" cy="3253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marR="5080" indent="-342900">
              <a:lnSpc>
                <a:spcPts val="3190"/>
              </a:lnSpc>
              <a:spcBef>
                <a:spcPts val="74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Idea</a:t>
            </a:r>
            <a:r>
              <a:rPr sz="3200" dirty="0">
                <a:latin typeface="Times New Roman"/>
                <a:cs typeface="Times New Roman"/>
              </a:rPr>
              <a:t>: go beyond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“one-fits-all” model of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 centralized search</a:t>
            </a:r>
            <a:r>
              <a:rPr sz="3200" spc="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engines</a:t>
            </a:r>
            <a:endParaRPr sz="3200">
              <a:latin typeface="Times New Roman"/>
              <a:cs typeface="Times New Roman"/>
            </a:endParaRPr>
          </a:p>
          <a:p>
            <a:pPr marL="354965" marR="897255" indent="-342900">
              <a:lnSpc>
                <a:spcPts val="3200"/>
              </a:lnSpc>
              <a:spcBef>
                <a:spcPts val="805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Extend the </a:t>
            </a:r>
            <a:r>
              <a:rPr sz="3200" spc="5" dirty="0">
                <a:latin typeface="Times New Roman"/>
                <a:cs typeface="Times New Roman"/>
              </a:rPr>
              <a:t>search </a:t>
            </a:r>
            <a:r>
              <a:rPr sz="3200" dirty="0">
                <a:latin typeface="Times New Roman"/>
                <a:cs typeface="Times New Roman"/>
              </a:rPr>
              <a:t>task to </a:t>
            </a:r>
            <a:r>
              <a:rPr sz="3200" spc="5" dirty="0">
                <a:latin typeface="Times New Roman"/>
                <a:cs typeface="Times New Roman"/>
              </a:rPr>
              <a:t>anyone, and </a:t>
            </a:r>
            <a:r>
              <a:rPr sz="3200" spc="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distribute the crawling</a:t>
            </a:r>
            <a:r>
              <a:rPr sz="3200" spc="1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task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Each search engine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peer</a:t>
            </a:r>
            <a:r>
              <a:rPr sz="3200" spc="4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66FF"/>
                </a:solidFill>
                <a:latin typeface="Times New Roman"/>
                <a:cs typeface="Times New Roman"/>
              </a:rPr>
              <a:t>agent</a:t>
            </a:r>
            <a:endParaRPr sz="3200">
              <a:latin typeface="Times New Roman"/>
              <a:cs typeface="Times New Roman"/>
            </a:endParaRPr>
          </a:p>
          <a:p>
            <a:pPr marL="354965" marR="219075" indent="-342900">
              <a:lnSpc>
                <a:spcPts val="3200"/>
              </a:lnSpc>
              <a:spcBef>
                <a:spcPts val="79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Agents collaborate by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routing queries </a:t>
            </a:r>
            <a:r>
              <a:rPr sz="3200" spc="5" dirty="0">
                <a:solidFill>
                  <a:srgbClr val="0066F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7179" y="176529"/>
            <a:ext cx="3469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Need </a:t>
            </a:r>
            <a:r>
              <a:rPr sz="3200" dirty="0"/>
              <a:t>crawling</a:t>
            </a:r>
            <a:r>
              <a:rPr sz="3200" spc="-45" dirty="0"/>
              <a:t> </a:t>
            </a:r>
            <a:r>
              <a:rPr sz="3200" dirty="0"/>
              <a:t>code?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7200" y="94360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881697"/>
            <a:ext cx="7132320" cy="939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Reference C implementation of </a:t>
            </a:r>
            <a:r>
              <a:rPr sz="1800" spc="-5" dirty="0">
                <a:latin typeface="Times New Roman"/>
                <a:cs typeface="Times New Roman"/>
              </a:rPr>
              <a:t>HTTP, HTML </a:t>
            </a:r>
            <a:r>
              <a:rPr sz="1800" dirty="0">
                <a:latin typeface="Times New Roman"/>
                <a:cs typeface="Times New Roman"/>
              </a:rPr>
              <a:t>parsing,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  <a:tabLst>
                <a:tab pos="412115" algn="l"/>
              </a:tabLst>
            </a:pPr>
            <a:r>
              <a:rPr sz="2400" baseline="-3472" dirty="0">
                <a:latin typeface="Comic Sans MS"/>
                <a:cs typeface="Comic Sans MS"/>
              </a:rPr>
              <a:t>–	</a:t>
            </a:r>
            <a:r>
              <a:rPr sz="1600" spc="-5" dirty="0">
                <a:latin typeface="Times New Roman"/>
                <a:cs typeface="Times New Roman"/>
              </a:rPr>
              <a:t>w3c-libwww package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World-Wide Web Consortium: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www.w3c.org/Library/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imes New Roman"/>
                <a:cs typeface="Times New Roman"/>
              </a:rPr>
              <a:t>LWP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(Perl)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54050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809749"/>
            <a:ext cx="115570" cy="589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solidFill>
                  <a:srgbClr val="FF0000"/>
                </a:solidFill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solidFill>
                  <a:srgbClr val="FF0000"/>
                </a:solidFill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150" y="1797049"/>
            <a:ext cx="398843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http://www.oreilly.com/catalog/perllwp/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http://search.cpan.org/~gaas/libwww-perl-5.804/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418079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00" y="2399029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Open </a:t>
            </a:r>
            <a:r>
              <a:rPr sz="1800" spc="-5" dirty="0">
                <a:latin typeface="Times New Roman"/>
                <a:cs typeface="Times New Roman"/>
              </a:rPr>
              <a:t>source </a:t>
            </a:r>
            <a:r>
              <a:rPr sz="1800" dirty="0">
                <a:latin typeface="Times New Roman"/>
                <a:cs typeface="Times New Roman"/>
              </a:rPr>
              <a:t>crawlers/search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0" y="2689860"/>
            <a:ext cx="115570" cy="11480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omic Sans MS"/>
                <a:cs typeface="Comic Sans MS"/>
              </a:rPr>
              <a:t>–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0150" y="2674619"/>
            <a:ext cx="607885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Nutch: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5"/>
              </a:rPr>
              <a:t>http://www.nutch.org/ </a:t>
            </a:r>
            <a:r>
              <a:rPr sz="1600" spc="-5" dirty="0">
                <a:latin typeface="Times New Roman"/>
                <a:cs typeface="Times New Roman"/>
              </a:rPr>
              <a:t>(Jakarta Lucene: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jakarta.apache.org/lucene/</a:t>
            </a:r>
            <a:r>
              <a:rPr sz="1600" spc="-5" dirty="0">
                <a:latin typeface="Times New Roman"/>
                <a:cs typeface="Times New Roman"/>
              </a:rPr>
              <a:t>)  Heretrix: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http://crawler.archive.org/</a:t>
            </a:r>
            <a:endParaRPr sz="1600">
              <a:latin typeface="Times New Roman"/>
              <a:cs typeface="Times New Roman"/>
            </a:endParaRPr>
          </a:p>
          <a:p>
            <a:pPr marL="12700" marR="2630170">
              <a:lnSpc>
                <a:spcPct val="115100"/>
              </a:lnSpc>
            </a:pPr>
            <a:r>
              <a:rPr sz="1600" spc="-10" dirty="0">
                <a:latin typeface="Times New Roman"/>
                <a:cs typeface="Times New Roman"/>
              </a:rPr>
              <a:t>WIRE: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8"/>
              </a:rPr>
              <a:t>http://www.cwr.cl/projects/WIRE/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Terrier: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9"/>
              </a:rPr>
              <a:t>http://ir.dcs.gla.ac.uk/terrier/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856990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100" y="3795077"/>
            <a:ext cx="4569460" cy="6248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Open </a:t>
            </a:r>
            <a:r>
              <a:rPr sz="1800" spc="-5" dirty="0">
                <a:latin typeface="Times New Roman"/>
                <a:cs typeface="Times New Roman"/>
              </a:rPr>
              <a:t>source </a:t>
            </a:r>
            <a:r>
              <a:rPr sz="1800" dirty="0">
                <a:latin typeface="Times New Roman"/>
                <a:cs typeface="Times New Roman"/>
              </a:rPr>
              <a:t>topical crawlers, </a:t>
            </a:r>
            <a:r>
              <a:rPr sz="1800" spc="-5" dirty="0">
                <a:latin typeface="Times New Roman"/>
                <a:cs typeface="Times New Roman"/>
              </a:rPr>
              <a:t>Best-First-N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(Java)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  <a:tabLst>
                <a:tab pos="412115" algn="l"/>
              </a:tabLst>
            </a:pPr>
            <a:r>
              <a:rPr sz="2400" baseline="-3472" dirty="0">
                <a:solidFill>
                  <a:srgbClr val="FF0000"/>
                </a:solidFill>
                <a:latin typeface="Comic Sans MS"/>
                <a:cs typeface="Comic Sans MS"/>
              </a:rPr>
              <a:t>–	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10"/>
              </a:rPr>
              <a:t>http://informatics.indiana.edu/fil/IS/JavaCrawlers/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4453890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•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" y="4391977"/>
            <a:ext cx="4500880" cy="6248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Evaluation </a:t>
            </a:r>
            <a:r>
              <a:rPr sz="1800" spc="-5" dirty="0">
                <a:latin typeface="Times New Roman"/>
                <a:cs typeface="Times New Roman"/>
              </a:rPr>
              <a:t>framework </a:t>
            </a:r>
            <a:r>
              <a:rPr sz="1800" dirty="0">
                <a:latin typeface="Times New Roman"/>
                <a:cs typeface="Times New Roman"/>
              </a:rPr>
              <a:t>for topical crawlers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(Perl)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00"/>
              </a:spcBef>
              <a:tabLst>
                <a:tab pos="412115" algn="l"/>
              </a:tabLst>
            </a:pPr>
            <a:r>
              <a:rPr sz="2400" baseline="-3472" dirty="0">
                <a:solidFill>
                  <a:srgbClr val="FF0000"/>
                </a:solidFill>
                <a:latin typeface="Comic Sans MS"/>
                <a:cs typeface="Comic Sans MS"/>
              </a:rPr>
              <a:t>–	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  <a:hlinkClick r:id="rId11"/>
              </a:rPr>
              <a:t>http://informatics.indiana.edu/fil/IS/Framework/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3890</Words>
  <Application>Microsoft Office PowerPoint</Application>
  <PresentationFormat>On-screen Show (4:3)</PresentationFormat>
  <Paragraphs>671</Paragraphs>
  <Slides>92</Slides>
  <Notes>0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MODULE 2   Web Crawling</vt:lpstr>
      <vt:lpstr>Outline</vt:lpstr>
      <vt:lpstr>Many names</vt:lpstr>
      <vt:lpstr>Motivation for crawlers</vt:lpstr>
      <vt:lpstr>PowerPoint Presentation</vt:lpstr>
      <vt:lpstr>PowerPoint Presentation</vt:lpstr>
      <vt:lpstr>Outline</vt:lpstr>
      <vt:lpstr>Basic crawlers</vt:lpstr>
      <vt:lpstr>Graph traversal  (BFS or DFS?)</vt:lpstr>
      <vt:lpstr>PowerPoint Presentation</vt:lpstr>
      <vt:lpstr>PowerPoint Presentation</vt:lpstr>
      <vt:lpstr>PowerPoint Presentation</vt:lpstr>
      <vt:lpstr>Implementation issues</vt:lpstr>
      <vt:lpstr>More implementation issues</vt:lpstr>
      <vt:lpstr>More implementation issues: Parsing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More implementation issues</vt:lpstr>
      <vt:lpstr>Concurrency</vt:lpstr>
      <vt:lpstr>Architecture of a  concurrent  crawler</vt:lpstr>
      <vt:lpstr>Concurrent crawlers</vt:lpstr>
      <vt:lpstr>Outline</vt:lpstr>
      <vt:lpstr>Universal crawlers</vt:lpstr>
      <vt:lpstr>Large-scale universal crawlers</vt:lpstr>
      <vt:lpstr>Large-scale crawlers: scalability</vt:lpstr>
      <vt:lpstr>PowerPoint Presentation</vt:lpstr>
      <vt:lpstr>Universal crawlers: Policy</vt:lpstr>
      <vt:lpstr>Maintaining a “fresh” collection</vt:lpstr>
      <vt:lpstr>Estimating page change rates</vt:lpstr>
      <vt:lpstr>Do we need to crawl the entire Web?</vt:lpstr>
      <vt:lpstr>Outline</vt:lpstr>
      <vt:lpstr>Preferential crawlers</vt:lpstr>
      <vt:lpstr>Preferential crawlers</vt:lpstr>
      <vt:lpstr>Preferential crawling algorithms:  Examples</vt:lpstr>
      <vt:lpstr>Focused crawlers: Basic idea</vt:lpstr>
      <vt:lpstr>Focused crawlers</vt:lpstr>
      <vt:lpstr>Context-focused crawlers</vt:lpstr>
      <vt:lpstr>Topical crawlers</vt:lpstr>
      <vt:lpstr>Topical locality</vt:lpstr>
      <vt:lpstr>PowerPoint Presentation</vt:lpstr>
      <vt:lpstr>Quantifying topical locality</vt:lpstr>
      <vt:lpstr>Topical web crawling for domain-specific resource discovery enhanced by selectively using link-context </vt:lpstr>
      <vt:lpstr>PowerPoint Presentation</vt:lpstr>
      <vt:lpstr>The “link-cluster” conjecture</vt:lpstr>
      <vt:lpstr>Topical locality-inspired tricks for  topical crawlers</vt:lpstr>
      <vt:lpstr>Correlations between different  similarity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Jaccard Similarity</vt:lpstr>
      <vt:lpstr>PowerPoint Presentation</vt:lpstr>
      <vt:lpstr>PowerPoint Presentation</vt:lpstr>
      <vt:lpstr>PowerPoint Presentation</vt:lpstr>
      <vt:lpstr>PowerPoint Presentation</vt:lpstr>
      <vt:lpstr>Naïve Best-First</vt:lpstr>
      <vt:lpstr>Best-first variations</vt:lpstr>
      <vt:lpstr>Link context based on text neighborhood</vt:lpstr>
      <vt:lpstr>Link context based on DOM tree</vt:lpstr>
      <vt:lpstr>DOM context</vt:lpstr>
      <vt:lpstr>Co-citation: hub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Evaluation of topical crawlers</vt:lpstr>
      <vt:lpstr>Evaluation  corpus =  Web</vt:lpstr>
      <vt:lpstr>Topics and Targets</vt:lpstr>
      <vt:lpstr>Tasks</vt:lpstr>
      <vt:lpstr>Target based performance measures</vt:lpstr>
      <vt:lpstr>Outline</vt:lpstr>
      <vt:lpstr>Crawler ethics and conflicts</vt:lpstr>
      <vt:lpstr>Crawler etiquette (important!)</vt:lpstr>
      <vt:lpstr>Crawler etiquette (important!)</vt:lpstr>
      <vt:lpstr>More on robot exclusion</vt:lpstr>
      <vt:lpstr>www.apple.com/robots.txt</vt:lpstr>
      <vt:lpstr>www.microsoft.com/robots.txt</vt:lpstr>
      <vt:lpstr>www.springer.com/robots.txt</vt:lpstr>
      <vt:lpstr>More crawler ethics issues</vt:lpstr>
      <vt:lpstr>More crawler ethics issues</vt:lpstr>
      <vt:lpstr>Gray areas for crawler ethics</vt:lpstr>
      <vt:lpstr>Outline</vt:lpstr>
      <vt:lpstr>New developments: social, collaborative,  federated crawlers</vt:lpstr>
      <vt:lpstr>Need crawling code?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8: Web Crawling</dc:title>
  <dc:creator>Filippo Menczer</dc:creator>
  <cp:lastModifiedBy>Windows User</cp:lastModifiedBy>
  <cp:revision>42</cp:revision>
  <dcterms:created xsi:type="dcterms:W3CDTF">2021-08-08T08:25:03Z</dcterms:created>
  <dcterms:modified xsi:type="dcterms:W3CDTF">2022-12-18T13:34:24Z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2008-06-13T00:00:00Z</vt:filetime>
  </property>
  <property fmtid="{D5CDD505-2E9C-101B-9397-08002B2CF9AE}" pid="3" name="Creator">
    <vt:lpwstr>Impress</vt:lpwstr>
  </property>
  <property fmtid="{D5CDD505-2E9C-101B-9397-08002B2CF9AE}" pid="4" name="LastSaved">
    <vt:filetime>2021-08-08T00:00:00Z</vt:filetime>
  </property>
</Properties>
</file>