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306" r:id="rId6"/>
    <p:sldId id="291" r:id="rId7"/>
    <p:sldId id="292" r:id="rId8"/>
    <p:sldId id="307" r:id="rId9"/>
    <p:sldId id="308" r:id="rId10"/>
    <p:sldId id="293" r:id="rId11"/>
    <p:sldId id="294" r:id="rId12"/>
    <p:sldId id="300" r:id="rId13"/>
    <p:sldId id="301" r:id="rId14"/>
    <p:sldId id="302" r:id="rId15"/>
    <p:sldId id="295" r:id="rId16"/>
    <p:sldId id="296" r:id="rId17"/>
    <p:sldId id="304" r:id="rId18"/>
    <p:sldId id="297" r:id="rId19"/>
    <p:sldId id="298" r:id="rId20"/>
    <p:sldId id="299" r:id="rId21"/>
    <p:sldId id="305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309" r:id="rId51"/>
    <p:sldId id="310" r:id="rId52"/>
    <p:sldId id="311" r:id="rId53"/>
    <p:sldId id="312" r:id="rId54"/>
    <p:sldId id="313" r:id="rId55"/>
    <p:sldId id="314" r:id="rId56"/>
    <p:sldId id="290" r:id="rId57"/>
  </p:sldIdLst>
  <p:sldSz cx="9144000" cy="6864350"/>
  <p:notesSz cx="9144000" cy="6864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7948"/>
            <a:ext cx="7772400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4036"/>
            <a:ext cx="6400800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CC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CC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8800"/>
            <a:ext cx="397764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8800"/>
            <a:ext cx="397764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CC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2831" y="161925"/>
            <a:ext cx="7696200" cy="691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2381" y="171450"/>
            <a:ext cx="7467600" cy="666750"/>
          </a:xfrm>
          <a:custGeom>
            <a:avLst/>
            <a:gdLst/>
            <a:ahLst/>
            <a:cxnLst/>
            <a:rect l="l" t="t" r="r" b="b"/>
            <a:pathLst>
              <a:path w="7467600" h="666750">
                <a:moveTo>
                  <a:pt x="0" y="352425"/>
                </a:moveTo>
                <a:lnTo>
                  <a:pt x="7467600" y="352425"/>
                </a:lnTo>
              </a:path>
              <a:path w="7467600" h="666750">
                <a:moveTo>
                  <a:pt x="361950" y="0"/>
                </a:moveTo>
                <a:lnTo>
                  <a:pt x="361950" y="666750"/>
                </a:lnTo>
              </a:path>
              <a:path w="7467600" h="666750">
                <a:moveTo>
                  <a:pt x="723900" y="0"/>
                </a:moveTo>
                <a:lnTo>
                  <a:pt x="723900" y="666750"/>
                </a:lnTo>
              </a:path>
              <a:path w="7467600" h="666750">
                <a:moveTo>
                  <a:pt x="1085850" y="0"/>
                </a:moveTo>
                <a:lnTo>
                  <a:pt x="1085850" y="666750"/>
                </a:lnTo>
              </a:path>
              <a:path w="7467600" h="666750">
                <a:moveTo>
                  <a:pt x="1447800" y="0"/>
                </a:moveTo>
                <a:lnTo>
                  <a:pt x="1447800" y="666750"/>
                </a:lnTo>
              </a:path>
              <a:path w="7467600" h="666750">
                <a:moveTo>
                  <a:pt x="1809750" y="0"/>
                </a:moveTo>
                <a:lnTo>
                  <a:pt x="1809750" y="666750"/>
                </a:lnTo>
              </a:path>
              <a:path w="7467600" h="666750">
                <a:moveTo>
                  <a:pt x="2171700" y="0"/>
                </a:moveTo>
                <a:lnTo>
                  <a:pt x="2171700" y="666750"/>
                </a:lnTo>
              </a:path>
              <a:path w="7467600" h="666750">
                <a:moveTo>
                  <a:pt x="2533650" y="0"/>
                </a:moveTo>
                <a:lnTo>
                  <a:pt x="2533650" y="666750"/>
                </a:lnTo>
              </a:path>
              <a:path w="7467600" h="666750">
                <a:moveTo>
                  <a:pt x="2895600" y="0"/>
                </a:moveTo>
                <a:lnTo>
                  <a:pt x="2895600" y="666750"/>
                </a:lnTo>
              </a:path>
              <a:path w="7467600" h="666750">
                <a:moveTo>
                  <a:pt x="3257550" y="0"/>
                </a:moveTo>
                <a:lnTo>
                  <a:pt x="3257550" y="666750"/>
                </a:lnTo>
              </a:path>
              <a:path w="7467600" h="666750">
                <a:moveTo>
                  <a:pt x="3619500" y="0"/>
                </a:moveTo>
                <a:lnTo>
                  <a:pt x="3619500" y="666750"/>
                </a:lnTo>
              </a:path>
              <a:path w="7467600" h="666750">
                <a:moveTo>
                  <a:pt x="3981450" y="0"/>
                </a:moveTo>
                <a:lnTo>
                  <a:pt x="3981450" y="666750"/>
                </a:lnTo>
              </a:path>
              <a:path w="7467600" h="666750">
                <a:moveTo>
                  <a:pt x="4343400" y="0"/>
                </a:moveTo>
                <a:lnTo>
                  <a:pt x="4343400" y="666750"/>
                </a:lnTo>
              </a:path>
              <a:path w="7467600" h="666750">
                <a:moveTo>
                  <a:pt x="4705350" y="0"/>
                </a:moveTo>
                <a:lnTo>
                  <a:pt x="4705350" y="666750"/>
                </a:lnTo>
              </a:path>
              <a:path w="7467600" h="666750">
                <a:moveTo>
                  <a:pt x="5067300" y="0"/>
                </a:moveTo>
                <a:lnTo>
                  <a:pt x="5067300" y="666750"/>
                </a:lnTo>
              </a:path>
              <a:path w="7467600" h="666750">
                <a:moveTo>
                  <a:pt x="5429250" y="0"/>
                </a:moveTo>
                <a:lnTo>
                  <a:pt x="5429250" y="666750"/>
                </a:lnTo>
              </a:path>
              <a:path w="7467600" h="666750">
                <a:moveTo>
                  <a:pt x="5791200" y="0"/>
                </a:moveTo>
                <a:lnTo>
                  <a:pt x="5791200" y="666750"/>
                </a:lnTo>
              </a:path>
              <a:path w="7467600" h="666750">
                <a:moveTo>
                  <a:pt x="6153150" y="0"/>
                </a:moveTo>
                <a:lnTo>
                  <a:pt x="6153150" y="666750"/>
                </a:lnTo>
              </a:path>
              <a:path w="7467600" h="666750">
                <a:moveTo>
                  <a:pt x="6515100" y="0"/>
                </a:moveTo>
                <a:lnTo>
                  <a:pt x="6515100" y="666750"/>
                </a:lnTo>
              </a:path>
              <a:path w="7467600" h="666750">
                <a:moveTo>
                  <a:pt x="6877050" y="0"/>
                </a:moveTo>
                <a:lnTo>
                  <a:pt x="6877050" y="666750"/>
                </a:lnTo>
              </a:path>
              <a:path w="7467600" h="666750">
                <a:moveTo>
                  <a:pt x="7239000" y="0"/>
                </a:moveTo>
                <a:lnTo>
                  <a:pt x="7239000" y="666750"/>
                </a:lnTo>
              </a:path>
            </a:pathLst>
          </a:custGeom>
          <a:ln w="9525">
            <a:solidFill>
              <a:srgbClr val="CCB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20081" y="171450"/>
            <a:ext cx="5867400" cy="676275"/>
          </a:xfrm>
          <a:custGeom>
            <a:avLst/>
            <a:gdLst/>
            <a:ahLst/>
            <a:cxnLst/>
            <a:rect l="l" t="t" r="r" b="b"/>
            <a:pathLst>
              <a:path w="5867400" h="676275">
                <a:moveTo>
                  <a:pt x="2609850" y="0"/>
                </a:moveTo>
                <a:lnTo>
                  <a:pt x="2609850" y="228600"/>
                </a:lnTo>
              </a:path>
              <a:path w="5867400" h="676275">
                <a:moveTo>
                  <a:pt x="2800350" y="352425"/>
                </a:moveTo>
                <a:lnTo>
                  <a:pt x="2914650" y="352425"/>
                </a:lnTo>
              </a:path>
              <a:path w="5867400" h="676275">
                <a:moveTo>
                  <a:pt x="2971800" y="381000"/>
                </a:moveTo>
                <a:lnTo>
                  <a:pt x="2971800" y="428625"/>
                </a:lnTo>
              </a:path>
              <a:path w="5867400" h="676275">
                <a:moveTo>
                  <a:pt x="3333750" y="542925"/>
                </a:moveTo>
                <a:lnTo>
                  <a:pt x="3333750" y="666750"/>
                </a:lnTo>
              </a:path>
              <a:path w="5867400" h="676275">
                <a:moveTo>
                  <a:pt x="4419600" y="180975"/>
                </a:moveTo>
                <a:lnTo>
                  <a:pt x="4419600" y="466725"/>
                </a:lnTo>
              </a:path>
              <a:path w="5867400" h="676275">
                <a:moveTo>
                  <a:pt x="4267200" y="352425"/>
                </a:moveTo>
                <a:lnTo>
                  <a:pt x="4819650" y="352425"/>
                </a:lnTo>
              </a:path>
              <a:path w="5867400" h="676275">
                <a:moveTo>
                  <a:pt x="4781550" y="200025"/>
                </a:moveTo>
                <a:lnTo>
                  <a:pt x="4781550" y="666750"/>
                </a:lnTo>
              </a:path>
              <a:path w="5867400" h="676275">
                <a:moveTo>
                  <a:pt x="4781550" y="85725"/>
                </a:moveTo>
                <a:lnTo>
                  <a:pt x="4781550" y="9525"/>
                </a:lnTo>
              </a:path>
              <a:path w="5867400" h="676275">
                <a:moveTo>
                  <a:pt x="5143500" y="295275"/>
                </a:moveTo>
                <a:lnTo>
                  <a:pt x="5143500" y="0"/>
                </a:lnTo>
              </a:path>
              <a:path w="5867400" h="676275">
                <a:moveTo>
                  <a:pt x="5505450" y="352425"/>
                </a:moveTo>
                <a:lnTo>
                  <a:pt x="5381625" y="352425"/>
                </a:lnTo>
              </a:path>
              <a:path w="5867400" h="676275">
                <a:moveTo>
                  <a:pt x="5267325" y="352425"/>
                </a:moveTo>
                <a:lnTo>
                  <a:pt x="5172075" y="352425"/>
                </a:lnTo>
              </a:path>
              <a:path w="5867400" h="676275">
                <a:moveTo>
                  <a:pt x="5505450" y="428625"/>
                </a:moveTo>
                <a:lnTo>
                  <a:pt x="5505450" y="0"/>
                </a:lnTo>
              </a:path>
              <a:path w="5867400" h="676275">
                <a:moveTo>
                  <a:pt x="5867400" y="571500"/>
                </a:moveTo>
                <a:lnTo>
                  <a:pt x="5867400" y="628650"/>
                </a:lnTo>
              </a:path>
              <a:path w="5867400" h="676275">
                <a:moveTo>
                  <a:pt x="1524000" y="9525"/>
                </a:moveTo>
                <a:lnTo>
                  <a:pt x="1524000" y="104775"/>
                </a:lnTo>
              </a:path>
              <a:path w="5867400" h="676275">
                <a:moveTo>
                  <a:pt x="1162050" y="0"/>
                </a:moveTo>
                <a:lnTo>
                  <a:pt x="1162050" y="542925"/>
                </a:lnTo>
              </a:path>
              <a:path w="5867400" h="676275">
                <a:moveTo>
                  <a:pt x="1228725" y="352425"/>
                </a:moveTo>
                <a:lnTo>
                  <a:pt x="1123950" y="352425"/>
                </a:lnTo>
              </a:path>
              <a:path w="5867400" h="676275">
                <a:moveTo>
                  <a:pt x="904875" y="352425"/>
                </a:moveTo>
                <a:lnTo>
                  <a:pt x="1000125" y="352425"/>
                </a:lnTo>
              </a:path>
              <a:path w="5867400" h="676275">
                <a:moveTo>
                  <a:pt x="723900" y="352425"/>
                </a:moveTo>
                <a:lnTo>
                  <a:pt x="590550" y="352425"/>
                </a:lnTo>
              </a:path>
              <a:path w="5867400" h="676275">
                <a:moveTo>
                  <a:pt x="0" y="352425"/>
                </a:moveTo>
                <a:lnTo>
                  <a:pt x="552450" y="352425"/>
                </a:lnTo>
              </a:path>
              <a:path w="5867400" h="676275">
                <a:moveTo>
                  <a:pt x="438150" y="200025"/>
                </a:moveTo>
                <a:lnTo>
                  <a:pt x="438150" y="676275"/>
                </a:lnTo>
              </a:path>
              <a:path w="5867400" h="676275">
                <a:moveTo>
                  <a:pt x="76200" y="228600"/>
                </a:moveTo>
                <a:lnTo>
                  <a:pt x="76200" y="476250"/>
                </a:lnTo>
              </a:path>
              <a:path w="5867400" h="676275">
                <a:moveTo>
                  <a:pt x="438150" y="47625"/>
                </a:moveTo>
                <a:lnTo>
                  <a:pt x="438150" y="0"/>
                </a:lnTo>
              </a:path>
              <a:path w="5867400" h="676275">
                <a:moveTo>
                  <a:pt x="800100" y="114300"/>
                </a:moveTo>
                <a:lnTo>
                  <a:pt x="800100" y="266700"/>
                </a:lnTo>
              </a:path>
              <a:path w="5867400" h="676275">
                <a:moveTo>
                  <a:pt x="800100" y="38100"/>
                </a:moveTo>
                <a:lnTo>
                  <a:pt x="800100" y="0"/>
                </a:lnTo>
              </a:path>
              <a:path w="5867400" h="676275">
                <a:moveTo>
                  <a:pt x="4857750" y="352425"/>
                </a:moveTo>
                <a:lnTo>
                  <a:pt x="4991100" y="352425"/>
                </a:lnTo>
              </a:path>
            </a:pathLst>
          </a:custGeom>
          <a:ln w="9525">
            <a:solidFill>
              <a:srgbClr val="E4D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800" y="119856"/>
            <a:ext cx="762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5275" y="462756"/>
            <a:ext cx="771525" cy="447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802481"/>
            <a:ext cx="726757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rgbClr val="CC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270" y="2111216"/>
            <a:ext cx="7363459" cy="390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83845"/>
            <a:ext cx="292608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3845"/>
            <a:ext cx="21031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83845"/>
            <a:ext cx="21031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cite.com/" TargetMode="External"/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text.com/" TargetMode="External"/><Relationship Id="rId4" Type="http://schemas.openxmlformats.org/officeDocument/2006/relationships/hyperlink" Target="http://www.go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rch.com/" TargetMode="External"/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ahoo.com/" TargetMode="External"/><Relationship Id="rId4" Type="http://schemas.openxmlformats.org/officeDocument/2006/relationships/hyperlink" Target="http://www.snap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gpile.com/" TargetMode="External"/><Relationship Id="rId7" Type="http://schemas.openxmlformats.org/officeDocument/2006/relationships/hyperlink" Target="http://www.miner.uol.com.br/" TargetMode="External"/><Relationship Id="rId2" Type="http://schemas.openxmlformats.org/officeDocument/2006/relationships/hyperlink" Target="http://www.c4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mma.com/" TargetMode="External"/><Relationship Id="rId5" Type="http://schemas.openxmlformats.org/officeDocument/2006/relationships/hyperlink" Target="http://www/" TargetMode="External"/><Relationship Id="rId4" Type="http://schemas.openxmlformats.org/officeDocument/2006/relationships/hyperlink" Target="http://www.highway61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exa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644014"/>
            <a:chOff x="0" y="0"/>
            <a:chExt cx="9144000" cy="1644014"/>
          </a:xfrm>
        </p:grpSpPr>
        <p:sp>
          <p:nvSpPr>
            <p:cNvPr id="3" name="object 3"/>
            <p:cNvSpPr/>
            <p:nvPr/>
          </p:nvSpPr>
          <p:spPr>
            <a:xfrm>
              <a:off x="0" y="5556"/>
              <a:ext cx="9144000" cy="1638300"/>
            </a:xfrm>
            <a:custGeom>
              <a:avLst/>
              <a:gdLst/>
              <a:ahLst/>
              <a:cxnLst/>
              <a:rect l="l" t="t" r="r" b="b"/>
              <a:pathLst>
                <a:path w="9144000" h="1638300">
                  <a:moveTo>
                    <a:pt x="9144000" y="0"/>
                  </a:moveTo>
                  <a:lnTo>
                    <a:pt x="0" y="0"/>
                  </a:lnTo>
                  <a:lnTo>
                    <a:pt x="0" y="1638300"/>
                  </a:lnTo>
                  <a:lnTo>
                    <a:pt x="9144000" y="16383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4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96829" y="967580"/>
              <a:ext cx="1035050" cy="669290"/>
            </a:xfrm>
            <a:custGeom>
              <a:avLst/>
              <a:gdLst/>
              <a:ahLst/>
              <a:cxnLst/>
              <a:rect l="l" t="t" r="r" b="b"/>
              <a:pathLst>
                <a:path w="1035050" h="669289">
                  <a:moveTo>
                    <a:pt x="22771" y="0"/>
                  </a:moveTo>
                  <a:lnTo>
                    <a:pt x="10414" y="304"/>
                  </a:lnTo>
                  <a:lnTo>
                    <a:pt x="2527" y="2387"/>
                  </a:lnTo>
                  <a:lnTo>
                    <a:pt x="0" y="8039"/>
                  </a:lnTo>
                  <a:lnTo>
                    <a:pt x="3721" y="19050"/>
                  </a:lnTo>
                  <a:lnTo>
                    <a:pt x="14732" y="17424"/>
                  </a:lnTo>
                  <a:lnTo>
                    <a:pt x="20383" y="13106"/>
                  </a:lnTo>
                  <a:lnTo>
                    <a:pt x="21602" y="9525"/>
                  </a:lnTo>
                  <a:lnTo>
                    <a:pt x="22466" y="6997"/>
                  </a:lnTo>
                  <a:lnTo>
                    <a:pt x="22771" y="0"/>
                  </a:lnTo>
                  <a:close/>
                </a:path>
                <a:path w="1035050" h="669289">
                  <a:moveTo>
                    <a:pt x="360908" y="208368"/>
                  </a:moveTo>
                  <a:lnTo>
                    <a:pt x="357327" y="202857"/>
                  </a:lnTo>
                  <a:lnTo>
                    <a:pt x="346621" y="200025"/>
                  </a:lnTo>
                  <a:lnTo>
                    <a:pt x="349288" y="196164"/>
                  </a:lnTo>
                  <a:lnTo>
                    <a:pt x="346621" y="197650"/>
                  </a:lnTo>
                  <a:lnTo>
                    <a:pt x="343941" y="202704"/>
                  </a:lnTo>
                  <a:lnTo>
                    <a:pt x="346621" y="209550"/>
                  </a:lnTo>
                  <a:lnTo>
                    <a:pt x="357327" y="212090"/>
                  </a:lnTo>
                  <a:lnTo>
                    <a:pt x="360908" y="208368"/>
                  </a:lnTo>
                  <a:close/>
                </a:path>
                <a:path w="1035050" h="669289">
                  <a:moveTo>
                    <a:pt x="532358" y="363143"/>
                  </a:moveTo>
                  <a:lnTo>
                    <a:pt x="528777" y="355561"/>
                  </a:lnTo>
                  <a:lnTo>
                    <a:pt x="518071" y="352425"/>
                  </a:lnTo>
                  <a:lnTo>
                    <a:pt x="508546" y="352425"/>
                  </a:lnTo>
                  <a:lnTo>
                    <a:pt x="508546" y="371475"/>
                  </a:lnTo>
                  <a:lnTo>
                    <a:pt x="509778" y="368033"/>
                  </a:lnTo>
                  <a:lnTo>
                    <a:pt x="509879" y="372821"/>
                  </a:lnTo>
                  <a:lnTo>
                    <a:pt x="518071" y="381000"/>
                  </a:lnTo>
                  <a:lnTo>
                    <a:pt x="528777" y="372529"/>
                  </a:lnTo>
                  <a:lnTo>
                    <a:pt x="532358" y="363143"/>
                  </a:lnTo>
                  <a:close/>
                </a:path>
                <a:path w="1035050" h="669289">
                  <a:moveTo>
                    <a:pt x="756196" y="542925"/>
                  </a:moveTo>
                  <a:lnTo>
                    <a:pt x="737146" y="542925"/>
                  </a:lnTo>
                  <a:lnTo>
                    <a:pt x="737146" y="552450"/>
                  </a:lnTo>
                  <a:lnTo>
                    <a:pt x="734758" y="559308"/>
                  </a:lnTo>
                  <a:lnTo>
                    <a:pt x="739521" y="564362"/>
                  </a:lnTo>
                  <a:lnTo>
                    <a:pt x="747852" y="565848"/>
                  </a:lnTo>
                  <a:lnTo>
                    <a:pt x="756196" y="561975"/>
                  </a:lnTo>
                  <a:lnTo>
                    <a:pt x="756196" y="542925"/>
                  </a:lnTo>
                  <a:close/>
                </a:path>
                <a:path w="1035050" h="669289">
                  <a:moveTo>
                    <a:pt x="1034796" y="664375"/>
                  </a:moveTo>
                  <a:lnTo>
                    <a:pt x="1032421" y="647700"/>
                  </a:lnTo>
                  <a:lnTo>
                    <a:pt x="1021397" y="648004"/>
                  </a:lnTo>
                  <a:lnTo>
                    <a:pt x="1015746" y="650087"/>
                  </a:lnTo>
                  <a:lnTo>
                    <a:pt x="1013663" y="655739"/>
                  </a:lnTo>
                  <a:lnTo>
                    <a:pt x="1013371" y="666750"/>
                  </a:lnTo>
                  <a:lnTo>
                    <a:pt x="1022896" y="666750"/>
                  </a:lnTo>
                  <a:lnTo>
                    <a:pt x="1032421" y="669137"/>
                  </a:lnTo>
                  <a:lnTo>
                    <a:pt x="1034796" y="664375"/>
                  </a:lnTo>
                  <a:close/>
                </a:path>
              </a:pathLst>
            </a:custGeom>
            <a:solidFill>
              <a:srgbClr val="CCB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5679" y="5556"/>
              <a:ext cx="2598270" cy="1638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9275" y="758031"/>
              <a:ext cx="8691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875" y="5556"/>
              <a:ext cx="4143375" cy="1638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6468" y="1431925"/>
              <a:ext cx="21590" cy="36195"/>
            </a:xfrm>
            <a:custGeom>
              <a:avLst/>
              <a:gdLst/>
              <a:ahLst/>
              <a:cxnLst/>
              <a:rect l="l" t="t" r="r" b="b"/>
              <a:pathLst>
                <a:path w="21589" h="36194">
                  <a:moveTo>
                    <a:pt x="4762" y="0"/>
                  </a:moveTo>
                  <a:lnTo>
                    <a:pt x="0" y="5357"/>
                  </a:lnTo>
                  <a:lnTo>
                    <a:pt x="2381" y="21431"/>
                  </a:lnTo>
                  <a:lnTo>
                    <a:pt x="15478" y="35718"/>
                  </a:lnTo>
                  <a:lnTo>
                    <a:pt x="17115" y="32146"/>
                  </a:lnTo>
                  <a:lnTo>
                    <a:pt x="21431" y="21431"/>
                  </a:lnTo>
                  <a:lnTo>
                    <a:pt x="13096" y="5357"/>
                  </a:lnTo>
                  <a:lnTo>
                    <a:pt x="4762" y="0"/>
                  </a:lnTo>
                  <a:close/>
                </a:path>
              </a:pathLst>
            </a:custGeom>
            <a:solidFill>
              <a:srgbClr val="CCB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1" y="857250"/>
              <a:ext cx="9115425" cy="0"/>
            </a:xfrm>
            <a:custGeom>
              <a:avLst/>
              <a:gdLst/>
              <a:ahLst/>
              <a:cxnLst/>
              <a:rect l="l" t="t" r="r" b="b"/>
              <a:pathLst>
                <a:path w="9115425">
                  <a:moveTo>
                    <a:pt x="0" y="0"/>
                  </a:moveTo>
                  <a:lnTo>
                    <a:pt x="9115425" y="0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50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575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3481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120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8931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665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44381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210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9831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7556" y="0"/>
              <a:ext cx="0" cy="1628775"/>
            </a:xfrm>
            <a:custGeom>
              <a:avLst/>
              <a:gdLst/>
              <a:ahLst/>
              <a:cxnLst/>
              <a:rect l="l" t="t" r="r" b="b"/>
              <a:pathLst>
                <a:path h="1628775">
                  <a:moveTo>
                    <a:pt x="0" y="0"/>
                  </a:moveTo>
                  <a:lnTo>
                    <a:pt x="0" y="1628775"/>
                  </a:lnTo>
                </a:path>
              </a:pathLst>
            </a:custGeom>
            <a:ln w="9525">
              <a:solidFill>
                <a:srgbClr val="CCB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2106" y="0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2450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8931" y="19050"/>
              <a:ext cx="4238625" cy="1609725"/>
            </a:xfrm>
            <a:custGeom>
              <a:avLst/>
              <a:gdLst/>
              <a:ahLst/>
              <a:cxnLst/>
              <a:rect l="l" t="t" r="r" b="b"/>
              <a:pathLst>
                <a:path w="4238625" h="1609725">
                  <a:moveTo>
                    <a:pt x="3000375" y="838200"/>
                  </a:moveTo>
                  <a:lnTo>
                    <a:pt x="3257550" y="838200"/>
                  </a:lnTo>
                </a:path>
                <a:path w="4238625" h="1609725">
                  <a:moveTo>
                    <a:pt x="3390900" y="914400"/>
                  </a:moveTo>
                  <a:lnTo>
                    <a:pt x="3390900" y="1019175"/>
                  </a:lnTo>
                </a:path>
                <a:path w="4238625" h="1609725">
                  <a:moveTo>
                    <a:pt x="4238625" y="1304925"/>
                  </a:moveTo>
                  <a:lnTo>
                    <a:pt x="4238625" y="1609725"/>
                  </a:lnTo>
                </a:path>
                <a:path w="4238625" h="1609725">
                  <a:moveTo>
                    <a:pt x="0" y="0"/>
                  </a:moveTo>
                  <a:lnTo>
                    <a:pt x="0" y="238125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1206" y="0"/>
              <a:ext cx="0" cy="1314450"/>
            </a:xfrm>
            <a:custGeom>
              <a:avLst/>
              <a:gdLst/>
              <a:ahLst/>
              <a:cxnLst/>
              <a:rect l="l" t="t" r="r" b="b"/>
              <a:pathLst>
                <a:path h="1314450">
                  <a:moveTo>
                    <a:pt x="0" y="0"/>
                  </a:moveTo>
                  <a:lnTo>
                    <a:pt x="0" y="1314450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056" y="485775"/>
              <a:ext cx="2876550" cy="1152525"/>
            </a:xfrm>
            <a:custGeom>
              <a:avLst/>
              <a:gdLst/>
              <a:ahLst/>
              <a:cxnLst/>
              <a:rect l="l" t="t" r="r" b="b"/>
              <a:pathLst>
                <a:path w="2876550" h="1152525">
                  <a:moveTo>
                    <a:pt x="2876550" y="371475"/>
                  </a:moveTo>
                  <a:lnTo>
                    <a:pt x="2628900" y="371475"/>
                  </a:lnTo>
                </a:path>
                <a:path w="2876550" h="1152525">
                  <a:moveTo>
                    <a:pt x="2124075" y="371475"/>
                  </a:moveTo>
                  <a:lnTo>
                    <a:pt x="2352675" y="371475"/>
                  </a:lnTo>
                </a:path>
                <a:path w="2876550" h="1152525">
                  <a:moveTo>
                    <a:pt x="1685925" y="371475"/>
                  </a:moveTo>
                  <a:lnTo>
                    <a:pt x="1381125" y="371475"/>
                  </a:lnTo>
                </a:path>
                <a:path w="2876550" h="1152525">
                  <a:moveTo>
                    <a:pt x="0" y="371475"/>
                  </a:moveTo>
                  <a:lnTo>
                    <a:pt x="1295400" y="371475"/>
                  </a:lnTo>
                </a:path>
                <a:path w="2876550" h="1152525">
                  <a:moveTo>
                    <a:pt x="1019175" y="0"/>
                  </a:moveTo>
                  <a:lnTo>
                    <a:pt x="1019175" y="1152525"/>
                  </a:lnTo>
                </a:path>
                <a:path w="2876550" h="1152525">
                  <a:moveTo>
                    <a:pt x="171450" y="66675"/>
                  </a:moveTo>
                  <a:lnTo>
                    <a:pt x="171450" y="666750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231" y="0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1047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3481" y="276225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1475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53481" y="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7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4D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71500" y="2529681"/>
            <a:ext cx="952500" cy="952500"/>
            <a:chOff x="571500" y="2529681"/>
            <a:chExt cx="952500" cy="952500"/>
          </a:xfrm>
        </p:grpSpPr>
        <p:sp>
          <p:nvSpPr>
            <p:cNvPr id="28" name="object 28"/>
            <p:cNvSpPr/>
            <p:nvPr/>
          </p:nvSpPr>
          <p:spPr>
            <a:xfrm>
              <a:off x="581025" y="2529681"/>
              <a:ext cx="933450" cy="409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0" y="2939256"/>
              <a:ext cx="952500" cy="542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11350" y="2558424"/>
            <a:ext cx="6555105" cy="72135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25"/>
              </a:spcBef>
            </a:pPr>
            <a:r>
              <a:rPr spc="10" dirty="0" smtClean="0"/>
              <a:t>Web</a:t>
            </a:r>
            <a:r>
              <a:rPr spc="-170" dirty="0" smtClean="0"/>
              <a:t> </a:t>
            </a:r>
            <a:r>
              <a:rPr spc="5" dirty="0"/>
              <a:t>Search  </a:t>
            </a:r>
            <a:r>
              <a:rPr i="1" spc="5" dirty="0"/>
              <a:t>Engines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11350" y="4602956"/>
            <a:ext cx="450278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spc="10" dirty="0" smtClean="0">
                <a:latin typeface="Tahoma"/>
                <a:cs typeface="Tahoma"/>
              </a:rPr>
              <a:t>Dr. </a:t>
            </a:r>
            <a:r>
              <a:rPr lang="en-US" sz="3200" spc="10" dirty="0" err="1" smtClean="0">
                <a:latin typeface="Tahoma"/>
                <a:cs typeface="Tahoma"/>
              </a:rPr>
              <a:t>Bhuvaneswari</a:t>
            </a:r>
            <a:r>
              <a:rPr lang="en-US" sz="3200" spc="10" dirty="0" smtClean="0">
                <a:latin typeface="Tahoma"/>
                <a:cs typeface="Tahoma"/>
              </a:rPr>
              <a:t> A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1374"/>
            <a:ext cx="7772400" cy="547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7975"/>
            <a:ext cx="8686800" cy="65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0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" y="536574"/>
            <a:ext cx="8753803" cy="662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0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6" y="460375"/>
            <a:ext cx="8740994" cy="639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5" y="384175"/>
            <a:ext cx="8954485" cy="66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" y="-1"/>
            <a:ext cx="8132379" cy="54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6" y="3355975"/>
            <a:ext cx="442403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774"/>
            <a:ext cx="8077200" cy="599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7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7975"/>
            <a:ext cx="8610600" cy="65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7975"/>
            <a:ext cx="923086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350"/>
            <a:ext cx="8618294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56261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Questions </a:t>
            </a:r>
            <a:r>
              <a:rPr spc="-5" dirty="0"/>
              <a:t>about the</a:t>
            </a:r>
            <a:r>
              <a:rPr spc="-20" dirty="0"/>
              <a:t> </a:t>
            </a:r>
            <a:r>
              <a:rPr spc="-1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350" y="2153126"/>
            <a:ext cx="4979035" cy="400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4805">
              <a:lnSpc>
                <a:spcPct val="107100"/>
              </a:lnSpc>
              <a:spcBef>
                <a:spcPts val="95"/>
              </a:spcBef>
            </a:pPr>
            <a:r>
              <a:rPr sz="1400" spc="5" dirty="0">
                <a:latin typeface="Tahoma"/>
                <a:cs typeface="Tahoma"/>
              </a:rPr>
              <a:t>Q: How </a:t>
            </a:r>
            <a:r>
              <a:rPr sz="1400" dirty="0">
                <a:latin typeface="Tahoma"/>
                <a:cs typeface="Tahoma"/>
              </a:rPr>
              <a:t>many </a:t>
            </a:r>
            <a:r>
              <a:rPr sz="1400" spc="-5" dirty="0">
                <a:latin typeface="Tahoma"/>
                <a:cs typeface="Tahoma"/>
              </a:rPr>
              <a:t>computers </a:t>
            </a:r>
            <a:r>
              <a:rPr sz="1400" dirty="0">
                <a:latin typeface="Tahoma"/>
                <a:cs typeface="Tahoma"/>
              </a:rPr>
              <a:t>are in the </a:t>
            </a:r>
            <a:r>
              <a:rPr sz="1400" spc="-5" dirty="0">
                <a:latin typeface="Tahoma"/>
                <a:cs typeface="Tahoma"/>
              </a:rPr>
              <a:t>world?  </a:t>
            </a:r>
            <a:r>
              <a:rPr sz="1400" dirty="0">
                <a:latin typeface="Tahoma"/>
                <a:cs typeface="Tahoma"/>
              </a:rPr>
              <a:t>A: Over </a:t>
            </a:r>
            <a:r>
              <a:rPr sz="1400" spc="5" dirty="0">
                <a:latin typeface="Tahoma"/>
                <a:cs typeface="Tahoma"/>
              </a:rPr>
              <a:t>40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million.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ahoma"/>
              <a:cs typeface="Tahoma"/>
            </a:endParaRPr>
          </a:p>
          <a:p>
            <a:pPr marL="12700" marR="1786255">
              <a:lnSpc>
                <a:spcPct val="107100"/>
              </a:lnSpc>
            </a:pPr>
            <a:r>
              <a:rPr sz="1400" spc="5" dirty="0">
                <a:latin typeface="Tahoma"/>
                <a:cs typeface="Tahoma"/>
              </a:rPr>
              <a:t>Q: How </a:t>
            </a:r>
            <a:r>
              <a:rPr sz="1400" dirty="0">
                <a:latin typeface="Tahoma"/>
                <a:cs typeface="Tahoma"/>
              </a:rPr>
              <a:t>many of them are </a:t>
            </a:r>
            <a:r>
              <a:rPr sz="1400" spc="5" dirty="0">
                <a:latin typeface="Tahoma"/>
                <a:cs typeface="Tahoma"/>
              </a:rPr>
              <a:t>Web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servers?  </a:t>
            </a:r>
            <a:r>
              <a:rPr sz="1400" dirty="0">
                <a:latin typeface="Tahoma"/>
                <a:cs typeface="Tahoma"/>
              </a:rPr>
              <a:t>A: Over </a:t>
            </a:r>
            <a:r>
              <a:rPr sz="1400" spc="10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million.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 marR="1871980">
              <a:lnSpc>
                <a:spcPct val="107100"/>
              </a:lnSpc>
              <a:spcBef>
                <a:spcPts val="5"/>
              </a:spcBef>
            </a:pPr>
            <a:r>
              <a:rPr sz="1400" spc="5" dirty="0">
                <a:latin typeface="Tahoma"/>
                <a:cs typeface="Tahoma"/>
              </a:rPr>
              <a:t>Q: How </a:t>
            </a:r>
            <a:r>
              <a:rPr sz="1400" dirty="0">
                <a:latin typeface="Tahoma"/>
                <a:cs typeface="Tahoma"/>
              </a:rPr>
              <a:t>many </a:t>
            </a:r>
            <a:r>
              <a:rPr sz="1400" spc="5" dirty="0">
                <a:latin typeface="Tahoma"/>
                <a:cs typeface="Tahoma"/>
              </a:rPr>
              <a:t>Web </a:t>
            </a:r>
            <a:r>
              <a:rPr sz="1400" dirty="0">
                <a:latin typeface="Tahoma"/>
                <a:cs typeface="Tahoma"/>
              </a:rPr>
              <a:t>pages in 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world?  </a:t>
            </a:r>
            <a:r>
              <a:rPr sz="1400" dirty="0">
                <a:latin typeface="Tahoma"/>
                <a:cs typeface="Tahoma"/>
              </a:rPr>
              <a:t>A: Over 350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million.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 marR="462280">
              <a:lnSpc>
                <a:spcPct val="107100"/>
              </a:lnSpc>
              <a:spcBef>
                <a:spcPts val="5"/>
              </a:spcBef>
            </a:pPr>
            <a:r>
              <a:rPr sz="1400" spc="5" dirty="0">
                <a:latin typeface="Tahoma"/>
                <a:cs typeface="Tahoma"/>
              </a:rPr>
              <a:t>Q: </a:t>
            </a:r>
            <a:r>
              <a:rPr sz="1400" dirty="0">
                <a:latin typeface="Tahoma"/>
                <a:cs typeface="Tahoma"/>
              </a:rPr>
              <a:t>What is the most </a:t>
            </a:r>
            <a:r>
              <a:rPr sz="1400" spc="-5" dirty="0">
                <a:latin typeface="Tahoma"/>
                <a:cs typeface="Tahoma"/>
              </a:rPr>
              <a:t>popular formats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5" dirty="0">
                <a:latin typeface="Tahoma"/>
                <a:cs typeface="Tahoma"/>
              </a:rPr>
              <a:t>Web </a:t>
            </a:r>
            <a:r>
              <a:rPr sz="1400" spc="-5" dirty="0">
                <a:latin typeface="Tahoma"/>
                <a:cs typeface="Tahoma"/>
              </a:rPr>
              <a:t>documents?  </a:t>
            </a:r>
            <a:r>
              <a:rPr sz="1400" dirty="0">
                <a:latin typeface="Tahoma"/>
                <a:cs typeface="Tahoma"/>
              </a:rPr>
              <a:t>A: HTML, GIF, JPG, ASCII </a:t>
            </a:r>
            <a:r>
              <a:rPr sz="1400" spc="-5" dirty="0">
                <a:latin typeface="Tahoma"/>
                <a:cs typeface="Tahoma"/>
              </a:rPr>
              <a:t>files, Postscript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ASP.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 marR="1243330">
              <a:lnSpc>
                <a:spcPct val="107100"/>
              </a:lnSpc>
            </a:pPr>
            <a:r>
              <a:rPr sz="1400" spc="5" dirty="0">
                <a:latin typeface="Tahoma"/>
                <a:cs typeface="Tahoma"/>
              </a:rPr>
              <a:t>Q: </a:t>
            </a:r>
            <a:r>
              <a:rPr sz="1400" dirty="0">
                <a:latin typeface="Tahoma"/>
                <a:cs typeface="Tahoma"/>
              </a:rPr>
              <a:t>What is the </a:t>
            </a:r>
            <a:r>
              <a:rPr sz="1400" spc="-5" dirty="0">
                <a:latin typeface="Tahoma"/>
                <a:cs typeface="Tahoma"/>
              </a:rPr>
              <a:t>average size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5" dirty="0">
                <a:latin typeface="Tahoma"/>
                <a:cs typeface="Tahoma"/>
              </a:rPr>
              <a:t>Web </a:t>
            </a:r>
            <a:r>
              <a:rPr sz="1400" spc="-5" dirty="0">
                <a:latin typeface="Tahoma"/>
                <a:cs typeface="Tahoma"/>
              </a:rPr>
              <a:t>document?  </a:t>
            </a:r>
            <a:r>
              <a:rPr sz="1400" dirty="0">
                <a:latin typeface="Tahoma"/>
                <a:cs typeface="Tahoma"/>
              </a:rPr>
              <a:t>A: Mean: </a:t>
            </a:r>
            <a:r>
              <a:rPr sz="1400" spc="10" dirty="0">
                <a:latin typeface="Tahoma"/>
                <a:cs typeface="Tahoma"/>
              </a:rPr>
              <a:t>5 </a:t>
            </a:r>
            <a:r>
              <a:rPr sz="1400" dirty="0">
                <a:latin typeface="Tahoma"/>
                <a:cs typeface="Tahoma"/>
              </a:rPr>
              <a:t>Kb; </a:t>
            </a:r>
            <a:r>
              <a:rPr sz="1400" spc="-5" dirty="0">
                <a:latin typeface="Tahoma"/>
                <a:cs typeface="Tahoma"/>
              </a:rPr>
              <a:t>Median: </a:t>
            </a:r>
            <a:r>
              <a:rPr sz="1400" spc="10" dirty="0">
                <a:latin typeface="Tahoma"/>
                <a:cs typeface="Tahoma"/>
              </a:rPr>
              <a:t>2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Kb.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7100"/>
              </a:lnSpc>
            </a:pPr>
            <a:r>
              <a:rPr sz="1400" spc="5" dirty="0">
                <a:latin typeface="Tahoma"/>
                <a:cs typeface="Tahoma"/>
              </a:rPr>
              <a:t>Q: How </a:t>
            </a:r>
            <a:r>
              <a:rPr sz="1400" dirty="0">
                <a:latin typeface="Tahoma"/>
                <a:cs typeface="Tahoma"/>
              </a:rPr>
              <a:t>many </a:t>
            </a:r>
            <a:r>
              <a:rPr sz="1400" spc="-5" dirty="0">
                <a:latin typeface="Tahoma"/>
                <a:cs typeface="Tahoma"/>
              </a:rPr>
              <a:t>queries </a:t>
            </a:r>
            <a:r>
              <a:rPr sz="1400" dirty="0">
                <a:latin typeface="Tahoma"/>
                <a:cs typeface="Tahoma"/>
              </a:rPr>
              <a:t>does </a:t>
            </a:r>
            <a:r>
              <a:rPr sz="1400" spc="1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search engine </a:t>
            </a:r>
            <a:r>
              <a:rPr sz="1400" dirty="0">
                <a:latin typeface="Tahoma"/>
                <a:cs typeface="Tahoma"/>
              </a:rPr>
              <a:t>answer every </a:t>
            </a:r>
            <a:r>
              <a:rPr sz="1400" spc="-5" dirty="0">
                <a:latin typeface="Tahoma"/>
                <a:cs typeface="Tahoma"/>
              </a:rPr>
              <a:t>day?  </a:t>
            </a:r>
            <a:r>
              <a:rPr sz="1400" dirty="0">
                <a:latin typeface="Tahoma"/>
                <a:cs typeface="Tahoma"/>
              </a:rPr>
              <a:t>A: Tens of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millions.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8229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0375"/>
            <a:ext cx="8229600" cy="618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3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49022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Information</a:t>
            </a:r>
            <a:r>
              <a:rPr spc="-60" dirty="0"/>
              <a:t> </a:t>
            </a:r>
            <a:r>
              <a:rPr spc="5" dirty="0"/>
              <a:t>Retrieval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72506"/>
            <a:ext cx="152400" cy="152400"/>
            <a:chOff x="809625" y="2272506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2725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343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53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353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487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1250" y="2111216"/>
            <a:ext cx="7256780" cy="41116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spc="5" dirty="0">
                <a:latin typeface="Tahoma"/>
                <a:cs typeface="Tahoma"/>
              </a:rPr>
              <a:t>Search Engine is in the field of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IR</a:t>
            </a:r>
            <a:endParaRPr sz="2000">
              <a:latin typeface="Tahoma"/>
              <a:cs typeface="Tahoma"/>
            </a:endParaRPr>
          </a:p>
          <a:p>
            <a:pPr marL="12700" marR="92075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Tahoma"/>
                <a:cs typeface="Tahoma"/>
              </a:rPr>
              <a:t>Searching authors, titles </a:t>
            </a:r>
            <a:r>
              <a:rPr sz="2000" spc="5" dirty="0">
                <a:latin typeface="Tahoma"/>
                <a:cs typeface="Tahoma"/>
              </a:rPr>
              <a:t>and </a:t>
            </a:r>
            <a:r>
              <a:rPr sz="2000" dirty="0">
                <a:latin typeface="Tahoma"/>
                <a:cs typeface="Tahoma"/>
              </a:rPr>
              <a:t>subjects in library card catalogs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or  </a:t>
            </a:r>
            <a:r>
              <a:rPr sz="2000" dirty="0">
                <a:latin typeface="Tahoma"/>
                <a:cs typeface="Tahoma"/>
              </a:rPr>
              <a:t>computers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2000" spc="5" dirty="0">
                <a:latin typeface="Tahoma"/>
                <a:cs typeface="Tahoma"/>
              </a:rPr>
              <a:t>Document </a:t>
            </a:r>
            <a:r>
              <a:rPr sz="2000" dirty="0">
                <a:latin typeface="Tahoma"/>
                <a:cs typeface="Tahoma"/>
              </a:rPr>
              <a:t>classification </a:t>
            </a:r>
            <a:r>
              <a:rPr sz="2000" spc="5" dirty="0">
                <a:latin typeface="Tahoma"/>
                <a:cs typeface="Tahoma"/>
              </a:rPr>
              <a:t>and </a:t>
            </a:r>
            <a:r>
              <a:rPr sz="2000" dirty="0">
                <a:latin typeface="Tahoma"/>
                <a:cs typeface="Tahoma"/>
              </a:rPr>
              <a:t>categorization, user interfaces,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data  </a:t>
            </a:r>
            <a:r>
              <a:rPr sz="2000" dirty="0">
                <a:latin typeface="Tahoma"/>
                <a:cs typeface="Tahoma"/>
              </a:rPr>
              <a:t>visualization,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filtering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Tahoma"/>
                <a:cs typeface="Tahoma"/>
              </a:rPr>
              <a:t>Should easily retrieve interested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spc="5" dirty="0">
                <a:latin typeface="Tahoma"/>
                <a:cs typeface="Tahoma"/>
              </a:rPr>
              <a:t>IR can </a:t>
            </a:r>
            <a:r>
              <a:rPr sz="2000" spc="10" dirty="0">
                <a:latin typeface="Tahoma"/>
                <a:cs typeface="Tahoma"/>
              </a:rPr>
              <a:t>be </a:t>
            </a:r>
            <a:r>
              <a:rPr sz="2000" spc="5" dirty="0">
                <a:latin typeface="Tahoma"/>
                <a:cs typeface="Tahoma"/>
              </a:rPr>
              <a:t>inaccurate as long as the error is</a:t>
            </a:r>
            <a:r>
              <a:rPr sz="2000" spc="-3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insignificant</a:t>
            </a:r>
            <a:endParaRPr sz="2000">
              <a:latin typeface="Tahoma"/>
              <a:cs typeface="Tahoma"/>
            </a:endParaRPr>
          </a:p>
          <a:p>
            <a:pPr marL="12700" marR="293370">
              <a:lnSpc>
                <a:spcPct val="100000"/>
              </a:lnSpc>
              <a:spcBef>
                <a:spcPts val="450"/>
              </a:spcBef>
            </a:pPr>
            <a:r>
              <a:rPr sz="2000" spc="5" dirty="0">
                <a:latin typeface="Tahoma"/>
                <a:cs typeface="Tahoma"/>
              </a:rPr>
              <a:t>Data </a:t>
            </a:r>
            <a:r>
              <a:rPr sz="2000" dirty="0">
                <a:latin typeface="Tahoma"/>
                <a:cs typeface="Tahoma"/>
              </a:rPr>
              <a:t>is usually natural language text, which is </a:t>
            </a:r>
            <a:r>
              <a:rPr sz="2000" spc="5" dirty="0">
                <a:latin typeface="Tahoma"/>
                <a:cs typeface="Tahoma"/>
              </a:rPr>
              <a:t>not </a:t>
            </a:r>
            <a:r>
              <a:rPr sz="2000" dirty="0">
                <a:latin typeface="Tahoma"/>
                <a:cs typeface="Tahoma"/>
              </a:rPr>
              <a:t>always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well  structured </a:t>
            </a:r>
            <a:r>
              <a:rPr sz="2000" spc="5" dirty="0">
                <a:latin typeface="Tahoma"/>
                <a:cs typeface="Tahoma"/>
              </a:rPr>
              <a:t>and </a:t>
            </a:r>
            <a:r>
              <a:rPr sz="2000" dirty="0">
                <a:latin typeface="Tahoma"/>
                <a:cs typeface="Tahoma"/>
              </a:rPr>
              <a:t>could </a:t>
            </a:r>
            <a:r>
              <a:rPr sz="2000" spc="5" dirty="0">
                <a:latin typeface="Tahoma"/>
                <a:cs typeface="Tahoma"/>
              </a:rPr>
              <a:t>be </a:t>
            </a:r>
            <a:r>
              <a:rPr sz="2000" dirty="0">
                <a:latin typeface="Tahoma"/>
                <a:cs typeface="Tahoma"/>
              </a:rPr>
              <a:t>semantically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ambiguous</a:t>
            </a:r>
            <a:endParaRPr sz="2000">
              <a:latin typeface="Tahoma"/>
              <a:cs typeface="Tahoma"/>
            </a:endParaRPr>
          </a:p>
          <a:p>
            <a:pPr marL="12700" marR="60579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Tahoma"/>
                <a:cs typeface="Tahoma"/>
              </a:rPr>
              <a:t>Goal: </a:t>
            </a:r>
            <a:r>
              <a:rPr sz="2000" spc="5" dirty="0">
                <a:latin typeface="Tahoma"/>
                <a:cs typeface="Tahoma"/>
              </a:rPr>
              <a:t>To retrieve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documents which </a:t>
            </a:r>
            <a:r>
              <a:rPr sz="2000" spc="5" dirty="0">
                <a:latin typeface="Tahoma"/>
                <a:cs typeface="Tahoma"/>
              </a:rPr>
              <a:t>are relevant to</a:t>
            </a:r>
            <a:r>
              <a:rPr sz="2000" spc="-28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  </a:t>
            </a:r>
            <a:r>
              <a:rPr sz="2000" spc="5" dirty="0">
                <a:latin typeface="Tahoma"/>
                <a:cs typeface="Tahoma"/>
              </a:rPr>
              <a:t>query while retrieving as few </a:t>
            </a:r>
            <a:r>
              <a:rPr sz="2000" spc="-5" dirty="0">
                <a:latin typeface="Tahoma"/>
                <a:cs typeface="Tahoma"/>
              </a:rPr>
              <a:t>non-relevant </a:t>
            </a:r>
            <a:r>
              <a:rPr sz="2000" dirty="0">
                <a:latin typeface="Tahoma"/>
                <a:cs typeface="Tahoma"/>
              </a:rPr>
              <a:t>documents as  </a:t>
            </a:r>
            <a:r>
              <a:rPr sz="2000" spc="5" dirty="0">
                <a:latin typeface="Tahoma"/>
                <a:cs typeface="Tahoma"/>
              </a:rPr>
              <a:t>possible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9625" y="2643981"/>
            <a:ext cx="152400" cy="152400"/>
            <a:chOff x="809625" y="2643981"/>
            <a:chExt cx="152400" cy="152400"/>
          </a:xfrm>
        </p:grpSpPr>
        <p:sp>
          <p:nvSpPr>
            <p:cNvPr id="13" name="object 13"/>
            <p:cNvSpPr/>
            <p:nvPr/>
          </p:nvSpPr>
          <p:spPr>
            <a:xfrm>
              <a:off x="809625" y="26439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625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" y="2715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625" y="2724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300" y="2724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27201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9625" y="3310731"/>
            <a:ext cx="152400" cy="152400"/>
            <a:chOff x="809625" y="3310731"/>
            <a:chExt cx="152400" cy="152400"/>
          </a:xfrm>
        </p:grpSpPr>
        <p:sp>
          <p:nvSpPr>
            <p:cNvPr id="21" name="object 21"/>
            <p:cNvSpPr/>
            <p:nvPr/>
          </p:nvSpPr>
          <p:spPr>
            <a:xfrm>
              <a:off x="809625" y="33107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382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" y="33821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3382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3916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300" y="33916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9625" y="33869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977481"/>
            <a:ext cx="152400" cy="152400"/>
            <a:chOff x="809625" y="3977481"/>
            <a:chExt cx="152400" cy="152400"/>
          </a:xfrm>
        </p:grpSpPr>
        <p:sp>
          <p:nvSpPr>
            <p:cNvPr id="29" name="object 29"/>
            <p:cNvSpPr/>
            <p:nvPr/>
          </p:nvSpPr>
          <p:spPr>
            <a:xfrm>
              <a:off x="809625" y="39774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4048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300" y="40489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4048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625" y="40584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" y="40584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40536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09625" y="4348956"/>
            <a:ext cx="152400" cy="152400"/>
            <a:chOff x="809625" y="4348956"/>
            <a:chExt cx="152400" cy="152400"/>
          </a:xfrm>
        </p:grpSpPr>
        <p:sp>
          <p:nvSpPr>
            <p:cNvPr id="37" name="object 37"/>
            <p:cNvSpPr/>
            <p:nvPr/>
          </p:nvSpPr>
          <p:spPr>
            <a:xfrm>
              <a:off x="809625" y="43489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44203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6300" y="44203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400" y="44203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625" y="4429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300" y="44299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44251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9625" y="4710906"/>
            <a:ext cx="152400" cy="152400"/>
            <a:chOff x="809625" y="4710906"/>
            <a:chExt cx="152400" cy="152400"/>
          </a:xfrm>
        </p:grpSpPr>
        <p:sp>
          <p:nvSpPr>
            <p:cNvPr id="45" name="object 45"/>
            <p:cNvSpPr/>
            <p:nvPr/>
          </p:nvSpPr>
          <p:spPr>
            <a:xfrm>
              <a:off x="809625" y="47109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4782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6300" y="47823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4400" y="4782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7918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6300" y="47918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7871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09625" y="5377656"/>
            <a:ext cx="152400" cy="152400"/>
            <a:chOff x="809625" y="5377656"/>
            <a:chExt cx="152400" cy="152400"/>
          </a:xfrm>
        </p:grpSpPr>
        <p:sp>
          <p:nvSpPr>
            <p:cNvPr id="53" name="object 53"/>
            <p:cNvSpPr/>
            <p:nvPr/>
          </p:nvSpPr>
          <p:spPr>
            <a:xfrm>
              <a:off x="809625" y="53776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9625" y="5449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6300" y="54490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400" y="5449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625" y="54586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6300" y="54586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625" y="54538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3877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User</a:t>
            </a:r>
            <a:r>
              <a:rPr spc="-140" dirty="0"/>
              <a:t> </a:t>
            </a:r>
            <a:r>
              <a:rPr spc="-5" dirty="0"/>
              <a:t>Problems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55031"/>
            <a:ext cx="7264400" cy="40392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329055">
              <a:lnSpc>
                <a:spcPts val="2550"/>
              </a:lnSpc>
              <a:spcBef>
                <a:spcPts val="459"/>
              </a:spcBef>
            </a:pPr>
            <a:r>
              <a:rPr sz="2400" spc="-5" dirty="0">
                <a:latin typeface="Tahoma"/>
                <a:cs typeface="Tahoma"/>
              </a:rPr>
              <a:t>Do </a:t>
            </a:r>
            <a:r>
              <a:rPr sz="2400" dirty="0">
                <a:latin typeface="Tahoma"/>
                <a:cs typeface="Tahoma"/>
              </a:rPr>
              <a:t>not exactly </a:t>
            </a:r>
            <a:r>
              <a:rPr sz="2400" spc="-5" dirty="0">
                <a:latin typeface="Tahoma"/>
                <a:cs typeface="Tahoma"/>
              </a:rPr>
              <a:t>understand how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provide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words </a:t>
            </a:r>
            <a:r>
              <a:rPr sz="2400" dirty="0">
                <a:latin typeface="Tahoma"/>
                <a:cs typeface="Tahoma"/>
              </a:rPr>
              <a:t>for the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search</a:t>
            </a:r>
            <a:endParaRPr sz="2400">
              <a:latin typeface="Tahoma"/>
              <a:cs typeface="Tahoma"/>
            </a:endParaRPr>
          </a:p>
          <a:p>
            <a:pPr marL="12700" marR="604520">
              <a:lnSpc>
                <a:spcPts val="2550"/>
              </a:lnSpc>
              <a:spcBef>
                <a:spcPts val="675"/>
              </a:spcBef>
            </a:pPr>
            <a:r>
              <a:rPr sz="2400" dirty="0">
                <a:latin typeface="Tahoma"/>
                <a:cs typeface="Tahoma"/>
              </a:rPr>
              <a:t>Not aware of the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requirement of the search  engine.</a:t>
            </a:r>
            <a:endParaRPr sz="2400">
              <a:latin typeface="Tahoma"/>
              <a:cs typeface="Tahoma"/>
            </a:endParaRPr>
          </a:p>
          <a:p>
            <a:pPr marL="12700" marR="290195">
              <a:lnSpc>
                <a:spcPts val="2630"/>
              </a:lnSpc>
              <a:spcBef>
                <a:spcPts val="535"/>
              </a:spcBef>
            </a:pPr>
            <a:r>
              <a:rPr sz="2400" spc="-5" dirty="0">
                <a:latin typeface="Tahoma"/>
                <a:cs typeface="Tahoma"/>
              </a:rPr>
              <a:t>Problems understanding </a:t>
            </a:r>
            <a:r>
              <a:rPr sz="2400" dirty="0">
                <a:latin typeface="Tahoma"/>
                <a:cs typeface="Tahoma"/>
              </a:rPr>
              <a:t>Boolean </a:t>
            </a:r>
            <a:r>
              <a:rPr sz="2400" spc="-5" dirty="0">
                <a:latin typeface="Tahoma"/>
                <a:cs typeface="Tahoma"/>
              </a:rPr>
              <a:t>logic, </a:t>
            </a:r>
            <a:r>
              <a:rPr sz="2400" dirty="0">
                <a:latin typeface="Tahoma"/>
                <a:cs typeface="Tahoma"/>
              </a:rPr>
              <a:t>so the users  cannot use </a:t>
            </a:r>
            <a:r>
              <a:rPr sz="2400" spc="-5" dirty="0">
                <a:latin typeface="Tahoma"/>
                <a:cs typeface="Tahoma"/>
              </a:rPr>
              <a:t>advanced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search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550"/>
              </a:lnSpc>
              <a:spcBef>
                <a:spcPts val="580"/>
              </a:spcBef>
            </a:pPr>
            <a:r>
              <a:rPr sz="2400" dirty="0">
                <a:latin typeface="Tahoma"/>
                <a:cs typeface="Tahoma"/>
              </a:rPr>
              <a:t>Novice users </a:t>
            </a:r>
            <a:r>
              <a:rPr sz="2400" spc="-5" dirty="0">
                <a:latin typeface="Tahoma"/>
                <a:cs typeface="Tahoma"/>
              </a:rPr>
              <a:t>do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know how </a:t>
            </a:r>
            <a:r>
              <a:rPr sz="2400" dirty="0">
                <a:latin typeface="Tahoma"/>
                <a:cs typeface="Tahoma"/>
              </a:rPr>
              <a:t>to start </a:t>
            </a:r>
            <a:r>
              <a:rPr sz="2400" spc="-5" dirty="0">
                <a:latin typeface="Tahoma"/>
                <a:cs typeface="Tahoma"/>
              </a:rPr>
              <a:t>using </a:t>
            </a:r>
            <a:r>
              <a:rPr sz="2400" dirty="0">
                <a:latin typeface="Tahoma"/>
                <a:cs typeface="Tahoma"/>
              </a:rPr>
              <a:t>a search  engine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079365" algn="l"/>
              </a:tabLst>
            </a:pPr>
            <a:r>
              <a:rPr sz="2400" spc="-5" dirty="0">
                <a:latin typeface="Tahoma"/>
                <a:cs typeface="Tahoma"/>
              </a:rPr>
              <a:t>Do </a:t>
            </a:r>
            <a:r>
              <a:rPr sz="2400" dirty="0">
                <a:latin typeface="Tahoma"/>
                <a:cs typeface="Tahoma"/>
              </a:rPr>
              <a:t>not care </a:t>
            </a:r>
            <a:r>
              <a:rPr sz="2400" spc="-5" dirty="0">
                <a:latin typeface="Tahoma"/>
                <a:cs typeface="Tahoma"/>
              </a:rPr>
              <a:t>about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advertisements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	</a:t>
            </a: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funding</a:t>
            </a:r>
            <a:endParaRPr sz="2400">
              <a:latin typeface="Tahoma"/>
              <a:cs typeface="Tahoma"/>
            </a:endParaRPr>
          </a:p>
          <a:p>
            <a:pPr marL="12700" marR="481965">
              <a:lnSpc>
                <a:spcPts val="2550"/>
              </a:lnSpc>
              <a:spcBef>
                <a:spcPts val="630"/>
              </a:spcBef>
            </a:pPr>
            <a:r>
              <a:rPr sz="2400" spc="-5" dirty="0">
                <a:latin typeface="Tahoma"/>
                <a:cs typeface="Tahoma"/>
              </a:rPr>
              <a:t>Around 85% of users only look at the first page of 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result, </a:t>
            </a:r>
            <a:r>
              <a:rPr sz="2400" dirty="0">
                <a:latin typeface="Tahoma"/>
                <a:cs typeface="Tahoma"/>
              </a:rPr>
              <a:t>so relevant answers </a:t>
            </a:r>
            <a:r>
              <a:rPr sz="2400" spc="-5" dirty="0">
                <a:latin typeface="Tahoma"/>
                <a:cs typeface="Tahoma"/>
              </a:rPr>
              <a:t>might be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skipped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996406"/>
            <a:ext cx="180975" cy="180975"/>
            <a:chOff x="809625" y="2996406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30011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30535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30678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31297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31440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720306"/>
            <a:ext cx="180975" cy="180975"/>
            <a:chOff x="809625" y="3720306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7250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7774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7917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853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8679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4453731"/>
            <a:ext cx="180975" cy="180975"/>
            <a:chOff x="809625" y="4453731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44584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45108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45251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45870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46013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5187156"/>
            <a:ext cx="180975" cy="180975"/>
            <a:chOff x="809625" y="518715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51919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52443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52585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53205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53347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5587206"/>
            <a:ext cx="180975" cy="180975"/>
            <a:chOff x="809625" y="5587206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55919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56443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56586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57205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57348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486346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Searching</a:t>
            </a:r>
            <a:r>
              <a:rPr spc="-50" dirty="0"/>
              <a:t> </a:t>
            </a:r>
            <a:r>
              <a:rPr dirty="0"/>
              <a:t>Guidelines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72506"/>
            <a:ext cx="152400" cy="152400"/>
            <a:chOff x="809625" y="2272506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2725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343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53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353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487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09625" y="2643981"/>
            <a:ext cx="152400" cy="152400"/>
            <a:chOff x="809625" y="2643981"/>
            <a:chExt cx="152400" cy="152400"/>
          </a:xfrm>
        </p:grpSpPr>
        <p:sp>
          <p:nvSpPr>
            <p:cNvPr id="12" name="object 12"/>
            <p:cNvSpPr/>
            <p:nvPr/>
          </p:nvSpPr>
          <p:spPr>
            <a:xfrm>
              <a:off x="809625" y="26439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300" y="2715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625" y="2724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300" y="2724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625" y="27201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09625" y="3005931"/>
            <a:ext cx="152400" cy="152400"/>
            <a:chOff x="809625" y="3005931"/>
            <a:chExt cx="152400" cy="152400"/>
          </a:xfrm>
        </p:grpSpPr>
        <p:sp>
          <p:nvSpPr>
            <p:cNvPr id="20" name="object 20"/>
            <p:cNvSpPr/>
            <p:nvPr/>
          </p:nvSpPr>
          <p:spPr>
            <a:xfrm>
              <a:off x="809625" y="30059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625" y="3077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6300" y="30773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3077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3086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300" y="30868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625" y="30821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09625" y="3367881"/>
            <a:ext cx="152400" cy="152400"/>
            <a:chOff x="809625" y="3367881"/>
            <a:chExt cx="152400" cy="152400"/>
          </a:xfrm>
        </p:grpSpPr>
        <p:sp>
          <p:nvSpPr>
            <p:cNvPr id="28" name="object 28"/>
            <p:cNvSpPr/>
            <p:nvPr/>
          </p:nvSpPr>
          <p:spPr>
            <a:xfrm>
              <a:off x="809625" y="33678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4393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6300" y="34393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400" y="34393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625" y="34488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300" y="34488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625" y="34440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09625" y="4101306"/>
            <a:ext cx="152400" cy="152400"/>
            <a:chOff x="809625" y="4101306"/>
            <a:chExt cx="152400" cy="152400"/>
          </a:xfrm>
        </p:grpSpPr>
        <p:sp>
          <p:nvSpPr>
            <p:cNvPr id="36" name="object 36"/>
            <p:cNvSpPr/>
            <p:nvPr/>
          </p:nvSpPr>
          <p:spPr>
            <a:xfrm>
              <a:off x="809625" y="41013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41727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300" y="41727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4400" y="41727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9625" y="41822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6300" y="41822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9625" y="41775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9625" y="4463256"/>
            <a:ext cx="152400" cy="152400"/>
            <a:chOff x="809625" y="4463256"/>
            <a:chExt cx="152400" cy="152400"/>
          </a:xfrm>
        </p:grpSpPr>
        <p:sp>
          <p:nvSpPr>
            <p:cNvPr id="44" name="object 44"/>
            <p:cNvSpPr/>
            <p:nvPr/>
          </p:nvSpPr>
          <p:spPr>
            <a:xfrm>
              <a:off x="809625" y="44632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45346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6300" y="45346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4400" y="45346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45442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6300" y="45442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625" y="45394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09625" y="5139531"/>
            <a:ext cx="152400" cy="152400"/>
            <a:chOff x="809625" y="5139531"/>
            <a:chExt cx="152400" cy="152400"/>
          </a:xfrm>
        </p:grpSpPr>
        <p:sp>
          <p:nvSpPr>
            <p:cNvPr id="52" name="object 52"/>
            <p:cNvSpPr/>
            <p:nvPr/>
          </p:nvSpPr>
          <p:spPr>
            <a:xfrm>
              <a:off x="809625" y="51395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9625" y="5210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300" y="52109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4400" y="5210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9625" y="5220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300" y="52204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9625" y="52157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8350" y="2111216"/>
            <a:ext cx="7246620" cy="38735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000" dirty="0">
                <a:latin typeface="Tahoma"/>
                <a:cs typeface="Tahoma"/>
              </a:rPr>
              <a:t>Specify </a:t>
            </a:r>
            <a:r>
              <a:rPr sz="2000" spc="5" dirty="0">
                <a:latin typeface="Tahoma"/>
                <a:cs typeface="Tahoma"/>
              </a:rPr>
              <a:t>the words </a:t>
            </a:r>
            <a:r>
              <a:rPr sz="2000" dirty="0">
                <a:latin typeface="Tahoma"/>
                <a:cs typeface="Tahoma"/>
              </a:rPr>
              <a:t>clearly (+,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-)</a:t>
            </a:r>
            <a:endParaRPr sz="2000">
              <a:latin typeface="Tahoma"/>
              <a:cs typeface="Tahoma"/>
            </a:endParaRPr>
          </a:p>
          <a:p>
            <a:pPr marL="355600" marR="1882775">
              <a:lnSpc>
                <a:spcPct val="118800"/>
              </a:lnSpc>
              <a:spcBef>
                <a:spcPts val="70"/>
              </a:spcBef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Advanced Search </a:t>
            </a:r>
            <a:r>
              <a:rPr sz="2000" spc="5" dirty="0">
                <a:latin typeface="Tahoma"/>
                <a:cs typeface="Tahoma"/>
              </a:rPr>
              <a:t>when </a:t>
            </a:r>
            <a:r>
              <a:rPr sz="2000" dirty="0">
                <a:latin typeface="Tahoma"/>
                <a:cs typeface="Tahoma"/>
              </a:rPr>
              <a:t>necessary  Provide </a:t>
            </a:r>
            <a:r>
              <a:rPr sz="2000" spc="5" dirty="0">
                <a:latin typeface="Tahoma"/>
                <a:cs typeface="Tahoma"/>
              </a:rPr>
              <a:t>as many </a:t>
            </a:r>
            <a:r>
              <a:rPr sz="2000" dirty="0">
                <a:latin typeface="Tahoma"/>
                <a:cs typeface="Tahoma"/>
              </a:rPr>
              <a:t>particular terms </a:t>
            </a:r>
            <a:r>
              <a:rPr sz="2000" spc="5" dirty="0">
                <a:latin typeface="Tahoma"/>
                <a:cs typeface="Tahoma"/>
              </a:rPr>
              <a:t>as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possible</a:t>
            </a:r>
            <a:endParaRPr sz="2000">
              <a:latin typeface="Tahoma"/>
              <a:cs typeface="Tahoma"/>
            </a:endParaRPr>
          </a:p>
          <a:p>
            <a:pPr marL="12700" marR="482600" indent="342900">
              <a:lnSpc>
                <a:spcPts val="2930"/>
              </a:lnSpc>
              <a:spcBef>
                <a:spcPts val="110"/>
              </a:spcBef>
            </a:pPr>
            <a:r>
              <a:rPr sz="2000" dirty="0">
                <a:latin typeface="Tahoma"/>
                <a:cs typeface="Tahoma"/>
              </a:rPr>
              <a:t>If looking for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company, institution, </a:t>
            </a:r>
            <a:r>
              <a:rPr sz="2000" spc="5" dirty="0">
                <a:latin typeface="Tahoma"/>
                <a:cs typeface="Tahoma"/>
              </a:rPr>
              <a:t>or </a:t>
            </a:r>
            <a:r>
              <a:rPr sz="2000" dirty="0">
                <a:latin typeface="Tahoma"/>
                <a:cs typeface="Tahoma"/>
              </a:rPr>
              <a:t>organization,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try:  </a:t>
            </a:r>
            <a:r>
              <a:rPr sz="2000" spc="15" dirty="0">
                <a:latin typeface="Tahoma"/>
                <a:cs typeface="Tahoma"/>
              </a:rPr>
              <a:t>www.</a:t>
            </a:r>
            <a:r>
              <a:rPr sz="2000" i="1" spc="15" dirty="0">
                <a:latin typeface="Tahoma"/>
                <a:cs typeface="Tahoma"/>
              </a:rPr>
              <a:t>name </a:t>
            </a:r>
            <a:r>
              <a:rPr sz="2000" spc="-5" dirty="0">
                <a:latin typeface="Tahoma"/>
                <a:cs typeface="Tahoma"/>
              </a:rPr>
              <a:t>[.com </a:t>
            </a:r>
            <a:r>
              <a:rPr sz="2000" spc="5" dirty="0">
                <a:latin typeface="Tahoma"/>
                <a:cs typeface="Tahoma"/>
              </a:rPr>
              <a:t>| </a:t>
            </a:r>
            <a:r>
              <a:rPr sz="2000" dirty="0">
                <a:latin typeface="Tahoma"/>
                <a:cs typeface="Tahoma"/>
              </a:rPr>
              <a:t>.edu </a:t>
            </a:r>
            <a:r>
              <a:rPr sz="2000" spc="5" dirty="0">
                <a:latin typeface="Tahoma"/>
                <a:cs typeface="Tahoma"/>
              </a:rPr>
              <a:t>| .org | .gov | </a:t>
            </a:r>
            <a:r>
              <a:rPr sz="2000" i="1" spc="5" dirty="0">
                <a:latin typeface="Tahoma"/>
                <a:cs typeface="Tahoma"/>
              </a:rPr>
              <a:t>country</a:t>
            </a:r>
            <a:r>
              <a:rPr sz="2000" i="1" spc="-445" dirty="0">
                <a:latin typeface="Tahoma"/>
                <a:cs typeface="Tahoma"/>
              </a:rPr>
              <a:t> </a:t>
            </a:r>
            <a:r>
              <a:rPr sz="2000" i="1" spc="5" dirty="0">
                <a:latin typeface="Tahoma"/>
                <a:cs typeface="Tahoma"/>
              </a:rPr>
              <a:t>code</a:t>
            </a:r>
            <a:r>
              <a:rPr sz="2000" spc="5" dirty="0"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sz="2000" spc="5" dirty="0">
                <a:latin typeface="Tahoma"/>
                <a:cs typeface="Tahoma"/>
              </a:rPr>
              <a:t>Some </a:t>
            </a:r>
            <a:r>
              <a:rPr sz="2000" dirty="0">
                <a:latin typeface="Tahoma"/>
                <a:cs typeface="Tahoma"/>
              </a:rPr>
              <a:t>searching engine specialize in </a:t>
            </a:r>
            <a:r>
              <a:rPr sz="2000" spc="5" dirty="0">
                <a:latin typeface="Tahoma"/>
                <a:cs typeface="Tahoma"/>
              </a:rPr>
              <a:t>some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areas</a:t>
            </a:r>
            <a:endParaRPr sz="2000">
              <a:latin typeface="Tahoma"/>
              <a:cs typeface="Tahoma"/>
            </a:endParaRPr>
          </a:p>
          <a:p>
            <a:pPr marL="355600" marR="24511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Tahoma"/>
                <a:cs typeface="Tahoma"/>
              </a:rPr>
              <a:t>If </a:t>
            </a:r>
            <a:r>
              <a:rPr sz="2000" spc="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user </a:t>
            </a: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broad queries, try </a:t>
            </a:r>
            <a:r>
              <a:rPr sz="2000" spc="5" dirty="0">
                <a:latin typeface="Tahoma"/>
                <a:cs typeface="Tahoma"/>
              </a:rPr>
              <a:t>to use </a:t>
            </a:r>
            <a:r>
              <a:rPr sz="2000" spc="10" dirty="0">
                <a:latin typeface="Tahoma"/>
                <a:cs typeface="Tahoma"/>
              </a:rPr>
              <a:t>Web </a:t>
            </a:r>
            <a:r>
              <a:rPr sz="2000" dirty="0">
                <a:latin typeface="Tahoma"/>
                <a:cs typeface="Tahoma"/>
              </a:rPr>
              <a:t>directories</a:t>
            </a:r>
            <a:r>
              <a:rPr sz="2000" spc="-3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as  </a:t>
            </a:r>
            <a:r>
              <a:rPr sz="2000" spc="-5" dirty="0">
                <a:latin typeface="Tahoma"/>
                <a:cs typeface="Tahoma"/>
              </a:rPr>
              <a:t>starting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points</a:t>
            </a:r>
            <a:endParaRPr sz="20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  <a:spcBef>
                <a:spcPts val="525"/>
              </a:spcBef>
            </a:pPr>
            <a:r>
              <a:rPr sz="2000" spc="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user should notice that anyone </a:t>
            </a:r>
            <a:r>
              <a:rPr sz="2000" spc="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publish data </a:t>
            </a:r>
            <a:r>
              <a:rPr sz="2000" spc="5" dirty="0">
                <a:latin typeface="Tahoma"/>
                <a:cs typeface="Tahoma"/>
              </a:rPr>
              <a:t>on </a:t>
            </a:r>
            <a:r>
              <a:rPr sz="2000" dirty="0">
                <a:latin typeface="Tahoma"/>
                <a:cs typeface="Tahoma"/>
              </a:rPr>
              <a:t>the  </a:t>
            </a:r>
            <a:r>
              <a:rPr sz="2000" spc="10" dirty="0">
                <a:latin typeface="Tahoma"/>
                <a:cs typeface="Tahoma"/>
              </a:rPr>
              <a:t>Web, </a:t>
            </a:r>
            <a:r>
              <a:rPr sz="2000" spc="5" dirty="0">
                <a:latin typeface="Tahoma"/>
                <a:cs typeface="Tahoma"/>
              </a:rPr>
              <a:t>so </a:t>
            </a:r>
            <a:r>
              <a:rPr sz="2000" dirty="0">
                <a:latin typeface="Tahoma"/>
                <a:cs typeface="Tahoma"/>
              </a:rPr>
              <a:t>information that they </a:t>
            </a:r>
            <a:r>
              <a:rPr sz="2000" spc="5" dirty="0">
                <a:latin typeface="Tahoma"/>
                <a:cs typeface="Tahoma"/>
              </a:rPr>
              <a:t>get from search engines</a:t>
            </a:r>
            <a:r>
              <a:rPr sz="2000" spc="-3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might  not be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accurate.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554037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Types of Search</a:t>
            </a:r>
            <a:r>
              <a:rPr spc="-75" dirty="0"/>
              <a:t> </a:t>
            </a:r>
            <a:r>
              <a:rPr dirty="0"/>
              <a:t>Engines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39181"/>
            <a:ext cx="238125" cy="238125"/>
            <a:chOff x="809625" y="2339181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3439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582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725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868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010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4153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296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439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582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820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963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5106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5249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5392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534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67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1250" y="2183606"/>
            <a:ext cx="7017384" cy="3241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86105" algn="just">
              <a:lnSpc>
                <a:spcPts val="3829"/>
              </a:lnSpc>
              <a:spcBef>
                <a:spcPts val="260"/>
              </a:spcBef>
            </a:pPr>
            <a:r>
              <a:rPr sz="3200" spc="5" dirty="0">
                <a:latin typeface="Tahoma"/>
                <a:cs typeface="Tahoma"/>
              </a:rPr>
              <a:t>Search </a:t>
            </a:r>
            <a:r>
              <a:rPr sz="3200" spc="10" dirty="0">
                <a:latin typeface="Tahoma"/>
                <a:cs typeface="Tahoma"/>
              </a:rPr>
              <a:t>by </a:t>
            </a:r>
            <a:r>
              <a:rPr sz="3200" spc="5" dirty="0">
                <a:latin typeface="Tahoma"/>
                <a:cs typeface="Tahoma"/>
              </a:rPr>
              <a:t>Keywords (e.g.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AltaVista,  Excite, Google, and Northern</a:t>
            </a:r>
            <a:r>
              <a:rPr sz="3200" spc="-229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Light)</a:t>
            </a:r>
            <a:endParaRPr sz="3200">
              <a:latin typeface="Tahoma"/>
              <a:cs typeface="Tahoma"/>
            </a:endParaRPr>
          </a:p>
          <a:p>
            <a:pPr marL="12700" marR="710565" algn="just">
              <a:lnSpc>
                <a:spcPct val="110400"/>
              </a:lnSpc>
              <a:spcBef>
                <a:spcPts val="204"/>
              </a:spcBef>
            </a:pPr>
            <a:r>
              <a:rPr sz="3200" dirty="0">
                <a:latin typeface="Tahoma"/>
                <a:cs typeface="Tahoma"/>
              </a:rPr>
              <a:t>Search </a:t>
            </a:r>
            <a:r>
              <a:rPr sz="3200" spc="5" dirty="0">
                <a:latin typeface="Tahoma"/>
                <a:cs typeface="Tahoma"/>
              </a:rPr>
              <a:t>by </a:t>
            </a:r>
            <a:r>
              <a:rPr sz="3200" dirty="0">
                <a:latin typeface="Tahoma"/>
                <a:cs typeface="Tahoma"/>
              </a:rPr>
              <a:t>categories (e.g. Yahoo!)  </a:t>
            </a:r>
            <a:r>
              <a:rPr sz="3200" spc="5" dirty="0">
                <a:latin typeface="Tahoma"/>
                <a:cs typeface="Tahoma"/>
              </a:rPr>
              <a:t>Specialize in other languages </a:t>
            </a:r>
            <a:r>
              <a:rPr sz="3200" dirty="0">
                <a:latin typeface="Tahoma"/>
                <a:cs typeface="Tahoma"/>
              </a:rPr>
              <a:t>(e.g.  Chinese Yahoo! </a:t>
            </a:r>
            <a:r>
              <a:rPr sz="3200" spc="5" dirty="0">
                <a:latin typeface="Tahoma"/>
                <a:cs typeface="Tahoma"/>
              </a:rPr>
              <a:t>and </a:t>
            </a:r>
            <a:r>
              <a:rPr sz="3200" dirty="0">
                <a:latin typeface="Tahoma"/>
                <a:cs typeface="Tahoma"/>
              </a:rPr>
              <a:t>Yahoo!</a:t>
            </a:r>
            <a:r>
              <a:rPr sz="3200" spc="-1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Japan)</a:t>
            </a:r>
            <a:endParaRPr sz="32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3200" spc="5" dirty="0">
                <a:latin typeface="Tahoma"/>
                <a:cs typeface="Tahoma"/>
              </a:rPr>
              <a:t>Interview simulation (e.g. Ask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Jeeves!)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625" y="3405981"/>
            <a:ext cx="238125" cy="238125"/>
            <a:chOff x="809625" y="3405981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34107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34250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34393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34536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34678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34821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34964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5107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5250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5488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35631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5774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5917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6060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6202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6345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9625" y="3987006"/>
            <a:ext cx="238125" cy="238125"/>
            <a:chOff x="809625" y="3987006"/>
            <a:chExt cx="238125" cy="238125"/>
          </a:xfrm>
        </p:grpSpPr>
        <p:sp>
          <p:nvSpPr>
            <p:cNvPr id="39" name="object 39"/>
            <p:cNvSpPr/>
            <p:nvPr/>
          </p:nvSpPr>
          <p:spPr>
            <a:xfrm>
              <a:off x="895350" y="39917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775" y="400605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250" y="402034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403463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8675" y="40489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675" y="40632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407749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40917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625" y="410606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41298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675" y="41441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675" y="41584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200" y="417274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418703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6775" y="420131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50" y="42156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09625" y="5063331"/>
            <a:ext cx="238125" cy="238125"/>
            <a:chOff x="809625" y="5063331"/>
            <a:chExt cx="238125" cy="238125"/>
          </a:xfrm>
        </p:grpSpPr>
        <p:sp>
          <p:nvSpPr>
            <p:cNvPr id="56" name="object 56"/>
            <p:cNvSpPr/>
            <p:nvPr/>
          </p:nvSpPr>
          <p:spPr>
            <a:xfrm>
              <a:off x="895350" y="50680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6775" y="50823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7250" y="50966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51109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51252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675" y="51395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1538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51681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51823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52062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8675" y="52204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8675" y="52347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8200" y="52490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7250" y="52633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775" y="52776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5350" y="52919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783431"/>
            <a:ext cx="635508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The </a:t>
            </a:r>
            <a:r>
              <a:rPr dirty="0"/>
              <a:t>Largest Search</a:t>
            </a:r>
            <a:r>
              <a:rPr spc="-120" dirty="0"/>
              <a:t> </a:t>
            </a:r>
            <a:r>
              <a:rPr spc="5" dirty="0"/>
              <a:t>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450181"/>
            <a:ext cx="15113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i="1" spc="-10" dirty="0">
                <a:solidFill>
                  <a:srgbClr val="CC6600"/>
                </a:solidFill>
                <a:latin typeface="Times New Roman"/>
                <a:cs typeface="Times New Roman"/>
              </a:rPr>
              <a:t>(1998)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5793" y="1976437"/>
          <a:ext cx="48768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1857375"/>
                <a:gridCol w="1676400"/>
              </a:tblGrid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engine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Web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pages</a:t>
                      </a:r>
                      <a:r>
                        <a:rPr sz="12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indexed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AltaVista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altavista.com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AOL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search.aol.com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Excite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3"/>
                        </a:rPr>
                        <a:t>www.excite.com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Google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google.stanford.edu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goto.com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HotBot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hotbot.com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Go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4"/>
                        </a:rPr>
                        <a:t>www.go.com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Lycos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lycos.com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Magellan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magellan.excite.com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Microsoft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search.msn.com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Northern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northernlight.com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5"/>
                        </a:rPr>
                        <a:t>www.opentext.com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WebCrawler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webcrawler.com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645477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Search Engine</a:t>
            </a:r>
            <a:r>
              <a:rPr spc="-20" dirty="0"/>
              <a:t> </a:t>
            </a:r>
            <a:r>
              <a:rPr spc="-5" dirty="0"/>
              <a:t>Architectures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39181"/>
            <a:ext cx="238125" cy="238125"/>
            <a:chOff x="809625" y="2339181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3439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582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725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868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010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4153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296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439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582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820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963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5106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5249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5392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534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67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1250" y="2094071"/>
            <a:ext cx="157797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5"/>
              </a:spcBef>
            </a:pPr>
            <a:r>
              <a:rPr sz="3200" spc="-5" dirty="0">
                <a:latin typeface="Tahoma"/>
                <a:cs typeface="Tahoma"/>
              </a:rPr>
              <a:t>AltaVista  </a:t>
            </a:r>
            <a:r>
              <a:rPr sz="3200" dirty="0">
                <a:latin typeface="Tahoma"/>
                <a:cs typeface="Tahoma"/>
              </a:rPr>
              <a:t>Harvest  </a:t>
            </a:r>
            <a:r>
              <a:rPr sz="3200" spc="10" dirty="0">
                <a:latin typeface="Tahoma"/>
                <a:cs typeface="Tahoma"/>
              </a:rPr>
              <a:t>Google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625" y="2920206"/>
            <a:ext cx="238125" cy="238125"/>
            <a:chOff x="809625" y="2920206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2924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293925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295354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296783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29821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29964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301069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0249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03926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0630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30773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0916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10594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12023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13451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1488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9625" y="3501231"/>
            <a:ext cx="238125" cy="238125"/>
            <a:chOff x="809625" y="3501231"/>
            <a:chExt cx="238125" cy="238125"/>
          </a:xfrm>
        </p:grpSpPr>
        <p:sp>
          <p:nvSpPr>
            <p:cNvPr id="39" name="object 39"/>
            <p:cNvSpPr/>
            <p:nvPr/>
          </p:nvSpPr>
          <p:spPr>
            <a:xfrm>
              <a:off x="895350" y="35059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775" y="35202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250" y="35345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35488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8675" y="35631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675" y="35774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35917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36060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625" y="36202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36441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675" y="36583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675" y="36726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200" y="36869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37012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6775" y="37155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50" y="37298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504571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AltaVista</a:t>
            </a:r>
            <a:r>
              <a:rPr spc="-6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925" y="4136231"/>
            <a:ext cx="27305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Times New Roman"/>
                <a:cs typeface="Times New Roman"/>
              </a:rPr>
              <a:t>User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7181" y="3228975"/>
            <a:ext cx="1171575" cy="714375"/>
          </a:xfrm>
          <a:custGeom>
            <a:avLst/>
            <a:gdLst/>
            <a:ahLst/>
            <a:cxnLst/>
            <a:rect l="l" t="t" r="r" b="b"/>
            <a:pathLst>
              <a:path w="1171575" h="714375">
                <a:moveTo>
                  <a:pt x="0" y="714375"/>
                </a:moveTo>
                <a:lnTo>
                  <a:pt x="1171575" y="714375"/>
                </a:lnTo>
                <a:lnTo>
                  <a:pt x="1171575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7181" y="3228975"/>
            <a:ext cx="1171575" cy="714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sz="950" spc="10" dirty="0">
                <a:latin typeface="Times New Roman"/>
                <a:cs typeface="Times New Roman"/>
              </a:rPr>
              <a:t>Interface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6506" y="2562225"/>
            <a:ext cx="1171575" cy="723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950" spc="10" dirty="0">
                <a:latin typeface="Times New Roman"/>
                <a:cs typeface="Times New Roman"/>
              </a:rPr>
              <a:t>Query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Engine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6506" y="4295775"/>
            <a:ext cx="1171575" cy="714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950" spc="20" dirty="0">
                <a:latin typeface="Times New Roman"/>
                <a:cs typeface="Times New Roman"/>
              </a:rPr>
              <a:t>Crawler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5831" y="3857625"/>
            <a:ext cx="1171575" cy="723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384810">
              <a:lnSpc>
                <a:spcPct val="100000"/>
              </a:lnSpc>
            </a:pPr>
            <a:r>
              <a:rPr sz="950" spc="30" dirty="0">
                <a:latin typeface="Times New Roman"/>
                <a:cs typeface="Times New Roman"/>
              </a:rPr>
              <a:t>Indexer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5831" y="2133600"/>
            <a:ext cx="1304925" cy="866775"/>
          </a:xfrm>
          <a:custGeom>
            <a:avLst/>
            <a:gdLst/>
            <a:ahLst/>
            <a:cxnLst/>
            <a:rect l="l" t="t" r="r" b="b"/>
            <a:pathLst>
              <a:path w="1304925" h="866775">
                <a:moveTo>
                  <a:pt x="1304925" y="438150"/>
                </a:moveTo>
                <a:lnTo>
                  <a:pt x="1302505" y="399541"/>
                </a:lnTo>
                <a:lnTo>
                  <a:pt x="1295387" y="361999"/>
                </a:lnTo>
                <a:lnTo>
                  <a:pt x="1283778" y="325641"/>
                </a:lnTo>
                <a:lnTo>
                  <a:pt x="1267885" y="290582"/>
                </a:lnTo>
                <a:lnTo>
                  <a:pt x="1247919" y="256940"/>
                </a:lnTo>
                <a:lnTo>
                  <a:pt x="1224086" y="224831"/>
                </a:lnTo>
                <a:lnTo>
                  <a:pt x="1196596" y="194371"/>
                </a:lnTo>
                <a:lnTo>
                  <a:pt x="1165656" y="165678"/>
                </a:lnTo>
                <a:lnTo>
                  <a:pt x="1131475" y="138868"/>
                </a:lnTo>
                <a:lnTo>
                  <a:pt x="1094261" y="114058"/>
                </a:lnTo>
                <a:lnTo>
                  <a:pt x="1054222" y="91364"/>
                </a:lnTo>
                <a:lnTo>
                  <a:pt x="1011567" y="70903"/>
                </a:lnTo>
                <a:lnTo>
                  <a:pt x="966504" y="52792"/>
                </a:lnTo>
                <a:lnTo>
                  <a:pt x="919242" y="37147"/>
                </a:lnTo>
                <a:lnTo>
                  <a:pt x="869988" y="24085"/>
                </a:lnTo>
                <a:lnTo>
                  <a:pt x="818951" y="13722"/>
                </a:lnTo>
                <a:lnTo>
                  <a:pt x="766339" y="6176"/>
                </a:lnTo>
                <a:lnTo>
                  <a:pt x="712361" y="1563"/>
                </a:lnTo>
                <a:lnTo>
                  <a:pt x="657225" y="0"/>
                </a:lnTo>
                <a:lnTo>
                  <a:pt x="600662" y="1563"/>
                </a:lnTo>
                <a:lnTo>
                  <a:pt x="545407" y="6176"/>
                </a:lnTo>
                <a:lnTo>
                  <a:pt x="491661" y="13722"/>
                </a:lnTo>
                <a:lnTo>
                  <a:pt x="439623" y="24085"/>
                </a:lnTo>
                <a:lnTo>
                  <a:pt x="389493" y="37147"/>
                </a:lnTo>
                <a:lnTo>
                  <a:pt x="341471" y="52792"/>
                </a:lnTo>
                <a:lnTo>
                  <a:pt x="295756" y="70903"/>
                </a:lnTo>
                <a:lnTo>
                  <a:pt x="252550" y="91364"/>
                </a:lnTo>
                <a:lnTo>
                  <a:pt x="212052" y="114058"/>
                </a:lnTo>
                <a:lnTo>
                  <a:pt x="174462" y="138868"/>
                </a:lnTo>
                <a:lnTo>
                  <a:pt x="139979" y="165678"/>
                </a:lnTo>
                <a:lnTo>
                  <a:pt x="108804" y="194371"/>
                </a:lnTo>
                <a:lnTo>
                  <a:pt x="81138" y="224831"/>
                </a:lnTo>
                <a:lnTo>
                  <a:pt x="57179" y="256940"/>
                </a:lnTo>
                <a:lnTo>
                  <a:pt x="37127" y="290582"/>
                </a:lnTo>
                <a:lnTo>
                  <a:pt x="21184" y="325641"/>
                </a:lnTo>
                <a:lnTo>
                  <a:pt x="9548" y="361999"/>
                </a:lnTo>
                <a:lnTo>
                  <a:pt x="2420" y="399541"/>
                </a:lnTo>
                <a:lnTo>
                  <a:pt x="0" y="438150"/>
                </a:lnTo>
                <a:lnTo>
                  <a:pt x="2420" y="475332"/>
                </a:lnTo>
                <a:lnTo>
                  <a:pt x="21184" y="546821"/>
                </a:lnTo>
                <a:lnTo>
                  <a:pt x="57179" y="613645"/>
                </a:lnTo>
                <a:lnTo>
                  <a:pt x="81138" y="644994"/>
                </a:lnTo>
                <a:lnTo>
                  <a:pt x="108804" y="674802"/>
                </a:lnTo>
                <a:lnTo>
                  <a:pt x="139979" y="702944"/>
                </a:lnTo>
                <a:lnTo>
                  <a:pt x="174462" y="729295"/>
                </a:lnTo>
                <a:lnTo>
                  <a:pt x="212052" y="753728"/>
                </a:lnTo>
                <a:lnTo>
                  <a:pt x="252550" y="776121"/>
                </a:lnTo>
                <a:lnTo>
                  <a:pt x="295756" y="796347"/>
                </a:lnTo>
                <a:lnTo>
                  <a:pt x="341471" y="814282"/>
                </a:lnTo>
                <a:lnTo>
                  <a:pt x="389493" y="829801"/>
                </a:lnTo>
                <a:lnTo>
                  <a:pt x="439623" y="842778"/>
                </a:lnTo>
                <a:lnTo>
                  <a:pt x="491661" y="853089"/>
                </a:lnTo>
                <a:lnTo>
                  <a:pt x="545407" y="860609"/>
                </a:lnTo>
                <a:lnTo>
                  <a:pt x="600662" y="865212"/>
                </a:lnTo>
                <a:lnTo>
                  <a:pt x="657225" y="866775"/>
                </a:lnTo>
                <a:lnTo>
                  <a:pt x="712361" y="865212"/>
                </a:lnTo>
                <a:lnTo>
                  <a:pt x="766339" y="860609"/>
                </a:lnTo>
                <a:lnTo>
                  <a:pt x="818951" y="853089"/>
                </a:lnTo>
                <a:lnTo>
                  <a:pt x="869988" y="842778"/>
                </a:lnTo>
                <a:lnTo>
                  <a:pt x="919242" y="829801"/>
                </a:lnTo>
                <a:lnTo>
                  <a:pt x="966504" y="814282"/>
                </a:lnTo>
                <a:lnTo>
                  <a:pt x="1011567" y="796347"/>
                </a:lnTo>
                <a:lnTo>
                  <a:pt x="1054222" y="776121"/>
                </a:lnTo>
                <a:lnTo>
                  <a:pt x="1094261" y="753728"/>
                </a:lnTo>
                <a:lnTo>
                  <a:pt x="1131475" y="729295"/>
                </a:lnTo>
                <a:lnTo>
                  <a:pt x="1165656" y="702944"/>
                </a:lnTo>
                <a:lnTo>
                  <a:pt x="1196596" y="674802"/>
                </a:lnTo>
                <a:lnTo>
                  <a:pt x="1224086" y="644994"/>
                </a:lnTo>
                <a:lnTo>
                  <a:pt x="1247919" y="613645"/>
                </a:lnTo>
                <a:lnTo>
                  <a:pt x="1267885" y="580879"/>
                </a:lnTo>
                <a:lnTo>
                  <a:pt x="1295387" y="511597"/>
                </a:lnTo>
                <a:lnTo>
                  <a:pt x="1304925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11925" y="2412206"/>
            <a:ext cx="32067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latin typeface="Times New Roman"/>
                <a:cs typeface="Times New Roman"/>
              </a:rPr>
              <a:t>Index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63318" y="4282281"/>
            <a:ext cx="1056640" cy="304165"/>
            <a:chOff x="4963318" y="4282281"/>
            <a:chExt cx="1056640" cy="304165"/>
          </a:xfrm>
        </p:grpSpPr>
        <p:sp>
          <p:nvSpPr>
            <p:cNvPr id="12" name="object 12"/>
            <p:cNvSpPr/>
            <p:nvPr/>
          </p:nvSpPr>
          <p:spPr>
            <a:xfrm>
              <a:off x="4968081" y="4324350"/>
              <a:ext cx="971550" cy="257175"/>
            </a:xfrm>
            <a:custGeom>
              <a:avLst/>
              <a:gdLst/>
              <a:ahLst/>
              <a:cxnLst/>
              <a:rect l="l" t="t" r="r" b="b"/>
              <a:pathLst>
                <a:path w="971550" h="257175">
                  <a:moveTo>
                    <a:pt x="0" y="257175"/>
                  </a:moveTo>
                  <a:lnTo>
                    <a:pt x="9715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5500" y="428228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28575" y="104775"/>
                  </a:lnTo>
                  <a:lnTo>
                    <a:pt x="11430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972050" y="2672556"/>
            <a:ext cx="1743075" cy="1185545"/>
            <a:chOff x="4972050" y="2672556"/>
            <a:chExt cx="1743075" cy="1185545"/>
          </a:xfrm>
        </p:grpSpPr>
        <p:sp>
          <p:nvSpPr>
            <p:cNvPr id="15" name="object 15"/>
            <p:cNvSpPr/>
            <p:nvPr/>
          </p:nvSpPr>
          <p:spPr>
            <a:xfrm>
              <a:off x="5044281" y="2714625"/>
              <a:ext cx="895350" cy="123825"/>
            </a:xfrm>
            <a:custGeom>
              <a:avLst/>
              <a:gdLst/>
              <a:ahLst/>
              <a:cxnLst/>
              <a:rect l="l" t="t" r="r" b="b"/>
              <a:pathLst>
                <a:path w="895350" h="123825">
                  <a:moveTo>
                    <a:pt x="0" y="123825"/>
                  </a:moveTo>
                  <a:lnTo>
                    <a:pt x="895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72050" y="2672556"/>
              <a:ext cx="1047750" cy="228600"/>
            </a:xfrm>
            <a:custGeom>
              <a:avLst/>
              <a:gdLst/>
              <a:ahLst/>
              <a:cxnLst/>
              <a:rect l="l" t="t" r="r" b="b"/>
              <a:pathLst>
                <a:path w="1047750" h="228600">
                  <a:moveTo>
                    <a:pt x="95250" y="228600"/>
                  </a:moveTo>
                  <a:lnTo>
                    <a:pt x="85725" y="123825"/>
                  </a:lnTo>
                  <a:lnTo>
                    <a:pt x="0" y="190500"/>
                  </a:lnTo>
                  <a:lnTo>
                    <a:pt x="95250" y="228600"/>
                  </a:lnTo>
                  <a:close/>
                </a:path>
                <a:path w="1047750" h="228600">
                  <a:moveTo>
                    <a:pt x="1047750" y="38100"/>
                  </a:moveTo>
                  <a:lnTo>
                    <a:pt x="942975" y="0"/>
                  </a:lnTo>
                  <a:lnTo>
                    <a:pt x="952500" y="104775"/>
                  </a:lnTo>
                  <a:lnTo>
                    <a:pt x="10477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63531" y="3076575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0350" y="3015456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57150" y="0"/>
                  </a:moveTo>
                  <a:lnTo>
                    <a:pt x="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14400" y="2805906"/>
            <a:ext cx="2876550" cy="1209675"/>
            <a:chOff x="914400" y="2805906"/>
            <a:chExt cx="2876550" cy="1209675"/>
          </a:xfrm>
        </p:grpSpPr>
        <p:sp>
          <p:nvSpPr>
            <p:cNvPr id="20" name="object 20"/>
            <p:cNvSpPr/>
            <p:nvPr/>
          </p:nvSpPr>
          <p:spPr>
            <a:xfrm>
              <a:off x="2224881" y="2847975"/>
              <a:ext cx="0" cy="361950"/>
            </a:xfrm>
            <a:custGeom>
              <a:avLst/>
              <a:gdLst/>
              <a:ahLst/>
              <a:cxnLst/>
              <a:rect l="l" t="t" r="r" b="b"/>
              <a:pathLst>
                <a:path h="361950">
                  <a:moveTo>
                    <a:pt x="0" y="0"/>
                  </a:moveTo>
                  <a:lnTo>
                    <a:pt x="0" y="3619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1700" y="3196431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57150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4881" y="2847975"/>
              <a:ext cx="1495425" cy="0"/>
            </a:xfrm>
            <a:custGeom>
              <a:avLst/>
              <a:gdLst/>
              <a:ahLst/>
              <a:cxnLst/>
              <a:rect l="l" t="t" r="r" b="b"/>
              <a:pathLst>
                <a:path w="1495425">
                  <a:moveTo>
                    <a:pt x="0" y="0"/>
                  </a:moveTo>
                  <a:lnTo>
                    <a:pt x="14954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95700" y="2805906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>
                  <a:moveTo>
                    <a:pt x="0" y="0"/>
                  </a:moveTo>
                  <a:lnTo>
                    <a:pt x="0" y="104775"/>
                  </a:lnTo>
                  <a:lnTo>
                    <a:pt x="9525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6156" y="3305175"/>
              <a:ext cx="495300" cy="104775"/>
            </a:xfrm>
            <a:custGeom>
              <a:avLst/>
              <a:gdLst/>
              <a:ahLst/>
              <a:cxnLst/>
              <a:rect l="l" t="t" r="r" b="b"/>
              <a:pathLst>
                <a:path w="495300" h="104775">
                  <a:moveTo>
                    <a:pt x="0" y="0"/>
                  </a:moveTo>
                  <a:lnTo>
                    <a:pt x="495300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400" y="3263106"/>
              <a:ext cx="647700" cy="209550"/>
            </a:xfrm>
            <a:custGeom>
              <a:avLst/>
              <a:gdLst/>
              <a:ahLst/>
              <a:cxnLst/>
              <a:rect l="l" t="t" r="r" b="b"/>
              <a:pathLst>
                <a:path w="647700" h="209550">
                  <a:moveTo>
                    <a:pt x="114300" y="0"/>
                  </a:moveTo>
                  <a:lnTo>
                    <a:pt x="0" y="38100"/>
                  </a:lnTo>
                  <a:lnTo>
                    <a:pt x="95250" y="104775"/>
                  </a:lnTo>
                  <a:lnTo>
                    <a:pt x="114300" y="0"/>
                  </a:lnTo>
                  <a:close/>
                </a:path>
                <a:path w="647700" h="209550">
                  <a:moveTo>
                    <a:pt x="647700" y="171450"/>
                  </a:moveTo>
                  <a:lnTo>
                    <a:pt x="561975" y="104775"/>
                  </a:lnTo>
                  <a:lnTo>
                    <a:pt x="542925" y="209550"/>
                  </a:lnTo>
                  <a:lnTo>
                    <a:pt x="64770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6156" y="357187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400" y="3529806"/>
              <a:ext cx="647700" cy="104775"/>
            </a:xfrm>
            <a:custGeom>
              <a:avLst/>
              <a:gdLst/>
              <a:ahLst/>
              <a:cxnLst/>
              <a:rect l="l" t="t" r="r" b="b"/>
              <a:pathLst>
                <a:path w="64770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47700" h="104775">
                  <a:moveTo>
                    <a:pt x="647700" y="57150"/>
                  </a:moveTo>
                  <a:lnTo>
                    <a:pt x="552450" y="0"/>
                  </a:lnTo>
                  <a:lnTo>
                    <a:pt x="552450" y="104775"/>
                  </a:lnTo>
                  <a:lnTo>
                    <a:pt x="6477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6631" y="3752850"/>
              <a:ext cx="514350" cy="209550"/>
            </a:xfrm>
            <a:custGeom>
              <a:avLst/>
              <a:gdLst/>
              <a:ahLst/>
              <a:cxnLst/>
              <a:rect l="l" t="t" r="r" b="b"/>
              <a:pathLst>
                <a:path w="514350" h="209550">
                  <a:moveTo>
                    <a:pt x="0" y="209550"/>
                  </a:moveTo>
                  <a:lnTo>
                    <a:pt x="514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400" y="3720306"/>
              <a:ext cx="647700" cy="295275"/>
            </a:xfrm>
            <a:custGeom>
              <a:avLst/>
              <a:gdLst/>
              <a:ahLst/>
              <a:cxnLst/>
              <a:rect l="l" t="t" r="r" b="b"/>
              <a:pathLst>
                <a:path w="647700" h="295275">
                  <a:moveTo>
                    <a:pt x="114300" y="295275"/>
                  </a:moveTo>
                  <a:lnTo>
                    <a:pt x="76200" y="200025"/>
                  </a:lnTo>
                  <a:lnTo>
                    <a:pt x="0" y="285750"/>
                  </a:lnTo>
                  <a:lnTo>
                    <a:pt x="114300" y="295275"/>
                  </a:lnTo>
                  <a:close/>
                </a:path>
                <a:path w="647700" h="295275">
                  <a:moveTo>
                    <a:pt x="647700" y="0"/>
                  </a:moveTo>
                  <a:lnTo>
                    <a:pt x="542925" y="0"/>
                  </a:lnTo>
                  <a:lnTo>
                    <a:pt x="581025" y="9525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524250" y="5015706"/>
            <a:ext cx="790575" cy="590550"/>
            <a:chOff x="3524250" y="5015706"/>
            <a:chExt cx="790575" cy="590550"/>
          </a:xfrm>
        </p:grpSpPr>
        <p:sp>
          <p:nvSpPr>
            <p:cNvPr id="31" name="object 31"/>
            <p:cNvSpPr/>
            <p:nvPr/>
          </p:nvSpPr>
          <p:spPr>
            <a:xfrm>
              <a:off x="3577431" y="5057775"/>
              <a:ext cx="428625" cy="485775"/>
            </a:xfrm>
            <a:custGeom>
              <a:avLst/>
              <a:gdLst/>
              <a:ahLst/>
              <a:cxnLst/>
              <a:rect l="l" t="t" r="r" b="b"/>
              <a:pathLst>
                <a:path w="428625" h="485775">
                  <a:moveTo>
                    <a:pt x="428625" y="0"/>
                  </a:moveTo>
                  <a:lnTo>
                    <a:pt x="0" y="485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4250" y="5015706"/>
              <a:ext cx="533400" cy="590550"/>
            </a:xfrm>
            <a:custGeom>
              <a:avLst/>
              <a:gdLst/>
              <a:ahLst/>
              <a:cxnLst/>
              <a:rect l="l" t="t" r="r" b="b"/>
              <a:pathLst>
                <a:path w="533400" h="590550">
                  <a:moveTo>
                    <a:pt x="114300" y="552450"/>
                  </a:moveTo>
                  <a:lnTo>
                    <a:pt x="38100" y="476250"/>
                  </a:lnTo>
                  <a:lnTo>
                    <a:pt x="0" y="590550"/>
                  </a:lnTo>
                  <a:lnTo>
                    <a:pt x="114300" y="552450"/>
                  </a:lnTo>
                  <a:close/>
                </a:path>
                <a:path w="533400" h="590550">
                  <a:moveTo>
                    <a:pt x="533400" y="0"/>
                  </a:moveTo>
                  <a:lnTo>
                    <a:pt x="419100" y="38100"/>
                  </a:lnTo>
                  <a:lnTo>
                    <a:pt x="495300" y="114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1781" y="5076825"/>
              <a:ext cx="180975" cy="447675"/>
            </a:xfrm>
            <a:custGeom>
              <a:avLst/>
              <a:gdLst/>
              <a:ahLst/>
              <a:cxnLst/>
              <a:rect l="l" t="t" r="r" b="b"/>
              <a:pathLst>
                <a:path w="180975" h="447675">
                  <a:moveTo>
                    <a:pt x="180975" y="0"/>
                  </a:moveTo>
                  <a:lnTo>
                    <a:pt x="0" y="4476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8125" y="5015706"/>
              <a:ext cx="266700" cy="590550"/>
            </a:xfrm>
            <a:custGeom>
              <a:avLst/>
              <a:gdLst/>
              <a:ahLst/>
              <a:cxnLst/>
              <a:rect l="l" t="t" r="r" b="b"/>
              <a:pathLst>
                <a:path w="266700" h="590550">
                  <a:moveTo>
                    <a:pt x="95250" y="514350"/>
                  </a:moveTo>
                  <a:lnTo>
                    <a:pt x="0" y="476250"/>
                  </a:lnTo>
                  <a:lnTo>
                    <a:pt x="9525" y="590550"/>
                  </a:lnTo>
                  <a:lnTo>
                    <a:pt x="95250" y="514350"/>
                  </a:lnTo>
                  <a:close/>
                </a:path>
                <a:path w="266700" h="590550">
                  <a:moveTo>
                    <a:pt x="266700" y="114300"/>
                  </a:moveTo>
                  <a:lnTo>
                    <a:pt x="257175" y="0"/>
                  </a:lnTo>
                  <a:lnTo>
                    <a:pt x="171450" y="76200"/>
                  </a:lnTo>
                  <a:lnTo>
                    <a:pt x="2667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438650" y="5015706"/>
            <a:ext cx="781050" cy="590550"/>
            <a:chOff x="4438650" y="5015706"/>
            <a:chExt cx="781050" cy="590550"/>
          </a:xfrm>
        </p:grpSpPr>
        <p:sp>
          <p:nvSpPr>
            <p:cNvPr id="36" name="object 36"/>
            <p:cNvSpPr/>
            <p:nvPr/>
          </p:nvSpPr>
          <p:spPr>
            <a:xfrm>
              <a:off x="4482306" y="5076825"/>
              <a:ext cx="190500" cy="447675"/>
            </a:xfrm>
            <a:custGeom>
              <a:avLst/>
              <a:gdLst/>
              <a:ahLst/>
              <a:cxnLst/>
              <a:rect l="l" t="t" r="r" b="b"/>
              <a:pathLst>
                <a:path w="190500" h="447675">
                  <a:moveTo>
                    <a:pt x="0" y="0"/>
                  </a:moveTo>
                  <a:lnTo>
                    <a:pt x="190500" y="4476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8650" y="5015706"/>
              <a:ext cx="276225" cy="590550"/>
            </a:xfrm>
            <a:custGeom>
              <a:avLst/>
              <a:gdLst/>
              <a:ahLst/>
              <a:cxnLst/>
              <a:rect l="l" t="t" r="r" b="b"/>
              <a:pathLst>
                <a:path w="276225" h="590550">
                  <a:moveTo>
                    <a:pt x="95250" y="7620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0" y="76200"/>
                  </a:lnTo>
                  <a:close/>
                </a:path>
                <a:path w="276225" h="590550">
                  <a:moveTo>
                    <a:pt x="276225" y="476250"/>
                  </a:moveTo>
                  <a:lnTo>
                    <a:pt x="180975" y="514350"/>
                  </a:lnTo>
                  <a:lnTo>
                    <a:pt x="266700" y="590550"/>
                  </a:lnTo>
                  <a:lnTo>
                    <a:pt x="276225" y="476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8531" y="5057775"/>
              <a:ext cx="419100" cy="476250"/>
            </a:xfrm>
            <a:custGeom>
              <a:avLst/>
              <a:gdLst/>
              <a:ahLst/>
              <a:cxnLst/>
              <a:rect l="l" t="t" r="r" b="b"/>
              <a:pathLst>
                <a:path w="419100" h="476250">
                  <a:moveTo>
                    <a:pt x="0" y="0"/>
                  </a:moveTo>
                  <a:lnTo>
                    <a:pt x="419100" y="4762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5350" y="5015706"/>
              <a:ext cx="514350" cy="590550"/>
            </a:xfrm>
            <a:custGeom>
              <a:avLst/>
              <a:gdLst/>
              <a:ahLst/>
              <a:cxnLst/>
              <a:rect l="l" t="t" r="r" b="b"/>
              <a:pathLst>
                <a:path w="514350" h="590550">
                  <a:moveTo>
                    <a:pt x="114300" y="38100"/>
                  </a:moveTo>
                  <a:lnTo>
                    <a:pt x="0" y="0"/>
                  </a:lnTo>
                  <a:lnTo>
                    <a:pt x="38100" y="114300"/>
                  </a:lnTo>
                  <a:lnTo>
                    <a:pt x="114300" y="38100"/>
                  </a:lnTo>
                  <a:close/>
                </a:path>
                <a:path w="514350" h="590550">
                  <a:moveTo>
                    <a:pt x="514350" y="590550"/>
                  </a:moveTo>
                  <a:lnTo>
                    <a:pt x="495300" y="476250"/>
                  </a:lnTo>
                  <a:lnTo>
                    <a:pt x="419100" y="542925"/>
                  </a:lnTo>
                  <a:lnTo>
                    <a:pt x="514350" y="590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02125" y="5631656"/>
            <a:ext cx="27305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0" dirty="0">
                <a:latin typeface="Times New Roman"/>
                <a:cs typeface="Times New Roman"/>
              </a:rPr>
              <a:t>Web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473075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Harvest</a:t>
            </a:r>
            <a:r>
              <a:rPr spc="-5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356" y="4143375"/>
            <a:ext cx="990600" cy="523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</a:pPr>
            <a:r>
              <a:rPr sz="950" spc="35" dirty="0">
                <a:latin typeface="Times New Roman"/>
                <a:cs typeface="Times New Roman"/>
              </a:rPr>
              <a:t>User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81" y="2838450"/>
            <a:ext cx="1276350" cy="657225"/>
          </a:xfrm>
          <a:custGeom>
            <a:avLst/>
            <a:gdLst/>
            <a:ahLst/>
            <a:cxnLst/>
            <a:rect l="l" t="t" r="r" b="b"/>
            <a:pathLst>
              <a:path w="1276350" h="657225">
                <a:moveTo>
                  <a:pt x="1276350" y="333375"/>
                </a:moveTo>
                <a:lnTo>
                  <a:pt x="1264841" y="270889"/>
                </a:lnTo>
                <a:lnTo>
                  <a:pt x="1231743" y="211986"/>
                </a:lnTo>
                <a:lnTo>
                  <a:pt x="1179196" y="157876"/>
                </a:lnTo>
                <a:lnTo>
                  <a:pt x="1146297" y="132997"/>
                </a:lnTo>
                <a:lnTo>
                  <a:pt x="1109339" y="109769"/>
                </a:lnTo>
                <a:lnTo>
                  <a:pt x="1068589" y="88344"/>
                </a:lnTo>
                <a:lnTo>
                  <a:pt x="1024314" y="68873"/>
                </a:lnTo>
                <a:lnTo>
                  <a:pt x="976782" y="51508"/>
                </a:lnTo>
                <a:lnTo>
                  <a:pt x="926261" y="36399"/>
                </a:lnTo>
                <a:lnTo>
                  <a:pt x="873017" y="23699"/>
                </a:lnTo>
                <a:lnTo>
                  <a:pt x="817319" y="13557"/>
                </a:lnTo>
                <a:lnTo>
                  <a:pt x="759435" y="6126"/>
                </a:lnTo>
                <a:lnTo>
                  <a:pt x="699630" y="1556"/>
                </a:lnTo>
                <a:lnTo>
                  <a:pt x="638175" y="0"/>
                </a:lnTo>
                <a:lnTo>
                  <a:pt x="576719" y="1556"/>
                </a:lnTo>
                <a:lnTo>
                  <a:pt x="516914" y="6126"/>
                </a:lnTo>
                <a:lnTo>
                  <a:pt x="459030" y="13557"/>
                </a:lnTo>
                <a:lnTo>
                  <a:pt x="403332" y="23699"/>
                </a:lnTo>
                <a:lnTo>
                  <a:pt x="350088" y="36399"/>
                </a:lnTo>
                <a:lnTo>
                  <a:pt x="299567" y="51508"/>
                </a:lnTo>
                <a:lnTo>
                  <a:pt x="252035" y="68873"/>
                </a:lnTo>
                <a:lnTo>
                  <a:pt x="207760" y="88344"/>
                </a:lnTo>
                <a:lnTo>
                  <a:pt x="167010" y="109769"/>
                </a:lnTo>
                <a:lnTo>
                  <a:pt x="130052" y="132997"/>
                </a:lnTo>
                <a:lnTo>
                  <a:pt x="97153" y="157876"/>
                </a:lnTo>
                <a:lnTo>
                  <a:pt x="68582" y="184257"/>
                </a:lnTo>
                <a:lnTo>
                  <a:pt x="25492" y="240914"/>
                </a:lnTo>
                <a:lnTo>
                  <a:pt x="2921" y="301760"/>
                </a:lnTo>
                <a:lnTo>
                  <a:pt x="0" y="333375"/>
                </a:lnTo>
                <a:lnTo>
                  <a:pt x="2921" y="364894"/>
                </a:lnTo>
                <a:lnTo>
                  <a:pt x="25492" y="425049"/>
                </a:lnTo>
                <a:lnTo>
                  <a:pt x="68582" y="480505"/>
                </a:lnTo>
                <a:lnTo>
                  <a:pt x="97153" y="506151"/>
                </a:lnTo>
                <a:lnTo>
                  <a:pt x="130052" y="530237"/>
                </a:lnTo>
                <a:lnTo>
                  <a:pt x="167010" y="552638"/>
                </a:lnTo>
                <a:lnTo>
                  <a:pt x="207760" y="573223"/>
                </a:lnTo>
                <a:lnTo>
                  <a:pt x="252035" y="591866"/>
                </a:lnTo>
                <a:lnTo>
                  <a:pt x="299567" y="608438"/>
                </a:lnTo>
                <a:lnTo>
                  <a:pt x="350088" y="622812"/>
                </a:lnTo>
                <a:lnTo>
                  <a:pt x="403332" y="634859"/>
                </a:lnTo>
                <a:lnTo>
                  <a:pt x="459030" y="644452"/>
                </a:lnTo>
                <a:lnTo>
                  <a:pt x="516914" y="651463"/>
                </a:lnTo>
                <a:lnTo>
                  <a:pt x="576719" y="655763"/>
                </a:lnTo>
                <a:lnTo>
                  <a:pt x="638175" y="657225"/>
                </a:lnTo>
                <a:lnTo>
                  <a:pt x="699630" y="655763"/>
                </a:lnTo>
                <a:lnTo>
                  <a:pt x="759435" y="651463"/>
                </a:lnTo>
                <a:lnTo>
                  <a:pt x="817319" y="644452"/>
                </a:lnTo>
                <a:lnTo>
                  <a:pt x="873017" y="634859"/>
                </a:lnTo>
                <a:lnTo>
                  <a:pt x="926261" y="622812"/>
                </a:lnTo>
                <a:lnTo>
                  <a:pt x="976782" y="608438"/>
                </a:lnTo>
                <a:lnTo>
                  <a:pt x="1024314" y="591866"/>
                </a:lnTo>
                <a:lnTo>
                  <a:pt x="1068589" y="573223"/>
                </a:lnTo>
                <a:lnTo>
                  <a:pt x="1109339" y="552638"/>
                </a:lnTo>
                <a:lnTo>
                  <a:pt x="1146297" y="530237"/>
                </a:lnTo>
                <a:lnTo>
                  <a:pt x="1179196" y="506151"/>
                </a:lnTo>
                <a:lnTo>
                  <a:pt x="1207767" y="480505"/>
                </a:lnTo>
                <a:lnTo>
                  <a:pt x="1250857" y="425049"/>
                </a:lnTo>
                <a:lnTo>
                  <a:pt x="1273428" y="364894"/>
                </a:lnTo>
                <a:lnTo>
                  <a:pt x="127635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1025" y="3012281"/>
            <a:ext cx="54927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9850" marR="5080" indent="-57150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Replication  </a:t>
            </a:r>
            <a:r>
              <a:rPr sz="900" spc="-10" dirty="0">
                <a:latin typeface="Times New Roman"/>
                <a:cs typeface="Times New Roman"/>
              </a:rPr>
              <a:t>Manager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8281" y="4143375"/>
            <a:ext cx="1276350" cy="647700"/>
          </a:xfrm>
          <a:custGeom>
            <a:avLst/>
            <a:gdLst/>
            <a:ahLst/>
            <a:cxnLst/>
            <a:rect l="l" t="t" r="r" b="b"/>
            <a:pathLst>
              <a:path w="1276350" h="647700">
                <a:moveTo>
                  <a:pt x="1276350" y="323850"/>
                </a:moveTo>
                <a:lnTo>
                  <a:pt x="1264841" y="261729"/>
                </a:lnTo>
                <a:lnTo>
                  <a:pt x="1231743" y="203795"/>
                </a:lnTo>
                <a:lnTo>
                  <a:pt x="1179196" y="151073"/>
                </a:lnTo>
                <a:lnTo>
                  <a:pt x="1146297" y="126987"/>
                </a:lnTo>
                <a:lnTo>
                  <a:pt x="1109339" y="104586"/>
                </a:lnTo>
                <a:lnTo>
                  <a:pt x="1068589" y="84001"/>
                </a:lnTo>
                <a:lnTo>
                  <a:pt x="1024314" y="65358"/>
                </a:lnTo>
                <a:lnTo>
                  <a:pt x="976782" y="48786"/>
                </a:lnTo>
                <a:lnTo>
                  <a:pt x="926261" y="34412"/>
                </a:lnTo>
                <a:lnTo>
                  <a:pt x="873017" y="22365"/>
                </a:lnTo>
                <a:lnTo>
                  <a:pt x="817319" y="12772"/>
                </a:lnTo>
                <a:lnTo>
                  <a:pt x="759435" y="5761"/>
                </a:lnTo>
                <a:lnTo>
                  <a:pt x="699630" y="1461"/>
                </a:lnTo>
                <a:lnTo>
                  <a:pt x="638175" y="0"/>
                </a:lnTo>
                <a:lnTo>
                  <a:pt x="576719" y="1461"/>
                </a:lnTo>
                <a:lnTo>
                  <a:pt x="516914" y="5761"/>
                </a:lnTo>
                <a:lnTo>
                  <a:pt x="459030" y="12772"/>
                </a:lnTo>
                <a:lnTo>
                  <a:pt x="403332" y="22365"/>
                </a:lnTo>
                <a:lnTo>
                  <a:pt x="350088" y="34412"/>
                </a:lnTo>
                <a:lnTo>
                  <a:pt x="299567" y="48786"/>
                </a:lnTo>
                <a:lnTo>
                  <a:pt x="252035" y="65358"/>
                </a:lnTo>
                <a:lnTo>
                  <a:pt x="207760" y="84001"/>
                </a:lnTo>
                <a:lnTo>
                  <a:pt x="167010" y="104586"/>
                </a:lnTo>
                <a:lnTo>
                  <a:pt x="130052" y="126987"/>
                </a:lnTo>
                <a:lnTo>
                  <a:pt x="97153" y="151073"/>
                </a:lnTo>
                <a:lnTo>
                  <a:pt x="68582" y="176719"/>
                </a:lnTo>
                <a:lnTo>
                  <a:pt x="25492" y="232175"/>
                </a:lnTo>
                <a:lnTo>
                  <a:pt x="2921" y="292330"/>
                </a:lnTo>
                <a:lnTo>
                  <a:pt x="0" y="323850"/>
                </a:lnTo>
                <a:lnTo>
                  <a:pt x="2921" y="355369"/>
                </a:lnTo>
                <a:lnTo>
                  <a:pt x="25492" y="415524"/>
                </a:lnTo>
                <a:lnTo>
                  <a:pt x="68582" y="470980"/>
                </a:lnTo>
                <a:lnTo>
                  <a:pt x="97153" y="496626"/>
                </a:lnTo>
                <a:lnTo>
                  <a:pt x="130052" y="520712"/>
                </a:lnTo>
                <a:lnTo>
                  <a:pt x="167010" y="543113"/>
                </a:lnTo>
                <a:lnTo>
                  <a:pt x="207760" y="563698"/>
                </a:lnTo>
                <a:lnTo>
                  <a:pt x="252035" y="582341"/>
                </a:lnTo>
                <a:lnTo>
                  <a:pt x="299567" y="598913"/>
                </a:lnTo>
                <a:lnTo>
                  <a:pt x="350088" y="613287"/>
                </a:lnTo>
                <a:lnTo>
                  <a:pt x="403332" y="625334"/>
                </a:lnTo>
                <a:lnTo>
                  <a:pt x="459030" y="634927"/>
                </a:lnTo>
                <a:lnTo>
                  <a:pt x="516914" y="641938"/>
                </a:lnTo>
                <a:lnTo>
                  <a:pt x="576719" y="646238"/>
                </a:lnTo>
                <a:lnTo>
                  <a:pt x="638175" y="647700"/>
                </a:lnTo>
                <a:lnTo>
                  <a:pt x="699630" y="646238"/>
                </a:lnTo>
                <a:lnTo>
                  <a:pt x="759435" y="641938"/>
                </a:lnTo>
                <a:lnTo>
                  <a:pt x="817319" y="634927"/>
                </a:lnTo>
                <a:lnTo>
                  <a:pt x="873017" y="625334"/>
                </a:lnTo>
                <a:lnTo>
                  <a:pt x="926261" y="613287"/>
                </a:lnTo>
                <a:lnTo>
                  <a:pt x="976782" y="598913"/>
                </a:lnTo>
                <a:lnTo>
                  <a:pt x="1024314" y="582341"/>
                </a:lnTo>
                <a:lnTo>
                  <a:pt x="1068589" y="563698"/>
                </a:lnTo>
                <a:lnTo>
                  <a:pt x="1109339" y="543113"/>
                </a:lnTo>
                <a:lnTo>
                  <a:pt x="1146297" y="520712"/>
                </a:lnTo>
                <a:lnTo>
                  <a:pt x="1179196" y="496626"/>
                </a:lnTo>
                <a:lnTo>
                  <a:pt x="1207767" y="470980"/>
                </a:lnTo>
                <a:lnTo>
                  <a:pt x="1250857" y="415524"/>
                </a:lnTo>
                <a:lnTo>
                  <a:pt x="1273428" y="355369"/>
                </a:lnTo>
                <a:lnTo>
                  <a:pt x="127635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6750" y="4317206"/>
            <a:ext cx="37782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latin typeface="Times New Roman"/>
                <a:cs typeface="Times New Roman"/>
              </a:rPr>
              <a:t>Broker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8281" y="5448300"/>
            <a:ext cx="1276350" cy="647700"/>
          </a:xfrm>
          <a:custGeom>
            <a:avLst/>
            <a:gdLst/>
            <a:ahLst/>
            <a:cxnLst/>
            <a:rect l="l" t="t" r="r" b="b"/>
            <a:pathLst>
              <a:path w="1276350" h="647700">
                <a:moveTo>
                  <a:pt x="1276350" y="323850"/>
                </a:moveTo>
                <a:lnTo>
                  <a:pt x="1264841" y="261729"/>
                </a:lnTo>
                <a:lnTo>
                  <a:pt x="1231743" y="203795"/>
                </a:lnTo>
                <a:lnTo>
                  <a:pt x="1179196" y="151073"/>
                </a:lnTo>
                <a:lnTo>
                  <a:pt x="1146297" y="126987"/>
                </a:lnTo>
                <a:lnTo>
                  <a:pt x="1109339" y="104586"/>
                </a:lnTo>
                <a:lnTo>
                  <a:pt x="1068589" y="84001"/>
                </a:lnTo>
                <a:lnTo>
                  <a:pt x="1024314" y="65358"/>
                </a:lnTo>
                <a:lnTo>
                  <a:pt x="976782" y="48786"/>
                </a:lnTo>
                <a:lnTo>
                  <a:pt x="926261" y="34412"/>
                </a:lnTo>
                <a:lnTo>
                  <a:pt x="873017" y="22365"/>
                </a:lnTo>
                <a:lnTo>
                  <a:pt x="817319" y="12772"/>
                </a:lnTo>
                <a:lnTo>
                  <a:pt x="759435" y="5761"/>
                </a:lnTo>
                <a:lnTo>
                  <a:pt x="699630" y="1461"/>
                </a:lnTo>
                <a:lnTo>
                  <a:pt x="638175" y="0"/>
                </a:lnTo>
                <a:lnTo>
                  <a:pt x="576719" y="1461"/>
                </a:lnTo>
                <a:lnTo>
                  <a:pt x="516914" y="5761"/>
                </a:lnTo>
                <a:lnTo>
                  <a:pt x="459030" y="12772"/>
                </a:lnTo>
                <a:lnTo>
                  <a:pt x="403332" y="22365"/>
                </a:lnTo>
                <a:lnTo>
                  <a:pt x="350088" y="34412"/>
                </a:lnTo>
                <a:lnTo>
                  <a:pt x="299567" y="48786"/>
                </a:lnTo>
                <a:lnTo>
                  <a:pt x="252035" y="65358"/>
                </a:lnTo>
                <a:lnTo>
                  <a:pt x="207760" y="84001"/>
                </a:lnTo>
                <a:lnTo>
                  <a:pt x="167010" y="104586"/>
                </a:lnTo>
                <a:lnTo>
                  <a:pt x="130052" y="126987"/>
                </a:lnTo>
                <a:lnTo>
                  <a:pt x="97153" y="151073"/>
                </a:lnTo>
                <a:lnTo>
                  <a:pt x="68582" y="176719"/>
                </a:lnTo>
                <a:lnTo>
                  <a:pt x="25492" y="232175"/>
                </a:lnTo>
                <a:lnTo>
                  <a:pt x="2921" y="292330"/>
                </a:lnTo>
                <a:lnTo>
                  <a:pt x="0" y="323850"/>
                </a:lnTo>
                <a:lnTo>
                  <a:pt x="2921" y="355369"/>
                </a:lnTo>
                <a:lnTo>
                  <a:pt x="25492" y="415524"/>
                </a:lnTo>
                <a:lnTo>
                  <a:pt x="68582" y="470980"/>
                </a:lnTo>
                <a:lnTo>
                  <a:pt x="97153" y="496626"/>
                </a:lnTo>
                <a:lnTo>
                  <a:pt x="130052" y="520712"/>
                </a:lnTo>
                <a:lnTo>
                  <a:pt x="167010" y="543113"/>
                </a:lnTo>
                <a:lnTo>
                  <a:pt x="207760" y="563698"/>
                </a:lnTo>
                <a:lnTo>
                  <a:pt x="252035" y="582341"/>
                </a:lnTo>
                <a:lnTo>
                  <a:pt x="299567" y="598913"/>
                </a:lnTo>
                <a:lnTo>
                  <a:pt x="350088" y="613287"/>
                </a:lnTo>
                <a:lnTo>
                  <a:pt x="403332" y="625334"/>
                </a:lnTo>
                <a:lnTo>
                  <a:pt x="459030" y="634927"/>
                </a:lnTo>
                <a:lnTo>
                  <a:pt x="516914" y="641938"/>
                </a:lnTo>
                <a:lnTo>
                  <a:pt x="576719" y="646238"/>
                </a:lnTo>
                <a:lnTo>
                  <a:pt x="638175" y="647700"/>
                </a:lnTo>
                <a:lnTo>
                  <a:pt x="699630" y="646238"/>
                </a:lnTo>
                <a:lnTo>
                  <a:pt x="759435" y="641938"/>
                </a:lnTo>
                <a:lnTo>
                  <a:pt x="817319" y="634927"/>
                </a:lnTo>
                <a:lnTo>
                  <a:pt x="873017" y="625334"/>
                </a:lnTo>
                <a:lnTo>
                  <a:pt x="926261" y="613287"/>
                </a:lnTo>
                <a:lnTo>
                  <a:pt x="976782" y="598913"/>
                </a:lnTo>
                <a:lnTo>
                  <a:pt x="1024314" y="582341"/>
                </a:lnTo>
                <a:lnTo>
                  <a:pt x="1068589" y="563698"/>
                </a:lnTo>
                <a:lnTo>
                  <a:pt x="1109339" y="543113"/>
                </a:lnTo>
                <a:lnTo>
                  <a:pt x="1146297" y="520712"/>
                </a:lnTo>
                <a:lnTo>
                  <a:pt x="1179196" y="496626"/>
                </a:lnTo>
                <a:lnTo>
                  <a:pt x="1207767" y="470980"/>
                </a:lnTo>
                <a:lnTo>
                  <a:pt x="1250857" y="415524"/>
                </a:lnTo>
                <a:lnTo>
                  <a:pt x="1273428" y="355369"/>
                </a:lnTo>
                <a:lnTo>
                  <a:pt x="127635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1975" y="5612606"/>
            <a:ext cx="5683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latin typeface="Times New Roman"/>
                <a:cs typeface="Times New Roman"/>
              </a:rPr>
              <a:t>Object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Cache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7681" y="5448300"/>
            <a:ext cx="1266825" cy="647700"/>
          </a:xfrm>
          <a:custGeom>
            <a:avLst/>
            <a:gdLst/>
            <a:ahLst/>
            <a:cxnLst/>
            <a:rect l="l" t="t" r="r" b="b"/>
            <a:pathLst>
              <a:path w="1266825" h="647700">
                <a:moveTo>
                  <a:pt x="1266825" y="323850"/>
                </a:moveTo>
                <a:lnTo>
                  <a:pt x="1255332" y="261729"/>
                </a:lnTo>
                <a:lnTo>
                  <a:pt x="1222342" y="203795"/>
                </a:lnTo>
                <a:lnTo>
                  <a:pt x="1170089" y="151073"/>
                </a:lnTo>
                <a:lnTo>
                  <a:pt x="1137437" y="126987"/>
                </a:lnTo>
                <a:lnTo>
                  <a:pt x="1100807" y="104586"/>
                </a:lnTo>
                <a:lnTo>
                  <a:pt x="1060477" y="84001"/>
                </a:lnTo>
                <a:lnTo>
                  <a:pt x="1016728" y="65358"/>
                </a:lnTo>
                <a:lnTo>
                  <a:pt x="969838" y="48786"/>
                </a:lnTo>
                <a:lnTo>
                  <a:pt x="920086" y="34412"/>
                </a:lnTo>
                <a:lnTo>
                  <a:pt x="867752" y="22365"/>
                </a:lnTo>
                <a:lnTo>
                  <a:pt x="813114" y="12772"/>
                </a:lnTo>
                <a:lnTo>
                  <a:pt x="756453" y="5761"/>
                </a:lnTo>
                <a:lnTo>
                  <a:pt x="698046" y="1461"/>
                </a:lnTo>
                <a:lnTo>
                  <a:pt x="638175" y="0"/>
                </a:lnTo>
                <a:lnTo>
                  <a:pt x="576719" y="1461"/>
                </a:lnTo>
                <a:lnTo>
                  <a:pt x="516914" y="5761"/>
                </a:lnTo>
                <a:lnTo>
                  <a:pt x="459030" y="12772"/>
                </a:lnTo>
                <a:lnTo>
                  <a:pt x="403332" y="22365"/>
                </a:lnTo>
                <a:lnTo>
                  <a:pt x="350088" y="34412"/>
                </a:lnTo>
                <a:lnTo>
                  <a:pt x="299567" y="48786"/>
                </a:lnTo>
                <a:lnTo>
                  <a:pt x="252035" y="65358"/>
                </a:lnTo>
                <a:lnTo>
                  <a:pt x="207760" y="84001"/>
                </a:lnTo>
                <a:lnTo>
                  <a:pt x="167010" y="104586"/>
                </a:lnTo>
                <a:lnTo>
                  <a:pt x="130052" y="126987"/>
                </a:lnTo>
                <a:lnTo>
                  <a:pt x="97153" y="151073"/>
                </a:lnTo>
                <a:lnTo>
                  <a:pt x="68582" y="176719"/>
                </a:lnTo>
                <a:lnTo>
                  <a:pt x="25492" y="232175"/>
                </a:lnTo>
                <a:lnTo>
                  <a:pt x="2921" y="292330"/>
                </a:lnTo>
                <a:lnTo>
                  <a:pt x="0" y="323850"/>
                </a:lnTo>
                <a:lnTo>
                  <a:pt x="2921" y="355369"/>
                </a:lnTo>
                <a:lnTo>
                  <a:pt x="25492" y="415524"/>
                </a:lnTo>
                <a:lnTo>
                  <a:pt x="68582" y="470980"/>
                </a:lnTo>
                <a:lnTo>
                  <a:pt x="97153" y="496626"/>
                </a:lnTo>
                <a:lnTo>
                  <a:pt x="130052" y="520712"/>
                </a:lnTo>
                <a:lnTo>
                  <a:pt x="167010" y="543113"/>
                </a:lnTo>
                <a:lnTo>
                  <a:pt x="207760" y="563698"/>
                </a:lnTo>
                <a:lnTo>
                  <a:pt x="252035" y="582341"/>
                </a:lnTo>
                <a:lnTo>
                  <a:pt x="299567" y="598913"/>
                </a:lnTo>
                <a:lnTo>
                  <a:pt x="350088" y="613287"/>
                </a:lnTo>
                <a:lnTo>
                  <a:pt x="403332" y="625334"/>
                </a:lnTo>
                <a:lnTo>
                  <a:pt x="459030" y="634927"/>
                </a:lnTo>
                <a:lnTo>
                  <a:pt x="516914" y="641938"/>
                </a:lnTo>
                <a:lnTo>
                  <a:pt x="576719" y="646238"/>
                </a:lnTo>
                <a:lnTo>
                  <a:pt x="638175" y="647700"/>
                </a:lnTo>
                <a:lnTo>
                  <a:pt x="698046" y="646238"/>
                </a:lnTo>
                <a:lnTo>
                  <a:pt x="756453" y="641938"/>
                </a:lnTo>
                <a:lnTo>
                  <a:pt x="813114" y="634927"/>
                </a:lnTo>
                <a:lnTo>
                  <a:pt x="867752" y="625334"/>
                </a:lnTo>
                <a:lnTo>
                  <a:pt x="920086" y="613287"/>
                </a:lnTo>
                <a:lnTo>
                  <a:pt x="969838" y="598913"/>
                </a:lnTo>
                <a:lnTo>
                  <a:pt x="1016728" y="582341"/>
                </a:lnTo>
                <a:lnTo>
                  <a:pt x="1060477" y="563698"/>
                </a:lnTo>
                <a:lnTo>
                  <a:pt x="1100807" y="543113"/>
                </a:lnTo>
                <a:lnTo>
                  <a:pt x="1137437" y="520712"/>
                </a:lnTo>
                <a:lnTo>
                  <a:pt x="1170089" y="496626"/>
                </a:lnTo>
                <a:lnTo>
                  <a:pt x="1198484" y="470980"/>
                </a:lnTo>
                <a:lnTo>
                  <a:pt x="1241384" y="415524"/>
                </a:lnTo>
                <a:lnTo>
                  <a:pt x="1263905" y="355369"/>
                </a:lnTo>
                <a:lnTo>
                  <a:pt x="1266825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59475" y="5622131"/>
            <a:ext cx="4826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latin typeface="Times New Roman"/>
                <a:cs typeface="Times New Roman"/>
              </a:rPr>
              <a:t>Web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site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681" y="4143375"/>
            <a:ext cx="1266825" cy="647700"/>
          </a:xfrm>
          <a:custGeom>
            <a:avLst/>
            <a:gdLst/>
            <a:ahLst/>
            <a:cxnLst/>
            <a:rect l="l" t="t" r="r" b="b"/>
            <a:pathLst>
              <a:path w="1266825" h="647700">
                <a:moveTo>
                  <a:pt x="1266825" y="323850"/>
                </a:moveTo>
                <a:lnTo>
                  <a:pt x="1255332" y="261729"/>
                </a:lnTo>
                <a:lnTo>
                  <a:pt x="1222342" y="203795"/>
                </a:lnTo>
                <a:lnTo>
                  <a:pt x="1170089" y="151073"/>
                </a:lnTo>
                <a:lnTo>
                  <a:pt x="1137437" y="126987"/>
                </a:lnTo>
                <a:lnTo>
                  <a:pt x="1100807" y="104586"/>
                </a:lnTo>
                <a:lnTo>
                  <a:pt x="1060477" y="84001"/>
                </a:lnTo>
                <a:lnTo>
                  <a:pt x="1016728" y="65358"/>
                </a:lnTo>
                <a:lnTo>
                  <a:pt x="969838" y="48786"/>
                </a:lnTo>
                <a:lnTo>
                  <a:pt x="920086" y="34412"/>
                </a:lnTo>
                <a:lnTo>
                  <a:pt x="867752" y="22365"/>
                </a:lnTo>
                <a:lnTo>
                  <a:pt x="813114" y="12772"/>
                </a:lnTo>
                <a:lnTo>
                  <a:pt x="756453" y="5761"/>
                </a:lnTo>
                <a:lnTo>
                  <a:pt x="698046" y="1461"/>
                </a:lnTo>
                <a:lnTo>
                  <a:pt x="638175" y="0"/>
                </a:lnTo>
                <a:lnTo>
                  <a:pt x="576719" y="1461"/>
                </a:lnTo>
                <a:lnTo>
                  <a:pt x="516914" y="5761"/>
                </a:lnTo>
                <a:lnTo>
                  <a:pt x="459030" y="12772"/>
                </a:lnTo>
                <a:lnTo>
                  <a:pt x="403332" y="22365"/>
                </a:lnTo>
                <a:lnTo>
                  <a:pt x="350088" y="34412"/>
                </a:lnTo>
                <a:lnTo>
                  <a:pt x="299567" y="48786"/>
                </a:lnTo>
                <a:lnTo>
                  <a:pt x="252035" y="65358"/>
                </a:lnTo>
                <a:lnTo>
                  <a:pt x="207760" y="84001"/>
                </a:lnTo>
                <a:lnTo>
                  <a:pt x="167010" y="104586"/>
                </a:lnTo>
                <a:lnTo>
                  <a:pt x="130052" y="126987"/>
                </a:lnTo>
                <a:lnTo>
                  <a:pt x="97153" y="151073"/>
                </a:lnTo>
                <a:lnTo>
                  <a:pt x="68582" y="176719"/>
                </a:lnTo>
                <a:lnTo>
                  <a:pt x="25492" y="232175"/>
                </a:lnTo>
                <a:lnTo>
                  <a:pt x="2921" y="292330"/>
                </a:lnTo>
                <a:lnTo>
                  <a:pt x="0" y="323850"/>
                </a:lnTo>
                <a:lnTo>
                  <a:pt x="2921" y="355369"/>
                </a:lnTo>
                <a:lnTo>
                  <a:pt x="25492" y="415524"/>
                </a:lnTo>
                <a:lnTo>
                  <a:pt x="68582" y="470980"/>
                </a:lnTo>
                <a:lnTo>
                  <a:pt x="97153" y="496626"/>
                </a:lnTo>
                <a:lnTo>
                  <a:pt x="130052" y="520712"/>
                </a:lnTo>
                <a:lnTo>
                  <a:pt x="167010" y="543113"/>
                </a:lnTo>
                <a:lnTo>
                  <a:pt x="207760" y="563698"/>
                </a:lnTo>
                <a:lnTo>
                  <a:pt x="252035" y="582341"/>
                </a:lnTo>
                <a:lnTo>
                  <a:pt x="299567" y="598913"/>
                </a:lnTo>
                <a:lnTo>
                  <a:pt x="350088" y="613287"/>
                </a:lnTo>
                <a:lnTo>
                  <a:pt x="403332" y="625334"/>
                </a:lnTo>
                <a:lnTo>
                  <a:pt x="459030" y="634927"/>
                </a:lnTo>
                <a:lnTo>
                  <a:pt x="516914" y="641938"/>
                </a:lnTo>
                <a:lnTo>
                  <a:pt x="576719" y="646238"/>
                </a:lnTo>
                <a:lnTo>
                  <a:pt x="638175" y="647700"/>
                </a:lnTo>
                <a:lnTo>
                  <a:pt x="698046" y="646238"/>
                </a:lnTo>
                <a:lnTo>
                  <a:pt x="756453" y="641938"/>
                </a:lnTo>
                <a:lnTo>
                  <a:pt x="813114" y="634927"/>
                </a:lnTo>
                <a:lnTo>
                  <a:pt x="867752" y="625334"/>
                </a:lnTo>
                <a:lnTo>
                  <a:pt x="920086" y="613287"/>
                </a:lnTo>
                <a:lnTo>
                  <a:pt x="969838" y="598913"/>
                </a:lnTo>
                <a:lnTo>
                  <a:pt x="1016728" y="582341"/>
                </a:lnTo>
                <a:lnTo>
                  <a:pt x="1060477" y="563698"/>
                </a:lnTo>
                <a:lnTo>
                  <a:pt x="1100807" y="543113"/>
                </a:lnTo>
                <a:lnTo>
                  <a:pt x="1137437" y="520712"/>
                </a:lnTo>
                <a:lnTo>
                  <a:pt x="1170089" y="496626"/>
                </a:lnTo>
                <a:lnTo>
                  <a:pt x="1198484" y="470980"/>
                </a:lnTo>
                <a:lnTo>
                  <a:pt x="1241384" y="415524"/>
                </a:lnTo>
                <a:lnTo>
                  <a:pt x="1263905" y="355369"/>
                </a:lnTo>
                <a:lnTo>
                  <a:pt x="1266825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9000" y="4317206"/>
            <a:ext cx="47307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latin typeface="Times New Roman"/>
                <a:cs typeface="Times New Roman"/>
              </a:rPr>
              <a:t>Gatherer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77681" y="2838450"/>
            <a:ext cx="1266825" cy="657225"/>
          </a:xfrm>
          <a:custGeom>
            <a:avLst/>
            <a:gdLst/>
            <a:ahLst/>
            <a:cxnLst/>
            <a:rect l="l" t="t" r="r" b="b"/>
            <a:pathLst>
              <a:path w="1266825" h="657225">
                <a:moveTo>
                  <a:pt x="1266825" y="333375"/>
                </a:moveTo>
                <a:lnTo>
                  <a:pt x="1255332" y="270889"/>
                </a:lnTo>
                <a:lnTo>
                  <a:pt x="1222342" y="211986"/>
                </a:lnTo>
                <a:lnTo>
                  <a:pt x="1170089" y="157876"/>
                </a:lnTo>
                <a:lnTo>
                  <a:pt x="1137437" y="132997"/>
                </a:lnTo>
                <a:lnTo>
                  <a:pt x="1100807" y="109769"/>
                </a:lnTo>
                <a:lnTo>
                  <a:pt x="1060477" y="88344"/>
                </a:lnTo>
                <a:lnTo>
                  <a:pt x="1016728" y="68873"/>
                </a:lnTo>
                <a:lnTo>
                  <a:pt x="969838" y="51508"/>
                </a:lnTo>
                <a:lnTo>
                  <a:pt x="920086" y="36399"/>
                </a:lnTo>
                <a:lnTo>
                  <a:pt x="867752" y="23699"/>
                </a:lnTo>
                <a:lnTo>
                  <a:pt x="813114" y="13557"/>
                </a:lnTo>
                <a:lnTo>
                  <a:pt x="756453" y="6126"/>
                </a:lnTo>
                <a:lnTo>
                  <a:pt x="698046" y="1556"/>
                </a:lnTo>
                <a:lnTo>
                  <a:pt x="638175" y="0"/>
                </a:lnTo>
                <a:lnTo>
                  <a:pt x="576719" y="1556"/>
                </a:lnTo>
                <a:lnTo>
                  <a:pt x="516914" y="6126"/>
                </a:lnTo>
                <a:lnTo>
                  <a:pt x="459030" y="13557"/>
                </a:lnTo>
                <a:lnTo>
                  <a:pt x="403332" y="23699"/>
                </a:lnTo>
                <a:lnTo>
                  <a:pt x="350088" y="36399"/>
                </a:lnTo>
                <a:lnTo>
                  <a:pt x="299567" y="51508"/>
                </a:lnTo>
                <a:lnTo>
                  <a:pt x="252035" y="68873"/>
                </a:lnTo>
                <a:lnTo>
                  <a:pt x="207760" y="88344"/>
                </a:lnTo>
                <a:lnTo>
                  <a:pt x="167010" y="109769"/>
                </a:lnTo>
                <a:lnTo>
                  <a:pt x="130052" y="132997"/>
                </a:lnTo>
                <a:lnTo>
                  <a:pt x="97153" y="157876"/>
                </a:lnTo>
                <a:lnTo>
                  <a:pt x="68582" y="184257"/>
                </a:lnTo>
                <a:lnTo>
                  <a:pt x="25492" y="240914"/>
                </a:lnTo>
                <a:lnTo>
                  <a:pt x="2921" y="301760"/>
                </a:lnTo>
                <a:lnTo>
                  <a:pt x="0" y="333375"/>
                </a:lnTo>
                <a:lnTo>
                  <a:pt x="2921" y="364894"/>
                </a:lnTo>
                <a:lnTo>
                  <a:pt x="25492" y="425049"/>
                </a:lnTo>
                <a:lnTo>
                  <a:pt x="68582" y="480505"/>
                </a:lnTo>
                <a:lnTo>
                  <a:pt x="97153" y="506151"/>
                </a:lnTo>
                <a:lnTo>
                  <a:pt x="130052" y="530237"/>
                </a:lnTo>
                <a:lnTo>
                  <a:pt x="167010" y="552638"/>
                </a:lnTo>
                <a:lnTo>
                  <a:pt x="207760" y="573223"/>
                </a:lnTo>
                <a:lnTo>
                  <a:pt x="252035" y="591866"/>
                </a:lnTo>
                <a:lnTo>
                  <a:pt x="299567" y="608438"/>
                </a:lnTo>
                <a:lnTo>
                  <a:pt x="350088" y="622812"/>
                </a:lnTo>
                <a:lnTo>
                  <a:pt x="403332" y="634859"/>
                </a:lnTo>
                <a:lnTo>
                  <a:pt x="459030" y="644452"/>
                </a:lnTo>
                <a:lnTo>
                  <a:pt x="516914" y="651463"/>
                </a:lnTo>
                <a:lnTo>
                  <a:pt x="576719" y="655763"/>
                </a:lnTo>
                <a:lnTo>
                  <a:pt x="638175" y="657225"/>
                </a:lnTo>
                <a:lnTo>
                  <a:pt x="698046" y="655763"/>
                </a:lnTo>
                <a:lnTo>
                  <a:pt x="756453" y="651463"/>
                </a:lnTo>
                <a:lnTo>
                  <a:pt x="813114" y="644452"/>
                </a:lnTo>
                <a:lnTo>
                  <a:pt x="867752" y="634859"/>
                </a:lnTo>
                <a:lnTo>
                  <a:pt x="920086" y="622812"/>
                </a:lnTo>
                <a:lnTo>
                  <a:pt x="969838" y="608438"/>
                </a:lnTo>
                <a:lnTo>
                  <a:pt x="1016728" y="591866"/>
                </a:lnTo>
                <a:lnTo>
                  <a:pt x="1060477" y="573223"/>
                </a:lnTo>
                <a:lnTo>
                  <a:pt x="1100807" y="552638"/>
                </a:lnTo>
                <a:lnTo>
                  <a:pt x="1137437" y="530237"/>
                </a:lnTo>
                <a:lnTo>
                  <a:pt x="1170089" y="506151"/>
                </a:lnTo>
                <a:lnTo>
                  <a:pt x="1198484" y="480505"/>
                </a:lnTo>
                <a:lnTo>
                  <a:pt x="1241384" y="425049"/>
                </a:lnTo>
                <a:lnTo>
                  <a:pt x="1263905" y="364894"/>
                </a:lnTo>
                <a:lnTo>
                  <a:pt x="1266825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6625" y="3021806"/>
            <a:ext cx="37782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latin typeface="Times New Roman"/>
                <a:cs typeface="Times New Roman"/>
              </a:rPr>
              <a:t>Broker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1650" y="2057400"/>
            <a:ext cx="5782945" cy="3710940"/>
            <a:chOff x="1771650" y="2057400"/>
            <a:chExt cx="5782945" cy="3710940"/>
          </a:xfrm>
        </p:grpSpPr>
        <p:sp>
          <p:nvSpPr>
            <p:cNvPr id="17" name="object 17"/>
            <p:cNvSpPr/>
            <p:nvPr/>
          </p:nvSpPr>
          <p:spPr>
            <a:xfrm>
              <a:off x="4101306" y="5705475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14763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9550" y="566340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82531" y="4867275"/>
              <a:ext cx="0" cy="581025"/>
            </a:xfrm>
            <a:custGeom>
              <a:avLst/>
              <a:gdLst/>
              <a:ahLst/>
              <a:cxnLst/>
              <a:rect l="l" t="t" r="r" b="b"/>
              <a:pathLst>
                <a:path h="581025">
                  <a:moveTo>
                    <a:pt x="0" y="5810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9350" y="4806156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57150" y="0"/>
                  </a:moveTo>
                  <a:lnTo>
                    <a:pt x="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0556" y="4857750"/>
              <a:ext cx="247650" cy="457200"/>
            </a:xfrm>
            <a:custGeom>
              <a:avLst/>
              <a:gdLst/>
              <a:ahLst/>
              <a:cxnLst/>
              <a:rect l="l" t="t" r="r" b="b"/>
              <a:pathLst>
                <a:path w="247650" h="457200">
                  <a:moveTo>
                    <a:pt x="0" y="45720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5500" y="4806156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>
                  <a:moveTo>
                    <a:pt x="95250" y="0"/>
                  </a:moveTo>
                  <a:lnTo>
                    <a:pt x="0" y="57150"/>
                  </a:lnTo>
                  <a:lnTo>
                    <a:pt x="85725" y="10477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6856" y="4848225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390525" y="4667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3200" y="480615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28575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1656" y="4695825"/>
              <a:ext cx="504825" cy="352425"/>
            </a:xfrm>
            <a:custGeom>
              <a:avLst/>
              <a:gdLst/>
              <a:ahLst/>
              <a:cxnLst/>
              <a:rect l="l" t="t" r="r" b="b"/>
              <a:pathLst>
                <a:path w="504825" h="352425">
                  <a:moveTo>
                    <a:pt x="504825" y="3524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8950" y="4672806"/>
              <a:ext cx="114300" cy="95250"/>
            </a:xfrm>
            <a:custGeom>
              <a:avLst/>
              <a:gdLst/>
              <a:ahLst/>
              <a:cxnLst/>
              <a:rect l="l" t="t" r="r" b="b"/>
              <a:pathLst>
                <a:path w="114300" h="95250">
                  <a:moveTo>
                    <a:pt x="0" y="0"/>
                  </a:moveTo>
                  <a:lnTo>
                    <a:pt x="57150" y="95250"/>
                  </a:lnTo>
                  <a:lnTo>
                    <a:pt x="1143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1931" y="4705350"/>
              <a:ext cx="381000" cy="342900"/>
            </a:xfrm>
            <a:custGeom>
              <a:avLst/>
              <a:gdLst/>
              <a:ahLst/>
              <a:cxnLst/>
              <a:rect l="l" t="t" r="r" b="b"/>
              <a:pathLst>
                <a:path w="381000" h="342900">
                  <a:moveTo>
                    <a:pt x="0" y="34290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0225" y="467280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28575"/>
                  </a:lnTo>
                  <a:lnTo>
                    <a:pt x="76200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1306" y="4533900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14763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9550" y="4491831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9656" y="2057400"/>
              <a:ext cx="0" cy="704850"/>
            </a:xfrm>
            <a:custGeom>
              <a:avLst/>
              <a:gdLst/>
              <a:ahLst/>
              <a:cxnLst/>
              <a:rect l="l" t="t" r="r" b="b"/>
              <a:pathLst>
                <a:path h="704850">
                  <a:moveTo>
                    <a:pt x="0" y="0"/>
                  </a:moveTo>
                  <a:lnTo>
                    <a:pt x="0" y="7048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6475" y="2748756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775" y="0"/>
                  </a:moveTo>
                  <a:lnTo>
                    <a:pt x="0" y="0"/>
                  </a:lnTo>
                  <a:lnTo>
                    <a:pt x="47625" y="9525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11181" y="2705100"/>
              <a:ext cx="638175" cy="228600"/>
            </a:xfrm>
            <a:custGeom>
              <a:avLst/>
              <a:gdLst/>
              <a:ahLst/>
              <a:cxnLst/>
              <a:rect l="l" t="t" r="r" b="b"/>
              <a:pathLst>
                <a:path w="638175" h="228600">
                  <a:moveTo>
                    <a:pt x="638175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38950" y="2891631"/>
              <a:ext cx="114300" cy="95250"/>
            </a:xfrm>
            <a:custGeom>
              <a:avLst/>
              <a:gdLst/>
              <a:ahLst/>
              <a:cxnLst/>
              <a:rect l="l" t="t" r="r" b="b"/>
              <a:pathLst>
                <a:path w="114300" h="95250">
                  <a:moveTo>
                    <a:pt x="76200" y="0"/>
                  </a:moveTo>
                  <a:lnTo>
                    <a:pt x="0" y="85725"/>
                  </a:lnTo>
                  <a:lnTo>
                    <a:pt x="114300" y="952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20706" y="3381375"/>
              <a:ext cx="628650" cy="104775"/>
            </a:xfrm>
            <a:custGeom>
              <a:avLst/>
              <a:gdLst/>
              <a:ahLst/>
              <a:cxnLst/>
              <a:rect l="l" t="t" r="r" b="b"/>
              <a:pathLst>
                <a:path w="628650" h="104775">
                  <a:moveTo>
                    <a:pt x="628650" y="1047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38950" y="333930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114300" y="0"/>
                  </a:moveTo>
                  <a:lnTo>
                    <a:pt x="0" y="38100"/>
                  </a:lnTo>
                  <a:lnTo>
                    <a:pt x="95250" y="1047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8431" y="3228975"/>
              <a:ext cx="1619250" cy="1009650"/>
            </a:xfrm>
            <a:custGeom>
              <a:avLst/>
              <a:gdLst/>
              <a:ahLst/>
              <a:cxnLst/>
              <a:rect l="l" t="t" r="r" b="b"/>
              <a:pathLst>
                <a:path w="1619250" h="1009650">
                  <a:moveTo>
                    <a:pt x="1619250" y="0"/>
                  </a:moveTo>
                  <a:lnTo>
                    <a:pt x="0" y="10096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86200" y="4187031"/>
              <a:ext cx="114300" cy="85725"/>
            </a:xfrm>
            <a:custGeom>
              <a:avLst/>
              <a:gdLst/>
              <a:ahLst/>
              <a:cxnLst/>
              <a:rect l="l" t="t" r="r" b="b"/>
              <a:pathLst>
                <a:path w="114300" h="85725">
                  <a:moveTo>
                    <a:pt x="66675" y="0"/>
                  </a:moveTo>
                  <a:lnTo>
                    <a:pt x="0" y="85725"/>
                  </a:lnTo>
                  <a:lnTo>
                    <a:pt x="114300" y="85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1306" y="3876675"/>
              <a:ext cx="1619250" cy="495300"/>
            </a:xfrm>
            <a:custGeom>
              <a:avLst/>
              <a:gdLst/>
              <a:ahLst/>
              <a:cxnLst/>
              <a:rect l="l" t="t" r="r" b="b"/>
              <a:pathLst>
                <a:path w="1619250" h="495300">
                  <a:moveTo>
                    <a:pt x="1619250" y="0"/>
                  </a:moveTo>
                  <a:lnTo>
                    <a:pt x="0" y="495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9550" y="432990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85725" y="0"/>
                  </a:moveTo>
                  <a:lnTo>
                    <a:pt x="0" y="76200"/>
                  </a:lnTo>
                  <a:lnTo>
                    <a:pt x="114300" y="1047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20256" y="3562350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504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7075" y="3491706"/>
              <a:ext cx="104775" cy="666750"/>
            </a:xfrm>
            <a:custGeom>
              <a:avLst/>
              <a:gdLst/>
              <a:ahLst/>
              <a:cxnLst/>
              <a:rect l="l" t="t" r="r" b="b"/>
              <a:pathLst>
                <a:path w="104775" h="666750">
                  <a:moveTo>
                    <a:pt x="104775" y="561975"/>
                  </a:moveTo>
                  <a:lnTo>
                    <a:pt x="0" y="561975"/>
                  </a:lnTo>
                  <a:lnTo>
                    <a:pt x="47625" y="666750"/>
                  </a:lnTo>
                  <a:lnTo>
                    <a:pt x="104775" y="561975"/>
                  </a:lnTo>
                  <a:close/>
                </a:path>
                <a:path w="104775" h="666750">
                  <a:moveTo>
                    <a:pt x="104775" y="104775"/>
                  </a:moveTo>
                  <a:lnTo>
                    <a:pt x="47625" y="0"/>
                  </a:lnTo>
                  <a:lnTo>
                    <a:pt x="0" y="104775"/>
                  </a:lnTo>
                  <a:lnTo>
                    <a:pt x="104775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29631" y="440055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7400" y="4358481"/>
              <a:ext cx="704850" cy="104775"/>
            </a:xfrm>
            <a:custGeom>
              <a:avLst/>
              <a:gdLst/>
              <a:ahLst/>
              <a:cxnLst/>
              <a:rect l="l" t="t" r="r" b="b"/>
              <a:pathLst>
                <a:path w="704850" h="104775">
                  <a:moveTo>
                    <a:pt x="95250" y="0"/>
                  </a:moveTo>
                  <a:lnTo>
                    <a:pt x="0" y="47625"/>
                  </a:lnTo>
                  <a:lnTo>
                    <a:pt x="95250" y="104775"/>
                  </a:lnTo>
                  <a:lnTo>
                    <a:pt x="95250" y="0"/>
                  </a:lnTo>
                  <a:close/>
                </a:path>
                <a:path w="704850" h="104775">
                  <a:moveTo>
                    <a:pt x="704850" y="47625"/>
                  </a:moveTo>
                  <a:lnTo>
                    <a:pt x="600075" y="0"/>
                  </a:lnTo>
                  <a:lnTo>
                    <a:pt x="600075" y="104775"/>
                  </a:lnTo>
                  <a:lnTo>
                    <a:pt x="7048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4831" y="4705350"/>
              <a:ext cx="933450" cy="1000125"/>
            </a:xfrm>
            <a:custGeom>
              <a:avLst/>
              <a:gdLst/>
              <a:ahLst/>
              <a:cxnLst/>
              <a:rect l="l" t="t" r="r" b="b"/>
              <a:pathLst>
                <a:path w="933450" h="1000125">
                  <a:moveTo>
                    <a:pt x="933450" y="10001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1650" y="467280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38100" y="104775"/>
                  </a:lnTo>
                  <a:lnTo>
                    <a:pt x="11430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599694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Characteristics </a:t>
            </a:r>
            <a:r>
              <a:rPr spc="-5" dirty="0"/>
              <a:t>of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Web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91556"/>
            <a:ext cx="180975" cy="180975"/>
            <a:chOff x="809625" y="2291556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963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487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629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424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391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11216"/>
            <a:ext cx="7245984" cy="33782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Tahoma"/>
                <a:cs typeface="Tahoma"/>
              </a:rPr>
              <a:t>Huge (1.75 terabytes of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text)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Allow people </a:t>
            </a:r>
            <a:r>
              <a:rPr sz="2400" dirty="0">
                <a:latin typeface="Tahoma"/>
                <a:cs typeface="Tahoma"/>
              </a:rPr>
              <a:t>to share information </a:t>
            </a:r>
            <a:r>
              <a:rPr sz="2400" spc="-5" dirty="0">
                <a:latin typeface="Tahoma"/>
                <a:cs typeface="Tahoma"/>
              </a:rPr>
              <a:t>globally and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freely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850"/>
              </a:lnSpc>
              <a:spcBef>
                <a:spcPts val="690"/>
              </a:spcBef>
            </a:pPr>
            <a:r>
              <a:rPr sz="2400" spc="-5" dirty="0">
                <a:latin typeface="Tahoma"/>
                <a:cs typeface="Tahoma"/>
              </a:rPr>
              <a:t>Hides the detail of communication protocols, machine  locations, and operating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  <a:p>
            <a:pPr marL="12700" marR="4272280">
              <a:lnSpc>
                <a:spcPts val="3450"/>
              </a:lnSpc>
              <a:spcBef>
                <a:spcPts val="120"/>
              </a:spcBef>
            </a:pPr>
            <a:r>
              <a:rPr sz="2400" spc="-5" dirty="0">
                <a:latin typeface="Tahoma"/>
                <a:cs typeface="Tahoma"/>
              </a:rPr>
              <a:t>Data are </a:t>
            </a:r>
            <a:r>
              <a:rPr sz="2400" spc="-10" dirty="0">
                <a:latin typeface="Tahoma"/>
                <a:cs typeface="Tahoma"/>
              </a:rPr>
              <a:t>unstructured  </a:t>
            </a:r>
            <a:r>
              <a:rPr sz="2400" spc="-5" dirty="0">
                <a:latin typeface="Tahoma"/>
                <a:cs typeface="Tahoma"/>
              </a:rPr>
              <a:t>Exponential growth</a:t>
            </a:r>
            <a:endParaRPr sz="2400">
              <a:latin typeface="Tahoma"/>
              <a:cs typeface="Tahoma"/>
            </a:endParaRPr>
          </a:p>
          <a:p>
            <a:pPr marL="12700" marR="500380">
              <a:lnSpc>
                <a:spcPts val="2850"/>
              </a:lnSpc>
              <a:spcBef>
                <a:spcPts val="480"/>
              </a:spcBef>
            </a:pPr>
            <a:r>
              <a:rPr sz="2400" spc="-5" dirty="0">
                <a:latin typeface="Tahoma"/>
                <a:cs typeface="Tahoma"/>
              </a:rPr>
              <a:t>Increasingly </a:t>
            </a:r>
            <a:r>
              <a:rPr sz="2400" dirty="0">
                <a:latin typeface="Tahoma"/>
                <a:cs typeface="Tahoma"/>
              </a:rPr>
              <a:t>commercial over time </a:t>
            </a:r>
            <a:r>
              <a:rPr sz="2400" spc="-5" dirty="0">
                <a:latin typeface="Tahoma"/>
                <a:cs typeface="Tahoma"/>
              </a:rPr>
              <a:t>(1.5 </a:t>
            </a: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.com in  </a:t>
            </a:r>
            <a:r>
              <a:rPr sz="2400" spc="-10" dirty="0">
                <a:latin typeface="Tahoma"/>
                <a:cs typeface="Tahoma"/>
              </a:rPr>
              <a:t>1993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60% .com in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1997)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729706"/>
            <a:ext cx="180975" cy="180975"/>
            <a:chOff x="809625" y="2729706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27344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2786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8011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8630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8773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167856"/>
            <a:ext cx="180975" cy="180975"/>
            <a:chOff x="809625" y="3167856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1726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2250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2392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3012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3154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3967956"/>
            <a:ext cx="180975" cy="180975"/>
            <a:chOff x="809625" y="3967956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39727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40251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40393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41013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41155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4406106"/>
            <a:ext cx="180975" cy="180975"/>
            <a:chOff x="809625" y="440610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44108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44632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44775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5394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45537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4844256"/>
            <a:ext cx="180975" cy="180975"/>
            <a:chOff x="809625" y="4844256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48490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49014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49156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49776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49918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46069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Google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924558" y="1962500"/>
            <a:ext cx="3827014" cy="413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4925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User</a:t>
            </a:r>
            <a:r>
              <a:rPr spc="-95" dirty="0"/>
              <a:t> </a:t>
            </a:r>
            <a:r>
              <a:rPr dirty="0"/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643981"/>
            <a:ext cx="152400" cy="152400"/>
            <a:chOff x="809625" y="2643981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6439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715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724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724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7201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09625" y="3310731"/>
            <a:ext cx="152400" cy="152400"/>
            <a:chOff x="809625" y="3310731"/>
            <a:chExt cx="152400" cy="152400"/>
          </a:xfrm>
        </p:grpSpPr>
        <p:sp>
          <p:nvSpPr>
            <p:cNvPr id="12" name="object 12"/>
            <p:cNvSpPr/>
            <p:nvPr/>
          </p:nvSpPr>
          <p:spPr>
            <a:xfrm>
              <a:off x="809625" y="33107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3382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300" y="33821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3382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625" y="33916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300" y="33916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625" y="33869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09625" y="4710906"/>
            <a:ext cx="152400" cy="152400"/>
            <a:chOff x="809625" y="4710906"/>
            <a:chExt cx="152400" cy="152400"/>
          </a:xfrm>
        </p:grpSpPr>
        <p:sp>
          <p:nvSpPr>
            <p:cNvPr id="20" name="object 20"/>
            <p:cNvSpPr/>
            <p:nvPr/>
          </p:nvSpPr>
          <p:spPr>
            <a:xfrm>
              <a:off x="809625" y="47109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625" y="4782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6300" y="47823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4782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47918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300" y="47918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625" y="47871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09625" y="5072856"/>
            <a:ext cx="152400" cy="152400"/>
            <a:chOff x="809625" y="5072856"/>
            <a:chExt cx="152400" cy="152400"/>
          </a:xfrm>
        </p:grpSpPr>
        <p:sp>
          <p:nvSpPr>
            <p:cNvPr id="28" name="object 28"/>
            <p:cNvSpPr/>
            <p:nvPr/>
          </p:nvSpPr>
          <p:spPr>
            <a:xfrm>
              <a:off x="809625" y="50728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5144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6300" y="51442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400" y="5144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625" y="51538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300" y="51538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625" y="51490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8350" y="2111216"/>
            <a:ext cx="7579359" cy="35020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b="1" dirty="0">
                <a:latin typeface="Tahoma"/>
                <a:cs typeface="Tahoma"/>
              </a:rPr>
              <a:t>Query</a:t>
            </a:r>
            <a:r>
              <a:rPr sz="2000" b="1" spc="-5" dirty="0">
                <a:latin typeface="Tahoma"/>
                <a:cs typeface="Tahoma"/>
              </a:rPr>
              <a:t> Interface</a:t>
            </a:r>
            <a:endParaRPr sz="2000">
              <a:latin typeface="Tahoma"/>
              <a:cs typeface="Tahoma"/>
            </a:endParaRPr>
          </a:p>
          <a:p>
            <a:pPr marL="355600" marR="480695">
              <a:lnSpc>
                <a:spcPct val="100000"/>
              </a:lnSpc>
              <a:spcBef>
                <a:spcPts val="525"/>
              </a:spcBef>
            </a:pPr>
            <a:r>
              <a:rPr sz="2000" spc="1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box </a:t>
            </a:r>
            <a:r>
              <a:rPr sz="2000" dirty="0">
                <a:latin typeface="Tahoma"/>
                <a:cs typeface="Tahoma"/>
              </a:rPr>
              <a:t>is entered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sequence </a:t>
            </a:r>
            <a:r>
              <a:rPr sz="2000" spc="5" dirty="0">
                <a:latin typeface="Tahoma"/>
                <a:cs typeface="Tahoma"/>
              </a:rPr>
              <a:t>of words </a:t>
            </a:r>
            <a:r>
              <a:rPr sz="2000" dirty="0">
                <a:latin typeface="Tahoma"/>
                <a:cs typeface="Tahoma"/>
              </a:rPr>
              <a:t>(AltaVista uses</a:t>
            </a:r>
            <a:r>
              <a:rPr sz="2000" spc="-3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union,  HotBot uses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intersection)</a:t>
            </a:r>
            <a:endParaRPr sz="2000">
              <a:latin typeface="Tahoma"/>
              <a:cs typeface="Tahoma"/>
            </a:endParaRPr>
          </a:p>
          <a:p>
            <a:pPr marL="355600" marR="27114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Tahoma"/>
                <a:cs typeface="Tahoma"/>
              </a:rPr>
              <a:t>Complex query interfaces (e.g. Boolean logic, phrase search,  title search, </a:t>
            </a:r>
            <a:r>
              <a:rPr sz="2000" spc="5" dirty="0">
                <a:latin typeface="Tahoma"/>
                <a:cs typeface="Tahoma"/>
              </a:rPr>
              <a:t>URL </a:t>
            </a:r>
            <a:r>
              <a:rPr sz="2000" dirty="0">
                <a:latin typeface="Tahoma"/>
                <a:cs typeface="Tahoma"/>
              </a:rPr>
              <a:t>search, date range search, data type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search)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Answer</a:t>
            </a:r>
            <a:r>
              <a:rPr sz="2000" b="1" spc="-5" dirty="0">
                <a:latin typeface="Tahoma"/>
                <a:cs typeface="Tahoma"/>
              </a:rPr>
              <a:t> Interface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50"/>
              </a:spcBef>
            </a:pPr>
            <a:r>
              <a:rPr sz="2000" spc="5" dirty="0">
                <a:latin typeface="Tahoma"/>
                <a:cs typeface="Tahoma"/>
              </a:rPr>
              <a:t>Relevant pages appear </a:t>
            </a:r>
            <a:r>
              <a:rPr sz="2000" spc="10" dirty="0">
                <a:latin typeface="Tahoma"/>
                <a:cs typeface="Tahoma"/>
              </a:rPr>
              <a:t>on </a:t>
            </a:r>
            <a:r>
              <a:rPr sz="2000" spc="5" dirty="0">
                <a:latin typeface="Tahoma"/>
                <a:cs typeface="Tahoma"/>
              </a:rPr>
              <a:t>the top of the</a:t>
            </a:r>
            <a:r>
              <a:rPr sz="2000" spc="-3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list</a:t>
            </a:r>
            <a:endParaRPr sz="20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  <a:spcBef>
                <a:spcPts val="450"/>
              </a:spcBef>
            </a:pPr>
            <a:r>
              <a:rPr sz="2000" spc="5" dirty="0">
                <a:latin typeface="Tahoma"/>
                <a:cs typeface="Tahoma"/>
              </a:rPr>
              <a:t>Each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entry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includes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title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page,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URL,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brief  </a:t>
            </a:r>
            <a:r>
              <a:rPr sz="2000" dirty="0">
                <a:latin typeface="Tahoma"/>
                <a:cs typeface="Tahoma"/>
              </a:rPr>
              <a:t>summary,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size </a:t>
            </a:r>
            <a:r>
              <a:rPr sz="2000" spc="5" dirty="0">
                <a:latin typeface="Tahoma"/>
                <a:cs typeface="Tahoma"/>
              </a:rPr>
              <a:t>,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date </a:t>
            </a:r>
            <a:r>
              <a:rPr sz="2000" spc="5" dirty="0">
                <a:latin typeface="Tahoma"/>
                <a:cs typeface="Tahoma"/>
              </a:rPr>
              <a:t>and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written</a:t>
            </a:r>
            <a:r>
              <a:rPr sz="2000" spc="-3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language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71094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Web</a:t>
            </a:r>
            <a:r>
              <a:rPr spc="-70" dirty="0"/>
              <a:t> </a:t>
            </a:r>
            <a:r>
              <a:rPr dirty="0"/>
              <a:t>Directories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55031"/>
            <a:ext cx="7166609" cy="40392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335405">
              <a:lnSpc>
                <a:spcPts val="2550"/>
              </a:lnSpc>
              <a:spcBef>
                <a:spcPts val="459"/>
              </a:spcBef>
            </a:pPr>
            <a:r>
              <a:rPr sz="2400" spc="-5" dirty="0">
                <a:latin typeface="Tahoma"/>
                <a:cs typeface="Tahoma"/>
              </a:rPr>
              <a:t>Also called: catalogs, yellow pages, subject  </a:t>
            </a:r>
            <a:r>
              <a:rPr sz="2400" spc="5" dirty="0">
                <a:latin typeface="Tahoma"/>
                <a:cs typeface="Tahoma"/>
              </a:rPr>
              <a:t>directories</a:t>
            </a:r>
            <a:endParaRPr sz="2400">
              <a:latin typeface="Tahoma"/>
              <a:cs typeface="Tahoma"/>
            </a:endParaRPr>
          </a:p>
          <a:p>
            <a:pPr marL="12700" marR="1230630">
              <a:lnSpc>
                <a:spcPts val="2550"/>
              </a:lnSpc>
              <a:spcBef>
                <a:spcPts val="675"/>
              </a:spcBef>
            </a:pPr>
            <a:r>
              <a:rPr sz="2400" dirty="0">
                <a:latin typeface="Tahoma"/>
                <a:cs typeface="Tahoma"/>
              </a:rPr>
              <a:t>Hierarchical taxonomies that classify human  knowledge</a:t>
            </a:r>
            <a:endParaRPr sz="2400">
              <a:latin typeface="Tahoma"/>
              <a:cs typeface="Tahoma"/>
            </a:endParaRPr>
          </a:p>
          <a:p>
            <a:pPr marL="12700" marR="144145">
              <a:lnSpc>
                <a:spcPct val="100299"/>
              </a:lnSpc>
              <a:spcBef>
                <a:spcPts val="229"/>
              </a:spcBef>
            </a:pPr>
            <a:r>
              <a:rPr sz="2400" spc="-5" dirty="0">
                <a:latin typeface="Tahoma"/>
                <a:cs typeface="Tahoma"/>
              </a:rPr>
              <a:t>First level of taxonomies range from 12 to 26  </a:t>
            </a:r>
            <a:r>
              <a:rPr sz="2400" dirty="0">
                <a:latin typeface="Tahoma"/>
                <a:cs typeface="Tahoma"/>
              </a:rPr>
              <a:t>Popularities: </a:t>
            </a:r>
            <a:r>
              <a:rPr sz="2400" spc="-5" dirty="0">
                <a:latin typeface="Tahoma"/>
                <a:cs typeface="Tahoma"/>
              </a:rPr>
              <a:t>Yahoo!, eBLAST, </a:t>
            </a:r>
            <a:r>
              <a:rPr sz="2400" dirty="0">
                <a:latin typeface="Tahoma"/>
                <a:cs typeface="Tahoma"/>
              </a:rPr>
              <a:t>LookSmart, </a:t>
            </a:r>
            <a:r>
              <a:rPr sz="2400" spc="-5" dirty="0">
                <a:latin typeface="Tahoma"/>
                <a:cs typeface="Tahoma"/>
              </a:rPr>
              <a:t>Magellan,  and </a:t>
            </a:r>
            <a:r>
              <a:rPr sz="2400" spc="-10" dirty="0">
                <a:latin typeface="Tahoma"/>
                <a:cs typeface="Tahoma"/>
              </a:rPr>
              <a:t>Nacho.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ahoma"/>
                <a:cs typeface="Tahoma"/>
              </a:rPr>
              <a:t>Most allow </a:t>
            </a:r>
            <a:r>
              <a:rPr sz="2400" spc="-5" dirty="0">
                <a:latin typeface="Tahoma"/>
                <a:cs typeface="Tahoma"/>
              </a:rPr>
              <a:t>keyword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searches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898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Category services: AltaVista Categories, AOL </a:t>
            </a:r>
            <a:r>
              <a:rPr sz="2400" spc="-10" dirty="0">
                <a:latin typeface="Tahoma"/>
                <a:cs typeface="Tahoma"/>
              </a:rPr>
              <a:t>Netfind,  </a:t>
            </a:r>
            <a:r>
              <a:rPr sz="2400" spc="-5" dirty="0">
                <a:latin typeface="Tahoma"/>
                <a:cs typeface="Tahoma"/>
              </a:rPr>
              <a:t>Excite Channels, HotBot, Infoseek, Lycos Subjects,  </a:t>
            </a:r>
            <a:r>
              <a:rPr sz="2400" dirty="0">
                <a:latin typeface="Tahoma"/>
                <a:cs typeface="Tahoma"/>
              </a:rPr>
              <a:t>and WebCrawler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Select.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996406"/>
            <a:ext cx="180975" cy="180975"/>
            <a:chOff x="809625" y="2996406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30011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30535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30678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31297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31440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720306"/>
            <a:ext cx="180975" cy="180975"/>
            <a:chOff x="809625" y="3720306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7250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7774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7917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853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8679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4120356"/>
            <a:ext cx="180975" cy="180975"/>
            <a:chOff x="809625" y="4120356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41251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41775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41917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42537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42679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4853781"/>
            <a:ext cx="180975" cy="180975"/>
            <a:chOff x="809625" y="4853781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48585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49109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49252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987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50014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5253831"/>
            <a:ext cx="180975" cy="180975"/>
            <a:chOff x="809625" y="5253831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52585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53109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53252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53871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54014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25"/>
              </a:spcBef>
            </a:pPr>
            <a:r>
              <a:rPr spc="5" dirty="0"/>
              <a:t>The </a:t>
            </a:r>
            <a:r>
              <a:rPr dirty="0"/>
              <a:t>Most Popular</a:t>
            </a:r>
            <a:r>
              <a:rPr spc="-170" dirty="0"/>
              <a:t> </a:t>
            </a:r>
            <a:r>
              <a:rPr dirty="0"/>
              <a:t>Web  </a:t>
            </a:r>
            <a:r>
              <a:rPr i="1" spc="-5" dirty="0"/>
              <a:t>Directories </a:t>
            </a:r>
            <a:r>
              <a:rPr i="1" dirty="0"/>
              <a:t>in</a:t>
            </a:r>
            <a:r>
              <a:rPr i="1" spc="-65" dirty="0"/>
              <a:t> </a:t>
            </a:r>
            <a:r>
              <a:rPr i="1" spc="-5" dirty="0"/>
              <a:t>1998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10369"/>
              </p:ext>
            </p:extLst>
          </p:nvPr>
        </p:nvGraphicFramePr>
        <p:xfrm>
          <a:off x="758031" y="2357437"/>
          <a:ext cx="3895725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952625"/>
              </a:tblGrid>
              <a:tr h="45720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2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directory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eBLAST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eblast.com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LookSmart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looksmart.com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Lycos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Subjects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lycos.com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Magellan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magellan.excite.com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NewHoo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2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newhoo.com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Netscape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search.</a:t>
                      </a:r>
                      <a:r>
                        <a:rPr sz="12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netscape.com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Search.com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3"/>
                        </a:rPr>
                        <a:t>www.search.com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Snap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  <a:hlinkClick r:id="rId4"/>
                        </a:rPr>
                        <a:t>www.snap.com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Yahoo!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5"/>
                        </a:rPr>
                        <a:t>www.yahoo.com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188341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Ranking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91556"/>
            <a:ext cx="238125" cy="238125"/>
            <a:chOff x="809625" y="2291556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2963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1060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2489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3918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3534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3677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8204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39633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1061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3443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487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4630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47729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49158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0586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201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1250" y="2084546"/>
            <a:ext cx="7215505" cy="4025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200" spc="5" dirty="0">
                <a:latin typeface="Tahoma"/>
                <a:cs typeface="Tahoma"/>
              </a:rPr>
              <a:t>Not </a:t>
            </a:r>
            <a:r>
              <a:rPr sz="3200" dirty="0">
                <a:latin typeface="Tahoma"/>
                <a:cs typeface="Tahoma"/>
              </a:rPr>
              <a:t>publicly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available</a:t>
            </a:r>
            <a:endParaRPr sz="3200">
              <a:latin typeface="Tahoma"/>
              <a:cs typeface="Tahoma"/>
            </a:endParaRPr>
          </a:p>
          <a:p>
            <a:pPr marL="12700" marR="812800">
              <a:lnSpc>
                <a:spcPts val="3450"/>
              </a:lnSpc>
              <a:spcBef>
                <a:spcPts val="875"/>
              </a:spcBef>
            </a:pPr>
            <a:r>
              <a:rPr sz="3200" spc="5" dirty="0">
                <a:latin typeface="Tahoma"/>
                <a:cs typeface="Tahoma"/>
              </a:rPr>
              <a:t>Do not </a:t>
            </a:r>
            <a:r>
              <a:rPr sz="3200" dirty="0">
                <a:latin typeface="Tahoma"/>
                <a:cs typeface="Tahoma"/>
              </a:rPr>
              <a:t>allow access </a:t>
            </a:r>
            <a:r>
              <a:rPr sz="3200" spc="5" dirty="0">
                <a:latin typeface="Tahoma"/>
                <a:cs typeface="Tahoma"/>
              </a:rPr>
              <a:t>to the </a:t>
            </a:r>
            <a:r>
              <a:rPr sz="3200" dirty="0">
                <a:latin typeface="Tahoma"/>
                <a:cs typeface="Tahoma"/>
              </a:rPr>
              <a:t>text,</a:t>
            </a:r>
            <a:r>
              <a:rPr sz="3200" spc="-2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but  </a:t>
            </a:r>
            <a:r>
              <a:rPr sz="3200" spc="15" dirty="0">
                <a:latin typeface="Tahoma"/>
                <a:cs typeface="Tahoma"/>
              </a:rPr>
              <a:t>only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indices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ts val="3450"/>
              </a:lnSpc>
              <a:spcBef>
                <a:spcPts val="750"/>
              </a:spcBef>
            </a:pPr>
            <a:r>
              <a:rPr sz="3200" spc="5" dirty="0">
                <a:latin typeface="Tahoma"/>
                <a:cs typeface="Tahoma"/>
              </a:rPr>
              <a:t>Sometimes too </a:t>
            </a:r>
            <a:r>
              <a:rPr sz="3200" spc="10" dirty="0">
                <a:latin typeface="Tahoma"/>
                <a:cs typeface="Tahoma"/>
              </a:rPr>
              <a:t>many </a:t>
            </a:r>
            <a:r>
              <a:rPr sz="3200" spc="5" dirty="0">
                <a:latin typeface="Tahoma"/>
                <a:cs typeface="Tahoma"/>
              </a:rPr>
              <a:t>relevant pages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for  </a:t>
            </a:r>
            <a:r>
              <a:rPr sz="3200" spc="10" dirty="0">
                <a:latin typeface="Tahoma"/>
                <a:cs typeface="Tahoma"/>
              </a:rPr>
              <a:t>a </a:t>
            </a:r>
            <a:r>
              <a:rPr sz="3200" spc="15" dirty="0">
                <a:latin typeface="Tahoma"/>
                <a:cs typeface="Tahoma"/>
              </a:rPr>
              <a:t>simple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query</a:t>
            </a:r>
            <a:endParaRPr sz="3200">
              <a:latin typeface="Tahoma"/>
              <a:cs typeface="Tahoma"/>
            </a:endParaRPr>
          </a:p>
          <a:p>
            <a:pPr marL="12700" marR="194945">
              <a:lnSpc>
                <a:spcPts val="3450"/>
              </a:lnSpc>
              <a:spcBef>
                <a:spcPts val="750"/>
              </a:spcBef>
            </a:pPr>
            <a:r>
              <a:rPr sz="3200" spc="5" dirty="0">
                <a:latin typeface="Tahoma"/>
                <a:cs typeface="Tahoma"/>
              </a:rPr>
              <a:t>Hard to compare the quality of</a:t>
            </a:r>
            <a:r>
              <a:rPr sz="3200" spc="-15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ranking  </a:t>
            </a:r>
            <a:r>
              <a:rPr sz="3200" spc="10" dirty="0">
                <a:latin typeface="Tahoma"/>
                <a:cs typeface="Tahoma"/>
              </a:rPr>
              <a:t>for two </a:t>
            </a:r>
            <a:r>
              <a:rPr sz="3200" spc="15" dirty="0">
                <a:latin typeface="Tahoma"/>
                <a:cs typeface="Tahoma"/>
              </a:rPr>
              <a:t>search</a:t>
            </a:r>
            <a:r>
              <a:rPr sz="3200" spc="-16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engines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200" spc="5" dirty="0">
                <a:latin typeface="Tahoma"/>
                <a:cs typeface="Tahoma"/>
              </a:rPr>
              <a:t>PageRank, Anchor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Text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625" y="2834481"/>
            <a:ext cx="238125" cy="238125"/>
            <a:chOff x="809625" y="2834481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28392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28535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28678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28821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28963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29106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29249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29392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29535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29773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29916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0059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0202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0345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0487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0630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9625" y="3806031"/>
            <a:ext cx="238125" cy="238125"/>
            <a:chOff x="809625" y="3806031"/>
            <a:chExt cx="238125" cy="238125"/>
          </a:xfrm>
        </p:grpSpPr>
        <p:sp>
          <p:nvSpPr>
            <p:cNvPr id="39" name="object 39"/>
            <p:cNvSpPr/>
            <p:nvPr/>
          </p:nvSpPr>
          <p:spPr>
            <a:xfrm>
              <a:off x="895350" y="38107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775" y="38250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250" y="38393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38536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8675" y="38679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675" y="38822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38965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39108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625" y="39250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39489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675" y="39631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675" y="39774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200" y="39917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40060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6775" y="40203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50" y="40346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09625" y="4777581"/>
            <a:ext cx="238125" cy="238125"/>
            <a:chOff x="809625" y="4777581"/>
            <a:chExt cx="238125" cy="238125"/>
          </a:xfrm>
        </p:grpSpPr>
        <p:sp>
          <p:nvSpPr>
            <p:cNvPr id="56" name="object 56"/>
            <p:cNvSpPr/>
            <p:nvPr/>
          </p:nvSpPr>
          <p:spPr>
            <a:xfrm>
              <a:off x="895350" y="47823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6775" y="47966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7250" y="48109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48252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48394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675" y="48537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48680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48823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48966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49204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8675" y="49347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8675" y="49490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8200" y="49633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7250" y="49776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775" y="49918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5350" y="50061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809625" y="5749131"/>
            <a:ext cx="238125" cy="238125"/>
            <a:chOff x="809625" y="5749131"/>
            <a:chExt cx="238125" cy="238125"/>
          </a:xfrm>
        </p:grpSpPr>
        <p:sp>
          <p:nvSpPr>
            <p:cNvPr id="73" name="object 73"/>
            <p:cNvSpPr/>
            <p:nvPr/>
          </p:nvSpPr>
          <p:spPr>
            <a:xfrm>
              <a:off x="895350" y="57538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6775" y="57681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7250" y="57824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8200" y="57967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8675" y="58110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8675" y="58253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9625" y="58396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9625" y="58539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9625" y="58681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9625" y="58920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28675" y="59062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8675" y="59205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8200" y="59348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7250" y="59491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6775" y="59634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95350" y="59777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234061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PageRank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8550" y="2120741"/>
            <a:ext cx="7740650" cy="3167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2884170">
              <a:lnSpc>
                <a:spcPct val="1094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Used by </a:t>
            </a:r>
            <a:r>
              <a:rPr sz="2400" dirty="0">
                <a:latin typeface="Tahoma"/>
                <a:cs typeface="Tahoma"/>
              </a:rPr>
              <a:t>WebQuery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Google  </a:t>
            </a:r>
            <a:r>
              <a:rPr sz="2400" spc="-5" dirty="0" err="1" smtClean="0">
                <a:latin typeface="Tahoma"/>
                <a:cs typeface="Tahoma"/>
              </a:rPr>
              <a:t>Google</a:t>
            </a:r>
            <a:r>
              <a:rPr sz="2400" spc="-5" dirty="0" smtClean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simulates users using </a:t>
            </a:r>
            <a:r>
              <a:rPr sz="2400" dirty="0" smtClean="0">
                <a:latin typeface="Tahoma"/>
                <a:cs typeface="Tahoma"/>
              </a:rPr>
              <a:t>the </a:t>
            </a:r>
            <a:r>
              <a:rPr lang="en-US" sz="2400" dirty="0" smtClean="0">
                <a:latin typeface="Tahoma"/>
                <a:cs typeface="Tahoma"/>
              </a:rPr>
              <a:t>s</a:t>
            </a:r>
            <a:r>
              <a:rPr sz="2400" dirty="0" smtClean="0">
                <a:latin typeface="Tahoma"/>
                <a:cs typeface="Tahoma"/>
              </a:rPr>
              <a:t>earch </a:t>
            </a:r>
            <a:r>
              <a:rPr sz="2400" spc="-5" dirty="0">
                <a:latin typeface="Tahoma"/>
                <a:cs typeface="Tahoma"/>
              </a:rPr>
              <a:t>engine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5" dirty="0">
                <a:latin typeface="Tahoma"/>
                <a:cs typeface="Tahoma"/>
              </a:rPr>
              <a:t>rank documents</a:t>
            </a:r>
            <a:endParaRPr sz="2400" dirty="0">
              <a:latin typeface="Tahoma"/>
              <a:cs typeface="Tahoma"/>
            </a:endParaRPr>
          </a:p>
          <a:p>
            <a:pPr marL="25400" marR="1027430">
              <a:lnSpc>
                <a:spcPts val="315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Google uses citation graph </a:t>
            </a:r>
            <a:r>
              <a:rPr sz="2400" dirty="0">
                <a:latin typeface="Tahoma"/>
                <a:cs typeface="Tahoma"/>
              </a:rPr>
              <a:t>(518 million links)  Google computes 26 million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few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hours</a:t>
            </a:r>
          </a:p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387340" algn="l"/>
              </a:tabLst>
            </a:pPr>
            <a:r>
              <a:rPr sz="2400" spc="-5" dirty="0">
                <a:latin typeface="Tahoma"/>
                <a:cs typeface="Tahoma"/>
              </a:rPr>
              <a:t>Many pages point </a:t>
            </a:r>
            <a:r>
              <a:rPr sz="2400" dirty="0">
                <a:latin typeface="Tahoma"/>
                <a:cs typeface="Tahoma"/>
              </a:rPr>
              <a:t>to the result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page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	</a:t>
            </a:r>
            <a:r>
              <a:rPr sz="2400" spc="5" dirty="0">
                <a:latin typeface="Tahoma"/>
                <a:cs typeface="Tahoma"/>
              </a:rPr>
              <a:t>High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ranking</a:t>
            </a:r>
            <a:endParaRPr sz="2400" dirty="0">
              <a:latin typeface="Tahoma"/>
              <a:cs typeface="Tahoma"/>
            </a:endParaRPr>
          </a:p>
          <a:p>
            <a:pPr marL="25400">
              <a:lnSpc>
                <a:spcPts val="2715"/>
              </a:lnSpc>
              <a:spcBef>
                <a:spcPts val="345"/>
              </a:spcBef>
            </a:pPr>
            <a:r>
              <a:rPr sz="2400" spc="-5" dirty="0">
                <a:latin typeface="Tahoma"/>
                <a:cs typeface="Tahoma"/>
              </a:rPr>
              <a:t>Some </a:t>
            </a:r>
            <a:r>
              <a:rPr sz="2400" dirty="0">
                <a:latin typeface="Tahoma"/>
                <a:cs typeface="Tahoma"/>
              </a:rPr>
              <a:t>high-ranking </a:t>
            </a:r>
            <a:r>
              <a:rPr sz="2400" spc="-5" dirty="0">
                <a:latin typeface="Tahoma"/>
                <a:cs typeface="Tahoma"/>
              </a:rPr>
              <a:t>pages point </a:t>
            </a:r>
            <a:r>
              <a:rPr sz="2400" dirty="0">
                <a:latin typeface="Tahoma"/>
                <a:cs typeface="Tahoma"/>
              </a:rPr>
              <a:t>to the result </a:t>
            </a:r>
            <a:r>
              <a:rPr sz="2400" spc="-5" dirty="0">
                <a:latin typeface="Tahoma"/>
                <a:cs typeface="Tahoma"/>
              </a:rPr>
              <a:t>page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</a:p>
          <a:p>
            <a:pPr marL="25400">
              <a:lnSpc>
                <a:spcPts val="2715"/>
              </a:lnSpc>
            </a:pPr>
            <a:r>
              <a:rPr sz="2400" spc="-5" dirty="0">
                <a:latin typeface="Tahoma"/>
                <a:cs typeface="Tahoma"/>
              </a:rPr>
              <a:t>High</a:t>
            </a:r>
            <a:r>
              <a:rPr sz="2400" spc="-10" dirty="0">
                <a:latin typeface="Tahoma"/>
                <a:cs typeface="Tahoma"/>
              </a:rPr>
              <a:t> ranking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663031"/>
            <a:ext cx="180975" cy="180975"/>
            <a:chOff x="809625" y="2663031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26677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27201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7344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7963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8106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463131"/>
            <a:ext cx="180975" cy="180975"/>
            <a:chOff x="809625" y="3463131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4678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5202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5345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5964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6107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4196556"/>
            <a:ext cx="180975" cy="180975"/>
            <a:chOff x="809625" y="4196556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42013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42537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42679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4329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43441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4596606"/>
            <a:ext cx="180975" cy="180975"/>
            <a:chOff x="809625" y="459660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46013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46537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46680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7299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47442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4996656"/>
            <a:ext cx="180975" cy="180975"/>
            <a:chOff x="809625" y="4996656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50014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50538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50680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51300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51442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09625" y="5406231"/>
            <a:ext cx="180975" cy="180975"/>
            <a:chOff x="809625" y="5406231"/>
            <a:chExt cx="180975" cy="180975"/>
          </a:xfrm>
        </p:grpSpPr>
        <p:sp>
          <p:nvSpPr>
            <p:cNvPr id="41" name="object 41"/>
            <p:cNvSpPr/>
            <p:nvPr/>
          </p:nvSpPr>
          <p:spPr>
            <a:xfrm>
              <a:off x="819150" y="54109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9150" y="54633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54776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9150" y="55395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" y="55538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277876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Anchor</a:t>
            </a:r>
            <a:r>
              <a:rPr spc="-55" dirty="0"/>
              <a:t> </a:t>
            </a:r>
            <a:r>
              <a:rPr dirty="0"/>
              <a:t>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01081"/>
            <a:ext cx="219075" cy="219075"/>
            <a:chOff x="809625" y="2301081"/>
            <a:chExt cx="219075" cy="219075"/>
          </a:xfrm>
        </p:grpSpPr>
        <p:sp>
          <p:nvSpPr>
            <p:cNvPr id="4" name="object 4"/>
            <p:cNvSpPr/>
            <p:nvPr/>
          </p:nvSpPr>
          <p:spPr>
            <a:xfrm>
              <a:off x="885825" y="23058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2013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334418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2358231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725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25" y="23963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106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344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5" y="2448718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24725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5" y="248681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5825" y="25106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1250" y="2183606"/>
            <a:ext cx="7056755" cy="3782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63525">
              <a:lnSpc>
                <a:spcPct val="102299"/>
              </a:lnSpc>
              <a:spcBef>
                <a:spcPts val="50"/>
              </a:spcBef>
            </a:pPr>
            <a:r>
              <a:rPr sz="2750" spc="10" dirty="0">
                <a:latin typeface="Tahoma"/>
                <a:cs typeface="Tahoma"/>
              </a:rPr>
              <a:t>Most search engines associate the text of a  </a:t>
            </a:r>
            <a:r>
              <a:rPr sz="2750" spc="5" dirty="0">
                <a:latin typeface="Tahoma"/>
                <a:cs typeface="Tahoma"/>
              </a:rPr>
              <a:t>link with the page that the link is</a:t>
            </a:r>
            <a:r>
              <a:rPr sz="2750" spc="470" dirty="0">
                <a:latin typeface="Tahoma"/>
                <a:cs typeface="Tahoma"/>
              </a:rPr>
              <a:t> </a:t>
            </a:r>
            <a:r>
              <a:rPr sz="2750" spc="5" dirty="0">
                <a:latin typeface="Tahoma"/>
                <a:cs typeface="Tahoma"/>
              </a:rPr>
              <a:t>on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750" spc="15" dirty="0">
                <a:latin typeface="Tahoma"/>
                <a:cs typeface="Tahoma"/>
              </a:rPr>
              <a:t>Google </a:t>
            </a:r>
            <a:r>
              <a:rPr sz="2750" spc="10" dirty="0">
                <a:latin typeface="Tahoma"/>
                <a:cs typeface="Tahoma"/>
              </a:rPr>
              <a:t>is </a:t>
            </a:r>
            <a:r>
              <a:rPr sz="2750" spc="15" dirty="0">
                <a:latin typeface="Tahoma"/>
                <a:cs typeface="Tahoma"/>
              </a:rPr>
              <a:t>the other way</a:t>
            </a:r>
            <a:r>
              <a:rPr sz="2750" spc="305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around</a:t>
            </a:r>
            <a:endParaRPr sz="2750">
              <a:latin typeface="Tahoma"/>
              <a:cs typeface="Tahoma"/>
            </a:endParaRPr>
          </a:p>
          <a:p>
            <a:pPr marL="12700" marR="330200">
              <a:lnSpc>
                <a:spcPct val="111400"/>
              </a:lnSpc>
              <a:spcBef>
                <a:spcPts val="370"/>
              </a:spcBef>
            </a:pPr>
            <a:r>
              <a:rPr sz="2750" spc="20" dirty="0">
                <a:latin typeface="Tahoma"/>
                <a:cs typeface="Tahoma"/>
              </a:rPr>
              <a:t>Advantages: more accurate </a:t>
            </a:r>
            <a:r>
              <a:rPr sz="2750" spc="15" dirty="0">
                <a:latin typeface="Tahoma"/>
                <a:cs typeface="Tahoma"/>
              </a:rPr>
              <a:t>descriptions </a:t>
            </a:r>
            <a:r>
              <a:rPr sz="2750" spc="20" dirty="0">
                <a:latin typeface="Tahoma"/>
                <a:cs typeface="Tahoma"/>
              </a:rPr>
              <a:t>of  </a:t>
            </a:r>
            <a:r>
              <a:rPr sz="2750" spc="15" dirty="0">
                <a:latin typeface="Tahoma"/>
                <a:cs typeface="Tahoma"/>
              </a:rPr>
              <a:t>Web pages and document can be indexed  </a:t>
            </a:r>
            <a:r>
              <a:rPr sz="2750" spc="10" dirty="0">
                <a:latin typeface="Tahoma"/>
                <a:cs typeface="Tahoma"/>
              </a:rPr>
              <a:t>259 million</a:t>
            </a:r>
            <a:r>
              <a:rPr sz="2750" spc="65" dirty="0">
                <a:latin typeface="Tahoma"/>
                <a:cs typeface="Tahoma"/>
              </a:rPr>
              <a:t> </a:t>
            </a:r>
            <a:r>
              <a:rPr sz="2750" spc="10" dirty="0">
                <a:latin typeface="Tahoma"/>
                <a:cs typeface="Tahoma"/>
              </a:rPr>
              <a:t>anchors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02299"/>
              </a:lnSpc>
              <a:spcBef>
                <a:spcPts val="675"/>
              </a:spcBef>
            </a:pPr>
            <a:r>
              <a:rPr sz="2750" spc="15" dirty="0">
                <a:latin typeface="Tahoma"/>
                <a:cs typeface="Tahoma"/>
              </a:rPr>
              <a:t>Idea was originated by </a:t>
            </a:r>
            <a:r>
              <a:rPr sz="2750" spc="25" dirty="0">
                <a:latin typeface="Tahoma"/>
                <a:cs typeface="Tahoma"/>
              </a:rPr>
              <a:t>WWWW </a:t>
            </a:r>
            <a:r>
              <a:rPr sz="2750" spc="15" dirty="0">
                <a:latin typeface="Tahoma"/>
                <a:cs typeface="Tahoma"/>
              </a:rPr>
              <a:t>(World Wide  </a:t>
            </a:r>
            <a:r>
              <a:rPr sz="2750" spc="25" dirty="0">
                <a:latin typeface="Tahoma"/>
                <a:cs typeface="Tahoma"/>
              </a:rPr>
              <a:t>Web</a:t>
            </a:r>
            <a:r>
              <a:rPr sz="2750" spc="50" dirty="0">
                <a:latin typeface="Tahoma"/>
                <a:cs typeface="Tahoma"/>
              </a:rPr>
              <a:t> </a:t>
            </a:r>
            <a:r>
              <a:rPr sz="2750" spc="30" dirty="0">
                <a:latin typeface="Tahoma"/>
                <a:cs typeface="Tahoma"/>
              </a:rPr>
              <a:t>Worm)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9625" y="3244056"/>
            <a:ext cx="219075" cy="219075"/>
            <a:chOff x="809625" y="3244056"/>
            <a:chExt cx="219075" cy="219075"/>
          </a:xfrm>
        </p:grpSpPr>
        <p:sp>
          <p:nvSpPr>
            <p:cNvPr id="18" name="object 18"/>
            <p:cNvSpPr/>
            <p:nvPr/>
          </p:nvSpPr>
          <p:spPr>
            <a:xfrm>
              <a:off x="885825" y="32488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6775" y="32631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" y="32773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3012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3154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25" y="33393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33535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3774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33916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34155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7725" y="34297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825" y="34536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09625" y="3758406"/>
            <a:ext cx="219075" cy="219075"/>
            <a:chOff x="809625" y="3758406"/>
            <a:chExt cx="219075" cy="219075"/>
          </a:xfrm>
        </p:grpSpPr>
        <p:sp>
          <p:nvSpPr>
            <p:cNvPr id="31" name="object 31"/>
            <p:cNvSpPr/>
            <p:nvPr/>
          </p:nvSpPr>
          <p:spPr>
            <a:xfrm>
              <a:off x="885825" y="37631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6775" y="37774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7917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675" y="38155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8298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9625" y="38536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38679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38917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39060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20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725" y="39441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825" y="39679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9625" y="4691856"/>
            <a:ext cx="219075" cy="219075"/>
            <a:chOff x="809625" y="4691856"/>
            <a:chExt cx="219075" cy="219075"/>
          </a:xfrm>
        </p:grpSpPr>
        <p:sp>
          <p:nvSpPr>
            <p:cNvPr id="44" name="object 44"/>
            <p:cNvSpPr/>
            <p:nvPr/>
          </p:nvSpPr>
          <p:spPr>
            <a:xfrm>
              <a:off x="885825" y="46966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6775" y="47109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8200" y="47251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8675" y="47490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47632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7871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625" y="48013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8252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8675" y="48394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200" y="48633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7725" y="48775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5825" y="49014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09625" y="5206206"/>
            <a:ext cx="219075" cy="219075"/>
            <a:chOff x="809625" y="5206206"/>
            <a:chExt cx="219075" cy="219075"/>
          </a:xfrm>
        </p:grpSpPr>
        <p:sp>
          <p:nvSpPr>
            <p:cNvPr id="57" name="object 57"/>
            <p:cNvSpPr/>
            <p:nvPr/>
          </p:nvSpPr>
          <p:spPr>
            <a:xfrm>
              <a:off x="885825" y="5210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6775" y="52252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52395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52633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625" y="52776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3014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53157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53395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8675" y="53538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8200" y="5377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7725" y="53919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85825" y="54157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4639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Other</a:t>
            </a:r>
            <a:r>
              <a:rPr spc="-55" dirty="0"/>
              <a:t> </a:t>
            </a:r>
            <a:r>
              <a:rPr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39181"/>
            <a:ext cx="238125" cy="238125"/>
            <a:chOff x="809625" y="2339181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3439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582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725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868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010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4153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296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439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582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820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963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5106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5249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5392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534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67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1250" y="2183606"/>
            <a:ext cx="7273925" cy="206946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60"/>
              </a:spcBef>
            </a:pPr>
            <a:r>
              <a:rPr sz="3200" spc="5" dirty="0">
                <a:latin typeface="Tahoma"/>
                <a:cs typeface="Tahoma"/>
              </a:rPr>
              <a:t>Keep track of location information for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all  </a:t>
            </a:r>
            <a:r>
              <a:rPr sz="3200" spc="-5" dirty="0">
                <a:latin typeface="Tahoma"/>
                <a:cs typeface="Tahoma"/>
              </a:rPr>
              <a:t>hits</a:t>
            </a:r>
            <a:endParaRPr sz="3200">
              <a:latin typeface="Tahoma"/>
              <a:cs typeface="Tahoma"/>
            </a:endParaRPr>
          </a:p>
          <a:p>
            <a:pPr marL="12700" marR="385445">
              <a:lnSpc>
                <a:spcPts val="3829"/>
              </a:lnSpc>
              <a:spcBef>
                <a:spcPts val="740"/>
              </a:spcBef>
            </a:pPr>
            <a:r>
              <a:rPr sz="3200" spc="5" dirty="0">
                <a:latin typeface="Tahoma"/>
                <a:cs typeface="Tahoma"/>
              </a:rPr>
              <a:t>Keep track of visual presentation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(e.g.  </a:t>
            </a:r>
            <a:r>
              <a:rPr sz="3200" spc="5" dirty="0">
                <a:latin typeface="Tahoma"/>
                <a:cs typeface="Tahoma"/>
              </a:rPr>
              <a:t>font size of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words)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625" y="3405981"/>
            <a:ext cx="238125" cy="238125"/>
            <a:chOff x="809625" y="3405981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34107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34250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34393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34536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34678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34821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34964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5107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5250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5488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35631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5774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5917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6060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6202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6345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24485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Web</a:t>
            </a:r>
            <a:r>
              <a:rPr spc="-60" dirty="0"/>
              <a:t> </a:t>
            </a:r>
            <a:r>
              <a:rPr spc="-5" dirty="0"/>
              <a:t>Crawlers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53456"/>
            <a:ext cx="152400" cy="152400"/>
            <a:chOff x="809625" y="2253456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2534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324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3248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324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34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334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296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1250" y="2155031"/>
            <a:ext cx="7187565" cy="44716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</a:pPr>
            <a:r>
              <a:rPr sz="2000" dirty="0">
                <a:latin typeface="Tahoma"/>
                <a:cs typeface="Tahoma"/>
              </a:rPr>
              <a:t>Software agents that traverse </a:t>
            </a:r>
            <a:r>
              <a:rPr sz="2000" spc="5" dirty="0">
                <a:latin typeface="Tahoma"/>
                <a:cs typeface="Tahoma"/>
              </a:rPr>
              <a:t>the Web </a:t>
            </a:r>
            <a:r>
              <a:rPr sz="2000" dirty="0">
                <a:latin typeface="Tahoma"/>
                <a:cs typeface="Tahoma"/>
              </a:rPr>
              <a:t>sending </a:t>
            </a:r>
            <a:r>
              <a:rPr sz="2000" spc="5" dirty="0">
                <a:latin typeface="Tahoma"/>
                <a:cs typeface="Tahoma"/>
              </a:rPr>
              <a:t>new or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updated  pages </a:t>
            </a:r>
            <a:r>
              <a:rPr sz="2000" spc="5" dirty="0">
                <a:latin typeface="Tahoma"/>
                <a:cs typeface="Tahoma"/>
              </a:rPr>
              <a:t>to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main </a:t>
            </a:r>
            <a:r>
              <a:rPr sz="2000" dirty="0">
                <a:latin typeface="Tahoma"/>
                <a:cs typeface="Tahoma"/>
              </a:rPr>
              <a:t>server </a:t>
            </a:r>
            <a:r>
              <a:rPr sz="2000" spc="5" dirty="0">
                <a:latin typeface="Tahoma"/>
                <a:cs typeface="Tahoma"/>
              </a:rPr>
              <a:t>where </a:t>
            </a:r>
            <a:r>
              <a:rPr sz="2000" dirty="0">
                <a:latin typeface="Tahoma"/>
                <a:cs typeface="Tahoma"/>
              </a:rPr>
              <a:t>they </a:t>
            </a:r>
            <a:r>
              <a:rPr sz="2000" spc="5" dirty="0">
                <a:latin typeface="Tahoma"/>
                <a:cs typeface="Tahoma"/>
              </a:rPr>
              <a:t>are</a:t>
            </a:r>
            <a:r>
              <a:rPr sz="2000" spc="-3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indexed</a:t>
            </a:r>
            <a:endParaRPr sz="2000">
              <a:latin typeface="Tahoma"/>
              <a:cs typeface="Tahoma"/>
            </a:endParaRPr>
          </a:p>
          <a:p>
            <a:pPr marL="12700" marR="671830">
              <a:lnSpc>
                <a:spcPts val="2180"/>
              </a:lnSpc>
              <a:spcBef>
                <a:spcPts val="440"/>
              </a:spcBef>
            </a:pPr>
            <a:r>
              <a:rPr sz="2000" dirty="0">
                <a:latin typeface="Tahoma"/>
                <a:cs typeface="Tahoma"/>
              </a:rPr>
              <a:t>Also called robots, spiders, </a:t>
            </a:r>
            <a:r>
              <a:rPr sz="2000" spc="5" dirty="0">
                <a:latin typeface="Tahoma"/>
                <a:cs typeface="Tahoma"/>
              </a:rPr>
              <a:t>worms, </a:t>
            </a:r>
            <a:r>
              <a:rPr sz="2000" dirty="0">
                <a:latin typeface="Tahoma"/>
                <a:cs typeface="Tahoma"/>
              </a:rPr>
              <a:t>wanders, walkers,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  </a:t>
            </a:r>
            <a:r>
              <a:rPr sz="2000" spc="-10" dirty="0">
                <a:latin typeface="Tahoma"/>
                <a:cs typeface="Tahoma"/>
              </a:rPr>
              <a:t>knowbots</a:t>
            </a:r>
            <a:endParaRPr sz="2000">
              <a:latin typeface="Tahoma"/>
              <a:cs typeface="Tahoma"/>
            </a:endParaRPr>
          </a:p>
          <a:p>
            <a:pPr marL="12700" marR="1537335">
              <a:lnSpc>
                <a:spcPts val="2630"/>
              </a:lnSpc>
              <a:spcBef>
                <a:spcPts val="80"/>
              </a:spcBef>
            </a:pPr>
            <a:r>
              <a:rPr sz="2000" spc="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1st crawler, Wanderer </a:t>
            </a:r>
            <a:r>
              <a:rPr sz="2000" spc="5" dirty="0">
                <a:latin typeface="Tahoma"/>
                <a:cs typeface="Tahoma"/>
              </a:rPr>
              <a:t>was </a:t>
            </a:r>
            <a:r>
              <a:rPr sz="2000" dirty="0">
                <a:latin typeface="Tahoma"/>
                <a:cs typeface="Tahoma"/>
              </a:rPr>
              <a:t>developed in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1993  </a:t>
            </a:r>
            <a:r>
              <a:rPr sz="2000" spc="5" dirty="0">
                <a:latin typeface="Tahoma"/>
                <a:cs typeface="Tahoma"/>
              </a:rPr>
              <a:t>Not been </a:t>
            </a:r>
            <a:r>
              <a:rPr sz="2000" dirty="0">
                <a:latin typeface="Tahoma"/>
                <a:cs typeface="Tahoma"/>
              </a:rPr>
              <a:t>publicly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described</a:t>
            </a:r>
            <a:endParaRPr sz="2000">
              <a:latin typeface="Tahoma"/>
              <a:cs typeface="Tahoma"/>
            </a:endParaRPr>
          </a:p>
          <a:p>
            <a:pPr marL="12700" marR="747395">
              <a:lnSpc>
                <a:spcPts val="2100"/>
              </a:lnSpc>
              <a:spcBef>
                <a:spcPts val="489"/>
              </a:spcBef>
            </a:pPr>
            <a:r>
              <a:rPr sz="2000" spc="5" dirty="0">
                <a:latin typeface="Tahoma"/>
                <a:cs typeface="Tahoma"/>
              </a:rPr>
              <a:t>Runs on </a:t>
            </a:r>
            <a:r>
              <a:rPr sz="2000" dirty="0">
                <a:latin typeface="Tahoma"/>
                <a:cs typeface="Tahoma"/>
              </a:rPr>
              <a:t>local machine </a:t>
            </a:r>
            <a:r>
              <a:rPr sz="2000" spc="5" dirty="0">
                <a:latin typeface="Tahoma"/>
                <a:cs typeface="Tahoma"/>
              </a:rPr>
              <a:t>and send </a:t>
            </a:r>
            <a:r>
              <a:rPr sz="2000" dirty="0">
                <a:latin typeface="Tahoma"/>
                <a:cs typeface="Tahoma"/>
              </a:rPr>
              <a:t>requests </a:t>
            </a:r>
            <a:r>
              <a:rPr sz="2000" spc="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remote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Web  servers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5" dirty="0">
                <a:latin typeface="Tahoma"/>
                <a:cs typeface="Tahoma"/>
              </a:rPr>
              <a:t>Most fragile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application</a:t>
            </a:r>
            <a:endParaRPr sz="2000">
              <a:latin typeface="Tahoma"/>
              <a:cs typeface="Tahoma"/>
            </a:endParaRPr>
          </a:p>
          <a:p>
            <a:pPr marL="12700" marR="3232785">
              <a:lnSpc>
                <a:spcPct val="109400"/>
              </a:lnSpc>
            </a:pPr>
            <a:r>
              <a:rPr sz="2000" dirty="0">
                <a:latin typeface="Tahoma"/>
                <a:cs typeface="Tahoma"/>
              </a:rPr>
              <a:t>Breath-first </a:t>
            </a:r>
            <a:r>
              <a:rPr sz="2000" spc="10" dirty="0">
                <a:latin typeface="Tahoma"/>
                <a:cs typeface="Tahoma"/>
              </a:rPr>
              <a:t>and </a:t>
            </a:r>
            <a:r>
              <a:rPr sz="2000" dirty="0">
                <a:latin typeface="Tahoma"/>
                <a:cs typeface="Tahoma"/>
              </a:rPr>
              <a:t>depth-first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manner  </a:t>
            </a:r>
            <a:r>
              <a:rPr sz="2000" dirty="0">
                <a:latin typeface="Tahoma"/>
                <a:cs typeface="Tahoma"/>
              </a:rPr>
              <a:t>Avoid crawling </a:t>
            </a:r>
            <a:r>
              <a:rPr sz="2000" spc="10" dirty="0">
                <a:latin typeface="Tahoma"/>
                <a:cs typeface="Tahoma"/>
              </a:rPr>
              <a:t>same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pages</a:t>
            </a:r>
            <a:endParaRPr sz="2000">
              <a:latin typeface="Tahoma"/>
              <a:cs typeface="Tahoma"/>
            </a:endParaRPr>
          </a:p>
          <a:p>
            <a:pPr marL="12700" marR="3651885">
              <a:lnSpc>
                <a:spcPct val="109400"/>
              </a:lnSpc>
            </a:pPr>
            <a:r>
              <a:rPr sz="2000" spc="5" dirty="0">
                <a:latin typeface="Tahoma"/>
                <a:cs typeface="Tahoma"/>
              </a:rPr>
              <a:t>Web </a:t>
            </a:r>
            <a:r>
              <a:rPr sz="2000" dirty="0">
                <a:latin typeface="Tahoma"/>
                <a:cs typeface="Tahoma"/>
              </a:rPr>
              <a:t>pages change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dynamically  </a:t>
            </a:r>
            <a:r>
              <a:rPr sz="2000" spc="5" dirty="0">
                <a:latin typeface="Tahoma"/>
                <a:cs typeface="Tahoma"/>
              </a:rPr>
              <a:t>Invalid links: </a:t>
            </a:r>
            <a:r>
              <a:rPr sz="2000" spc="15" dirty="0">
                <a:latin typeface="Tahoma"/>
                <a:cs typeface="Tahoma"/>
              </a:rPr>
              <a:t>2% </a:t>
            </a:r>
            <a:r>
              <a:rPr sz="2000" spc="5" dirty="0">
                <a:latin typeface="Tahoma"/>
                <a:cs typeface="Tahoma"/>
              </a:rPr>
              <a:t>to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9%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latin typeface="Tahoma"/>
                <a:cs typeface="Tahoma"/>
              </a:rPr>
              <a:t>Fastest crawlers are able to traverse up to 10 million pages per</a:t>
            </a:r>
            <a:r>
              <a:rPr sz="1800" spc="3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day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9625" y="2863056"/>
            <a:ext cx="152400" cy="152400"/>
            <a:chOff x="809625" y="2863056"/>
            <a:chExt cx="152400" cy="152400"/>
          </a:xfrm>
        </p:grpSpPr>
        <p:sp>
          <p:nvSpPr>
            <p:cNvPr id="13" name="object 13"/>
            <p:cNvSpPr/>
            <p:nvPr/>
          </p:nvSpPr>
          <p:spPr>
            <a:xfrm>
              <a:off x="809625" y="28630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625" y="2934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" y="29344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2934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625" y="29440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300" y="29440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29392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9625" y="3472656"/>
            <a:ext cx="152400" cy="152400"/>
            <a:chOff x="809625" y="3472656"/>
            <a:chExt cx="152400" cy="152400"/>
          </a:xfrm>
        </p:grpSpPr>
        <p:sp>
          <p:nvSpPr>
            <p:cNvPr id="21" name="object 21"/>
            <p:cNvSpPr/>
            <p:nvPr/>
          </p:nvSpPr>
          <p:spPr>
            <a:xfrm>
              <a:off x="809625" y="34726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544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" y="35440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3544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5536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300" y="35536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9625" y="35488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806031"/>
            <a:ext cx="152400" cy="152400"/>
            <a:chOff x="809625" y="3806031"/>
            <a:chExt cx="152400" cy="152400"/>
          </a:xfrm>
        </p:grpSpPr>
        <p:sp>
          <p:nvSpPr>
            <p:cNvPr id="29" name="object 29"/>
            <p:cNvSpPr/>
            <p:nvPr/>
          </p:nvSpPr>
          <p:spPr>
            <a:xfrm>
              <a:off x="809625" y="38060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877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300" y="3877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3877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625" y="38869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" y="38869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8822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09625" y="4148931"/>
            <a:ext cx="152400" cy="152400"/>
            <a:chOff x="809625" y="4148931"/>
            <a:chExt cx="152400" cy="152400"/>
          </a:xfrm>
        </p:grpSpPr>
        <p:sp>
          <p:nvSpPr>
            <p:cNvPr id="37" name="object 37"/>
            <p:cNvSpPr/>
            <p:nvPr/>
          </p:nvSpPr>
          <p:spPr>
            <a:xfrm>
              <a:off x="809625" y="41489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4220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6300" y="42203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400" y="4220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625" y="4229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300" y="42298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42251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9625" y="4758531"/>
            <a:ext cx="152400" cy="152400"/>
            <a:chOff x="809625" y="4758531"/>
            <a:chExt cx="152400" cy="152400"/>
          </a:xfrm>
        </p:grpSpPr>
        <p:sp>
          <p:nvSpPr>
            <p:cNvPr id="45" name="object 45"/>
            <p:cNvSpPr/>
            <p:nvPr/>
          </p:nvSpPr>
          <p:spPr>
            <a:xfrm>
              <a:off x="809625" y="47585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4829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6300" y="48299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4400" y="4829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839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6300" y="48394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8347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09625" y="5091906"/>
            <a:ext cx="152400" cy="152400"/>
            <a:chOff x="809625" y="5091906"/>
            <a:chExt cx="152400" cy="152400"/>
          </a:xfrm>
        </p:grpSpPr>
        <p:sp>
          <p:nvSpPr>
            <p:cNvPr id="53" name="object 53"/>
            <p:cNvSpPr/>
            <p:nvPr/>
          </p:nvSpPr>
          <p:spPr>
            <a:xfrm>
              <a:off x="809625" y="50919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9625" y="5163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6300" y="51633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400" y="51633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625" y="51728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6300" y="51728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625" y="51681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809625" y="5425281"/>
            <a:ext cx="152400" cy="152400"/>
            <a:chOff x="809625" y="5425281"/>
            <a:chExt cx="152400" cy="152400"/>
          </a:xfrm>
        </p:grpSpPr>
        <p:sp>
          <p:nvSpPr>
            <p:cNvPr id="61" name="object 61"/>
            <p:cNvSpPr/>
            <p:nvPr/>
          </p:nvSpPr>
          <p:spPr>
            <a:xfrm>
              <a:off x="809625" y="54252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4967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6300" y="54967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4400" y="54967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55062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6300" y="55062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625" y="55014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09625" y="5758656"/>
            <a:ext cx="152400" cy="152400"/>
            <a:chOff x="809625" y="5758656"/>
            <a:chExt cx="152400" cy="152400"/>
          </a:xfrm>
        </p:grpSpPr>
        <p:sp>
          <p:nvSpPr>
            <p:cNvPr id="69" name="object 69"/>
            <p:cNvSpPr/>
            <p:nvPr/>
          </p:nvSpPr>
          <p:spPr>
            <a:xfrm>
              <a:off x="809625" y="57586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9625" y="5830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6300" y="58300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4400" y="58300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9625" y="58396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6300" y="58396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9625" y="58348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09625" y="6092031"/>
            <a:ext cx="152400" cy="152400"/>
            <a:chOff x="809625" y="6092031"/>
            <a:chExt cx="152400" cy="152400"/>
          </a:xfrm>
        </p:grpSpPr>
        <p:sp>
          <p:nvSpPr>
            <p:cNvPr id="77" name="object 77"/>
            <p:cNvSpPr/>
            <p:nvPr/>
          </p:nvSpPr>
          <p:spPr>
            <a:xfrm>
              <a:off x="809625" y="60920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9625" y="6163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6300" y="6163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4400" y="6163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9625" y="61729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6300" y="61729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9625" y="61682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809625" y="6415881"/>
            <a:ext cx="133350" cy="133350"/>
            <a:chOff x="809625" y="6415881"/>
            <a:chExt cx="133350" cy="133350"/>
          </a:xfrm>
        </p:grpSpPr>
        <p:sp>
          <p:nvSpPr>
            <p:cNvPr id="85" name="object 85"/>
            <p:cNvSpPr/>
            <p:nvPr/>
          </p:nvSpPr>
          <p:spPr>
            <a:xfrm>
              <a:off x="809625" y="6415881"/>
              <a:ext cx="133350" cy="66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6775" y="6473031"/>
              <a:ext cx="76200" cy="9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9625" y="6482556"/>
              <a:ext cx="133350" cy="66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6830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Google</a:t>
            </a:r>
            <a:r>
              <a:rPr spc="-45" dirty="0"/>
              <a:t> </a:t>
            </a:r>
            <a:r>
              <a:rPr dirty="0"/>
              <a:t>Crawler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20741"/>
            <a:ext cx="693102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6830">
              <a:lnSpc>
                <a:spcPct val="1094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Fast </a:t>
            </a:r>
            <a:r>
              <a:rPr sz="2400" spc="-5" dirty="0">
                <a:latin typeface="Tahoma"/>
                <a:cs typeface="Tahoma"/>
              </a:rPr>
              <a:t>distributed crawling </a:t>
            </a:r>
            <a:r>
              <a:rPr sz="2400" dirty="0">
                <a:latin typeface="Tahoma"/>
                <a:cs typeface="Tahoma"/>
              </a:rPr>
              <a:t>system  How </a:t>
            </a:r>
            <a:r>
              <a:rPr sz="2400" spc="-5" dirty="0">
                <a:latin typeface="Tahoma"/>
                <a:cs typeface="Tahoma"/>
              </a:rPr>
              <a:t>does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5" dirty="0">
                <a:latin typeface="Tahoma"/>
                <a:cs typeface="Tahoma"/>
              </a:rPr>
              <a:t> work?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630"/>
              </a:lnSpc>
              <a:spcBef>
                <a:spcPts val="565"/>
              </a:spcBef>
            </a:pPr>
            <a:r>
              <a:rPr sz="2400" dirty="0">
                <a:latin typeface="Tahoma"/>
                <a:cs typeface="Tahoma"/>
              </a:rPr>
              <a:t>Peak </a:t>
            </a:r>
            <a:r>
              <a:rPr sz="2400" spc="-5" dirty="0">
                <a:latin typeface="Tahoma"/>
                <a:cs typeface="Tahoma"/>
              </a:rPr>
              <a:t>speed: </a:t>
            </a:r>
            <a:r>
              <a:rPr sz="2400" dirty="0">
                <a:latin typeface="Tahoma"/>
                <a:cs typeface="Tahoma"/>
              </a:rPr>
              <a:t>&gt; 100 </a:t>
            </a:r>
            <a:r>
              <a:rPr sz="2400" spc="-5" dirty="0">
                <a:latin typeface="Tahoma"/>
                <a:cs typeface="Tahoma"/>
              </a:rPr>
              <a:t>pages/sec </a:t>
            </a:r>
            <a:r>
              <a:rPr sz="2400" dirty="0">
                <a:latin typeface="Tahoma"/>
                <a:cs typeface="Tahoma"/>
              </a:rPr>
              <a:t>or 600k </a:t>
            </a:r>
            <a:r>
              <a:rPr sz="2400" spc="-5" dirty="0">
                <a:latin typeface="Tahoma"/>
                <a:cs typeface="Tahoma"/>
              </a:rPr>
              <a:t>per </a:t>
            </a:r>
            <a:r>
              <a:rPr sz="2400" dirty="0">
                <a:latin typeface="Tahoma"/>
                <a:cs typeface="Tahoma"/>
              </a:rPr>
              <a:t>sec for 4  </a:t>
            </a:r>
            <a:r>
              <a:rPr sz="2400" spc="20" dirty="0">
                <a:latin typeface="Tahoma"/>
                <a:cs typeface="Tahoma"/>
              </a:rPr>
              <a:t>crawlers</a:t>
            </a:r>
            <a:endParaRPr sz="2400">
              <a:latin typeface="Tahoma"/>
              <a:cs typeface="Tahoma"/>
            </a:endParaRPr>
          </a:p>
          <a:p>
            <a:pPr marL="12700" marR="1938020">
              <a:lnSpc>
                <a:spcPts val="315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DNS </a:t>
            </a:r>
            <a:r>
              <a:rPr sz="2400" dirty="0">
                <a:latin typeface="Tahoma"/>
                <a:cs typeface="Tahoma"/>
              </a:rPr>
              <a:t>cache to </a:t>
            </a:r>
            <a:r>
              <a:rPr sz="2400" spc="-5" dirty="0">
                <a:latin typeface="Tahoma"/>
                <a:cs typeface="Tahoma"/>
              </a:rPr>
              <a:t>avoid DNS </a:t>
            </a:r>
            <a:r>
              <a:rPr sz="2400" dirty="0">
                <a:latin typeface="Tahoma"/>
                <a:cs typeface="Tahoma"/>
              </a:rPr>
              <a:t>look </a:t>
            </a:r>
            <a:r>
              <a:rPr sz="2400" spc="-5" dirty="0">
                <a:latin typeface="Tahoma"/>
                <a:cs typeface="Tahoma"/>
              </a:rPr>
              <a:t>up  Each connection possible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states:</a:t>
            </a:r>
            <a:endParaRPr sz="2400">
              <a:latin typeface="Tahoma"/>
              <a:cs typeface="Tahoma"/>
            </a:endParaRPr>
          </a:p>
          <a:p>
            <a:pPr marL="584200" marR="3815079">
              <a:lnSpc>
                <a:spcPts val="3150"/>
              </a:lnSpc>
            </a:pPr>
            <a:r>
              <a:rPr sz="2400" spc="-10" dirty="0">
                <a:latin typeface="Tahoma"/>
                <a:cs typeface="Tahoma"/>
              </a:rPr>
              <a:t>Looking up </a:t>
            </a:r>
            <a:r>
              <a:rPr sz="2400" spc="-15" dirty="0">
                <a:latin typeface="Tahoma"/>
                <a:cs typeface="Tahoma"/>
              </a:rPr>
              <a:t>DNS  </a:t>
            </a:r>
            <a:r>
              <a:rPr sz="2400" spc="-5" dirty="0">
                <a:latin typeface="Tahoma"/>
                <a:cs typeface="Tahoma"/>
              </a:rPr>
              <a:t>Connecting to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584200" marR="3748404">
              <a:lnSpc>
                <a:spcPts val="3150"/>
              </a:lnSpc>
              <a:spcBef>
                <a:spcPts val="75"/>
              </a:spcBef>
            </a:pPr>
            <a:r>
              <a:rPr sz="2400" dirty="0">
                <a:latin typeface="Tahoma"/>
                <a:cs typeface="Tahoma"/>
              </a:rPr>
              <a:t>Sending </a:t>
            </a:r>
            <a:r>
              <a:rPr sz="2400" spc="5" dirty="0">
                <a:latin typeface="Tahoma"/>
                <a:cs typeface="Tahoma"/>
              </a:rPr>
              <a:t>request  </a:t>
            </a:r>
            <a:r>
              <a:rPr sz="2400" spc="-5" dirty="0">
                <a:latin typeface="Tahoma"/>
                <a:cs typeface="Tahoma"/>
              </a:rPr>
              <a:t>Receiving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ahoma"/>
                <a:cs typeface="Tahoma"/>
              </a:rPr>
              <a:t>Crawling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problems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663031"/>
            <a:ext cx="180975" cy="180975"/>
            <a:chOff x="809625" y="2663031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26677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27201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7344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7963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8106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063081"/>
            <a:ext cx="180975" cy="180975"/>
            <a:chOff x="809625" y="3063081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0678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1202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1345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1964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2107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3796506"/>
            <a:ext cx="180975" cy="180975"/>
            <a:chOff x="809625" y="3796506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38012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3853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8679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39441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4196556"/>
            <a:ext cx="180975" cy="180975"/>
            <a:chOff x="809625" y="419655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42013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42537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42679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329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43441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6206331"/>
            <a:ext cx="180975" cy="180975"/>
            <a:chOff x="809625" y="6206331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62110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62634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62777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63396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63539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25"/>
              </a:spcBef>
            </a:pPr>
            <a:r>
              <a:rPr dirty="0"/>
              <a:t>Difficulties of Building </a:t>
            </a:r>
            <a:r>
              <a:rPr spc="10" dirty="0"/>
              <a:t>a</a:t>
            </a:r>
            <a:r>
              <a:rPr spc="-125" dirty="0"/>
              <a:t> </a:t>
            </a:r>
            <a:r>
              <a:rPr dirty="0"/>
              <a:t>Search  </a:t>
            </a:r>
            <a:r>
              <a:rPr i="1" spc="20" dirty="0"/>
              <a:t>Engine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20741"/>
            <a:ext cx="7064375" cy="403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795">
              <a:lnSpc>
                <a:spcPct val="1094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Build by </a:t>
            </a:r>
            <a:r>
              <a:rPr sz="2400" dirty="0">
                <a:latin typeface="Tahoma"/>
                <a:cs typeface="Tahoma"/>
              </a:rPr>
              <a:t>Companies </a:t>
            </a:r>
            <a:r>
              <a:rPr sz="2400" spc="-5" dirty="0">
                <a:latin typeface="Tahoma"/>
                <a:cs typeface="Tahoma"/>
              </a:rPr>
              <a:t>and hide </a:t>
            </a:r>
            <a:r>
              <a:rPr sz="2400" dirty="0">
                <a:latin typeface="Tahoma"/>
                <a:cs typeface="Tahoma"/>
              </a:rPr>
              <a:t>the technical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detail  </a:t>
            </a:r>
            <a:r>
              <a:rPr sz="2400" spc="-5" dirty="0">
                <a:latin typeface="Tahoma"/>
                <a:cs typeface="Tahoma"/>
              </a:rPr>
              <a:t>Distributed</a:t>
            </a:r>
            <a:r>
              <a:rPr sz="2400" spc="-10" dirty="0">
                <a:latin typeface="Tahoma"/>
                <a:cs typeface="Tahoma"/>
              </a:rPr>
              <a:t> data</a:t>
            </a:r>
            <a:endParaRPr sz="2400">
              <a:latin typeface="Tahoma"/>
              <a:cs typeface="Tahoma"/>
            </a:endParaRPr>
          </a:p>
          <a:p>
            <a:pPr marL="12700" marR="2738755">
              <a:lnSpc>
                <a:spcPct val="109400"/>
              </a:lnSpc>
            </a:pPr>
            <a:r>
              <a:rPr sz="2400" spc="-5" dirty="0">
                <a:latin typeface="Tahoma"/>
                <a:cs typeface="Tahoma"/>
              </a:rPr>
              <a:t>High percentage </a:t>
            </a:r>
            <a:r>
              <a:rPr sz="2400" dirty="0">
                <a:latin typeface="Tahoma"/>
                <a:cs typeface="Tahoma"/>
              </a:rPr>
              <a:t>of volatile </a:t>
            </a:r>
            <a:r>
              <a:rPr sz="2400" spc="-5" dirty="0">
                <a:latin typeface="Tahoma"/>
                <a:cs typeface="Tahoma"/>
              </a:rPr>
              <a:t>data  </a:t>
            </a:r>
            <a:r>
              <a:rPr sz="2400" dirty="0">
                <a:latin typeface="Tahoma"/>
                <a:cs typeface="Tahoma"/>
              </a:rPr>
              <a:t>Large </a:t>
            </a:r>
            <a:r>
              <a:rPr sz="2400" spc="5" dirty="0">
                <a:latin typeface="Tahoma"/>
                <a:cs typeface="Tahoma"/>
              </a:rPr>
              <a:t>volume</a:t>
            </a:r>
            <a:endParaRPr sz="2400">
              <a:latin typeface="Tahoma"/>
              <a:cs typeface="Tahoma"/>
            </a:endParaRPr>
          </a:p>
          <a:p>
            <a:pPr marL="12700" marR="2556510">
              <a:lnSpc>
                <a:spcPct val="109400"/>
              </a:lnSpc>
              <a:spcBef>
                <a:spcPts val="70"/>
              </a:spcBef>
            </a:pPr>
            <a:r>
              <a:rPr sz="2400" spc="-5" dirty="0">
                <a:latin typeface="Tahoma"/>
                <a:cs typeface="Tahoma"/>
              </a:rPr>
              <a:t>Unstructured and redundant data  </a:t>
            </a:r>
            <a:r>
              <a:rPr sz="2400" dirty="0">
                <a:latin typeface="Tahoma"/>
                <a:cs typeface="Tahoma"/>
              </a:rPr>
              <a:t>Quality 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 marR="4328795">
              <a:lnSpc>
                <a:spcPct val="109400"/>
              </a:lnSpc>
            </a:pPr>
            <a:r>
              <a:rPr sz="2400" spc="-5" dirty="0">
                <a:latin typeface="Tahoma"/>
                <a:cs typeface="Tahoma"/>
              </a:rPr>
              <a:t>Heterogeneous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data  </a:t>
            </a:r>
            <a:r>
              <a:rPr sz="2400" dirty="0">
                <a:latin typeface="Tahoma"/>
                <a:cs typeface="Tahoma"/>
              </a:rPr>
              <a:t>Dynamic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ahoma"/>
                <a:cs typeface="Tahoma"/>
              </a:rPr>
              <a:t>How to specify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query from 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ahoma"/>
                <a:cs typeface="Tahoma"/>
              </a:rPr>
              <a:t>How to interpret the answer provided by the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663031"/>
            <a:ext cx="180975" cy="180975"/>
            <a:chOff x="809625" y="2663031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26677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27201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7344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7963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8106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063081"/>
            <a:ext cx="180975" cy="180975"/>
            <a:chOff x="809625" y="3063081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0678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1202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1345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1964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2107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3463131"/>
            <a:ext cx="180975" cy="180975"/>
            <a:chOff x="809625" y="3463131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34678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35202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5345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35964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36107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872706"/>
            <a:ext cx="180975" cy="180975"/>
            <a:chOff x="809625" y="387270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38774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9441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0060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40203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4272756"/>
            <a:ext cx="180975" cy="180975"/>
            <a:chOff x="809625" y="4272756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42775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4329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43441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44061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44203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09625" y="4672806"/>
            <a:ext cx="180975" cy="180975"/>
            <a:chOff x="809625" y="4672806"/>
            <a:chExt cx="180975" cy="180975"/>
          </a:xfrm>
        </p:grpSpPr>
        <p:sp>
          <p:nvSpPr>
            <p:cNvPr id="41" name="object 41"/>
            <p:cNvSpPr/>
            <p:nvPr/>
          </p:nvSpPr>
          <p:spPr>
            <a:xfrm>
              <a:off x="819150" y="46775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9150" y="47299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47442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9150" y="48061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" y="48204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09625" y="5072856"/>
            <a:ext cx="180975" cy="180975"/>
            <a:chOff x="809625" y="5072856"/>
            <a:chExt cx="180975" cy="180975"/>
          </a:xfrm>
        </p:grpSpPr>
        <p:sp>
          <p:nvSpPr>
            <p:cNvPr id="47" name="object 47"/>
            <p:cNvSpPr/>
            <p:nvPr/>
          </p:nvSpPr>
          <p:spPr>
            <a:xfrm>
              <a:off x="819150" y="50776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9150" y="51300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51442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9150" y="52062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675" y="52204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09625" y="5472906"/>
            <a:ext cx="180975" cy="180975"/>
            <a:chOff x="809625" y="5472906"/>
            <a:chExt cx="180975" cy="180975"/>
          </a:xfrm>
        </p:grpSpPr>
        <p:sp>
          <p:nvSpPr>
            <p:cNvPr id="53" name="object 53"/>
            <p:cNvSpPr/>
            <p:nvPr/>
          </p:nvSpPr>
          <p:spPr>
            <a:xfrm>
              <a:off x="819150" y="54776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9150" y="55300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9625" y="55443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9150" y="56062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8675" y="56205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09625" y="5872956"/>
            <a:ext cx="180975" cy="180975"/>
            <a:chOff x="809625" y="5872956"/>
            <a:chExt cx="180975" cy="180975"/>
          </a:xfrm>
        </p:grpSpPr>
        <p:sp>
          <p:nvSpPr>
            <p:cNvPr id="59" name="object 59"/>
            <p:cNvSpPr/>
            <p:nvPr/>
          </p:nvSpPr>
          <p:spPr>
            <a:xfrm>
              <a:off x="819150" y="58777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9150" y="59301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625" y="59443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9150" y="60063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8675" y="60205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67347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Internet</a:t>
            </a:r>
            <a:r>
              <a:rPr spc="-60" dirty="0"/>
              <a:t> </a:t>
            </a:r>
            <a:r>
              <a:rPr spc="-5" dirty="0"/>
              <a:t>Archive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62981"/>
            <a:ext cx="180975" cy="180975"/>
            <a:chOff x="809625" y="2262981"/>
            <a:chExt cx="180975" cy="180975"/>
          </a:xfrm>
        </p:grpSpPr>
        <p:sp>
          <p:nvSpPr>
            <p:cNvPr id="4" name="object 4"/>
            <p:cNvSpPr/>
            <p:nvPr/>
          </p:nvSpPr>
          <p:spPr>
            <a:xfrm>
              <a:off x="819150" y="22677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23201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5" y="23344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23963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106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250" y="2120741"/>
            <a:ext cx="7245350" cy="38925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ahoma"/>
                <a:cs typeface="Tahoma"/>
              </a:rPr>
              <a:t>Uses multiple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machines</a:t>
            </a:r>
            <a:endParaRPr sz="2400">
              <a:latin typeface="Tahoma"/>
              <a:cs typeface="Tahoma"/>
            </a:endParaRPr>
          </a:p>
          <a:p>
            <a:pPr marL="12700" marR="2957195">
              <a:lnSpc>
                <a:spcPct val="109400"/>
              </a:lnSpc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crawler is a </a:t>
            </a:r>
            <a:r>
              <a:rPr sz="2400" spc="-5" dirty="0">
                <a:latin typeface="Tahoma"/>
                <a:cs typeface="Tahoma"/>
              </a:rPr>
              <a:t>single thread  Each crawler assigns to 64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sites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ahoma"/>
                <a:cs typeface="Tahoma"/>
              </a:rPr>
              <a:t>No site is </a:t>
            </a:r>
            <a:r>
              <a:rPr sz="2400" spc="-5" dirty="0">
                <a:latin typeface="Tahoma"/>
                <a:cs typeface="Tahoma"/>
              </a:rPr>
              <a:t>assigned </a:t>
            </a:r>
            <a:r>
              <a:rPr sz="2400" dirty="0">
                <a:latin typeface="Tahoma"/>
                <a:cs typeface="Tahoma"/>
              </a:rPr>
              <a:t>to more </a:t>
            </a:r>
            <a:r>
              <a:rPr sz="2400" spc="-5" dirty="0">
                <a:latin typeface="Tahoma"/>
                <a:cs typeface="Tahoma"/>
              </a:rPr>
              <a:t>than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crawler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Tahoma"/>
                <a:cs typeface="Tahoma"/>
              </a:rPr>
              <a:t>Each crawler reads a list of URLs into </a:t>
            </a:r>
            <a:r>
              <a:rPr sz="2400" dirty="0">
                <a:latin typeface="Tahoma"/>
                <a:cs typeface="Tahoma"/>
              </a:rPr>
              <a:t>per-site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queues</a:t>
            </a:r>
            <a:endParaRPr sz="2400">
              <a:latin typeface="Tahoma"/>
              <a:cs typeface="Tahoma"/>
            </a:endParaRPr>
          </a:p>
          <a:p>
            <a:pPr marL="12700" marR="309245">
              <a:lnSpc>
                <a:spcPts val="2550"/>
              </a:lnSpc>
              <a:spcBef>
                <a:spcPts val="630"/>
              </a:spcBef>
            </a:pPr>
            <a:r>
              <a:rPr sz="2400" spc="-5" dirty="0">
                <a:latin typeface="Tahoma"/>
                <a:cs typeface="Tahoma"/>
              </a:rPr>
              <a:t>Each crawler uses asynchronous I/O to fetch pages  </a:t>
            </a:r>
            <a:r>
              <a:rPr sz="2400" dirty="0">
                <a:latin typeface="Tahoma"/>
                <a:cs typeface="Tahoma"/>
              </a:rPr>
              <a:t>from these </a:t>
            </a:r>
            <a:r>
              <a:rPr sz="2400" spc="-5" dirty="0">
                <a:latin typeface="Tahoma"/>
                <a:cs typeface="Tahoma"/>
              </a:rPr>
              <a:t>queues in </a:t>
            </a:r>
            <a:r>
              <a:rPr sz="2400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630"/>
              </a:lnSpc>
              <a:spcBef>
                <a:spcPts val="535"/>
              </a:spcBef>
            </a:pPr>
            <a:r>
              <a:rPr sz="2400" spc="-5" dirty="0">
                <a:latin typeface="Tahoma"/>
                <a:cs typeface="Tahoma"/>
              </a:rPr>
              <a:t>Each crawler extracts the links inside the downloaded  </a:t>
            </a:r>
            <a:r>
              <a:rPr sz="2400" spc="10" dirty="0">
                <a:latin typeface="Tahoma"/>
                <a:cs typeface="Tahoma"/>
              </a:rPr>
              <a:t>page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400" spc="-5" dirty="0">
                <a:latin typeface="Tahoma"/>
                <a:cs typeface="Tahoma"/>
              </a:rPr>
              <a:t>The crawler assigns links to appropriate site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queues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625" y="2663031"/>
            <a:ext cx="180975" cy="180975"/>
            <a:chOff x="809625" y="2663031"/>
            <a:chExt cx="180975" cy="180975"/>
          </a:xfrm>
        </p:grpSpPr>
        <p:sp>
          <p:nvSpPr>
            <p:cNvPr id="11" name="object 11"/>
            <p:cNvSpPr/>
            <p:nvPr/>
          </p:nvSpPr>
          <p:spPr>
            <a:xfrm>
              <a:off x="819150" y="26677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150" y="27201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7344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7963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8106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063081"/>
            <a:ext cx="180975" cy="180975"/>
            <a:chOff x="809625" y="3063081"/>
            <a:chExt cx="180975" cy="180975"/>
          </a:xfrm>
        </p:grpSpPr>
        <p:sp>
          <p:nvSpPr>
            <p:cNvPr id="17" name="object 17"/>
            <p:cNvSpPr/>
            <p:nvPr/>
          </p:nvSpPr>
          <p:spPr>
            <a:xfrm>
              <a:off x="819150" y="30678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150" y="31202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31345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150" y="31964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2107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9625" y="3463131"/>
            <a:ext cx="180975" cy="180975"/>
            <a:chOff x="809625" y="3463131"/>
            <a:chExt cx="180975" cy="180975"/>
          </a:xfrm>
        </p:grpSpPr>
        <p:sp>
          <p:nvSpPr>
            <p:cNvPr id="23" name="object 23"/>
            <p:cNvSpPr/>
            <p:nvPr/>
          </p:nvSpPr>
          <p:spPr>
            <a:xfrm>
              <a:off x="819150" y="346789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150" y="35202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53456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50" y="35964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361076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872706"/>
            <a:ext cx="180975" cy="180975"/>
            <a:chOff x="809625" y="3872706"/>
            <a:chExt cx="180975" cy="180975"/>
          </a:xfrm>
        </p:grpSpPr>
        <p:sp>
          <p:nvSpPr>
            <p:cNvPr id="29" name="object 29"/>
            <p:cNvSpPr/>
            <p:nvPr/>
          </p:nvSpPr>
          <p:spPr>
            <a:xfrm>
              <a:off x="819150" y="387746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15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94414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150" y="40060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402034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9625" y="4272756"/>
            <a:ext cx="180975" cy="180975"/>
            <a:chOff x="809625" y="4272756"/>
            <a:chExt cx="180975" cy="180975"/>
          </a:xfrm>
        </p:grpSpPr>
        <p:sp>
          <p:nvSpPr>
            <p:cNvPr id="35" name="object 35"/>
            <p:cNvSpPr/>
            <p:nvPr/>
          </p:nvSpPr>
          <p:spPr>
            <a:xfrm>
              <a:off x="819150" y="42775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150" y="4329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43441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44061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44203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09625" y="4996656"/>
            <a:ext cx="180975" cy="180975"/>
            <a:chOff x="809625" y="4996656"/>
            <a:chExt cx="180975" cy="180975"/>
          </a:xfrm>
        </p:grpSpPr>
        <p:sp>
          <p:nvSpPr>
            <p:cNvPr id="41" name="object 41"/>
            <p:cNvSpPr/>
            <p:nvPr/>
          </p:nvSpPr>
          <p:spPr>
            <a:xfrm>
              <a:off x="819150" y="5001418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9150" y="50538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5068093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9150" y="51300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" y="5144293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09625" y="5730081"/>
            <a:ext cx="180975" cy="180975"/>
            <a:chOff x="809625" y="5730081"/>
            <a:chExt cx="180975" cy="180975"/>
          </a:xfrm>
        </p:grpSpPr>
        <p:sp>
          <p:nvSpPr>
            <p:cNvPr id="47" name="object 47"/>
            <p:cNvSpPr/>
            <p:nvPr/>
          </p:nvSpPr>
          <p:spPr>
            <a:xfrm>
              <a:off x="819150" y="573484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57150" y="0"/>
                  </a:moveTo>
                  <a:lnTo>
                    <a:pt x="76200" y="0"/>
                  </a:lnTo>
                </a:path>
                <a:path w="161925" h="38100">
                  <a:moveTo>
                    <a:pt x="85725" y="0"/>
                  </a:moveTo>
                  <a:lnTo>
                    <a:pt x="104775" y="0"/>
                  </a:lnTo>
                </a:path>
                <a:path w="161925" h="38100">
                  <a:moveTo>
                    <a:pt x="28575" y="9525"/>
                  </a:moveTo>
                  <a:lnTo>
                    <a:pt x="76200" y="9525"/>
                  </a:lnTo>
                </a:path>
                <a:path w="161925" h="38100">
                  <a:moveTo>
                    <a:pt x="85725" y="9525"/>
                  </a:moveTo>
                  <a:lnTo>
                    <a:pt x="133350" y="9525"/>
                  </a:lnTo>
                </a:path>
                <a:path w="161925" h="38100">
                  <a:moveTo>
                    <a:pt x="19050" y="19050"/>
                  </a:moveTo>
                  <a:lnTo>
                    <a:pt x="76200" y="19050"/>
                  </a:lnTo>
                </a:path>
                <a:path w="161925" h="38100">
                  <a:moveTo>
                    <a:pt x="85725" y="19050"/>
                  </a:moveTo>
                  <a:lnTo>
                    <a:pt x="142875" y="19050"/>
                  </a:lnTo>
                </a:path>
                <a:path w="161925" h="38100">
                  <a:moveTo>
                    <a:pt x="9525" y="28575"/>
                  </a:moveTo>
                  <a:lnTo>
                    <a:pt x="76200" y="28575"/>
                  </a:lnTo>
                </a:path>
                <a:path w="161925" h="38100">
                  <a:moveTo>
                    <a:pt x="85725" y="28575"/>
                  </a:moveTo>
                  <a:lnTo>
                    <a:pt x="152400" y="28575"/>
                  </a:lnTo>
                </a:path>
                <a:path w="161925" h="38100">
                  <a:moveTo>
                    <a:pt x="0" y="38100"/>
                  </a:moveTo>
                  <a:lnTo>
                    <a:pt x="76200" y="38100"/>
                  </a:lnTo>
                </a:path>
                <a:path w="161925" h="38100">
                  <a:moveTo>
                    <a:pt x="85725" y="38100"/>
                  </a:moveTo>
                  <a:lnTo>
                    <a:pt x="161925" y="3810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9150" y="57872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5801518"/>
              <a:ext cx="180975" cy="47625"/>
            </a:xfrm>
            <a:custGeom>
              <a:avLst/>
              <a:gdLst/>
              <a:ahLst/>
              <a:cxnLst/>
              <a:rect l="l" t="t" r="r" b="b"/>
              <a:pathLst>
                <a:path w="180975" h="47625">
                  <a:moveTo>
                    <a:pt x="0" y="0"/>
                  </a:moveTo>
                  <a:lnTo>
                    <a:pt x="66675" y="0"/>
                  </a:lnTo>
                </a:path>
                <a:path w="180975" h="47625">
                  <a:moveTo>
                    <a:pt x="114300" y="0"/>
                  </a:moveTo>
                  <a:lnTo>
                    <a:pt x="180975" y="0"/>
                  </a:lnTo>
                </a:path>
                <a:path w="180975" h="47625">
                  <a:moveTo>
                    <a:pt x="0" y="9525"/>
                  </a:moveTo>
                  <a:lnTo>
                    <a:pt x="66675" y="9525"/>
                  </a:lnTo>
                </a:path>
                <a:path w="180975" h="47625">
                  <a:moveTo>
                    <a:pt x="76200" y="9525"/>
                  </a:moveTo>
                  <a:lnTo>
                    <a:pt x="104775" y="9525"/>
                  </a:lnTo>
                </a:path>
                <a:path w="180975" h="47625">
                  <a:moveTo>
                    <a:pt x="114300" y="9525"/>
                  </a:moveTo>
                  <a:lnTo>
                    <a:pt x="180975" y="9525"/>
                  </a:lnTo>
                </a:path>
                <a:path w="180975" h="47625">
                  <a:moveTo>
                    <a:pt x="76200" y="19050"/>
                  </a:moveTo>
                  <a:lnTo>
                    <a:pt x="104775" y="19050"/>
                  </a:lnTo>
                </a:path>
                <a:path w="180975" h="47625">
                  <a:moveTo>
                    <a:pt x="0" y="28575"/>
                  </a:moveTo>
                  <a:lnTo>
                    <a:pt x="66675" y="28575"/>
                  </a:lnTo>
                </a:path>
                <a:path w="180975" h="47625">
                  <a:moveTo>
                    <a:pt x="76200" y="28575"/>
                  </a:moveTo>
                  <a:lnTo>
                    <a:pt x="104775" y="28575"/>
                  </a:lnTo>
                </a:path>
                <a:path w="180975" h="47625">
                  <a:moveTo>
                    <a:pt x="114300" y="28575"/>
                  </a:moveTo>
                  <a:lnTo>
                    <a:pt x="180975" y="28575"/>
                  </a:lnTo>
                </a:path>
                <a:path w="180975" h="47625">
                  <a:moveTo>
                    <a:pt x="0" y="38100"/>
                  </a:moveTo>
                  <a:lnTo>
                    <a:pt x="66675" y="38100"/>
                  </a:lnTo>
                </a:path>
                <a:path w="180975" h="47625">
                  <a:moveTo>
                    <a:pt x="114300" y="38100"/>
                  </a:moveTo>
                  <a:lnTo>
                    <a:pt x="180975" y="38100"/>
                  </a:lnTo>
                </a:path>
                <a:path w="180975" h="47625">
                  <a:moveTo>
                    <a:pt x="9525" y="47625"/>
                  </a:moveTo>
                  <a:lnTo>
                    <a:pt x="85725" y="47625"/>
                  </a:lnTo>
                </a:path>
                <a:path w="180975" h="47625">
                  <a:moveTo>
                    <a:pt x="95250" y="47625"/>
                  </a:moveTo>
                  <a:lnTo>
                    <a:pt x="171450" y="476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9150" y="58634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675" y="5877718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0"/>
                  </a:moveTo>
                  <a:lnTo>
                    <a:pt x="66675" y="0"/>
                  </a:lnTo>
                </a:path>
                <a:path w="142875" h="28575">
                  <a:moveTo>
                    <a:pt x="76200" y="0"/>
                  </a:moveTo>
                  <a:lnTo>
                    <a:pt x="142875" y="0"/>
                  </a:lnTo>
                </a:path>
                <a:path w="142875" h="28575">
                  <a:moveTo>
                    <a:pt x="9525" y="9525"/>
                  </a:moveTo>
                  <a:lnTo>
                    <a:pt x="66675" y="9525"/>
                  </a:lnTo>
                </a:path>
                <a:path w="142875" h="28575">
                  <a:moveTo>
                    <a:pt x="76200" y="9525"/>
                  </a:moveTo>
                  <a:lnTo>
                    <a:pt x="133350" y="9525"/>
                  </a:lnTo>
                </a:path>
                <a:path w="142875" h="28575">
                  <a:moveTo>
                    <a:pt x="19050" y="19050"/>
                  </a:moveTo>
                  <a:lnTo>
                    <a:pt x="66675" y="19050"/>
                  </a:lnTo>
                </a:path>
                <a:path w="142875" h="28575">
                  <a:moveTo>
                    <a:pt x="76200" y="19050"/>
                  </a:moveTo>
                  <a:lnTo>
                    <a:pt x="123825" y="19050"/>
                  </a:lnTo>
                </a:path>
                <a:path w="142875" h="28575">
                  <a:moveTo>
                    <a:pt x="47625" y="28575"/>
                  </a:moveTo>
                  <a:lnTo>
                    <a:pt x="66675" y="28575"/>
                  </a:lnTo>
                </a:path>
                <a:path w="142875" h="28575">
                  <a:moveTo>
                    <a:pt x="76200" y="28575"/>
                  </a:moveTo>
                  <a:lnTo>
                    <a:pt x="95250" y="2857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164465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Indices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53456"/>
            <a:ext cx="152400" cy="152400"/>
            <a:chOff x="809625" y="2253456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2534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324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3248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324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34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334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296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1250" y="2130266"/>
            <a:ext cx="6607809" cy="3987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spc="10" dirty="0">
                <a:latin typeface="Tahoma"/>
                <a:cs typeface="Tahoma"/>
              </a:rPr>
              <a:t>Use </a:t>
            </a:r>
            <a:r>
              <a:rPr sz="2000" spc="5" dirty="0">
                <a:latin typeface="Tahoma"/>
                <a:cs typeface="Tahoma"/>
              </a:rPr>
              <a:t>inverted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endParaRPr sz="2000">
              <a:latin typeface="Tahoma"/>
              <a:cs typeface="Tahoma"/>
            </a:endParaRPr>
          </a:p>
          <a:p>
            <a:pPr marL="12700" marR="2529840">
              <a:lnSpc>
                <a:spcPts val="2700"/>
              </a:lnSpc>
              <a:spcBef>
                <a:spcPts val="65"/>
              </a:spcBef>
            </a:pPr>
            <a:r>
              <a:rPr sz="2000" spc="5" dirty="0">
                <a:latin typeface="Tahoma"/>
                <a:cs typeface="Tahoma"/>
              </a:rPr>
              <a:t>Inverted </a:t>
            </a:r>
            <a:r>
              <a:rPr sz="2000" dirty="0">
                <a:latin typeface="Tahoma"/>
                <a:cs typeface="Tahoma"/>
              </a:rPr>
              <a:t>file </a:t>
            </a:r>
            <a:r>
              <a:rPr sz="2000" spc="5" dirty="0">
                <a:latin typeface="Tahoma"/>
                <a:cs typeface="Tahoma"/>
              </a:rPr>
              <a:t>is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list </a:t>
            </a:r>
            <a:r>
              <a:rPr sz="2000" spc="5" dirty="0">
                <a:latin typeface="Tahoma"/>
                <a:cs typeface="Tahoma"/>
              </a:rPr>
              <a:t>of sorted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words  Each word points to related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pages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000" spc="1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short </a:t>
            </a:r>
            <a:r>
              <a:rPr sz="2000" dirty="0">
                <a:latin typeface="Tahoma"/>
                <a:cs typeface="Tahoma"/>
              </a:rPr>
              <a:t>description associates with </a:t>
            </a:r>
            <a:r>
              <a:rPr sz="2000" spc="5" dirty="0">
                <a:latin typeface="Tahoma"/>
                <a:cs typeface="Tahoma"/>
              </a:rPr>
              <a:t>each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pointer</a:t>
            </a:r>
            <a:endParaRPr sz="2000">
              <a:latin typeface="Tahoma"/>
              <a:cs typeface="Tahoma"/>
            </a:endParaRPr>
          </a:p>
          <a:p>
            <a:pPr marL="12700" marR="2434590">
              <a:lnSpc>
                <a:spcPct val="109400"/>
              </a:lnSpc>
            </a:pPr>
            <a:r>
              <a:rPr sz="2000" spc="10" dirty="0">
                <a:latin typeface="Tahoma"/>
                <a:cs typeface="Tahoma"/>
              </a:rPr>
              <a:t>500 </a:t>
            </a:r>
            <a:r>
              <a:rPr sz="2000" dirty="0">
                <a:latin typeface="Tahoma"/>
                <a:cs typeface="Tahoma"/>
              </a:rPr>
              <a:t>bytes </a:t>
            </a:r>
            <a:r>
              <a:rPr sz="2000" spc="5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description </a:t>
            </a:r>
            <a:r>
              <a:rPr sz="2000" spc="10" dirty="0">
                <a:latin typeface="Tahoma"/>
                <a:cs typeface="Tahoma"/>
              </a:rPr>
              <a:t>and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pointer  </a:t>
            </a:r>
            <a:r>
              <a:rPr sz="2000" spc="5" dirty="0">
                <a:latin typeface="Tahoma"/>
                <a:cs typeface="Tahoma"/>
              </a:rPr>
              <a:t>Store answer in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memory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10" dirty="0">
                <a:latin typeface="Tahoma"/>
                <a:cs typeface="Tahoma"/>
              </a:rPr>
              <a:t>Reduce size of </a:t>
            </a:r>
            <a:r>
              <a:rPr sz="2000" spc="5" dirty="0">
                <a:latin typeface="Tahoma"/>
                <a:cs typeface="Tahoma"/>
              </a:rPr>
              <a:t>files </a:t>
            </a:r>
            <a:r>
              <a:rPr sz="2000" spc="1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30%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10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binary </a:t>
            </a:r>
            <a:r>
              <a:rPr sz="2000" spc="5" dirty="0">
                <a:latin typeface="Tahoma"/>
                <a:cs typeface="Tahoma"/>
              </a:rPr>
              <a:t>search for searching for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single</a:t>
            </a:r>
            <a:r>
              <a:rPr sz="2000" spc="-2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keyword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ts val="2100"/>
              </a:lnSpc>
              <a:spcBef>
                <a:spcPts val="620"/>
              </a:spcBef>
            </a:pPr>
            <a:r>
              <a:rPr sz="2000" dirty="0">
                <a:latin typeface="Tahoma"/>
                <a:cs typeface="Tahoma"/>
              </a:rPr>
              <a:t>Multiple keyword searching requires multiple binary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search  independently, then combine all </a:t>
            </a: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result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ahoma"/>
                <a:cs typeface="Tahoma"/>
              </a:rPr>
              <a:t>Phrase search is </a:t>
            </a:r>
            <a:r>
              <a:rPr sz="2000" spc="5" dirty="0">
                <a:latin typeface="Tahoma"/>
                <a:cs typeface="Tahoma"/>
              </a:rPr>
              <a:t>unknown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public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5" dirty="0">
                <a:latin typeface="Tahoma"/>
                <a:cs typeface="Tahoma"/>
              </a:rPr>
              <a:t>Phrase search is to search words near each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other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9625" y="2586831"/>
            <a:ext cx="152400" cy="152400"/>
            <a:chOff x="809625" y="2586831"/>
            <a:chExt cx="152400" cy="152400"/>
          </a:xfrm>
        </p:grpSpPr>
        <p:sp>
          <p:nvSpPr>
            <p:cNvPr id="13" name="object 13"/>
            <p:cNvSpPr/>
            <p:nvPr/>
          </p:nvSpPr>
          <p:spPr>
            <a:xfrm>
              <a:off x="809625" y="25868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625" y="26582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" y="26582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26582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625" y="26677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300" y="26677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26630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9625" y="2929731"/>
            <a:ext cx="152400" cy="152400"/>
            <a:chOff x="809625" y="2929731"/>
            <a:chExt cx="152400" cy="152400"/>
          </a:xfrm>
        </p:grpSpPr>
        <p:sp>
          <p:nvSpPr>
            <p:cNvPr id="21" name="object 21"/>
            <p:cNvSpPr/>
            <p:nvPr/>
          </p:nvSpPr>
          <p:spPr>
            <a:xfrm>
              <a:off x="809625" y="29297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001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" y="30011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3001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0106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300" y="30106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9625" y="30059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263106"/>
            <a:ext cx="152400" cy="152400"/>
            <a:chOff x="809625" y="3263106"/>
            <a:chExt cx="152400" cy="152400"/>
          </a:xfrm>
        </p:grpSpPr>
        <p:sp>
          <p:nvSpPr>
            <p:cNvPr id="29" name="object 29"/>
            <p:cNvSpPr/>
            <p:nvPr/>
          </p:nvSpPr>
          <p:spPr>
            <a:xfrm>
              <a:off x="809625" y="32631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334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300" y="33345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3334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625" y="33440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" y="33440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3393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09625" y="3596481"/>
            <a:ext cx="152400" cy="152400"/>
            <a:chOff x="809625" y="3596481"/>
            <a:chExt cx="152400" cy="152400"/>
          </a:xfrm>
        </p:grpSpPr>
        <p:sp>
          <p:nvSpPr>
            <p:cNvPr id="37" name="object 37"/>
            <p:cNvSpPr/>
            <p:nvPr/>
          </p:nvSpPr>
          <p:spPr>
            <a:xfrm>
              <a:off x="809625" y="35964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3667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6300" y="36679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400" y="3667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625" y="36774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300" y="36774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36726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9625" y="3929856"/>
            <a:ext cx="152400" cy="152400"/>
            <a:chOff x="809625" y="3929856"/>
            <a:chExt cx="152400" cy="152400"/>
          </a:xfrm>
        </p:grpSpPr>
        <p:sp>
          <p:nvSpPr>
            <p:cNvPr id="45" name="object 45"/>
            <p:cNvSpPr/>
            <p:nvPr/>
          </p:nvSpPr>
          <p:spPr>
            <a:xfrm>
              <a:off x="809625" y="39298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40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6300" y="40012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4400" y="40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0108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6300" y="40108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0060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09625" y="4263231"/>
            <a:ext cx="152400" cy="152400"/>
            <a:chOff x="809625" y="4263231"/>
            <a:chExt cx="152400" cy="152400"/>
          </a:xfrm>
        </p:grpSpPr>
        <p:sp>
          <p:nvSpPr>
            <p:cNvPr id="53" name="object 53"/>
            <p:cNvSpPr/>
            <p:nvPr/>
          </p:nvSpPr>
          <p:spPr>
            <a:xfrm>
              <a:off x="809625" y="42632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9625" y="43346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6300" y="43346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400" y="43346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625" y="43441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6300" y="43441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625" y="43394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809625" y="4596606"/>
            <a:ext cx="152400" cy="152400"/>
            <a:chOff x="809625" y="4596606"/>
            <a:chExt cx="152400" cy="152400"/>
          </a:xfrm>
        </p:grpSpPr>
        <p:sp>
          <p:nvSpPr>
            <p:cNvPr id="61" name="object 61"/>
            <p:cNvSpPr/>
            <p:nvPr/>
          </p:nvSpPr>
          <p:spPr>
            <a:xfrm>
              <a:off x="809625" y="45966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46680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6300" y="46680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4400" y="46680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46775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6300" y="46775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625" y="46728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09625" y="4939506"/>
            <a:ext cx="152400" cy="152400"/>
            <a:chOff x="809625" y="4939506"/>
            <a:chExt cx="152400" cy="152400"/>
          </a:xfrm>
        </p:grpSpPr>
        <p:sp>
          <p:nvSpPr>
            <p:cNvPr id="69" name="object 69"/>
            <p:cNvSpPr/>
            <p:nvPr/>
          </p:nvSpPr>
          <p:spPr>
            <a:xfrm>
              <a:off x="809625" y="49395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9625" y="5010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6300" y="5010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4400" y="5010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9625" y="5020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6300" y="5020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9625" y="50157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09625" y="5549106"/>
            <a:ext cx="152400" cy="152400"/>
            <a:chOff x="809625" y="5549106"/>
            <a:chExt cx="152400" cy="152400"/>
          </a:xfrm>
        </p:grpSpPr>
        <p:sp>
          <p:nvSpPr>
            <p:cNvPr id="77" name="object 77"/>
            <p:cNvSpPr/>
            <p:nvPr/>
          </p:nvSpPr>
          <p:spPr>
            <a:xfrm>
              <a:off x="809625" y="55491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9625" y="5620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6300" y="56205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4400" y="5620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9625" y="56300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6300" y="56300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9625" y="56253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809625" y="5882481"/>
            <a:ext cx="152400" cy="152400"/>
            <a:chOff x="809625" y="5882481"/>
            <a:chExt cx="152400" cy="152400"/>
          </a:xfrm>
        </p:grpSpPr>
        <p:sp>
          <p:nvSpPr>
            <p:cNvPr id="85" name="object 85"/>
            <p:cNvSpPr/>
            <p:nvPr/>
          </p:nvSpPr>
          <p:spPr>
            <a:xfrm>
              <a:off x="809625" y="58824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9625" y="5953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76300" y="59539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14400" y="5953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9625" y="59634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76300" y="59634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9625" y="59586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3401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Metasearchers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01081"/>
            <a:ext cx="219075" cy="219075"/>
            <a:chOff x="809625" y="2301081"/>
            <a:chExt cx="219075" cy="219075"/>
          </a:xfrm>
        </p:grpSpPr>
        <p:sp>
          <p:nvSpPr>
            <p:cNvPr id="4" name="object 4"/>
            <p:cNvSpPr/>
            <p:nvPr/>
          </p:nvSpPr>
          <p:spPr>
            <a:xfrm>
              <a:off x="885825" y="23058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2013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334418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2358231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725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25" y="23963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106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344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5" y="2448718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24725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5" y="248681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5825" y="25106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233045" marR="5080">
              <a:lnSpc>
                <a:spcPct val="102299"/>
              </a:lnSpc>
              <a:spcBef>
                <a:spcPts val="50"/>
              </a:spcBef>
            </a:pPr>
            <a:r>
              <a:rPr spc="10" dirty="0"/>
              <a:t>A </a:t>
            </a:r>
            <a:r>
              <a:rPr spc="15" dirty="0"/>
              <a:t>Web </a:t>
            </a:r>
            <a:r>
              <a:rPr spc="10" dirty="0"/>
              <a:t>server that takes a given query from  the user and sends </a:t>
            </a:r>
            <a:r>
              <a:rPr spc="5" dirty="0"/>
              <a:t>it </a:t>
            </a:r>
            <a:r>
              <a:rPr spc="10" dirty="0"/>
              <a:t>to several</a:t>
            </a:r>
            <a:r>
              <a:rPr spc="270" dirty="0"/>
              <a:t> </a:t>
            </a:r>
            <a:r>
              <a:rPr spc="10" dirty="0"/>
              <a:t>sources</a:t>
            </a:r>
          </a:p>
          <a:p>
            <a:pPr marL="233045" marR="889635">
              <a:lnSpc>
                <a:spcPct val="122700"/>
              </a:lnSpc>
            </a:pPr>
            <a:r>
              <a:rPr spc="10" dirty="0"/>
              <a:t>Collect </a:t>
            </a:r>
            <a:r>
              <a:rPr spc="15" dirty="0"/>
              <a:t>the answer from these sources  </a:t>
            </a:r>
            <a:r>
              <a:rPr spc="10" dirty="0"/>
              <a:t>Return a unified result to the</a:t>
            </a:r>
            <a:r>
              <a:rPr spc="185" dirty="0"/>
              <a:t> </a:t>
            </a:r>
            <a:r>
              <a:rPr spc="10" dirty="0"/>
              <a:t>user</a:t>
            </a:r>
          </a:p>
          <a:p>
            <a:pPr marL="233045" marR="557530">
              <a:lnSpc>
                <a:spcPct val="100000"/>
              </a:lnSpc>
              <a:spcBef>
                <a:spcPts val="750"/>
              </a:spcBef>
            </a:pPr>
            <a:r>
              <a:rPr spc="10" dirty="0"/>
              <a:t>Able to sort by host, keyword, data, and  </a:t>
            </a:r>
            <a:r>
              <a:rPr spc="20" dirty="0"/>
              <a:t>popularity</a:t>
            </a:r>
          </a:p>
          <a:p>
            <a:pPr marL="233045" marR="1593850">
              <a:lnSpc>
                <a:spcPct val="122700"/>
              </a:lnSpc>
            </a:pPr>
            <a:r>
              <a:rPr spc="10" dirty="0"/>
              <a:t>Can run on </a:t>
            </a:r>
            <a:r>
              <a:rPr spc="5" dirty="0"/>
              <a:t>client </a:t>
            </a:r>
            <a:r>
              <a:rPr spc="10" dirty="0"/>
              <a:t>machine as well  </a:t>
            </a:r>
            <a:r>
              <a:rPr spc="15" dirty="0"/>
              <a:t>Number </a:t>
            </a:r>
            <a:r>
              <a:rPr spc="10" dirty="0"/>
              <a:t>of </a:t>
            </a:r>
            <a:r>
              <a:rPr spc="15" dirty="0"/>
              <a:t>sources </a:t>
            </a:r>
            <a:r>
              <a:rPr spc="10" dirty="0"/>
              <a:t>is</a:t>
            </a:r>
            <a:r>
              <a:rPr spc="125" dirty="0"/>
              <a:t> </a:t>
            </a:r>
            <a:r>
              <a:rPr spc="15" dirty="0"/>
              <a:t>adjustable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09625" y="3244056"/>
            <a:ext cx="219075" cy="219075"/>
            <a:chOff x="809625" y="3244056"/>
            <a:chExt cx="219075" cy="219075"/>
          </a:xfrm>
        </p:grpSpPr>
        <p:sp>
          <p:nvSpPr>
            <p:cNvPr id="18" name="object 18"/>
            <p:cNvSpPr/>
            <p:nvPr/>
          </p:nvSpPr>
          <p:spPr>
            <a:xfrm>
              <a:off x="885825" y="32488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6775" y="32631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" y="32773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33012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3154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25" y="33393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33535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3774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33916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34155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7725" y="34297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825" y="34536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09625" y="3758406"/>
            <a:ext cx="219075" cy="219075"/>
            <a:chOff x="809625" y="3758406"/>
            <a:chExt cx="219075" cy="219075"/>
          </a:xfrm>
        </p:grpSpPr>
        <p:sp>
          <p:nvSpPr>
            <p:cNvPr id="31" name="object 31"/>
            <p:cNvSpPr/>
            <p:nvPr/>
          </p:nvSpPr>
          <p:spPr>
            <a:xfrm>
              <a:off x="885825" y="37631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6775" y="37774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7917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675" y="38155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8298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9625" y="38536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38679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38917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39060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20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725" y="39441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825" y="39679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9625" y="4272756"/>
            <a:ext cx="219075" cy="219075"/>
            <a:chOff x="809625" y="4272756"/>
            <a:chExt cx="219075" cy="219075"/>
          </a:xfrm>
        </p:grpSpPr>
        <p:sp>
          <p:nvSpPr>
            <p:cNvPr id="44" name="object 44"/>
            <p:cNvSpPr/>
            <p:nvPr/>
          </p:nvSpPr>
          <p:spPr>
            <a:xfrm>
              <a:off x="885825" y="42775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6775" y="42918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8200" y="43060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8675" y="43299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43441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3680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625" y="43822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4061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8675" y="44203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200" y="44442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7725" y="44584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5825" y="44823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09625" y="5206206"/>
            <a:ext cx="219075" cy="219075"/>
            <a:chOff x="809625" y="5206206"/>
            <a:chExt cx="219075" cy="219075"/>
          </a:xfrm>
        </p:grpSpPr>
        <p:sp>
          <p:nvSpPr>
            <p:cNvPr id="57" name="object 57"/>
            <p:cNvSpPr/>
            <p:nvPr/>
          </p:nvSpPr>
          <p:spPr>
            <a:xfrm>
              <a:off x="885825" y="5210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6775" y="52252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52395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52633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625" y="52776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3014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53157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53395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8675" y="53538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8200" y="5377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7725" y="53919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85825" y="54157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809625" y="5720556"/>
            <a:ext cx="219075" cy="219075"/>
            <a:chOff x="809625" y="5720556"/>
            <a:chExt cx="219075" cy="219075"/>
          </a:xfrm>
        </p:grpSpPr>
        <p:sp>
          <p:nvSpPr>
            <p:cNvPr id="70" name="object 70"/>
            <p:cNvSpPr/>
            <p:nvPr/>
          </p:nvSpPr>
          <p:spPr>
            <a:xfrm>
              <a:off x="885825" y="57253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6775" y="57396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8200" y="57538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8675" y="57777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9625" y="57919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9625" y="58158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9625" y="58300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9625" y="58539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8675" y="58681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8200" y="58920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7725" y="59062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5825" y="59301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518795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Metasearchers in</a:t>
            </a:r>
            <a:r>
              <a:rPr spc="-25" dirty="0"/>
              <a:t> </a:t>
            </a:r>
            <a:r>
              <a:rPr dirty="0"/>
              <a:t>1998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5231" y="1976437"/>
          <a:ext cx="5943600" cy="443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  <a:gridCol w="2505075"/>
                <a:gridCol w="1647825"/>
              </a:tblGrid>
              <a:tr h="46672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Metasearcher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Sources used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C4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2"/>
                        </a:rPr>
                        <a:t>www.c4.com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Dogpile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3"/>
                        </a:rPr>
                        <a:t>www.dogpile.com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Highway61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4"/>
                        </a:rPr>
                        <a:t>www.highway61.com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InFind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5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5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infind.com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Mamma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  <a:hlinkClick r:id="rId6"/>
                        </a:rPr>
                        <a:t>www.mamma.com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MetaCrawler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40" dirty="0">
                          <a:latin typeface="Times New Roman"/>
                          <a:cs typeface="Times New Roman"/>
                          <a:hlinkClick r:id="rId5"/>
                        </a:rPr>
                        <a:t>www.</a:t>
                      </a:r>
                      <a:r>
                        <a:rPr sz="1200" spc="-204" dirty="0">
                          <a:latin typeface="Times New Roman"/>
                          <a:cs typeface="Times New Roman"/>
                          <a:hlinkClick r:id="rId5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metacrawler.com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MetaMiner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  <a:hlinkClick r:id="rId7"/>
                        </a:rPr>
                        <a:t>www.miner.uol.com.br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Find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local.find.com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19304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Inquirus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39181"/>
            <a:ext cx="238125" cy="238125"/>
            <a:chOff x="809625" y="2339181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3439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582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725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868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010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4153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296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439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582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820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963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5106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5249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5392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534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67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045" marR="5080">
              <a:lnSpc>
                <a:spcPct val="119100"/>
              </a:lnSpc>
              <a:spcBef>
                <a:spcPts val="95"/>
              </a:spcBef>
            </a:pPr>
            <a:r>
              <a:rPr sz="3200" dirty="0"/>
              <a:t>Developed </a:t>
            </a:r>
            <a:r>
              <a:rPr sz="3200" spc="5" dirty="0"/>
              <a:t>by NEC </a:t>
            </a:r>
            <a:r>
              <a:rPr sz="3200" dirty="0"/>
              <a:t>Research</a:t>
            </a:r>
            <a:r>
              <a:rPr sz="3200" spc="-170" dirty="0"/>
              <a:t> </a:t>
            </a:r>
            <a:r>
              <a:rPr sz="3200" dirty="0"/>
              <a:t>Institute  </a:t>
            </a:r>
            <a:r>
              <a:rPr sz="3200" spc="10" dirty="0"/>
              <a:t>Download and analyze </a:t>
            </a:r>
            <a:r>
              <a:rPr sz="3200" spc="15" dirty="0"/>
              <a:t>Web</a:t>
            </a:r>
            <a:r>
              <a:rPr sz="3200" spc="-290" dirty="0"/>
              <a:t> </a:t>
            </a:r>
            <a:r>
              <a:rPr sz="3200" spc="10" dirty="0"/>
              <a:t>pages</a:t>
            </a:r>
            <a:endParaRPr sz="3200"/>
          </a:p>
          <a:p>
            <a:pPr marL="233045" marR="414655">
              <a:lnSpc>
                <a:spcPts val="3829"/>
              </a:lnSpc>
              <a:spcBef>
                <a:spcPts val="869"/>
              </a:spcBef>
            </a:pPr>
            <a:r>
              <a:rPr sz="3200" spc="5" dirty="0"/>
              <a:t>Display each page with highlighted  query terms in progressive</a:t>
            </a:r>
            <a:r>
              <a:rPr sz="3200" spc="-155" dirty="0"/>
              <a:t> </a:t>
            </a:r>
            <a:r>
              <a:rPr sz="3200" spc="5" dirty="0"/>
              <a:t>manner</a:t>
            </a:r>
            <a:endParaRPr sz="3200"/>
          </a:p>
          <a:p>
            <a:pPr marL="233045" marR="1861185">
              <a:lnSpc>
                <a:spcPts val="4580"/>
              </a:lnSpc>
              <a:spcBef>
                <a:spcPts val="215"/>
              </a:spcBef>
            </a:pPr>
            <a:r>
              <a:rPr sz="3200" spc="5" dirty="0"/>
              <a:t>Discard non-existing</a:t>
            </a:r>
            <a:r>
              <a:rPr sz="3200" spc="-110" dirty="0"/>
              <a:t> </a:t>
            </a:r>
            <a:r>
              <a:rPr sz="3200" spc="10" dirty="0"/>
              <a:t>pages  </a:t>
            </a:r>
            <a:r>
              <a:rPr sz="3200" spc="5" dirty="0"/>
              <a:t>Not </a:t>
            </a:r>
            <a:r>
              <a:rPr sz="3200" dirty="0"/>
              <a:t>publicly</a:t>
            </a:r>
            <a:r>
              <a:rPr sz="3200" spc="-90" dirty="0"/>
              <a:t> </a:t>
            </a:r>
            <a:r>
              <a:rPr sz="3200" dirty="0"/>
              <a:t>available</a:t>
            </a:r>
            <a:endParaRPr sz="3200"/>
          </a:p>
        </p:txBody>
      </p:sp>
      <p:grpSp>
        <p:nvGrpSpPr>
          <p:cNvPr id="21" name="object 21"/>
          <p:cNvGrpSpPr/>
          <p:nvPr/>
        </p:nvGrpSpPr>
        <p:grpSpPr>
          <a:xfrm>
            <a:off x="809625" y="2920206"/>
            <a:ext cx="238125" cy="238125"/>
            <a:chOff x="809625" y="2920206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2924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293925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295354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296783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29821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29964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301069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0249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03926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0630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30773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0916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10594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12023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13451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1488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9625" y="3501231"/>
            <a:ext cx="238125" cy="238125"/>
            <a:chOff x="809625" y="3501231"/>
            <a:chExt cx="238125" cy="238125"/>
          </a:xfrm>
        </p:grpSpPr>
        <p:sp>
          <p:nvSpPr>
            <p:cNvPr id="39" name="object 39"/>
            <p:cNvSpPr/>
            <p:nvPr/>
          </p:nvSpPr>
          <p:spPr>
            <a:xfrm>
              <a:off x="895350" y="35059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775" y="35202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250" y="35345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35488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8675" y="35631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675" y="35774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35917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36060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625" y="36202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36441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675" y="36583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675" y="36726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200" y="36869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37012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6775" y="37155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50" y="37298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09625" y="4577556"/>
            <a:ext cx="238125" cy="238125"/>
            <a:chOff x="809625" y="4577556"/>
            <a:chExt cx="238125" cy="238125"/>
          </a:xfrm>
        </p:grpSpPr>
        <p:sp>
          <p:nvSpPr>
            <p:cNvPr id="56" name="object 56"/>
            <p:cNvSpPr/>
            <p:nvPr/>
          </p:nvSpPr>
          <p:spPr>
            <a:xfrm>
              <a:off x="895350" y="45823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6775" y="459660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7250" y="461089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462518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46394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675" y="46537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466804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468233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469661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472043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8675" y="47347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8675" y="47490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8200" y="476329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7250" y="477758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775" y="479186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5350" y="48061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809625" y="5158581"/>
            <a:ext cx="238125" cy="238125"/>
            <a:chOff x="809625" y="5158581"/>
            <a:chExt cx="238125" cy="238125"/>
          </a:xfrm>
        </p:grpSpPr>
        <p:sp>
          <p:nvSpPr>
            <p:cNvPr id="73" name="object 73"/>
            <p:cNvSpPr/>
            <p:nvPr/>
          </p:nvSpPr>
          <p:spPr>
            <a:xfrm>
              <a:off x="895350" y="51633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6775" y="51776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7250" y="51919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8200" y="52062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8675" y="52204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8675" y="52347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9625" y="52490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9625" y="52633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9625" y="52776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9625" y="53014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28675" y="53157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8675" y="53300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8200" y="53443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7250" y="53586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6775" y="53728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95350" y="53871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0067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Savvy</a:t>
            </a:r>
            <a:r>
              <a:rPr spc="-75" dirty="0"/>
              <a:t> </a:t>
            </a:r>
            <a:r>
              <a:rPr spc="-1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72506"/>
            <a:ext cx="219075" cy="219075"/>
            <a:chOff x="809625" y="2272506"/>
            <a:chExt cx="219075" cy="219075"/>
          </a:xfrm>
        </p:grpSpPr>
        <p:sp>
          <p:nvSpPr>
            <p:cNvPr id="4" name="object 4"/>
            <p:cNvSpPr/>
            <p:nvPr/>
          </p:nvSpPr>
          <p:spPr>
            <a:xfrm>
              <a:off x="885825" y="22772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2915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3058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23296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439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25" y="23677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820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058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5" y="24201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24439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5" y="24582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5825" y="24820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470"/>
              </a:spcBef>
            </a:pPr>
            <a:r>
              <a:rPr spc="10" dirty="0"/>
              <a:t>Available </a:t>
            </a:r>
            <a:r>
              <a:rPr spc="5" dirty="0"/>
              <a:t>in </a:t>
            </a:r>
            <a:r>
              <a:rPr spc="10" dirty="0"/>
              <a:t>1997, but not</a:t>
            </a:r>
            <a:r>
              <a:rPr spc="250" dirty="0"/>
              <a:t> </a:t>
            </a:r>
            <a:r>
              <a:rPr spc="15" dirty="0"/>
              <a:t>now</a:t>
            </a:r>
          </a:p>
          <a:p>
            <a:pPr marL="233045" marR="5080">
              <a:lnSpc>
                <a:spcPts val="3000"/>
              </a:lnSpc>
              <a:spcBef>
                <a:spcPts val="725"/>
              </a:spcBef>
            </a:pPr>
            <a:r>
              <a:rPr spc="15" dirty="0"/>
              <a:t>Goal #1: maximize the </a:t>
            </a:r>
            <a:r>
              <a:rPr spc="10" dirty="0"/>
              <a:t>likelihood of </a:t>
            </a:r>
            <a:r>
              <a:rPr spc="15" dirty="0"/>
              <a:t>returning  </a:t>
            </a:r>
            <a:r>
              <a:rPr spc="5" dirty="0"/>
              <a:t>good</a:t>
            </a:r>
            <a:r>
              <a:rPr spc="30" dirty="0"/>
              <a:t> </a:t>
            </a:r>
            <a:r>
              <a:rPr spc="-5" dirty="0"/>
              <a:t>links</a:t>
            </a:r>
          </a:p>
          <a:p>
            <a:pPr marL="233045" marR="415290">
              <a:lnSpc>
                <a:spcPts val="3000"/>
              </a:lnSpc>
              <a:spcBef>
                <a:spcPts val="750"/>
              </a:spcBef>
            </a:pPr>
            <a:r>
              <a:rPr spc="15" dirty="0"/>
              <a:t>Goal #2: minimize computational and </a:t>
            </a:r>
            <a:r>
              <a:rPr spc="20" dirty="0"/>
              <a:t>Web  </a:t>
            </a:r>
            <a:r>
              <a:rPr spc="15" dirty="0"/>
              <a:t>resource</a:t>
            </a:r>
            <a:r>
              <a:rPr spc="45" dirty="0"/>
              <a:t> </a:t>
            </a:r>
            <a:r>
              <a:rPr spc="15" dirty="0"/>
              <a:t>consumption</a:t>
            </a:r>
          </a:p>
          <a:p>
            <a:pPr marL="233045" marR="204470">
              <a:lnSpc>
                <a:spcPts val="3080"/>
              </a:lnSpc>
              <a:spcBef>
                <a:spcPts val="610"/>
              </a:spcBef>
            </a:pPr>
            <a:r>
              <a:rPr spc="15" dirty="0"/>
              <a:t>Determines which search engines </a:t>
            </a:r>
            <a:r>
              <a:rPr spc="10" dirty="0"/>
              <a:t>to </a:t>
            </a:r>
            <a:r>
              <a:rPr spc="15" dirty="0"/>
              <a:t>contact  </a:t>
            </a:r>
            <a:r>
              <a:rPr spc="20" dirty="0"/>
              <a:t>and </a:t>
            </a:r>
            <a:r>
              <a:rPr spc="10" dirty="0"/>
              <a:t>in </a:t>
            </a:r>
            <a:r>
              <a:rPr spc="15" dirty="0"/>
              <a:t>what</a:t>
            </a:r>
            <a:r>
              <a:rPr spc="110" dirty="0"/>
              <a:t> </a:t>
            </a:r>
            <a:r>
              <a:rPr spc="15" dirty="0"/>
              <a:t>order</a:t>
            </a:r>
          </a:p>
          <a:p>
            <a:pPr marL="233045" marR="189230">
              <a:lnSpc>
                <a:spcPts val="3000"/>
              </a:lnSpc>
              <a:spcBef>
                <a:spcPts val="655"/>
              </a:spcBef>
            </a:pPr>
            <a:r>
              <a:rPr spc="15" dirty="0"/>
              <a:t>Ranks search engines based on query terms  and search engines</a:t>
            </a:r>
            <a:r>
              <a:rPr spc="185" dirty="0"/>
              <a:t> </a:t>
            </a:r>
            <a:r>
              <a:rPr spc="15" dirty="0"/>
              <a:t>performance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09625" y="2739231"/>
            <a:ext cx="219075" cy="219075"/>
            <a:chOff x="809625" y="2739231"/>
            <a:chExt cx="219075" cy="219075"/>
          </a:xfrm>
        </p:grpSpPr>
        <p:sp>
          <p:nvSpPr>
            <p:cNvPr id="18" name="object 18"/>
            <p:cNvSpPr/>
            <p:nvPr/>
          </p:nvSpPr>
          <p:spPr>
            <a:xfrm>
              <a:off x="885825" y="27439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6775" y="275828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" y="2772568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675" y="2796381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281066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25" y="283448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284876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287258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2886868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291068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7725" y="292496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825" y="2948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09625" y="3596481"/>
            <a:ext cx="219075" cy="219075"/>
            <a:chOff x="809625" y="3596481"/>
            <a:chExt cx="219075" cy="219075"/>
          </a:xfrm>
        </p:grpSpPr>
        <p:sp>
          <p:nvSpPr>
            <p:cNvPr id="31" name="object 31"/>
            <p:cNvSpPr/>
            <p:nvPr/>
          </p:nvSpPr>
          <p:spPr>
            <a:xfrm>
              <a:off x="885825" y="36012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6775" y="361553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629818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675" y="3653631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6679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9625" y="36917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37060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37298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675" y="3744118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200" y="37679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725" y="378221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825" y="38060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09625" y="4444206"/>
            <a:ext cx="219075" cy="219075"/>
            <a:chOff x="809625" y="4444206"/>
            <a:chExt cx="219075" cy="219075"/>
          </a:xfrm>
        </p:grpSpPr>
        <p:sp>
          <p:nvSpPr>
            <p:cNvPr id="44" name="object 44"/>
            <p:cNvSpPr/>
            <p:nvPr/>
          </p:nvSpPr>
          <p:spPr>
            <a:xfrm>
              <a:off x="885825" y="4448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6775" y="44632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8200" y="44775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8675" y="45013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45156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5394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625" y="45537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5775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8675" y="45918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200" y="46156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7725" y="46299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5825" y="46537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09625" y="5301456"/>
            <a:ext cx="219075" cy="219075"/>
            <a:chOff x="809625" y="5301456"/>
            <a:chExt cx="219075" cy="219075"/>
          </a:xfrm>
        </p:grpSpPr>
        <p:sp>
          <p:nvSpPr>
            <p:cNvPr id="57" name="object 57"/>
            <p:cNvSpPr/>
            <p:nvPr/>
          </p:nvSpPr>
          <p:spPr>
            <a:xfrm>
              <a:off x="885825" y="53062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6775" y="53205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200" y="53347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675" y="53586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9625" y="53728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3967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9625" y="54109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625" y="54348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8675" y="54490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8200" y="54729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7725" y="54871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85825" y="55110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19018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STARTS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01081"/>
            <a:ext cx="219075" cy="219075"/>
            <a:chOff x="809625" y="2301081"/>
            <a:chExt cx="219075" cy="219075"/>
          </a:xfrm>
        </p:grpSpPr>
        <p:sp>
          <p:nvSpPr>
            <p:cNvPr id="4" name="object 4"/>
            <p:cNvSpPr/>
            <p:nvPr/>
          </p:nvSpPr>
          <p:spPr>
            <a:xfrm>
              <a:off x="885825" y="23058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2013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334418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2358231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725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25" y="23963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10618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344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5" y="2448718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24725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5" y="248681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5825" y="25106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9625" y="3244056"/>
            <a:ext cx="219075" cy="219075"/>
            <a:chOff x="809625" y="3244056"/>
            <a:chExt cx="219075" cy="219075"/>
          </a:xfrm>
        </p:grpSpPr>
        <p:sp>
          <p:nvSpPr>
            <p:cNvPr id="17" name="object 17"/>
            <p:cNvSpPr/>
            <p:nvPr/>
          </p:nvSpPr>
          <p:spPr>
            <a:xfrm>
              <a:off x="885825" y="324881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326310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00" y="327739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8675" y="330120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625" y="33154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3393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25" y="335359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337740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8675" y="339169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200" y="341550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725" y="342979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5825" y="34536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9625" y="3758406"/>
            <a:ext cx="219075" cy="219075"/>
            <a:chOff x="809625" y="3758406"/>
            <a:chExt cx="219075" cy="219075"/>
          </a:xfrm>
        </p:grpSpPr>
        <p:sp>
          <p:nvSpPr>
            <p:cNvPr id="30" name="object 30"/>
            <p:cNvSpPr/>
            <p:nvPr/>
          </p:nvSpPr>
          <p:spPr>
            <a:xfrm>
              <a:off x="885825" y="37631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6775" y="37774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47625" y="0"/>
                  </a:lnTo>
                </a:path>
                <a:path w="114300">
                  <a:moveTo>
                    <a:pt x="5715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200" y="3791743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9525" y="0"/>
                  </a:moveTo>
                  <a:lnTo>
                    <a:pt x="76200" y="0"/>
                  </a:lnTo>
                </a:path>
                <a:path w="161925" h="9525">
                  <a:moveTo>
                    <a:pt x="85725" y="0"/>
                  </a:moveTo>
                  <a:lnTo>
                    <a:pt x="152400" y="0"/>
                  </a:lnTo>
                </a:path>
                <a:path w="161925" h="9525">
                  <a:moveTo>
                    <a:pt x="0" y="9525"/>
                  </a:moveTo>
                  <a:lnTo>
                    <a:pt x="76200" y="9525"/>
                  </a:lnTo>
                </a:path>
                <a:path w="161925" h="9525">
                  <a:moveTo>
                    <a:pt x="85725" y="9525"/>
                  </a:moveTo>
                  <a:lnTo>
                    <a:pt x="1619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81555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85725" y="0"/>
                  </a:lnTo>
                </a:path>
                <a:path w="190500">
                  <a:moveTo>
                    <a:pt x="9525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625" y="38298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19050" y="0"/>
                  </a:moveTo>
                  <a:lnTo>
                    <a:pt x="104775" y="0"/>
                  </a:lnTo>
                </a:path>
                <a:path w="219075" h="9525">
                  <a:moveTo>
                    <a:pt x="114300" y="0"/>
                  </a:moveTo>
                  <a:lnTo>
                    <a:pt x="2095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8536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95250" y="0"/>
                  </a:moveTo>
                  <a:lnTo>
                    <a:pt x="13335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9625" y="3867943"/>
              <a:ext cx="219075" cy="9525"/>
            </a:xfrm>
            <a:custGeom>
              <a:avLst/>
              <a:gdLst/>
              <a:ahLst/>
              <a:cxnLst/>
              <a:rect l="l" t="t" r="r" b="b"/>
              <a:pathLst>
                <a:path w="219075" h="9525">
                  <a:moveTo>
                    <a:pt x="95250" y="0"/>
                  </a:moveTo>
                  <a:lnTo>
                    <a:pt x="133350" y="0"/>
                  </a:lnTo>
                </a:path>
                <a:path w="219075" h="9525">
                  <a:moveTo>
                    <a:pt x="0" y="9525"/>
                  </a:moveTo>
                  <a:lnTo>
                    <a:pt x="76200" y="9525"/>
                  </a:lnTo>
                </a:path>
                <a:path w="219075" h="9525">
                  <a:moveTo>
                    <a:pt x="95250" y="9525"/>
                  </a:moveTo>
                  <a:lnTo>
                    <a:pt x="133350" y="9525"/>
                  </a:lnTo>
                </a:path>
                <a:path w="219075" h="9525">
                  <a:moveTo>
                    <a:pt x="142875" y="9525"/>
                  </a:moveTo>
                  <a:lnTo>
                    <a:pt x="21907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625" y="389175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76200" y="0"/>
                  </a:lnTo>
                </a:path>
                <a:path w="219075">
                  <a:moveTo>
                    <a:pt x="142875" y="0"/>
                  </a:moveTo>
                  <a:lnTo>
                    <a:pt x="2190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8675" y="3906043"/>
              <a:ext cx="190500" cy="9525"/>
            </a:xfrm>
            <a:custGeom>
              <a:avLst/>
              <a:gdLst/>
              <a:ahLst/>
              <a:cxnLst/>
              <a:rect l="l" t="t" r="r" b="b"/>
              <a:pathLst>
                <a:path w="190500" h="9525">
                  <a:moveTo>
                    <a:pt x="0" y="0"/>
                  </a:moveTo>
                  <a:lnTo>
                    <a:pt x="85725" y="0"/>
                  </a:lnTo>
                </a:path>
                <a:path w="190500" h="9525">
                  <a:moveTo>
                    <a:pt x="95250" y="0"/>
                  </a:moveTo>
                  <a:lnTo>
                    <a:pt x="190500" y="0"/>
                  </a:lnTo>
                </a:path>
                <a:path w="190500" h="9525">
                  <a:moveTo>
                    <a:pt x="0" y="9525"/>
                  </a:moveTo>
                  <a:lnTo>
                    <a:pt x="85725" y="9525"/>
                  </a:lnTo>
                </a:path>
                <a:path w="190500" h="9525">
                  <a:moveTo>
                    <a:pt x="95250" y="9525"/>
                  </a:moveTo>
                  <a:lnTo>
                    <a:pt x="19050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8200" y="3929856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76200" y="0"/>
                  </a:lnTo>
                </a:path>
                <a:path w="161925">
                  <a:moveTo>
                    <a:pt x="85725" y="0"/>
                  </a:moveTo>
                  <a:lnTo>
                    <a:pt x="1619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5" y="3944143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142875" h="9525">
                  <a:moveTo>
                    <a:pt x="0" y="0"/>
                  </a:moveTo>
                  <a:lnTo>
                    <a:pt x="66675" y="0"/>
                  </a:lnTo>
                </a:path>
                <a:path w="142875" h="9525">
                  <a:moveTo>
                    <a:pt x="76200" y="0"/>
                  </a:moveTo>
                  <a:lnTo>
                    <a:pt x="142875" y="0"/>
                  </a:lnTo>
                </a:path>
                <a:path w="142875" h="9525">
                  <a:moveTo>
                    <a:pt x="19050" y="9525"/>
                  </a:moveTo>
                  <a:lnTo>
                    <a:pt x="66675" y="9525"/>
                  </a:lnTo>
                </a:path>
                <a:path w="142875" h="9525">
                  <a:moveTo>
                    <a:pt x="76200" y="9525"/>
                  </a:moveTo>
                  <a:lnTo>
                    <a:pt x="133350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5825" y="396795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8350" y="2183606"/>
            <a:ext cx="7541259" cy="3867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46100" marR="916940">
              <a:lnSpc>
                <a:spcPct val="102299"/>
              </a:lnSpc>
              <a:spcBef>
                <a:spcPts val="50"/>
              </a:spcBef>
            </a:pPr>
            <a:r>
              <a:rPr sz="2750" spc="15" dirty="0">
                <a:latin typeface="Tahoma"/>
                <a:cs typeface="Tahoma"/>
              </a:rPr>
              <a:t>Stanford Protocol Proposal </a:t>
            </a:r>
            <a:r>
              <a:rPr sz="2750" spc="10" dirty="0">
                <a:latin typeface="Tahoma"/>
                <a:cs typeface="Tahoma"/>
              </a:rPr>
              <a:t>for </a:t>
            </a:r>
            <a:r>
              <a:rPr sz="2750" spc="15" dirty="0">
                <a:latin typeface="Tahoma"/>
                <a:cs typeface="Tahoma"/>
              </a:rPr>
              <a:t>Internet  Retrieval and</a:t>
            </a:r>
            <a:r>
              <a:rPr sz="2750" spc="65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Search</a:t>
            </a:r>
            <a:endParaRPr sz="275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750"/>
              </a:spcBef>
            </a:pPr>
            <a:r>
              <a:rPr sz="2750" spc="15" dirty="0">
                <a:latin typeface="Tahoma"/>
                <a:cs typeface="Tahoma"/>
              </a:rPr>
              <a:t>Supported by 11</a:t>
            </a:r>
            <a:r>
              <a:rPr sz="2750" spc="95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companies</a:t>
            </a:r>
            <a:endParaRPr sz="2750">
              <a:latin typeface="Tahoma"/>
              <a:cs typeface="Tahoma"/>
            </a:endParaRPr>
          </a:p>
          <a:p>
            <a:pPr marL="546100" marR="833755">
              <a:lnSpc>
                <a:spcPct val="102299"/>
              </a:lnSpc>
              <a:spcBef>
                <a:spcPts val="670"/>
              </a:spcBef>
            </a:pPr>
            <a:r>
              <a:rPr sz="2750" spc="5" dirty="0">
                <a:latin typeface="Tahoma"/>
                <a:cs typeface="Tahoma"/>
              </a:rPr>
              <a:t>Facilitates </a:t>
            </a:r>
            <a:r>
              <a:rPr sz="2750" spc="15" dirty="0">
                <a:latin typeface="Tahoma"/>
                <a:cs typeface="Tahoma"/>
              </a:rPr>
              <a:t>the task </a:t>
            </a:r>
            <a:r>
              <a:rPr sz="2750" spc="10" dirty="0">
                <a:latin typeface="Tahoma"/>
                <a:cs typeface="Tahoma"/>
              </a:rPr>
              <a:t>of querying </a:t>
            </a:r>
            <a:r>
              <a:rPr sz="2750" spc="15" dirty="0">
                <a:latin typeface="Tahoma"/>
                <a:cs typeface="Tahoma"/>
              </a:rPr>
              <a:t>multiple  </a:t>
            </a:r>
            <a:r>
              <a:rPr sz="2750" spc="10" dirty="0">
                <a:latin typeface="Tahoma"/>
                <a:cs typeface="Tahoma"/>
              </a:rPr>
              <a:t>document</a:t>
            </a:r>
            <a:r>
              <a:rPr sz="2750" spc="40" dirty="0">
                <a:latin typeface="Tahoma"/>
                <a:cs typeface="Tahoma"/>
              </a:rPr>
              <a:t> </a:t>
            </a:r>
            <a:r>
              <a:rPr sz="2750" spc="10" dirty="0">
                <a:latin typeface="Tahoma"/>
                <a:cs typeface="Tahoma"/>
              </a:rPr>
              <a:t>sources</a:t>
            </a:r>
            <a:endParaRPr sz="275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750" spc="10" dirty="0">
                <a:latin typeface="Tahoma"/>
                <a:cs typeface="Tahoma"/>
              </a:rPr>
              <a:t>Choose the best </a:t>
            </a:r>
            <a:r>
              <a:rPr sz="2750" spc="15" dirty="0">
                <a:latin typeface="Tahoma"/>
                <a:cs typeface="Tahoma"/>
              </a:rPr>
              <a:t>sources </a:t>
            </a:r>
            <a:r>
              <a:rPr sz="2750" spc="10" dirty="0">
                <a:latin typeface="Tahoma"/>
                <a:cs typeface="Tahoma"/>
              </a:rPr>
              <a:t>to </a:t>
            </a:r>
            <a:r>
              <a:rPr sz="2750" spc="15" dirty="0">
                <a:latin typeface="Tahoma"/>
                <a:cs typeface="Tahoma"/>
              </a:rPr>
              <a:t>evaluate </a:t>
            </a:r>
            <a:r>
              <a:rPr sz="2750" spc="10" dirty="0">
                <a:latin typeface="Tahoma"/>
                <a:cs typeface="Tahoma"/>
              </a:rPr>
              <a:t>a</a:t>
            </a:r>
            <a:r>
              <a:rPr sz="2750" spc="275" dirty="0">
                <a:latin typeface="Tahoma"/>
                <a:cs typeface="Tahoma"/>
              </a:rPr>
              <a:t> </a:t>
            </a:r>
            <a:r>
              <a:rPr sz="2750" spc="10" dirty="0">
                <a:latin typeface="Tahoma"/>
                <a:cs typeface="Tahoma"/>
              </a:rPr>
              <a:t>query</a:t>
            </a:r>
            <a:endParaRPr sz="275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750" spc="5" dirty="0">
                <a:latin typeface="Tahoma"/>
                <a:cs typeface="Tahoma"/>
              </a:rPr>
              <a:t>Submit the query at these</a:t>
            </a:r>
            <a:r>
              <a:rPr sz="2750" spc="325" dirty="0">
                <a:latin typeface="Tahoma"/>
                <a:cs typeface="Tahoma"/>
              </a:rPr>
              <a:t> </a:t>
            </a:r>
            <a:r>
              <a:rPr sz="2750" spc="5" dirty="0">
                <a:latin typeface="Tahoma"/>
                <a:cs typeface="Tahoma"/>
              </a:rPr>
              <a:t>sources</a:t>
            </a:r>
            <a:endParaRPr sz="275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750" spc="15" dirty="0">
                <a:latin typeface="Tahoma"/>
                <a:cs typeface="Tahoma"/>
              </a:rPr>
              <a:t>Merge the query </a:t>
            </a:r>
            <a:r>
              <a:rPr sz="2750" spc="10" dirty="0">
                <a:latin typeface="Tahoma"/>
                <a:cs typeface="Tahoma"/>
              </a:rPr>
              <a:t>results </a:t>
            </a:r>
            <a:r>
              <a:rPr sz="2750" spc="15" dirty="0">
                <a:latin typeface="Tahoma"/>
                <a:cs typeface="Tahoma"/>
              </a:rPr>
              <a:t>from these</a:t>
            </a:r>
            <a:r>
              <a:rPr sz="2750" spc="180" dirty="0">
                <a:latin typeface="Tahoma"/>
                <a:cs typeface="Tahoma"/>
              </a:rPr>
              <a:t> </a:t>
            </a:r>
            <a:r>
              <a:rPr sz="2750" spc="15" dirty="0">
                <a:latin typeface="Tahoma"/>
                <a:cs typeface="Tahoma"/>
              </a:rPr>
              <a:t>sources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399732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STARTS</a:t>
            </a:r>
            <a:r>
              <a:rPr spc="-70" dirty="0"/>
              <a:t> </a:t>
            </a:r>
            <a:r>
              <a:rPr dirty="0"/>
              <a:t>Protocol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339181"/>
            <a:ext cx="238125" cy="238125"/>
            <a:chOff x="809625" y="2339181"/>
            <a:chExt cx="238125" cy="238125"/>
          </a:xfrm>
        </p:grpSpPr>
        <p:sp>
          <p:nvSpPr>
            <p:cNvPr id="4" name="object 4"/>
            <p:cNvSpPr/>
            <p:nvPr/>
          </p:nvSpPr>
          <p:spPr>
            <a:xfrm>
              <a:off x="895350" y="234394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235823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250" y="237251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38680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675" y="24010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675" y="24153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42966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24439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245824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248205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675" y="24963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675" y="25106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52491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253920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75" y="255349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5350" y="256778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1250" y="2094071"/>
            <a:ext cx="5588000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5"/>
              </a:spcBef>
            </a:pPr>
            <a:r>
              <a:rPr sz="3200" spc="10" dirty="0">
                <a:latin typeface="Tahoma"/>
                <a:cs typeface="Tahoma"/>
              </a:rPr>
              <a:t>The </a:t>
            </a:r>
            <a:r>
              <a:rPr sz="3200" spc="5" dirty="0">
                <a:latin typeface="Tahoma"/>
                <a:cs typeface="Tahoma"/>
              </a:rPr>
              <a:t>Query-Language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Problems  </a:t>
            </a:r>
            <a:r>
              <a:rPr sz="3200" spc="10" dirty="0">
                <a:latin typeface="Tahoma"/>
                <a:cs typeface="Tahoma"/>
              </a:rPr>
              <a:t>The Rank-Merging </a:t>
            </a:r>
            <a:r>
              <a:rPr sz="3200" spc="5" dirty="0">
                <a:latin typeface="Tahoma"/>
                <a:cs typeface="Tahoma"/>
              </a:rPr>
              <a:t>Problem  </a:t>
            </a:r>
            <a:r>
              <a:rPr sz="3200" spc="10" dirty="0">
                <a:latin typeface="Tahoma"/>
                <a:cs typeface="Tahoma"/>
              </a:rPr>
              <a:t>The </a:t>
            </a:r>
            <a:r>
              <a:rPr sz="3200" spc="5" dirty="0">
                <a:latin typeface="Tahoma"/>
                <a:cs typeface="Tahoma"/>
              </a:rPr>
              <a:t>Source-Metadata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Problem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625" y="2920206"/>
            <a:ext cx="238125" cy="238125"/>
            <a:chOff x="809625" y="2920206"/>
            <a:chExt cx="238125" cy="238125"/>
          </a:xfrm>
        </p:grpSpPr>
        <p:sp>
          <p:nvSpPr>
            <p:cNvPr id="22" name="object 22"/>
            <p:cNvSpPr/>
            <p:nvPr/>
          </p:nvSpPr>
          <p:spPr>
            <a:xfrm>
              <a:off x="895350" y="2924968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775" y="2939256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250" y="295354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2967831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8675" y="298211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" y="299640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25" y="3010693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9625" y="30249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039268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25" y="306308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675" y="3077368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8675" y="3091656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200" y="3105943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250" y="312023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775" y="3134518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50" y="314880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9625" y="3501231"/>
            <a:ext cx="238125" cy="238125"/>
            <a:chOff x="809625" y="3501231"/>
            <a:chExt cx="238125" cy="238125"/>
          </a:xfrm>
        </p:grpSpPr>
        <p:sp>
          <p:nvSpPr>
            <p:cNvPr id="39" name="object 39"/>
            <p:cNvSpPr/>
            <p:nvPr/>
          </p:nvSpPr>
          <p:spPr>
            <a:xfrm>
              <a:off x="895350" y="350599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775" y="352028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250" y="353456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200" y="3548856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8675" y="356314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675" y="357743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" y="3591718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36060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04775" y="0"/>
                  </a:moveTo>
                  <a:lnTo>
                    <a:pt x="14287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625" y="3620293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104775" y="0"/>
                  </a:moveTo>
                  <a:lnTo>
                    <a:pt x="142875" y="0"/>
                  </a:lnTo>
                </a:path>
                <a:path w="238125" h="9525">
                  <a:moveTo>
                    <a:pt x="0" y="9525"/>
                  </a:moveTo>
                  <a:lnTo>
                    <a:pt x="85725" y="9525"/>
                  </a:lnTo>
                </a:path>
                <a:path w="238125" h="9525">
                  <a:moveTo>
                    <a:pt x="104775" y="9525"/>
                  </a:moveTo>
                  <a:lnTo>
                    <a:pt x="142875" y="9525"/>
                  </a:lnTo>
                </a:path>
                <a:path w="238125" h="9525">
                  <a:moveTo>
                    <a:pt x="152400" y="9525"/>
                  </a:moveTo>
                  <a:lnTo>
                    <a:pt x="238125" y="9525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25" y="3644106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85725" y="0"/>
                  </a:lnTo>
                </a:path>
                <a:path w="238125">
                  <a:moveTo>
                    <a:pt x="152400" y="0"/>
                  </a:moveTo>
                  <a:lnTo>
                    <a:pt x="23812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675" y="3658393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675" y="367268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95250" y="0"/>
                  </a:lnTo>
                </a:path>
                <a:path w="209550">
                  <a:moveTo>
                    <a:pt x="104775" y="0"/>
                  </a:moveTo>
                  <a:lnTo>
                    <a:pt x="20955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200" y="3686968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0" y="0"/>
                  </a:moveTo>
                  <a:lnTo>
                    <a:pt x="85725" y="0"/>
                  </a:lnTo>
                </a:path>
                <a:path w="180975">
                  <a:moveTo>
                    <a:pt x="95250" y="0"/>
                  </a:moveTo>
                  <a:lnTo>
                    <a:pt x="18097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370125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66675" y="0"/>
                  </a:lnTo>
                </a:path>
                <a:path w="152400">
                  <a:moveTo>
                    <a:pt x="76200" y="0"/>
                  </a:moveTo>
                  <a:lnTo>
                    <a:pt x="152400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6775" y="371554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57150" y="0"/>
                  </a:lnTo>
                </a:path>
                <a:path w="123825">
                  <a:moveTo>
                    <a:pt x="66675" y="0"/>
                  </a:moveTo>
                  <a:lnTo>
                    <a:pt x="123825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50" y="37298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28575" y="0"/>
                  </a:lnTo>
                </a:path>
                <a:path w="66675">
                  <a:moveTo>
                    <a:pt x="38100" y="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46355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Add-on </a:t>
            </a:r>
            <a:r>
              <a:rPr spc="-15" dirty="0"/>
              <a:t>Tools:</a:t>
            </a:r>
            <a:r>
              <a:rPr spc="-45" dirty="0"/>
              <a:t> </a:t>
            </a:r>
            <a:r>
              <a:rPr spc="-15" dirty="0"/>
              <a:t>Alexa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625" y="2272506"/>
            <a:ext cx="152400" cy="152400"/>
            <a:chOff x="809625" y="2272506"/>
            <a:chExt cx="152400" cy="152400"/>
          </a:xfrm>
        </p:grpSpPr>
        <p:sp>
          <p:nvSpPr>
            <p:cNvPr id="4" name="object 4"/>
            <p:cNvSpPr/>
            <p:nvPr/>
          </p:nvSpPr>
          <p:spPr>
            <a:xfrm>
              <a:off x="809625" y="22725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625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2343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343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" y="23534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00" y="23534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23487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1250" y="2111216"/>
            <a:ext cx="7113270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49065">
              <a:lnSpc>
                <a:spcPct val="121900"/>
              </a:lnSpc>
              <a:spcBef>
                <a:spcPts val="95"/>
              </a:spcBef>
            </a:pPr>
            <a:r>
              <a:rPr sz="2000" spc="5" dirty="0">
                <a:latin typeface="Tahoma"/>
                <a:cs typeface="Tahoma"/>
              </a:rPr>
              <a:t>Free: </a:t>
            </a:r>
            <a:r>
              <a:rPr sz="2000" spc="-10" dirty="0">
                <a:latin typeface="Tahoma"/>
                <a:cs typeface="Tahoma"/>
                <a:hlinkClick r:id="rId4"/>
              </a:rPr>
              <a:t>www.alexa.com 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Appear as </a:t>
            </a:r>
            <a:r>
              <a:rPr sz="2000" spc="1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toolbar in IE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5x</a:t>
            </a:r>
            <a:endParaRPr sz="2000">
              <a:latin typeface="Tahoma"/>
              <a:cs typeface="Tahoma"/>
            </a:endParaRPr>
          </a:p>
          <a:p>
            <a:pPr marL="12700" marR="2405380">
              <a:lnSpc>
                <a:spcPts val="2850"/>
              </a:lnSpc>
              <a:spcBef>
                <a:spcPts val="170"/>
              </a:spcBef>
            </a:pPr>
            <a:r>
              <a:rPr sz="2000" dirty="0">
                <a:latin typeface="Tahoma"/>
                <a:cs typeface="Tahoma"/>
              </a:rPr>
              <a:t>Provide useful information about </a:t>
            </a:r>
            <a:r>
              <a:rPr sz="2000" spc="5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sites  </a:t>
            </a:r>
            <a:r>
              <a:rPr sz="2000" spc="5" dirty="0">
                <a:latin typeface="Tahoma"/>
                <a:cs typeface="Tahoma"/>
              </a:rPr>
              <a:t>Allow users to browse related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sites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latin typeface="Tahoma"/>
                <a:cs typeface="Tahoma"/>
              </a:rPr>
              <a:t>Perform searches within </a:t>
            </a:r>
            <a:r>
              <a:rPr sz="2000" spc="5" dirty="0">
                <a:latin typeface="Tahoma"/>
                <a:cs typeface="Tahoma"/>
              </a:rPr>
              <a:t>the Web </a:t>
            </a:r>
            <a:r>
              <a:rPr sz="2000" dirty="0">
                <a:latin typeface="Tahoma"/>
                <a:cs typeface="Tahoma"/>
              </a:rPr>
              <a:t>site, related site </a:t>
            </a:r>
            <a:r>
              <a:rPr sz="2000" spc="5" dirty="0">
                <a:latin typeface="Tahoma"/>
                <a:cs typeface="Tahoma"/>
              </a:rPr>
              <a:t>or the</a:t>
            </a:r>
            <a:r>
              <a:rPr sz="2000" spc="-2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whole  Web</a:t>
            </a:r>
            <a:endParaRPr sz="2000">
              <a:latin typeface="Tahoma"/>
              <a:cs typeface="Tahoma"/>
            </a:endParaRPr>
          </a:p>
          <a:p>
            <a:pPr marL="12700" marR="5062855">
              <a:lnSpc>
                <a:spcPts val="2850"/>
              </a:lnSpc>
              <a:spcBef>
                <a:spcPts val="170"/>
              </a:spcBef>
            </a:pPr>
            <a:r>
              <a:rPr sz="2000" spc="5" dirty="0">
                <a:latin typeface="Tahoma"/>
                <a:cs typeface="Tahoma"/>
              </a:rPr>
              <a:t>Shop </a:t>
            </a:r>
            <a:r>
              <a:rPr sz="2000" dirty="0">
                <a:latin typeface="Tahoma"/>
                <a:cs typeface="Tahoma"/>
              </a:rPr>
              <a:t>online  Provide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popularity</a:t>
            </a:r>
            <a:endParaRPr sz="2000">
              <a:latin typeface="Tahoma"/>
              <a:cs typeface="Tahoma"/>
            </a:endParaRPr>
          </a:p>
          <a:p>
            <a:pPr marL="12700" marR="4415155">
              <a:lnSpc>
                <a:spcPts val="2850"/>
              </a:lnSpc>
              <a:spcBef>
                <a:spcPts val="75"/>
              </a:spcBef>
            </a:pPr>
            <a:r>
              <a:rPr sz="2000" dirty="0">
                <a:latin typeface="Tahoma"/>
                <a:cs typeface="Tahoma"/>
              </a:rPr>
              <a:t>Provide speed </a:t>
            </a:r>
            <a:r>
              <a:rPr sz="2000" spc="5" dirty="0">
                <a:latin typeface="Tahoma"/>
                <a:cs typeface="Tahoma"/>
              </a:rPr>
              <a:t>of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access  </a:t>
            </a:r>
            <a:r>
              <a:rPr sz="2000" spc="5" dirty="0">
                <a:latin typeface="Tahoma"/>
                <a:cs typeface="Tahoma"/>
              </a:rPr>
              <a:t>Provide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freshness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5" dirty="0">
                <a:latin typeface="Tahoma"/>
                <a:cs typeface="Tahoma"/>
              </a:rPr>
              <a:t>Provide </a:t>
            </a:r>
            <a:r>
              <a:rPr sz="2000" dirty="0">
                <a:latin typeface="Tahoma"/>
                <a:cs typeface="Tahoma"/>
              </a:rPr>
              <a:t>overall quality </a:t>
            </a:r>
            <a:r>
              <a:rPr sz="2000" spc="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Alexa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users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9625" y="2643981"/>
            <a:ext cx="152400" cy="152400"/>
            <a:chOff x="809625" y="2643981"/>
            <a:chExt cx="152400" cy="152400"/>
          </a:xfrm>
        </p:grpSpPr>
        <p:sp>
          <p:nvSpPr>
            <p:cNvPr id="13" name="object 13"/>
            <p:cNvSpPr/>
            <p:nvPr/>
          </p:nvSpPr>
          <p:spPr>
            <a:xfrm>
              <a:off x="809625" y="26439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625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" y="27154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27154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625" y="27249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300" y="27249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625" y="27201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9625" y="3005931"/>
            <a:ext cx="152400" cy="152400"/>
            <a:chOff x="809625" y="3005931"/>
            <a:chExt cx="152400" cy="152400"/>
          </a:xfrm>
        </p:grpSpPr>
        <p:sp>
          <p:nvSpPr>
            <p:cNvPr id="21" name="object 21"/>
            <p:cNvSpPr/>
            <p:nvPr/>
          </p:nvSpPr>
          <p:spPr>
            <a:xfrm>
              <a:off x="809625" y="30059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3077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" y="30773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30773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5" y="30868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300" y="30868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9625" y="30821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9625" y="3367881"/>
            <a:ext cx="152400" cy="152400"/>
            <a:chOff x="809625" y="3367881"/>
            <a:chExt cx="152400" cy="152400"/>
          </a:xfrm>
        </p:grpSpPr>
        <p:sp>
          <p:nvSpPr>
            <p:cNvPr id="29" name="object 29"/>
            <p:cNvSpPr/>
            <p:nvPr/>
          </p:nvSpPr>
          <p:spPr>
            <a:xfrm>
              <a:off x="809625" y="33678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25" y="34393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300" y="34393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34393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625" y="34488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" y="34488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625" y="34440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09625" y="3739356"/>
            <a:ext cx="152400" cy="152400"/>
            <a:chOff x="809625" y="3739356"/>
            <a:chExt cx="152400" cy="152400"/>
          </a:xfrm>
        </p:grpSpPr>
        <p:sp>
          <p:nvSpPr>
            <p:cNvPr id="37" name="object 37"/>
            <p:cNvSpPr/>
            <p:nvPr/>
          </p:nvSpPr>
          <p:spPr>
            <a:xfrm>
              <a:off x="809625" y="37393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625" y="38107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6300" y="38107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400" y="38107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625" y="38203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300" y="38203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25" y="38155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9625" y="4406106"/>
            <a:ext cx="152400" cy="152400"/>
            <a:chOff x="809625" y="4406106"/>
            <a:chExt cx="152400" cy="152400"/>
          </a:xfrm>
        </p:grpSpPr>
        <p:sp>
          <p:nvSpPr>
            <p:cNvPr id="45" name="object 45"/>
            <p:cNvSpPr/>
            <p:nvPr/>
          </p:nvSpPr>
          <p:spPr>
            <a:xfrm>
              <a:off x="809625" y="440610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625" y="4477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6300" y="44775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4400" y="44775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9625" y="44870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6300" y="44870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5" y="448230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09625" y="4768056"/>
            <a:ext cx="152400" cy="152400"/>
            <a:chOff x="809625" y="4768056"/>
            <a:chExt cx="152400" cy="152400"/>
          </a:xfrm>
        </p:grpSpPr>
        <p:sp>
          <p:nvSpPr>
            <p:cNvPr id="53" name="object 53"/>
            <p:cNvSpPr/>
            <p:nvPr/>
          </p:nvSpPr>
          <p:spPr>
            <a:xfrm>
              <a:off x="809625" y="4768056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9625" y="4839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6300" y="48394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400" y="4839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625" y="48490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6300" y="48490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625" y="4844256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809625" y="5139531"/>
            <a:ext cx="152400" cy="152400"/>
            <a:chOff x="809625" y="5139531"/>
            <a:chExt cx="152400" cy="152400"/>
          </a:xfrm>
        </p:grpSpPr>
        <p:sp>
          <p:nvSpPr>
            <p:cNvPr id="61" name="object 61"/>
            <p:cNvSpPr/>
            <p:nvPr/>
          </p:nvSpPr>
          <p:spPr>
            <a:xfrm>
              <a:off x="809625" y="51395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9625" y="5210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6300" y="52109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4400" y="52109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9625" y="52204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6300" y="52204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625" y="52157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09625" y="5501481"/>
            <a:ext cx="152400" cy="152400"/>
            <a:chOff x="809625" y="5501481"/>
            <a:chExt cx="152400" cy="152400"/>
          </a:xfrm>
        </p:grpSpPr>
        <p:sp>
          <p:nvSpPr>
            <p:cNvPr id="69" name="object 69"/>
            <p:cNvSpPr/>
            <p:nvPr/>
          </p:nvSpPr>
          <p:spPr>
            <a:xfrm>
              <a:off x="809625" y="550148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9625" y="5572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6300" y="55729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4400" y="557291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9625" y="558244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6300" y="558244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9625" y="557768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09625" y="5863431"/>
            <a:ext cx="152400" cy="152400"/>
            <a:chOff x="809625" y="5863431"/>
            <a:chExt cx="152400" cy="152400"/>
          </a:xfrm>
        </p:grpSpPr>
        <p:sp>
          <p:nvSpPr>
            <p:cNvPr id="77" name="object 77"/>
            <p:cNvSpPr/>
            <p:nvPr/>
          </p:nvSpPr>
          <p:spPr>
            <a:xfrm>
              <a:off x="809625" y="5863431"/>
              <a:ext cx="152400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9625" y="59348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6300" y="593486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4400" y="59348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78D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9625" y="59443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C69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6300" y="5944393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9625" y="5939631"/>
              <a:ext cx="1524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135856"/>
            <a:ext cx="290258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Future</a:t>
            </a:r>
            <a:r>
              <a:rPr spc="-50" dirty="0"/>
              <a:t> </a:t>
            </a:r>
            <a:r>
              <a:rPr spc="-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350" y="2124551"/>
            <a:ext cx="7159625" cy="396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Provide better information</a:t>
            </a:r>
            <a:r>
              <a:rPr sz="1800" spc="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filtering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10" dirty="0">
                <a:latin typeface="Tahoma"/>
                <a:cs typeface="Tahoma"/>
              </a:rPr>
              <a:t>Pose queries more</a:t>
            </a:r>
            <a:r>
              <a:rPr sz="1800" spc="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visually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New techniques to traverse the Web due to Web’s</a:t>
            </a:r>
            <a:r>
              <a:rPr sz="1800" spc="2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growth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10" dirty="0">
                <a:latin typeface="Tahoma"/>
                <a:cs typeface="Tahoma"/>
              </a:rPr>
              <a:t>New techniques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increase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efficiency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Better ranking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algorithms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Algorithms that choose which pages to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index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10" dirty="0">
                <a:latin typeface="Tahoma"/>
                <a:cs typeface="Tahoma"/>
              </a:rPr>
              <a:t>Techniques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find dynamic pages which are created </a:t>
            </a:r>
            <a:r>
              <a:rPr sz="1800" spc="-5" dirty="0">
                <a:latin typeface="Tahoma"/>
                <a:cs typeface="Tahoma"/>
              </a:rPr>
              <a:t>on</a:t>
            </a:r>
            <a:r>
              <a:rPr sz="1800" spc="34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demand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Techniques to avoid searching for duplicated</a:t>
            </a:r>
            <a:r>
              <a:rPr sz="1800" spc="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Techniques to search multimedia documents on the</a:t>
            </a:r>
            <a:r>
              <a:rPr sz="1800" spc="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Web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Friendly </a:t>
            </a:r>
            <a:r>
              <a:rPr sz="1800" dirty="0">
                <a:latin typeface="Tahoma"/>
                <a:cs typeface="Tahoma"/>
              </a:rPr>
              <a:t>user</a:t>
            </a:r>
            <a:r>
              <a:rPr sz="1800" spc="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interfaces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Standard protocol to query search</a:t>
            </a:r>
            <a:r>
              <a:rPr sz="1800" spc="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engines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15" dirty="0">
                <a:latin typeface="Tahoma"/>
                <a:cs typeface="Tahoma"/>
              </a:rPr>
              <a:t>Web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mining</a:t>
            </a:r>
            <a:endParaRPr sz="18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spc="-5" dirty="0">
                <a:latin typeface="Tahoma"/>
                <a:cs typeface="Tahoma"/>
              </a:rPr>
              <a:t>Developments of reliable and secure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intranet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79513"/>
            <a:ext cx="88868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6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150" y="3250406"/>
            <a:ext cx="256857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7575"/>
            <a:ext cx="8458200" cy="604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8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1374"/>
            <a:ext cx="7620000" cy="56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9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02481"/>
            <a:ext cx="7267575" cy="1354217"/>
          </a:xfrm>
        </p:spPr>
        <p:txBody>
          <a:bodyPr/>
          <a:lstStyle/>
          <a:p>
            <a:r>
              <a:rPr lang="en-US" i="0" dirty="0"/>
              <a:t>Search </a:t>
            </a:r>
            <a:r>
              <a:rPr lang="en-US" i="0" dirty="0" smtClean="0"/>
              <a:t>Engines Architecture</a:t>
            </a:r>
            <a:r>
              <a:rPr lang="en-US" i="0" dirty="0"/>
              <a:t/>
            </a:r>
            <a:br>
              <a:rPr lang="en-US" i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3375"/>
            <a:ext cx="8763000" cy="1661993"/>
          </a:xfrm>
        </p:spPr>
        <p:txBody>
          <a:bodyPr/>
          <a:lstStyle/>
          <a:p>
            <a:r>
              <a:rPr lang="en-US" sz="1800" dirty="0"/>
              <a:t>The search engine architecture comprises of the three basic layers listed below: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Content collection and refinement.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Search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User and application interfaces</a:t>
            </a:r>
          </a:p>
          <a:p>
            <a:endParaRPr lang="en-US" sz="1800" dirty="0"/>
          </a:p>
        </p:txBody>
      </p:sp>
      <p:pic>
        <p:nvPicPr>
          <p:cNvPr id="16386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22574"/>
            <a:ext cx="5943600" cy="40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02481"/>
            <a:ext cx="7267575" cy="984885"/>
          </a:xfrm>
        </p:spPr>
        <p:txBody>
          <a:bodyPr/>
          <a:lstStyle/>
          <a:p>
            <a:r>
              <a:rPr lang="en-US" sz="3200" dirty="0"/>
              <a:t>Search Engine Processing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527175"/>
            <a:ext cx="3048000" cy="3693319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Indexing </a:t>
            </a:r>
            <a:r>
              <a:rPr lang="en-US" sz="1600" dirty="0">
                <a:solidFill>
                  <a:srgbClr val="FF0000"/>
                </a:solidFill>
              </a:rPr>
              <a:t>Process</a:t>
            </a:r>
          </a:p>
          <a:p>
            <a:r>
              <a:rPr lang="en-US" sz="1600" dirty="0"/>
              <a:t>Indexing process comprises of the following three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Index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 acquisition</a:t>
            </a:r>
          </a:p>
          <a:p>
            <a:r>
              <a:rPr lang="en-US" sz="1600" dirty="0"/>
              <a:t>It identifies and stores documents for indexing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Text Transformation</a:t>
            </a:r>
          </a:p>
          <a:p>
            <a:r>
              <a:rPr lang="en-US" sz="1600" dirty="0"/>
              <a:t>It transforms document into index terms or features.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038600" y="1374775"/>
            <a:ext cx="510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Creation</a:t>
            </a:r>
          </a:p>
          <a:p>
            <a:r>
              <a:rPr lang="en-US" dirty="0"/>
              <a:t>It takes index terms created by text transformations and create data structures to </a:t>
            </a:r>
            <a:r>
              <a:rPr lang="en-US" dirty="0" err="1"/>
              <a:t>suport</a:t>
            </a:r>
            <a:r>
              <a:rPr lang="en-US" dirty="0"/>
              <a:t> fast searching.</a:t>
            </a:r>
          </a:p>
          <a:p>
            <a:r>
              <a:rPr lang="en-US" dirty="0"/>
              <a:t>Query </a:t>
            </a:r>
            <a:r>
              <a:rPr lang="en-US" dirty="0" smtClean="0"/>
              <a:t>Process</a:t>
            </a:r>
          </a:p>
          <a:p>
            <a:endParaRPr lang="en-US" dirty="0"/>
          </a:p>
          <a:p>
            <a:r>
              <a:rPr lang="en-US" dirty="0"/>
              <a:t>Query process comprises of the following three tasks:</a:t>
            </a:r>
          </a:p>
          <a:p>
            <a:r>
              <a:rPr lang="en-US" dirty="0"/>
              <a:t>User </a:t>
            </a:r>
            <a:r>
              <a:rPr lang="en-US" dirty="0" smtClean="0"/>
              <a:t>interaction, Ranking, Evaluation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User interaction</a:t>
            </a:r>
          </a:p>
          <a:p>
            <a:r>
              <a:rPr lang="en-US" dirty="0"/>
              <a:t>It </a:t>
            </a:r>
            <a:r>
              <a:rPr lang="en-US" dirty="0" err="1"/>
              <a:t>supporst</a:t>
            </a:r>
            <a:r>
              <a:rPr lang="en-US" dirty="0"/>
              <a:t> creation and refinement of user query and displays the results.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It uses query and indexes to create ranked list of documents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</a:p>
          <a:p>
            <a:r>
              <a:rPr lang="en-US" dirty="0"/>
              <a:t>It monitors and measures the effectiveness and efficiency. It is done offline.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862F5A49214EB1A32927D565AA61" ma:contentTypeVersion="7" ma:contentTypeDescription="Create a new document." ma:contentTypeScope="" ma:versionID="95ed923185f8fd108d9c0e9bde8c0716">
  <xsd:schema xmlns:xsd="http://www.w3.org/2001/XMLSchema" xmlns:xs="http://www.w3.org/2001/XMLSchema" xmlns:p="http://schemas.microsoft.com/office/2006/metadata/properties" xmlns:ns2="82374d3d-c7f0-4c67-9df0-83f04a7f88ad" xmlns:ns3="2c4d6d5c-dd3b-42ff-9982-61cd752b348c" targetNamespace="http://schemas.microsoft.com/office/2006/metadata/properties" ma:root="true" ma:fieldsID="66a13af9e3239e7a1594d7421c5cba8c" ns2:_="" ns3:_="">
    <xsd:import namespace="82374d3d-c7f0-4c67-9df0-83f04a7f88ad"/>
    <xsd:import namespace="2c4d6d5c-dd3b-42ff-9982-61cd752b3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74d3d-c7f0-4c67-9df0-83f04a7f8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d6d5c-dd3b-42ff-9982-61cd752b348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9b79846-4284-4b81-af6f-47f48b2efa47}" ma:internalName="TaxCatchAll" ma:showField="CatchAllData" ma:web="2c4d6d5c-dd3b-42ff-9982-61cd752b3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4d6d5c-dd3b-42ff-9982-61cd752b348c" xsi:nil="true"/>
    <lcf76f155ced4ddcb4097134ff3c332f xmlns="82374d3d-c7f0-4c67-9df0-83f04a7f88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EB03B5-D050-4629-8BFF-906A589CB4E9}"/>
</file>

<file path=customXml/itemProps2.xml><?xml version="1.0" encoding="utf-8"?>
<ds:datastoreItem xmlns:ds="http://schemas.openxmlformats.org/officeDocument/2006/customXml" ds:itemID="{01C5882C-399B-4E02-B0E4-74689894C3EF}"/>
</file>

<file path=customXml/itemProps3.xml><?xml version="1.0" encoding="utf-8"?>
<ds:datastoreItem xmlns:ds="http://schemas.openxmlformats.org/officeDocument/2006/customXml" ds:itemID="{637BD028-9217-4746-9CBD-DF66F677C7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1761</Words>
  <Application>Microsoft Office PowerPoint</Application>
  <PresentationFormat>Custom</PresentationFormat>
  <Paragraphs>315</Paragraphs>
  <Slides>56</Slides>
  <Notes>0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Web Search  Engines</vt:lpstr>
      <vt:lpstr>Questions about the Web</vt:lpstr>
      <vt:lpstr>Characteristics of the Web</vt:lpstr>
      <vt:lpstr>Difficulties of Building a Search  Engine</vt:lpstr>
      <vt:lpstr>PowerPoint Presentation</vt:lpstr>
      <vt:lpstr>PowerPoint Presentation</vt:lpstr>
      <vt:lpstr>PowerPoint Presentation</vt:lpstr>
      <vt:lpstr>Search Engines Architecture </vt:lpstr>
      <vt:lpstr>Search Engine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Retrieval</vt:lpstr>
      <vt:lpstr>User Problems</vt:lpstr>
      <vt:lpstr>Searching Guidelines</vt:lpstr>
      <vt:lpstr>Types of Search Engines</vt:lpstr>
      <vt:lpstr>The Largest Search Engines</vt:lpstr>
      <vt:lpstr>Search Engine Architectures</vt:lpstr>
      <vt:lpstr>AltaVista Architecture</vt:lpstr>
      <vt:lpstr>Harvest Architecture</vt:lpstr>
      <vt:lpstr>Google Architecture</vt:lpstr>
      <vt:lpstr>User Interfaces</vt:lpstr>
      <vt:lpstr>Web Directories</vt:lpstr>
      <vt:lpstr>The Most Popular Web  Directories in 1998</vt:lpstr>
      <vt:lpstr>Ranking</vt:lpstr>
      <vt:lpstr>PageRank</vt:lpstr>
      <vt:lpstr>Anchor Text</vt:lpstr>
      <vt:lpstr>Other Features</vt:lpstr>
      <vt:lpstr>Web Crawlers</vt:lpstr>
      <vt:lpstr>Google Crawler</vt:lpstr>
      <vt:lpstr>Internet Archive</vt:lpstr>
      <vt:lpstr>Indices</vt:lpstr>
      <vt:lpstr>Metasearchers</vt:lpstr>
      <vt:lpstr>Metasearchers in 1998</vt:lpstr>
      <vt:lpstr>Inquirus</vt:lpstr>
      <vt:lpstr>Savvy Search</vt:lpstr>
      <vt:lpstr>STARTS</vt:lpstr>
      <vt:lpstr>STARTS Protocol</vt:lpstr>
      <vt:lpstr>Add-on Tools: Alexa</vt:lpstr>
      <vt:lpstr>Future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Engines.ppt [Read-Only]</dc:title>
  <dc:creator>tozsu</dc:creator>
  <cp:lastModifiedBy>Windows User</cp:lastModifiedBy>
  <cp:revision>11</cp:revision>
  <dcterms:created xsi:type="dcterms:W3CDTF">2021-08-04T03:02:24Z</dcterms:created>
  <dcterms:modified xsi:type="dcterms:W3CDTF">2021-08-06T05:13:32Z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2001-02-27T00:00:00Z</vt:filetime>
  </property>
  <property fmtid="{D5CDD505-2E9C-101B-9397-08002B2CF9AE}" pid="3" name="Creator">
    <vt:lpwstr>Microsoft PowerPoint - [Web Search Engines.ppt [Read-Only]]</vt:lpwstr>
  </property>
  <property fmtid="{D5CDD505-2E9C-101B-9397-08002B2CF9AE}" pid="4" name="LastSaved">
    <vt:filetime>2021-08-04T00:00:00Z</vt:filetime>
  </property>
  <property fmtid="{D5CDD505-2E9C-101B-9397-08002B2CF9AE}" pid="5" name="ContentTypeId">
    <vt:lpwstr>0x0101007B12862F5A49214EB1A32927D565AA61</vt:lpwstr>
  </property>
</Properties>
</file>