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9"/>
  </p:notesMasterIdLst>
  <p:sldIdLst>
    <p:sldId id="289" r:id="rId5"/>
    <p:sldId id="291" r:id="rId6"/>
    <p:sldId id="297" r:id="rId7"/>
    <p:sldId id="298" r:id="rId8"/>
    <p:sldId id="311" r:id="rId9"/>
    <p:sldId id="292" r:id="rId10"/>
    <p:sldId id="293" r:id="rId11"/>
    <p:sldId id="299" r:id="rId12"/>
    <p:sldId id="294" r:id="rId13"/>
    <p:sldId id="295" r:id="rId14"/>
    <p:sldId id="301" r:id="rId15"/>
    <p:sldId id="300" r:id="rId16"/>
    <p:sldId id="296" r:id="rId17"/>
    <p:sldId id="307" r:id="rId18"/>
    <p:sldId id="302" r:id="rId19"/>
    <p:sldId id="303" r:id="rId20"/>
    <p:sldId id="304" r:id="rId21"/>
    <p:sldId id="306" r:id="rId22"/>
    <p:sldId id="308" r:id="rId23"/>
    <p:sldId id="309" r:id="rId24"/>
    <p:sldId id="310" r:id="rId25"/>
    <p:sldId id="305" r:id="rId26"/>
    <p:sldId id="256" r:id="rId27"/>
    <p:sldId id="283" r:id="rId28"/>
    <p:sldId id="287" r:id="rId29"/>
    <p:sldId id="264" r:id="rId30"/>
    <p:sldId id="265" r:id="rId31"/>
    <p:sldId id="266" r:id="rId32"/>
    <p:sldId id="267" r:id="rId33"/>
    <p:sldId id="268" r:id="rId34"/>
    <p:sldId id="269" r:id="rId35"/>
    <p:sldId id="270" r:id="rId36"/>
    <p:sldId id="272" r:id="rId37"/>
    <p:sldId id="273" r:id="rId38"/>
    <p:sldId id="274" r:id="rId39"/>
    <p:sldId id="277" r:id="rId40"/>
    <p:sldId id="278" r:id="rId41"/>
    <p:sldId id="279" r:id="rId42"/>
    <p:sldId id="280" r:id="rId43"/>
    <p:sldId id="281" r:id="rId44"/>
    <p:sldId id="282" r:id="rId45"/>
    <p:sldId id="257" r:id="rId46"/>
    <p:sldId id="258" r:id="rId47"/>
    <p:sldId id="284" r:id="rId48"/>
    <p:sldId id="285" r:id="rId49"/>
    <p:sldId id="286" r:id="rId50"/>
    <p:sldId id="259" r:id="rId51"/>
    <p:sldId id="260" r:id="rId52"/>
    <p:sldId id="261" r:id="rId53"/>
    <p:sldId id="262" r:id="rId54"/>
    <p:sldId id="312" r:id="rId55"/>
    <p:sldId id="313" r:id="rId56"/>
    <p:sldId id="314" r:id="rId57"/>
    <p:sldId id="31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CCB590-6141-407D-A034-4D7EB740BD39}" type="datetimeFigureOut">
              <a:rPr lang="en-US" smtClean="0"/>
              <a:t>4/14/2023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ED4813-E31C-4DA2-BDBB-48C2E4301DD0}" type="slidenum">
              <a:rPr lang="en-US" smtClean="0"/>
              <a:t>‹#›</a:t>
            </a:fld>
            <a:endParaRPr lang="en-US"/>
          </a:p>
        </p:txBody>
      </p:sp>
    </p:spTree>
    <p:extLst>
      <p:ext uri="{BB962C8B-B14F-4D97-AF65-F5344CB8AC3E}">
        <p14:creationId xmlns:p14="http://schemas.microsoft.com/office/powerpoint/2010/main" val="998806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F4300E-66CB-0249-85D5-A2EA013491A8}" type="slidenum">
              <a:rPr lang="en-US" smtClean="0"/>
              <a:t>30</a:t>
            </a:fld>
            <a:endParaRPr lang="en-US"/>
          </a:p>
        </p:txBody>
      </p:sp>
    </p:spTree>
    <p:extLst>
      <p:ext uri="{BB962C8B-B14F-4D97-AF65-F5344CB8AC3E}">
        <p14:creationId xmlns:p14="http://schemas.microsoft.com/office/powerpoint/2010/main" val="3398330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F4300E-66CB-0249-85D5-A2EA013491A8}" type="slidenum">
              <a:rPr lang="en-US" smtClean="0"/>
              <a:t>31</a:t>
            </a:fld>
            <a:endParaRPr lang="en-US"/>
          </a:p>
        </p:txBody>
      </p:sp>
    </p:spTree>
    <p:extLst>
      <p:ext uri="{BB962C8B-B14F-4D97-AF65-F5344CB8AC3E}">
        <p14:creationId xmlns:p14="http://schemas.microsoft.com/office/powerpoint/2010/main" val="3398330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F4300E-66CB-0249-85D5-A2EA013491A8}" type="slidenum">
              <a:rPr lang="en-US" smtClean="0"/>
              <a:t>37</a:t>
            </a:fld>
            <a:endParaRPr lang="en-US"/>
          </a:p>
        </p:txBody>
      </p:sp>
    </p:spTree>
    <p:extLst>
      <p:ext uri="{BB962C8B-B14F-4D97-AF65-F5344CB8AC3E}">
        <p14:creationId xmlns:p14="http://schemas.microsoft.com/office/powerpoint/2010/main" val="3398330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F4300E-66CB-0249-85D5-A2EA013491A8}" type="slidenum">
              <a:rPr lang="en-US" smtClean="0"/>
              <a:t>38</a:t>
            </a:fld>
            <a:endParaRPr lang="en-US"/>
          </a:p>
        </p:txBody>
      </p:sp>
    </p:spTree>
    <p:extLst>
      <p:ext uri="{BB962C8B-B14F-4D97-AF65-F5344CB8AC3E}">
        <p14:creationId xmlns:p14="http://schemas.microsoft.com/office/powerpoint/2010/main" val="3398330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F4300E-66CB-0249-85D5-A2EA013491A8}" type="slidenum">
              <a:rPr lang="en-US" smtClean="0"/>
              <a:t>39</a:t>
            </a:fld>
            <a:endParaRPr lang="en-US"/>
          </a:p>
        </p:txBody>
      </p:sp>
    </p:spTree>
    <p:extLst>
      <p:ext uri="{BB962C8B-B14F-4D97-AF65-F5344CB8AC3E}">
        <p14:creationId xmlns:p14="http://schemas.microsoft.com/office/powerpoint/2010/main" val="3398330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67A94D-5442-4C62-B920-55EED0ECFE4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57AF3-F06C-48A2-809B-C165AF04BA52}" type="slidenum">
              <a:rPr lang="en-US" smtClean="0"/>
              <a:t>‹#›</a:t>
            </a:fld>
            <a:endParaRPr lang="en-US"/>
          </a:p>
        </p:txBody>
      </p:sp>
    </p:spTree>
    <p:extLst>
      <p:ext uri="{BB962C8B-B14F-4D97-AF65-F5344CB8AC3E}">
        <p14:creationId xmlns:p14="http://schemas.microsoft.com/office/powerpoint/2010/main" val="10294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67A94D-5442-4C62-B920-55EED0ECFE4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57AF3-F06C-48A2-809B-C165AF04BA52}" type="slidenum">
              <a:rPr lang="en-US" smtClean="0"/>
              <a:t>‹#›</a:t>
            </a:fld>
            <a:endParaRPr lang="en-US"/>
          </a:p>
        </p:txBody>
      </p:sp>
    </p:spTree>
    <p:extLst>
      <p:ext uri="{BB962C8B-B14F-4D97-AF65-F5344CB8AC3E}">
        <p14:creationId xmlns:p14="http://schemas.microsoft.com/office/powerpoint/2010/main" val="2167996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67A94D-5442-4C62-B920-55EED0ECFE4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57AF3-F06C-48A2-809B-C165AF04BA52}" type="slidenum">
              <a:rPr lang="en-US" smtClean="0"/>
              <a:t>‹#›</a:t>
            </a:fld>
            <a:endParaRPr lang="en-US"/>
          </a:p>
        </p:txBody>
      </p:sp>
    </p:spTree>
    <p:extLst>
      <p:ext uri="{BB962C8B-B14F-4D97-AF65-F5344CB8AC3E}">
        <p14:creationId xmlns:p14="http://schemas.microsoft.com/office/powerpoint/2010/main" val="2483802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Text Placeholder 2"/>
          <p:cNvSpPr>
            <a:spLocks noGrp="1"/>
          </p:cNvSpPr>
          <p:nvPr>
            <p:ph type="body" sz="half" idx="1"/>
          </p:nvPr>
        </p:nvSpPr>
        <p:spPr>
          <a:xfrm>
            <a:off x="685800" y="1752600"/>
            <a:ext cx="77724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4267200"/>
            <a:ext cx="77724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pPr>
              <a:defRPr/>
            </a:pPr>
            <a:fld id="{C690F2E8-2F3B-4121-A7C0-C80FAE880E09}" type="slidenum">
              <a:rPr lang="en-US"/>
              <a:pPr>
                <a:defRPr/>
              </a:pPr>
              <a:t>‹#›</a:t>
            </a:fld>
            <a:endParaRPr lang="en-US"/>
          </a:p>
        </p:txBody>
      </p:sp>
    </p:spTree>
    <p:extLst>
      <p:ext uri="{BB962C8B-B14F-4D97-AF65-F5344CB8AC3E}">
        <p14:creationId xmlns:p14="http://schemas.microsoft.com/office/powerpoint/2010/main" val="2215707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67A94D-5442-4C62-B920-55EED0ECFE4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57AF3-F06C-48A2-809B-C165AF04BA52}" type="slidenum">
              <a:rPr lang="en-US" smtClean="0"/>
              <a:t>‹#›</a:t>
            </a:fld>
            <a:endParaRPr lang="en-US"/>
          </a:p>
        </p:txBody>
      </p:sp>
    </p:spTree>
    <p:extLst>
      <p:ext uri="{BB962C8B-B14F-4D97-AF65-F5344CB8AC3E}">
        <p14:creationId xmlns:p14="http://schemas.microsoft.com/office/powerpoint/2010/main" val="295823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7A94D-5442-4C62-B920-55EED0ECFE4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57AF3-F06C-48A2-809B-C165AF04BA52}" type="slidenum">
              <a:rPr lang="en-US" smtClean="0"/>
              <a:t>‹#›</a:t>
            </a:fld>
            <a:endParaRPr lang="en-US"/>
          </a:p>
        </p:txBody>
      </p:sp>
    </p:spTree>
    <p:extLst>
      <p:ext uri="{BB962C8B-B14F-4D97-AF65-F5344CB8AC3E}">
        <p14:creationId xmlns:p14="http://schemas.microsoft.com/office/powerpoint/2010/main" val="2771390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67A94D-5442-4C62-B920-55EED0ECFE49}"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57AF3-F06C-48A2-809B-C165AF04BA52}" type="slidenum">
              <a:rPr lang="en-US" smtClean="0"/>
              <a:t>‹#›</a:t>
            </a:fld>
            <a:endParaRPr lang="en-US"/>
          </a:p>
        </p:txBody>
      </p:sp>
    </p:spTree>
    <p:extLst>
      <p:ext uri="{BB962C8B-B14F-4D97-AF65-F5344CB8AC3E}">
        <p14:creationId xmlns:p14="http://schemas.microsoft.com/office/powerpoint/2010/main" val="894568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67A94D-5442-4C62-B920-55EED0ECFE49}"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57AF3-F06C-48A2-809B-C165AF04BA52}" type="slidenum">
              <a:rPr lang="en-US" smtClean="0"/>
              <a:t>‹#›</a:t>
            </a:fld>
            <a:endParaRPr lang="en-US"/>
          </a:p>
        </p:txBody>
      </p:sp>
    </p:spTree>
    <p:extLst>
      <p:ext uri="{BB962C8B-B14F-4D97-AF65-F5344CB8AC3E}">
        <p14:creationId xmlns:p14="http://schemas.microsoft.com/office/powerpoint/2010/main" val="143624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67A94D-5442-4C62-B920-55EED0ECFE49}"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57AF3-F06C-48A2-809B-C165AF04BA52}" type="slidenum">
              <a:rPr lang="en-US" smtClean="0"/>
              <a:t>‹#›</a:t>
            </a:fld>
            <a:endParaRPr lang="en-US"/>
          </a:p>
        </p:txBody>
      </p:sp>
    </p:spTree>
    <p:extLst>
      <p:ext uri="{BB962C8B-B14F-4D97-AF65-F5344CB8AC3E}">
        <p14:creationId xmlns:p14="http://schemas.microsoft.com/office/powerpoint/2010/main" val="230405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67A94D-5442-4C62-B920-55EED0ECFE49}"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F57AF3-F06C-48A2-809B-C165AF04BA52}" type="slidenum">
              <a:rPr lang="en-US" smtClean="0"/>
              <a:t>‹#›</a:t>
            </a:fld>
            <a:endParaRPr lang="en-US"/>
          </a:p>
        </p:txBody>
      </p:sp>
    </p:spTree>
    <p:extLst>
      <p:ext uri="{BB962C8B-B14F-4D97-AF65-F5344CB8AC3E}">
        <p14:creationId xmlns:p14="http://schemas.microsoft.com/office/powerpoint/2010/main" val="288450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67A94D-5442-4C62-B920-55EED0ECFE49}"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57AF3-F06C-48A2-809B-C165AF04BA52}" type="slidenum">
              <a:rPr lang="en-US" smtClean="0"/>
              <a:t>‹#›</a:t>
            </a:fld>
            <a:endParaRPr lang="en-US"/>
          </a:p>
        </p:txBody>
      </p:sp>
    </p:spTree>
    <p:extLst>
      <p:ext uri="{BB962C8B-B14F-4D97-AF65-F5344CB8AC3E}">
        <p14:creationId xmlns:p14="http://schemas.microsoft.com/office/powerpoint/2010/main" val="243897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67A94D-5442-4C62-B920-55EED0ECFE49}"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57AF3-F06C-48A2-809B-C165AF04BA52}" type="slidenum">
              <a:rPr lang="en-US" smtClean="0"/>
              <a:t>‹#›</a:t>
            </a:fld>
            <a:endParaRPr lang="en-US"/>
          </a:p>
        </p:txBody>
      </p:sp>
    </p:spTree>
    <p:extLst>
      <p:ext uri="{BB962C8B-B14F-4D97-AF65-F5344CB8AC3E}">
        <p14:creationId xmlns:p14="http://schemas.microsoft.com/office/powerpoint/2010/main" val="237456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7A94D-5442-4C62-B920-55EED0ECFE49}" type="datetimeFigureOut">
              <a:rPr lang="en-US" smtClean="0"/>
              <a:t>4/14/2023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57AF3-F06C-48A2-809B-C165AF04BA52}" type="slidenum">
              <a:rPr lang="en-US" smtClean="0"/>
              <a:t>‹#›</a:t>
            </a:fld>
            <a:endParaRPr lang="en-US"/>
          </a:p>
        </p:txBody>
      </p:sp>
    </p:spTree>
    <p:extLst>
      <p:ext uri="{BB962C8B-B14F-4D97-AF65-F5344CB8AC3E}">
        <p14:creationId xmlns:p14="http://schemas.microsoft.com/office/powerpoint/2010/main" val="902764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commonplaces.com/website-suppor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commonplaces.com/website-support" TargetMode="External"/><Relationship Id="rId2" Type="http://schemas.openxmlformats.org/officeDocument/2006/relationships/hyperlink" Target="https://www.commonplaces.com/blog/the-most-common-misconceptions-about-website-security/"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lstStyle/>
          <a:p>
            <a:r>
              <a:rPr lang="en-US" altLang="en-US" dirty="0"/>
              <a:t>Web   Securities &amp;  Adversarial Information Retrieval</a:t>
            </a:r>
          </a:p>
        </p:txBody>
      </p:sp>
      <p:sp>
        <p:nvSpPr>
          <p:cNvPr id="3" name="Subtitle 2"/>
          <p:cNvSpPr>
            <a:spLocks noGrp="1"/>
          </p:cNvSpPr>
          <p:nvPr>
            <p:ph type="subTitle" idx="1"/>
          </p:nvPr>
        </p:nvSpPr>
        <p:spPr>
          <a:xfrm>
            <a:off x="1295400" y="3886200"/>
            <a:ext cx="6400800" cy="1752600"/>
          </a:xfrm>
        </p:spPr>
        <p:txBody>
          <a:bodyPr rtlCol="0">
            <a:normAutofit/>
          </a:bodyPr>
          <a:lstStyle/>
          <a:p>
            <a:pPr fontAlgn="auto">
              <a:spcAft>
                <a:spcPts val="0"/>
              </a:spcAft>
              <a:buFont typeface="Arial" pitchFamily="34" charset="0"/>
              <a:buNone/>
              <a:defRPr/>
            </a:pPr>
            <a:r>
              <a:rPr lang="en-US" dirty="0"/>
              <a:t>The Manipulation of Web Content</a:t>
            </a:r>
          </a:p>
        </p:txBody>
      </p:sp>
    </p:spTree>
    <p:extLst>
      <p:ext uri="{BB962C8B-B14F-4D97-AF65-F5344CB8AC3E}">
        <p14:creationId xmlns:p14="http://schemas.microsoft.com/office/powerpoint/2010/main" val="2522068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Spamming</a:t>
            </a:r>
          </a:p>
        </p:txBody>
      </p:sp>
      <p:sp>
        <p:nvSpPr>
          <p:cNvPr id="13315" name="Rectangle 3"/>
          <p:cNvSpPr>
            <a:spLocks noGrp="1" noChangeArrowheads="1"/>
          </p:cNvSpPr>
          <p:nvPr>
            <p:ph type="body" idx="1"/>
          </p:nvPr>
        </p:nvSpPr>
        <p:spPr/>
        <p:txBody>
          <a:bodyPr/>
          <a:lstStyle/>
          <a:p>
            <a:r>
              <a:rPr lang="en-US" altLang="en-US"/>
              <a:t>Online tutorials for “</a:t>
            </a:r>
            <a:r>
              <a:rPr lang="en-US" altLang="en-US">
                <a:solidFill>
                  <a:srgbClr val="FF3300"/>
                </a:solidFill>
              </a:rPr>
              <a:t>search engine persuasion techniques</a:t>
            </a:r>
            <a:r>
              <a:rPr lang="en-US" altLang="en-US"/>
              <a:t>”</a:t>
            </a:r>
          </a:p>
          <a:p>
            <a:pPr lvl="1"/>
            <a:r>
              <a:rPr lang="en-US" altLang="en-US"/>
              <a:t>“How to boost your PageRank”</a:t>
            </a:r>
          </a:p>
          <a:p>
            <a:r>
              <a:rPr lang="en-US" altLang="en-US"/>
              <a:t>Artificial links and Web communities</a:t>
            </a:r>
          </a:p>
          <a:p>
            <a:r>
              <a:rPr lang="en-US" altLang="en-US"/>
              <a:t>Latest trend: “Google bombing”</a:t>
            </a:r>
          </a:p>
          <a:p>
            <a:pPr lvl="1"/>
            <a:r>
              <a:rPr lang="en-US" altLang="en-US"/>
              <a:t>a community of people create (genuine) links with a specific anchor text towards a specific page. Usually to make a political point</a:t>
            </a:r>
          </a:p>
        </p:txBody>
      </p:sp>
    </p:spTree>
    <p:extLst>
      <p:ext uri="{BB962C8B-B14F-4D97-AF65-F5344CB8AC3E}">
        <p14:creationId xmlns:p14="http://schemas.microsoft.com/office/powerpoint/2010/main" val="2792784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76200"/>
            <a:ext cx="8373107"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58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8264222"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730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Google Bombing</a:t>
            </a:r>
          </a:p>
        </p:txBody>
      </p:sp>
      <p:pic>
        <p:nvPicPr>
          <p:cNvPr id="1433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t="18907" r="22870" b="7648"/>
          <a:stretch>
            <a:fillRect/>
          </a:stretch>
        </p:blipFill>
        <p:spPr>
          <a:xfrm>
            <a:off x="755650" y="1484313"/>
            <a:ext cx="8135938" cy="5184775"/>
          </a:xfrm>
        </p:spPr>
      </p:pic>
    </p:spTree>
    <p:extLst>
      <p:ext uri="{BB962C8B-B14F-4D97-AF65-F5344CB8AC3E}">
        <p14:creationId xmlns:p14="http://schemas.microsoft.com/office/powerpoint/2010/main" val="105153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1" y="228600"/>
            <a:ext cx="8758758" cy="662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2545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742356" cy="662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560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8" y="152400"/>
            <a:ext cx="8591282" cy="6140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933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Cloaking in SEO?</a:t>
            </a:r>
          </a:p>
        </p:txBody>
      </p:sp>
      <p:sp>
        <p:nvSpPr>
          <p:cNvPr id="3" name="Content Placeholder 2"/>
          <p:cNvSpPr>
            <a:spLocks noGrp="1"/>
          </p:cNvSpPr>
          <p:nvPr>
            <p:ph idx="1"/>
          </p:nvPr>
        </p:nvSpPr>
        <p:spPr/>
        <p:txBody>
          <a:bodyPr/>
          <a:lstStyle/>
          <a:p>
            <a:r>
              <a:rPr lang="en-US" dirty="0"/>
              <a:t>Cloaking in SEO is a method used to serve users content or information that is different from what is presented to search engine crawlers (i.e. spiders or bots) to improve a website’s search engine rankings for certain keywords.</a:t>
            </a:r>
          </a:p>
        </p:txBody>
      </p:sp>
    </p:spTree>
    <p:extLst>
      <p:ext uri="{BB962C8B-B14F-4D97-AF65-F5344CB8AC3E}">
        <p14:creationId xmlns:p14="http://schemas.microsoft.com/office/powerpoint/2010/main" val="2516000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304800"/>
            <a:ext cx="8789437"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9238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b="1" dirty="0"/>
              <a:t>What are the different types of cloaking and how is it done?</a:t>
            </a:r>
            <a:endParaRPr lang="en-US" dirty="0"/>
          </a:p>
          <a:p>
            <a:pPr fontAlgn="base"/>
            <a:r>
              <a:rPr lang="en-US" dirty="0"/>
              <a:t>User-Agent Cloaking</a:t>
            </a:r>
          </a:p>
          <a:p>
            <a:pPr fontAlgn="base"/>
            <a:r>
              <a:rPr lang="en-US" dirty="0"/>
              <a:t>IP based cloaking</a:t>
            </a:r>
          </a:p>
          <a:p>
            <a:pPr fontAlgn="base"/>
            <a:r>
              <a:rPr lang="en-US" dirty="0"/>
              <a:t>JavaScript cloaking</a:t>
            </a:r>
          </a:p>
          <a:p>
            <a:pPr fontAlgn="base"/>
            <a:r>
              <a:rPr lang="en-US" dirty="0"/>
              <a:t>HTTP_REFERER cloaking</a:t>
            </a:r>
          </a:p>
          <a:p>
            <a:pPr fontAlgn="base"/>
            <a:r>
              <a:rPr lang="en-US" dirty="0"/>
              <a:t>HTTP Accept-language header cloaking</a:t>
            </a:r>
          </a:p>
          <a:p>
            <a:endParaRPr lang="en-US" dirty="0"/>
          </a:p>
        </p:txBody>
      </p:sp>
    </p:spTree>
    <p:extLst>
      <p:ext uri="{BB962C8B-B14F-4D97-AF65-F5344CB8AC3E}">
        <p14:creationId xmlns:p14="http://schemas.microsoft.com/office/powerpoint/2010/main" val="364507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What is Adversarial IR?</a:t>
            </a:r>
          </a:p>
        </p:txBody>
      </p:sp>
      <p:sp>
        <p:nvSpPr>
          <p:cNvPr id="9219" name="Content Placeholder 2"/>
          <p:cNvSpPr>
            <a:spLocks noGrp="1"/>
          </p:cNvSpPr>
          <p:nvPr>
            <p:ph idx="1"/>
          </p:nvPr>
        </p:nvSpPr>
        <p:spPr/>
        <p:txBody>
          <a:bodyPr/>
          <a:lstStyle/>
          <a:p>
            <a:r>
              <a:rPr lang="en-US" altLang="en-US"/>
              <a:t>Gathering, Indexing, Retrieving and Ranking Information</a:t>
            </a:r>
          </a:p>
          <a:p>
            <a:endParaRPr lang="en-US" altLang="en-US"/>
          </a:p>
          <a:p>
            <a:r>
              <a:rPr lang="en-US" altLang="en-US"/>
              <a:t>Subset of the information has been manipulated maliciously</a:t>
            </a:r>
          </a:p>
          <a:p>
            <a:endParaRPr lang="en-US" altLang="en-US"/>
          </a:p>
          <a:p>
            <a:r>
              <a:rPr lang="en-US" altLang="en-US"/>
              <a:t>Financial Gain</a:t>
            </a:r>
          </a:p>
        </p:txBody>
      </p:sp>
    </p:spTree>
    <p:extLst>
      <p:ext uri="{BB962C8B-B14F-4D97-AF65-F5344CB8AC3E}">
        <p14:creationId xmlns:p14="http://schemas.microsoft.com/office/powerpoint/2010/main" val="3864531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fontAlgn="base"/>
            <a:r>
              <a:rPr lang="en-US" b="1" dirty="0"/>
              <a:t> 1. User-Agent Cloaking:</a:t>
            </a:r>
            <a:endParaRPr lang="en-US" dirty="0"/>
          </a:p>
          <a:p>
            <a:pPr fontAlgn="base"/>
            <a:r>
              <a:rPr lang="en-US" dirty="0"/>
              <a:t>A user-agent is a program (a software agent) that operates on behalf of a user. Example, a web browser acts as user-agent that fetches website information on an operating system. When you key in a query, the browser sends a code to the server that will distinguish/identify the user-agent. If the user-agent is identified to be a crawler, cloaked content is served.</a:t>
            </a:r>
          </a:p>
          <a:p>
            <a:pPr fontAlgn="base"/>
            <a:endParaRPr lang="en-US" dirty="0"/>
          </a:p>
          <a:p>
            <a:pPr fontAlgn="base"/>
            <a:endParaRPr lang="en-US" dirty="0"/>
          </a:p>
          <a:p>
            <a:pPr fontAlgn="base"/>
            <a:r>
              <a:rPr lang="en-US" b="1" dirty="0"/>
              <a:t> 2. IP-based cloaking:</a:t>
            </a:r>
            <a:endParaRPr lang="en-US" dirty="0"/>
          </a:p>
          <a:p>
            <a:pPr fontAlgn="base"/>
            <a:r>
              <a:rPr lang="en-US" dirty="0"/>
              <a:t>Every user accessing a website has an IP address based on their location and internet service. In this, the users are redirected to the desired page through a page with good SERP ranking and high traffic volume. For this, you can use the reverse DNS records (available in the </a:t>
            </a:r>
            <a:r>
              <a:rPr lang="en-US" dirty="0" err="1"/>
              <a:t>cPanel</a:t>
            </a:r>
            <a:r>
              <a:rPr lang="en-US" dirty="0"/>
              <a:t> of your hosting company) to identify the IP address and set up .</a:t>
            </a:r>
            <a:r>
              <a:rPr lang="en-US" dirty="0" err="1"/>
              <a:t>htaccess</a:t>
            </a:r>
            <a:r>
              <a:rPr lang="en-US" dirty="0"/>
              <a:t> to redirect them. This is the most preferred method of cloaking. </a:t>
            </a:r>
          </a:p>
          <a:p>
            <a:endParaRPr lang="en-US" dirty="0"/>
          </a:p>
        </p:txBody>
      </p:sp>
    </p:spTree>
    <p:extLst>
      <p:ext uri="{BB962C8B-B14F-4D97-AF65-F5344CB8AC3E}">
        <p14:creationId xmlns:p14="http://schemas.microsoft.com/office/powerpoint/2010/main" val="2156328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fontAlgn="base"/>
            <a:r>
              <a:rPr lang="en-US" b="1" dirty="0"/>
              <a:t>3. JavaScript cloaking:</a:t>
            </a:r>
            <a:endParaRPr lang="en-US" dirty="0"/>
          </a:p>
          <a:p>
            <a:pPr fontAlgn="base"/>
            <a:r>
              <a:rPr lang="en-US" dirty="0"/>
              <a:t>This happens when users with JavaScript-enabled browsers are served one version of the content while users who have JavaScript disabled (like search engines) are served another version of a website.</a:t>
            </a:r>
          </a:p>
          <a:p>
            <a:pPr marL="0" indent="0" fontAlgn="base">
              <a:buNone/>
            </a:pPr>
            <a:endParaRPr lang="en-US" dirty="0"/>
          </a:p>
          <a:p>
            <a:pPr fontAlgn="base"/>
            <a:r>
              <a:rPr lang="en-US" b="1" dirty="0"/>
              <a:t> 4. HTTP_REFERER cloaking:</a:t>
            </a:r>
            <a:endParaRPr lang="en-US" dirty="0"/>
          </a:p>
          <a:p>
            <a:pPr fontAlgn="base"/>
            <a:r>
              <a:rPr lang="en-US" dirty="0"/>
              <a:t>In this method, the HTTP_REFERER header of the requester is checked and based on that, a cloaked or uncloaked version of the website is served.</a:t>
            </a:r>
          </a:p>
          <a:p>
            <a:pPr fontAlgn="base"/>
            <a:endParaRPr lang="en-US" dirty="0"/>
          </a:p>
          <a:p>
            <a:pPr fontAlgn="base"/>
            <a:r>
              <a:rPr lang="en-US" b="1" dirty="0"/>
              <a:t> 5. HTTP Accept-language header cloaking:</a:t>
            </a:r>
            <a:endParaRPr lang="en-US" dirty="0"/>
          </a:p>
          <a:p>
            <a:pPr fontAlgn="base"/>
            <a:r>
              <a:rPr lang="en-US" dirty="0"/>
              <a:t>This technique checks the HTTP Accept-Language header of the user and based on the match result, a specific version of the website is presented. In simple terms, if the HTTP Accept-Language header is of a search engine, then a cloaked version of the website is served.</a:t>
            </a:r>
          </a:p>
          <a:p>
            <a:endParaRPr lang="en-US" dirty="0"/>
          </a:p>
        </p:txBody>
      </p:sp>
    </p:spTree>
    <p:extLst>
      <p:ext uri="{BB962C8B-B14F-4D97-AF65-F5344CB8AC3E}">
        <p14:creationId xmlns:p14="http://schemas.microsoft.com/office/powerpoint/2010/main" val="515055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395413"/>
            <a:ext cx="6286500"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9433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Security and Vulnerabilities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0656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Most Common Website Security Vulnerabilities</a:t>
            </a:r>
            <a:br>
              <a:rPr lang="en-US" dirty="0"/>
            </a:br>
            <a:endParaRPr lang="en-US" dirty="0"/>
          </a:p>
        </p:txBody>
      </p:sp>
      <p:sp>
        <p:nvSpPr>
          <p:cNvPr id="3" name="Content Placeholder 2"/>
          <p:cNvSpPr>
            <a:spLocks noGrp="1"/>
          </p:cNvSpPr>
          <p:nvPr>
            <p:ph idx="1"/>
          </p:nvPr>
        </p:nvSpPr>
        <p:spPr/>
        <p:txBody>
          <a:bodyPr>
            <a:normAutofit/>
          </a:bodyPr>
          <a:lstStyle/>
          <a:p>
            <a:r>
              <a:rPr lang="en-US" dirty="0"/>
              <a:t>SQL Injections. ...</a:t>
            </a:r>
          </a:p>
          <a:p>
            <a:r>
              <a:rPr lang="en-US" dirty="0"/>
              <a:t>Cross Site Scripting (XSS) ...</a:t>
            </a:r>
          </a:p>
          <a:p>
            <a:r>
              <a:rPr lang="en-US" dirty="0"/>
              <a:t>Broken Authentication &amp; Session Management. ...</a:t>
            </a:r>
          </a:p>
          <a:p>
            <a:r>
              <a:rPr lang="en-US" dirty="0"/>
              <a:t>Insecure Direct Object References. ...</a:t>
            </a:r>
          </a:p>
          <a:p>
            <a:r>
              <a:rPr lang="en-US" dirty="0"/>
              <a:t>Security Misconfiguration. ...</a:t>
            </a:r>
          </a:p>
          <a:p>
            <a:r>
              <a:rPr lang="en-US" dirty="0"/>
              <a:t>Cross-Site Request Forgery (CSRF)</a:t>
            </a:r>
          </a:p>
          <a:p>
            <a:endParaRPr lang="en-US" dirty="0"/>
          </a:p>
        </p:txBody>
      </p:sp>
    </p:spTree>
    <p:extLst>
      <p:ext uri="{BB962C8B-B14F-4D97-AF65-F5344CB8AC3E}">
        <p14:creationId xmlns:p14="http://schemas.microsoft.com/office/powerpoint/2010/main" val="1432572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1. SQL INJECTIONS</a:t>
            </a:r>
            <a:br>
              <a:rPr lang="en-US" cap="all" dirty="0"/>
            </a:br>
            <a:endParaRPr lang="en-US" dirty="0"/>
          </a:p>
        </p:txBody>
      </p:sp>
      <p:sp>
        <p:nvSpPr>
          <p:cNvPr id="3" name="Content Placeholder 2"/>
          <p:cNvSpPr>
            <a:spLocks noGrp="1"/>
          </p:cNvSpPr>
          <p:nvPr>
            <p:ph idx="1"/>
          </p:nvPr>
        </p:nvSpPr>
        <p:spPr/>
        <p:txBody>
          <a:bodyPr>
            <a:normAutofit/>
          </a:bodyPr>
          <a:lstStyle/>
          <a:p>
            <a:pPr fontAlgn="base"/>
            <a:r>
              <a:rPr lang="en-US" dirty="0"/>
              <a:t>SQL injection is a type of web application security vulnerability in which an attacker attempts to use application code to access or corrupt database content. If successful, this allows the attacker to create, read, update, alter, or delete data stored in the back-end database. SQL injection is one of the most prevalent types of </a:t>
            </a:r>
            <a:r>
              <a:rPr lang="en-US" dirty="0">
                <a:hlinkClick r:id="rId2"/>
              </a:rPr>
              <a:t>web application security vulnerabilities</a:t>
            </a:r>
            <a:r>
              <a:rPr lang="en-US" dirty="0"/>
              <a:t>.</a:t>
            </a:r>
          </a:p>
          <a:p>
            <a:endParaRPr lang="en-US" dirty="0"/>
          </a:p>
        </p:txBody>
      </p:sp>
    </p:spTree>
    <p:extLst>
      <p:ext uri="{BB962C8B-B14F-4D97-AF65-F5344CB8AC3E}">
        <p14:creationId xmlns:p14="http://schemas.microsoft.com/office/powerpoint/2010/main" val="1941467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a:t>
            </a:r>
          </a:p>
        </p:txBody>
      </p:sp>
      <p:sp>
        <p:nvSpPr>
          <p:cNvPr id="3" name="Content Placeholder 2"/>
          <p:cNvSpPr>
            <a:spLocks noGrp="1"/>
          </p:cNvSpPr>
          <p:nvPr>
            <p:ph idx="1"/>
          </p:nvPr>
        </p:nvSpPr>
        <p:spPr/>
        <p:txBody>
          <a:bodyPr/>
          <a:lstStyle/>
          <a:p>
            <a:r>
              <a:rPr lang="en-US" dirty="0"/>
              <a:t>Example:</a:t>
            </a:r>
          </a:p>
          <a:p>
            <a:endParaRPr lang="en-US" dirty="0"/>
          </a:p>
          <a:p>
            <a:r>
              <a:rPr lang="en-US" dirty="0"/>
              <a:t>Look up customer details, one at a time, via customer ID.</a:t>
            </a:r>
          </a:p>
        </p:txBody>
      </p:sp>
    </p:spTree>
    <p:extLst>
      <p:ext uri="{BB962C8B-B14F-4D97-AF65-F5344CB8AC3E}">
        <p14:creationId xmlns:p14="http://schemas.microsoft.com/office/powerpoint/2010/main" val="3321314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9900"/>
            <a:ext cx="9144000" cy="5912661"/>
          </a:xfrm>
          <a:prstGeom prst="rect">
            <a:avLst/>
          </a:prstGeom>
        </p:spPr>
      </p:pic>
    </p:spTree>
    <p:extLst>
      <p:ext uri="{BB962C8B-B14F-4D97-AF65-F5344CB8AC3E}">
        <p14:creationId xmlns:p14="http://schemas.microsoft.com/office/powerpoint/2010/main" val="2476682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9900"/>
            <a:ext cx="9144000" cy="5912661"/>
          </a:xfrm>
          <a:prstGeom prst="rect">
            <a:avLst/>
          </a:prstGeom>
        </p:spPr>
      </p:pic>
    </p:spTree>
    <p:extLst>
      <p:ext uri="{BB962C8B-B14F-4D97-AF65-F5344CB8AC3E}">
        <p14:creationId xmlns:p14="http://schemas.microsoft.com/office/powerpoint/2010/main" val="3530140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9900"/>
            <a:ext cx="9144000" cy="5912661"/>
          </a:xfrm>
          <a:prstGeom prst="rect">
            <a:avLst/>
          </a:prstGeom>
        </p:spPr>
      </p:pic>
    </p:spTree>
    <p:extLst>
      <p:ext uri="{BB962C8B-B14F-4D97-AF65-F5344CB8AC3E}">
        <p14:creationId xmlns:p14="http://schemas.microsoft.com/office/powerpoint/2010/main" val="58356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9" y="0"/>
            <a:ext cx="8639934"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3511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2857"/>
            <a:ext cx="8229600" cy="5763306"/>
          </a:xfrm>
        </p:spPr>
        <p:txBody>
          <a:bodyPr>
            <a:normAutofit/>
          </a:bodyPr>
          <a:lstStyle/>
          <a:p>
            <a:pPr marL="0" indent="0">
              <a:buNone/>
            </a:pPr>
            <a:endParaRPr lang="en-US" dirty="0"/>
          </a:p>
          <a:p>
            <a:pPr marL="0" indent="0">
              <a:buNone/>
            </a:pPr>
            <a:r>
              <a:rPr lang="en-US" dirty="0"/>
              <a:t>$</a:t>
            </a:r>
            <a:r>
              <a:rPr lang="en-US" dirty="0" err="1"/>
              <a:t>mysqli</a:t>
            </a:r>
            <a:r>
              <a:rPr lang="en-US" dirty="0"/>
              <a:t>= new </a:t>
            </a:r>
            <a:r>
              <a:rPr lang="en-US" dirty="0" err="1"/>
              <a:t>mysqli</a:t>
            </a:r>
            <a:r>
              <a:rPr lang="en-US" dirty="0"/>
              <a:t>($host,$</a:t>
            </a:r>
            <a:r>
              <a:rPr lang="en-US" dirty="0" err="1"/>
              <a:t>dbuser</a:t>
            </a:r>
            <a:r>
              <a:rPr lang="en-US" dirty="0"/>
              <a:t>,$</a:t>
            </a:r>
            <a:r>
              <a:rPr lang="en-US" dirty="0" err="1"/>
              <a:t>dbpass</a:t>
            </a:r>
            <a:r>
              <a:rPr lang="en-US" dirty="0"/>
              <a:t>,													  $</a:t>
            </a:r>
            <a:r>
              <a:rPr lang="en-US" dirty="0" err="1"/>
              <a:t>dbname</a:t>
            </a:r>
            <a:r>
              <a:rPr lang="en-US" dirty="0"/>
              <a:t>);</a:t>
            </a:r>
          </a:p>
          <a:p>
            <a:pPr marL="0" indent="0">
              <a:buNone/>
            </a:pPr>
            <a:r>
              <a:rPr lang="en-US" dirty="0"/>
              <a:t>$id= $_POST{'id'};</a:t>
            </a:r>
          </a:p>
          <a:p>
            <a:pPr marL="0" indent="0">
              <a:buNone/>
            </a:pPr>
            <a:endParaRPr lang="en-US" dirty="0"/>
          </a:p>
          <a:p>
            <a:pPr marL="0" indent="0">
              <a:buNone/>
            </a:pPr>
            <a:r>
              <a:rPr lang="en-US" dirty="0"/>
              <a:t># SQL query (dynamic)</a:t>
            </a:r>
          </a:p>
          <a:p>
            <a:pPr marL="0" indent="0">
              <a:buNone/>
            </a:pPr>
            <a:r>
              <a:rPr lang="en-US" dirty="0"/>
              <a:t>$query = "SELECT * FROM </a:t>
            </a:r>
            <a:r>
              <a:rPr lang="en-US" dirty="0" err="1"/>
              <a:t>cust</a:t>
            </a:r>
            <a:r>
              <a:rPr lang="en-US" dirty="0"/>
              <a:t> WHERE id = $id";</a:t>
            </a:r>
          </a:p>
          <a:p>
            <a:pPr marL="0" indent="0">
              <a:buNone/>
            </a:pPr>
            <a:endParaRPr lang="en-US" dirty="0"/>
          </a:p>
          <a:p>
            <a:pPr marL="0" indent="0">
              <a:buNone/>
            </a:pPr>
            <a:r>
              <a:rPr lang="en-US" dirty="0"/>
              <a:t>$result = $</a:t>
            </a:r>
            <a:r>
              <a:rPr lang="en-US" dirty="0" err="1"/>
              <a:t>mysqli</a:t>
            </a:r>
            <a:r>
              <a:rPr lang="en-US" dirty="0"/>
              <a:t>-&gt;query($query);</a:t>
            </a:r>
          </a:p>
        </p:txBody>
      </p:sp>
    </p:spTree>
    <p:extLst>
      <p:ext uri="{BB962C8B-B14F-4D97-AF65-F5344CB8AC3E}">
        <p14:creationId xmlns:p14="http://schemas.microsoft.com/office/powerpoint/2010/main" val="93171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3">
                                            <p:txEl>
                                              <p:pRg st="5" end="5"/>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2857"/>
            <a:ext cx="8229600" cy="576330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SELECT * FROM </a:t>
            </a:r>
            <a:r>
              <a:rPr lang="en-US" dirty="0" err="1"/>
              <a:t>cust</a:t>
            </a:r>
            <a:r>
              <a:rPr lang="en-US" dirty="0"/>
              <a:t> WHERE id = 274848;</a:t>
            </a:r>
          </a:p>
        </p:txBody>
      </p:sp>
    </p:spTree>
    <p:extLst>
      <p:ext uri="{BB962C8B-B14F-4D97-AF65-F5344CB8AC3E}">
        <p14:creationId xmlns:p14="http://schemas.microsoft.com/office/powerpoint/2010/main" val="3668212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4080"/>
            <a:ext cx="8229600" cy="5232083"/>
          </a:xfrm>
        </p:spPr>
        <p:txBody>
          <a:bodyPr>
            <a:normAutofit/>
          </a:bodyPr>
          <a:lstStyle/>
          <a:p>
            <a:pPr marL="0" indent="0">
              <a:buNone/>
            </a:pPr>
            <a:endParaRPr lang="en-US" sz="2200" dirty="0"/>
          </a:p>
          <a:p>
            <a:pPr marL="0" indent="0">
              <a:buNone/>
            </a:pPr>
            <a:r>
              <a:rPr lang="en-US" dirty="0"/>
              <a:t>274848 </a:t>
            </a:r>
          </a:p>
          <a:p>
            <a:pPr marL="0" indent="0">
              <a:buNone/>
            </a:pPr>
            <a:r>
              <a:rPr lang="en-US" dirty="0"/>
              <a:t> </a:t>
            </a:r>
          </a:p>
          <a:p>
            <a:pPr marL="0" indent="0">
              <a:buNone/>
            </a:pPr>
            <a:r>
              <a:rPr lang="en-US" dirty="0"/>
              <a:t>274848  OR  1 = 1</a:t>
            </a:r>
          </a:p>
          <a:p>
            <a:pPr marL="0" indent="0">
              <a:buNone/>
            </a:pPr>
            <a:endParaRPr lang="en-US" sz="2400" dirty="0"/>
          </a:p>
          <a:p>
            <a:pPr marL="0" indent="0">
              <a:buNone/>
            </a:pPr>
            <a:r>
              <a:rPr lang="en-US" sz="2400" dirty="0"/>
              <a:t>$query = "SELECT * FROM </a:t>
            </a:r>
            <a:r>
              <a:rPr lang="en-US" sz="2400" dirty="0" err="1"/>
              <a:t>cust</a:t>
            </a:r>
            <a:r>
              <a:rPr lang="en-US" sz="2400" dirty="0"/>
              <a:t> WHERE id =  $id ";</a:t>
            </a:r>
          </a:p>
          <a:p>
            <a:pPr marL="0" indent="0">
              <a:buNone/>
            </a:pPr>
            <a:endParaRPr lang="en-US" sz="2400" dirty="0"/>
          </a:p>
          <a:p>
            <a:pPr marL="0" indent="0">
              <a:buNone/>
            </a:pPr>
            <a:r>
              <a:rPr lang="en-US" sz="2400" dirty="0"/>
              <a:t>$query = "SELECT * FROM </a:t>
            </a:r>
            <a:r>
              <a:rPr lang="en-US" sz="2400" dirty="0" err="1"/>
              <a:t>cust</a:t>
            </a:r>
            <a:r>
              <a:rPr lang="en-US" sz="2400" dirty="0"/>
              <a:t> WHERE id = 274848 OR 1 = 1";</a:t>
            </a:r>
          </a:p>
          <a:p>
            <a:pPr marL="0" indent="0">
              <a:buNone/>
            </a:pPr>
            <a:endParaRPr lang="en-US" sz="2400" dirty="0"/>
          </a:p>
          <a:p>
            <a:pPr marL="0" indent="0">
              <a:buNone/>
            </a:pPr>
            <a:endParaRPr lang="en-US" sz="2400" dirty="0"/>
          </a:p>
        </p:txBody>
      </p:sp>
      <p:sp>
        <p:nvSpPr>
          <p:cNvPr id="2" name="Rectangle 1"/>
          <p:cNvSpPr/>
          <p:nvPr/>
        </p:nvSpPr>
        <p:spPr>
          <a:xfrm>
            <a:off x="386080" y="2418080"/>
            <a:ext cx="3322320" cy="762000"/>
          </a:xfrm>
          <a:prstGeom prst="rect">
            <a:avLst/>
          </a:prstGeom>
          <a:solidFill>
            <a:schemeClr val="accent5">
              <a:lumMod val="75000"/>
              <a:alpha val="0"/>
            </a:schemeClr>
          </a:solidFill>
          <a:ln w="1905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5902960" y="3454400"/>
            <a:ext cx="528320" cy="568960"/>
          </a:xfrm>
          <a:prstGeom prst="rect">
            <a:avLst/>
          </a:prstGeom>
          <a:solidFill>
            <a:schemeClr val="accent5">
              <a:lumMod val="75000"/>
              <a:alpha val="0"/>
            </a:schemeClr>
          </a:solidFill>
          <a:ln w="1905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824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69900"/>
            <a:ext cx="9143998" cy="5912661"/>
          </a:xfrm>
          <a:prstGeom prst="rect">
            <a:avLst/>
          </a:prstGeom>
        </p:spPr>
      </p:pic>
    </p:spTree>
    <p:extLst>
      <p:ext uri="{BB962C8B-B14F-4D97-AF65-F5344CB8AC3E}">
        <p14:creationId xmlns:p14="http://schemas.microsoft.com/office/powerpoint/2010/main" val="2304361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69900"/>
            <a:ext cx="9143998" cy="5912661"/>
          </a:xfrm>
          <a:prstGeom prst="rect">
            <a:avLst/>
          </a:prstGeom>
        </p:spPr>
      </p:pic>
    </p:spTree>
    <p:extLst>
      <p:ext uri="{BB962C8B-B14F-4D97-AF65-F5344CB8AC3E}">
        <p14:creationId xmlns:p14="http://schemas.microsoft.com/office/powerpoint/2010/main" val="1733443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69900"/>
            <a:ext cx="9143998" cy="5912660"/>
          </a:xfrm>
          <a:prstGeom prst="rect">
            <a:avLst/>
          </a:prstGeom>
        </p:spPr>
      </p:pic>
    </p:spTree>
    <p:extLst>
      <p:ext uri="{BB962C8B-B14F-4D97-AF65-F5344CB8AC3E}">
        <p14:creationId xmlns:p14="http://schemas.microsoft.com/office/powerpoint/2010/main" val="3786033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fix the code…</a:t>
            </a:r>
          </a:p>
        </p:txBody>
      </p:sp>
      <p:sp>
        <p:nvSpPr>
          <p:cNvPr id="3" name="Content Placeholder 2"/>
          <p:cNvSpPr>
            <a:spLocks noGrp="1"/>
          </p:cNvSpPr>
          <p:nvPr>
            <p:ph idx="1"/>
          </p:nvPr>
        </p:nvSpPr>
        <p:spPr/>
        <p:txBody>
          <a:bodyPr/>
          <a:lstStyle/>
          <a:p>
            <a:r>
              <a:rPr lang="en-US" dirty="0"/>
              <a:t>Sanitise untrusted inputs</a:t>
            </a:r>
          </a:p>
          <a:p>
            <a:endParaRPr lang="en-US" dirty="0"/>
          </a:p>
          <a:p>
            <a:r>
              <a:rPr lang="en-US" dirty="0"/>
              <a:t>Prepared Statements (with </a:t>
            </a:r>
            <a:r>
              <a:rPr lang="en-US" b="1" dirty="0" err="1"/>
              <a:t>Parameterised</a:t>
            </a:r>
            <a:r>
              <a:rPr lang="en-US" b="1" dirty="0"/>
              <a:t> Queries</a:t>
            </a:r>
            <a:r>
              <a:rPr lang="en-US" dirty="0"/>
              <a:t>)</a:t>
            </a:r>
          </a:p>
        </p:txBody>
      </p:sp>
    </p:spTree>
    <p:extLst>
      <p:ext uri="{BB962C8B-B14F-4D97-AF65-F5344CB8AC3E}">
        <p14:creationId xmlns:p14="http://schemas.microsoft.com/office/powerpoint/2010/main" val="397276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2857"/>
            <a:ext cx="8229600" cy="5763306"/>
          </a:xfrm>
        </p:spPr>
        <p:txBody>
          <a:bodyPr>
            <a:normAutofit/>
          </a:bodyPr>
          <a:lstStyle/>
          <a:p>
            <a:pPr marL="0" indent="0">
              <a:buNone/>
            </a:pPr>
            <a:endParaRPr lang="en-US" dirty="0"/>
          </a:p>
          <a:p>
            <a:pPr marL="0" indent="0">
              <a:buNone/>
            </a:pPr>
            <a:r>
              <a:rPr lang="en-US" dirty="0"/>
              <a:t>$id= $_POST{'id'};</a:t>
            </a:r>
          </a:p>
          <a:p>
            <a:pPr marL="0" indent="0">
              <a:buNone/>
            </a:pPr>
            <a:endParaRPr lang="en-US" dirty="0"/>
          </a:p>
          <a:p>
            <a:pPr marL="0" indent="0">
              <a:buNone/>
            </a:pPr>
            <a:r>
              <a:rPr lang="en-US" dirty="0"/>
              <a:t># SQL query (dynamic - </a:t>
            </a:r>
            <a:r>
              <a:rPr lang="en-US" i="1" dirty="0"/>
              <a:t>vulnerable</a:t>
            </a:r>
            <a:r>
              <a:rPr lang="en-US" dirty="0"/>
              <a:t>)</a:t>
            </a:r>
          </a:p>
          <a:p>
            <a:pPr marL="0" indent="0">
              <a:buNone/>
            </a:pPr>
            <a:r>
              <a:rPr lang="en-US" dirty="0"/>
              <a:t>$query = "SELECT * FROM </a:t>
            </a:r>
            <a:r>
              <a:rPr lang="en-US" dirty="0" err="1"/>
              <a:t>cust</a:t>
            </a:r>
            <a:r>
              <a:rPr lang="en-US" dirty="0"/>
              <a:t> WHERE id = $id";</a:t>
            </a:r>
          </a:p>
          <a:p>
            <a:pPr marL="0" indent="0">
              <a:buNone/>
            </a:pPr>
            <a:endParaRPr lang="en-US" dirty="0"/>
          </a:p>
          <a:p>
            <a:pPr marL="0" indent="0">
              <a:buNone/>
            </a:pPr>
            <a:r>
              <a:rPr lang="en-US" dirty="0"/>
              <a:t>$result = $</a:t>
            </a:r>
            <a:r>
              <a:rPr lang="en-US" dirty="0" err="1"/>
              <a:t>mysqli</a:t>
            </a:r>
            <a:r>
              <a:rPr lang="en-US" dirty="0"/>
              <a:t>-&gt;query($query);</a:t>
            </a:r>
          </a:p>
        </p:txBody>
      </p:sp>
    </p:spTree>
    <p:extLst>
      <p:ext uri="{BB962C8B-B14F-4D97-AF65-F5344CB8AC3E}">
        <p14:creationId xmlns:p14="http://schemas.microsoft.com/office/powerpoint/2010/main" val="317895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3">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2857"/>
            <a:ext cx="8229600" cy="576330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How to do it right…</a:t>
            </a:r>
          </a:p>
        </p:txBody>
      </p:sp>
    </p:spTree>
    <p:extLst>
      <p:ext uri="{BB962C8B-B14F-4D97-AF65-F5344CB8AC3E}">
        <p14:creationId xmlns:p14="http://schemas.microsoft.com/office/powerpoint/2010/main" val="3725751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2857"/>
            <a:ext cx="8229600" cy="5763306"/>
          </a:xfrm>
        </p:spPr>
        <p:txBody>
          <a:bodyPr>
            <a:normAutofit/>
          </a:bodyPr>
          <a:lstStyle/>
          <a:p>
            <a:pPr marL="0" indent="0">
              <a:buNone/>
            </a:pPr>
            <a:r>
              <a:rPr lang="en-US" dirty="0"/>
              <a:t>$id= $_POST{'id'};</a:t>
            </a:r>
          </a:p>
          <a:p>
            <a:pPr marL="0" indent="0">
              <a:buNone/>
            </a:pPr>
            <a:endParaRPr lang="en-US" dirty="0"/>
          </a:p>
          <a:p>
            <a:pPr marL="0" indent="0">
              <a:buNone/>
            </a:pPr>
            <a:r>
              <a:rPr lang="en-US" dirty="0"/>
              <a:t># SQL query (prepared)</a:t>
            </a:r>
          </a:p>
          <a:p>
            <a:pPr marL="0" indent="0">
              <a:buNone/>
            </a:pPr>
            <a:r>
              <a:rPr lang="en-US" dirty="0"/>
              <a:t>$query = "SELECT * FROM </a:t>
            </a:r>
            <a:r>
              <a:rPr lang="en-US" dirty="0" err="1"/>
              <a:t>cust</a:t>
            </a:r>
            <a:r>
              <a:rPr lang="en-US" dirty="0"/>
              <a:t> WHERE id = ?";</a:t>
            </a:r>
          </a:p>
          <a:p>
            <a:pPr marL="0" indent="0">
              <a:buNone/>
            </a:pPr>
            <a:endParaRPr lang="en-US" dirty="0"/>
          </a:p>
          <a:p>
            <a:pPr marL="0" indent="0">
              <a:buNone/>
            </a:pPr>
            <a:r>
              <a:rPr lang="en-US" dirty="0"/>
              <a:t>$</a:t>
            </a:r>
            <a:r>
              <a:rPr lang="en-US" dirty="0" err="1"/>
              <a:t>stmt</a:t>
            </a:r>
            <a:r>
              <a:rPr lang="en-US" dirty="0"/>
              <a:t> = $</a:t>
            </a:r>
            <a:r>
              <a:rPr lang="en-US" dirty="0" err="1"/>
              <a:t>mysqli</a:t>
            </a:r>
            <a:r>
              <a:rPr lang="en-US" dirty="0"/>
              <a:t>-&gt;prepare($query);</a:t>
            </a:r>
          </a:p>
          <a:p>
            <a:pPr marL="0" indent="0">
              <a:buNone/>
            </a:pPr>
            <a:r>
              <a:rPr lang="en-US" dirty="0"/>
              <a:t>$</a:t>
            </a:r>
            <a:r>
              <a:rPr lang="en-US" dirty="0" err="1"/>
              <a:t>stmt</a:t>
            </a:r>
            <a:r>
              <a:rPr lang="en-US" dirty="0"/>
              <a:t>-&gt;</a:t>
            </a:r>
            <a:r>
              <a:rPr lang="en-US" dirty="0" err="1"/>
              <a:t>bind_param</a:t>
            </a:r>
            <a:r>
              <a:rPr lang="en-US" dirty="0"/>
              <a:t>(“s", $id);</a:t>
            </a:r>
          </a:p>
          <a:p>
            <a:pPr marL="0" indent="0">
              <a:buNone/>
            </a:pPr>
            <a:r>
              <a:rPr lang="en-US" dirty="0"/>
              <a:t>$</a:t>
            </a:r>
            <a:r>
              <a:rPr lang="en-US" dirty="0" err="1"/>
              <a:t>stmt</a:t>
            </a:r>
            <a:r>
              <a:rPr lang="en-US" dirty="0"/>
              <a:t>-&gt;execute();</a:t>
            </a:r>
          </a:p>
          <a:p>
            <a:pPr marL="0" indent="0">
              <a:buNone/>
            </a:pPr>
            <a:r>
              <a:rPr lang="en-US" dirty="0"/>
              <a:t>$</a:t>
            </a:r>
            <a:r>
              <a:rPr lang="en-US" dirty="0" err="1"/>
              <a:t>stmt</a:t>
            </a:r>
            <a:r>
              <a:rPr lang="en-US" dirty="0"/>
              <a:t>-&gt;</a:t>
            </a:r>
            <a:r>
              <a:rPr lang="en-US" dirty="0" err="1"/>
              <a:t>bind_result</a:t>
            </a:r>
            <a:r>
              <a:rPr lang="en-US" dirty="0"/>
              <a:t>($id, $name, $</a:t>
            </a:r>
            <a:r>
              <a:rPr lang="en-US" dirty="0" err="1"/>
              <a:t>addr</a:t>
            </a:r>
            <a:r>
              <a:rPr lang="en-US" dirty="0"/>
              <a:t>, $dob);</a:t>
            </a:r>
          </a:p>
        </p:txBody>
      </p:sp>
    </p:spTree>
    <p:extLst>
      <p:ext uri="{BB962C8B-B14F-4D97-AF65-F5344CB8AC3E}">
        <p14:creationId xmlns:p14="http://schemas.microsoft.com/office/powerpoint/2010/main" val="216753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3">
                                            <p:txEl>
                                              <p:pRg st="3" end="3"/>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 fill="hold"/>
                                        <p:tgtEl>
                                          <p:spTgt spid="3">
                                            <p:txEl>
                                              <p:pRg st="6" end="6"/>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763000" cy="6539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88596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69900"/>
            <a:ext cx="9143998" cy="5912661"/>
          </a:xfrm>
          <a:prstGeom prst="rect">
            <a:avLst/>
          </a:prstGeom>
        </p:spPr>
      </p:pic>
    </p:spTree>
    <p:extLst>
      <p:ext uri="{BB962C8B-B14F-4D97-AF65-F5344CB8AC3E}">
        <p14:creationId xmlns:p14="http://schemas.microsoft.com/office/powerpoint/2010/main" val="2000337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69900"/>
            <a:ext cx="9143998" cy="5912660"/>
          </a:xfrm>
          <a:prstGeom prst="rect">
            <a:avLst/>
          </a:prstGeom>
        </p:spPr>
      </p:pic>
    </p:spTree>
    <p:extLst>
      <p:ext uri="{BB962C8B-B14F-4D97-AF65-F5344CB8AC3E}">
        <p14:creationId xmlns:p14="http://schemas.microsoft.com/office/powerpoint/2010/main" val="4000528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Authentication: knowing who an entity is // identity verification</a:t>
            </a:r>
          </a:p>
          <a:p>
            <a:endParaRPr lang="en-US" dirty="0"/>
          </a:p>
          <a:p>
            <a:r>
              <a:rPr lang="en-US" dirty="0"/>
              <a:t>Authorization: knowing what a given entity can do // privileges</a:t>
            </a:r>
          </a:p>
          <a:p>
            <a:endParaRPr lang="en-US" dirty="0"/>
          </a:p>
          <a:p>
            <a:r>
              <a:rPr lang="en-US" dirty="0"/>
              <a:t>VIT student RAJ logins (user credentials) into LMS Moodle – DBMS, Web Mining, </a:t>
            </a:r>
            <a:r>
              <a:rPr lang="en-US" dirty="0" err="1"/>
              <a:t>Nosql</a:t>
            </a:r>
            <a:r>
              <a:rPr lang="en-US" dirty="0"/>
              <a:t> Database - Authentication</a:t>
            </a:r>
          </a:p>
          <a:p>
            <a:endParaRPr lang="en-US" dirty="0"/>
          </a:p>
          <a:p>
            <a:r>
              <a:rPr lang="en-US" dirty="0"/>
              <a:t>Raj access lecture slides and other learning materials related to </a:t>
            </a:r>
            <a:r>
              <a:rPr lang="en-US" dirty="0" err="1"/>
              <a:t>NoSql</a:t>
            </a:r>
            <a:r>
              <a:rPr lang="en-US" dirty="0"/>
              <a:t> DB (module 2)- Privileges </a:t>
            </a:r>
          </a:p>
        </p:txBody>
      </p:sp>
    </p:spTree>
    <p:extLst>
      <p:ext uri="{BB962C8B-B14F-4D97-AF65-F5344CB8AC3E}">
        <p14:creationId xmlns:p14="http://schemas.microsoft.com/office/powerpoint/2010/main" val="37523154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Injection flaws: </a:t>
            </a:r>
          </a:p>
          <a:p>
            <a:pPr lvl="1"/>
            <a:r>
              <a:rPr lang="en-US" dirty="0"/>
              <a:t>pass unfiltered data to the SQL server (SQL injection),</a:t>
            </a:r>
          </a:p>
          <a:p>
            <a:pPr lvl="1"/>
            <a:r>
              <a:rPr lang="en-US" dirty="0"/>
              <a:t> to the browser </a:t>
            </a:r>
          </a:p>
          <a:p>
            <a:pPr lvl="1"/>
            <a:r>
              <a:rPr lang="en-US" dirty="0"/>
              <a:t>to the LDAP server (LDAP injection), </a:t>
            </a:r>
          </a:p>
          <a:p>
            <a:pPr lvl="2"/>
            <a:r>
              <a:rPr lang="en-US" dirty="0"/>
              <a:t>LDAP (</a:t>
            </a:r>
            <a:r>
              <a:rPr lang="en-US" b="1" dirty="0"/>
              <a:t>Lightweight Directory Access Protocol</a:t>
            </a:r>
            <a:r>
              <a:rPr lang="en-US" dirty="0"/>
              <a:t>) is a software protocol for enabling anyone to locate data about organizations, individuals and other resources such as files and devices in a network -- whether on the public Internet or on a corporate Intranet</a:t>
            </a:r>
          </a:p>
          <a:p>
            <a:pPr lvl="1"/>
            <a:r>
              <a:rPr lang="en-US" dirty="0"/>
              <a:t>or anywhere else</a:t>
            </a:r>
          </a:p>
        </p:txBody>
      </p:sp>
    </p:spTree>
    <p:extLst>
      <p:ext uri="{BB962C8B-B14F-4D97-AF65-F5344CB8AC3E}">
        <p14:creationId xmlns:p14="http://schemas.microsoft.com/office/powerpoint/2010/main" val="2213812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Security Issues</a:t>
            </a:r>
          </a:p>
        </p:txBody>
      </p:sp>
      <p:sp>
        <p:nvSpPr>
          <p:cNvPr id="3" name="Content Placeholder 2"/>
          <p:cNvSpPr>
            <a:spLocks noGrp="1"/>
          </p:cNvSpPr>
          <p:nvPr>
            <p:ph idx="1"/>
          </p:nvPr>
        </p:nvSpPr>
        <p:spPr/>
        <p:txBody>
          <a:bodyPr>
            <a:normAutofit fontScale="70000" lnSpcReduction="20000"/>
          </a:bodyPr>
          <a:lstStyle/>
          <a:p>
            <a:pPr fontAlgn="base"/>
            <a:r>
              <a:rPr lang="en-US" b="1" cap="all" dirty="0"/>
              <a:t>2. CROSS SITE SCRIPTING (XSS)</a:t>
            </a:r>
            <a:endParaRPr lang="en-US" cap="all" dirty="0"/>
          </a:p>
          <a:p>
            <a:pPr fontAlgn="base"/>
            <a:r>
              <a:rPr lang="en-US" dirty="0"/>
              <a:t>Cross-site scripting (XSS) targets an application's users by injecting code, usually a client-side script such as JavaScript, into a web application's output. The concept of XSS is to manipulate client-side scripts of a web application to execute in the manner desired by the attacker. XSS allows attackers to execute scripts in the victim's browser which can hijack user sessions, deface websites or redirect the user to malicious sites.</a:t>
            </a:r>
          </a:p>
          <a:p>
            <a:pPr fontAlgn="base"/>
            <a:endParaRPr lang="en-US" dirty="0"/>
          </a:p>
          <a:p>
            <a:pPr fontAlgn="base"/>
            <a:r>
              <a:rPr lang="en-US" b="1" cap="all" dirty="0"/>
              <a:t>3. BROKEN AUTHENTICATION &amp; SESSION MANAGEMENT</a:t>
            </a:r>
            <a:endParaRPr lang="en-US" cap="all" dirty="0"/>
          </a:p>
          <a:p>
            <a:pPr fontAlgn="base"/>
            <a:r>
              <a:rPr lang="en-US" dirty="0"/>
              <a:t>Broken authentication and session management encompass several security issues, all of them having to do with maintaining the identity of a user. If authentication credentials and session identifiers are not protected at all times, an attacker can hijack an active session and assume the identity of a user.</a:t>
            </a:r>
          </a:p>
          <a:p>
            <a:endParaRPr lang="en-US" dirty="0"/>
          </a:p>
        </p:txBody>
      </p:sp>
    </p:spTree>
    <p:extLst>
      <p:ext uri="{BB962C8B-B14F-4D97-AF65-F5344CB8AC3E}">
        <p14:creationId xmlns:p14="http://schemas.microsoft.com/office/powerpoint/2010/main" val="3372142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www.doll.com/module1/</a:t>
            </a:r>
          </a:p>
        </p:txBody>
      </p:sp>
      <p:sp>
        <p:nvSpPr>
          <p:cNvPr id="3" name="Content Placeholder 2"/>
          <p:cNvSpPr>
            <a:spLocks noGrp="1"/>
          </p:cNvSpPr>
          <p:nvPr>
            <p:ph idx="1"/>
          </p:nvPr>
        </p:nvSpPr>
        <p:spPr/>
        <p:txBody>
          <a:bodyPr>
            <a:normAutofit fontScale="62500" lnSpcReduction="20000"/>
          </a:bodyPr>
          <a:lstStyle/>
          <a:p>
            <a:pPr fontAlgn="base"/>
            <a:r>
              <a:rPr lang="en-US" b="1" cap="all" dirty="0"/>
              <a:t>4. INSECURE DIRECT OBJECT REFERENCES</a:t>
            </a:r>
            <a:endParaRPr lang="en-US" cap="all" dirty="0"/>
          </a:p>
          <a:p>
            <a:pPr fontAlgn="base"/>
            <a:r>
              <a:rPr lang="en-US" dirty="0"/>
              <a:t>Insecure direct object reference is when a web application exposes a reference to an internal implementation object. Internal implementation objects include files, database records, directories and database keys. When an application exposes a reference to one of these objects in a URL, hackers can manipulate it to gain access to a user's personal data.</a:t>
            </a:r>
          </a:p>
          <a:p>
            <a:pPr fontAlgn="base"/>
            <a:endParaRPr lang="en-US" dirty="0"/>
          </a:p>
          <a:p>
            <a:pPr fontAlgn="base"/>
            <a:endParaRPr lang="en-US" dirty="0"/>
          </a:p>
          <a:p>
            <a:pPr fontAlgn="base"/>
            <a:r>
              <a:rPr lang="en-US" b="1" cap="all" dirty="0"/>
              <a:t>5. SECURITY MISCONFIGURATION</a:t>
            </a:r>
            <a:endParaRPr lang="en-US" cap="all" dirty="0"/>
          </a:p>
          <a:p>
            <a:pPr fontAlgn="base"/>
            <a:r>
              <a:rPr lang="en-US" dirty="0"/>
              <a:t>Security misconfiguration encompasses several types of vulnerabilities all centered on a lack of maintenance or a lack of attention to the web application configuration. A secure configuration must be defined and deployed for the application, frameworks, application server, web server, database server and platform. Security misconfiguration gives hackers access to private data or features and can result in a complete system compromise.</a:t>
            </a:r>
          </a:p>
          <a:p>
            <a:endParaRPr lang="en-US" dirty="0"/>
          </a:p>
        </p:txBody>
      </p:sp>
    </p:spTree>
    <p:extLst>
      <p:ext uri="{BB962C8B-B14F-4D97-AF65-F5344CB8AC3E}">
        <p14:creationId xmlns:p14="http://schemas.microsoft.com/office/powerpoint/2010/main" val="2048652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b="1" cap="all" dirty="0"/>
              <a:t>6. CROSS-SITE REQUEST FORGERY (CSRF)</a:t>
            </a:r>
            <a:endParaRPr lang="en-US" cap="all" dirty="0"/>
          </a:p>
          <a:p>
            <a:pPr fontAlgn="base"/>
            <a:r>
              <a:rPr lang="en-US" dirty="0"/>
              <a:t>Cross-Site Request Forgery (CSRF) is a malicious attack where a user is tricked into performing an action he or she didn't intend to do. A third-party website will send a request to a web application that a user is already authenticated against (e.g. their bank). The attacker can then access functionality via the victim's already authenticated browser. Targets include web applications like social media, in browser email clients, online banking, and web interfaces for network devices.</a:t>
            </a:r>
          </a:p>
          <a:p>
            <a:pPr fontAlgn="base"/>
            <a:r>
              <a:rPr lang="en-US" dirty="0"/>
              <a:t>Don't get caught with your guard down. Practice </a:t>
            </a:r>
            <a:r>
              <a:rPr lang="en-US" dirty="0">
                <a:hlinkClick r:id="rId2"/>
              </a:rPr>
              <a:t>safe website security measures</a:t>
            </a:r>
            <a:r>
              <a:rPr lang="en-US" dirty="0"/>
              <a:t> and always be ready to protect yourself, and your company's future, from an attack that you might never recover from. The best way to tell if your website or server is vulnerable is to conduct regular </a:t>
            </a:r>
            <a:r>
              <a:rPr lang="en-US" dirty="0">
                <a:hlinkClick r:id="rId3"/>
              </a:rPr>
              <a:t>security audits.</a:t>
            </a:r>
            <a:endParaRPr lang="en-US" dirty="0"/>
          </a:p>
          <a:p>
            <a:endParaRPr lang="en-US" dirty="0"/>
          </a:p>
        </p:txBody>
      </p:sp>
    </p:spTree>
    <p:extLst>
      <p:ext uri="{BB962C8B-B14F-4D97-AF65-F5344CB8AC3E}">
        <p14:creationId xmlns:p14="http://schemas.microsoft.com/office/powerpoint/2010/main" val="2911476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Broken Authentication</a:t>
            </a:r>
          </a:p>
          <a:p>
            <a:pPr lvl="1"/>
            <a:r>
              <a:rPr lang="en-US" dirty="0"/>
              <a:t>session id leak</a:t>
            </a:r>
          </a:p>
          <a:p>
            <a:pPr lvl="1"/>
            <a:r>
              <a:rPr lang="en-US" dirty="0"/>
              <a:t>passwords not encrypted </a:t>
            </a:r>
          </a:p>
          <a:p>
            <a:pPr lvl="1"/>
            <a:r>
              <a:rPr lang="en-US" dirty="0"/>
              <a:t>session ids predictable</a:t>
            </a:r>
          </a:p>
          <a:p>
            <a:pPr lvl="1"/>
            <a:r>
              <a:rPr lang="en-US" dirty="0"/>
              <a:t>Session fixation</a:t>
            </a:r>
          </a:p>
          <a:p>
            <a:pPr lvl="1"/>
            <a:r>
              <a:rPr lang="en-US" dirty="0"/>
              <a:t>Session hijacking</a:t>
            </a:r>
          </a:p>
          <a:p>
            <a:endParaRPr lang="en-US" dirty="0"/>
          </a:p>
          <a:p>
            <a:r>
              <a:rPr lang="en-US" dirty="0"/>
              <a:t>Cross Site Scripting (XSS)</a:t>
            </a:r>
          </a:p>
          <a:p>
            <a:pPr lvl="1"/>
            <a:r>
              <a:rPr lang="en-US" dirty="0"/>
              <a:t>JavaScript tags on input</a:t>
            </a:r>
          </a:p>
          <a:p>
            <a:endParaRPr lang="en-US" dirty="0"/>
          </a:p>
        </p:txBody>
      </p:sp>
    </p:spTree>
    <p:extLst>
      <p:ext uri="{BB962C8B-B14F-4D97-AF65-F5344CB8AC3E}">
        <p14:creationId xmlns:p14="http://schemas.microsoft.com/office/powerpoint/2010/main" val="8771958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Insecure Direct Object References</a:t>
            </a:r>
          </a:p>
          <a:p>
            <a:pPr lvl="1"/>
            <a:r>
              <a:rPr lang="en-US" dirty="0"/>
              <a:t>direct object reference: internal object such as a file or database key </a:t>
            </a:r>
          </a:p>
          <a:p>
            <a:r>
              <a:rPr lang="en-US" dirty="0"/>
              <a:t>Security misconfiguration</a:t>
            </a:r>
          </a:p>
          <a:p>
            <a:pPr lvl="1"/>
            <a:r>
              <a:rPr lang="en-US" dirty="0"/>
              <a:t>application with debug enabled </a:t>
            </a:r>
          </a:p>
          <a:p>
            <a:pPr lvl="1"/>
            <a:r>
              <a:rPr lang="en-US" dirty="0"/>
              <a:t>directory listing enabled on the server</a:t>
            </a:r>
          </a:p>
          <a:p>
            <a:pPr lvl="1"/>
            <a:r>
              <a:rPr lang="en-US" dirty="0"/>
              <a:t>Running outdated software </a:t>
            </a:r>
          </a:p>
          <a:p>
            <a:pPr lvl="1"/>
            <a:r>
              <a:rPr lang="en-US" dirty="0"/>
              <a:t>unnecessary services running on the machine</a:t>
            </a:r>
          </a:p>
          <a:p>
            <a:pPr lvl="1"/>
            <a:r>
              <a:rPr lang="en-US" dirty="0"/>
              <a:t>Not changing default keys and passwords</a:t>
            </a:r>
          </a:p>
          <a:p>
            <a:pPr lvl="1"/>
            <a:r>
              <a:rPr lang="en-US" dirty="0"/>
              <a:t>Revealing error handling information  such as stack traces</a:t>
            </a:r>
          </a:p>
          <a:p>
            <a:pPr lvl="1"/>
            <a:endParaRPr lang="en-US" dirty="0"/>
          </a:p>
          <a:p>
            <a:endParaRPr lang="en-US" dirty="0"/>
          </a:p>
        </p:txBody>
      </p:sp>
    </p:spTree>
    <p:extLst>
      <p:ext uri="{BB962C8B-B14F-4D97-AF65-F5344CB8AC3E}">
        <p14:creationId xmlns:p14="http://schemas.microsoft.com/office/powerpoint/2010/main" val="3179423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Sensitive data exposure</a:t>
            </a:r>
          </a:p>
          <a:p>
            <a:pPr lvl="1"/>
            <a:r>
              <a:rPr lang="en-US" dirty="0"/>
              <a:t>crypto and resource protection</a:t>
            </a:r>
          </a:p>
          <a:p>
            <a:r>
              <a:rPr lang="en-US" dirty="0"/>
              <a:t>Missing function level access control</a:t>
            </a:r>
          </a:p>
          <a:p>
            <a:pPr lvl="1"/>
            <a:r>
              <a:rPr lang="en-US" dirty="0"/>
              <a:t>authorization failure</a:t>
            </a:r>
          </a:p>
          <a:p>
            <a:r>
              <a:rPr lang="en-US" dirty="0"/>
              <a:t>Cross Site Request Forgery (CSRF)</a:t>
            </a:r>
          </a:p>
          <a:p>
            <a:pPr lvl="1"/>
            <a:r>
              <a:rPr lang="en-US" dirty="0"/>
              <a:t> browser is fooled by some other party into misusing its authority</a:t>
            </a:r>
          </a:p>
        </p:txBody>
      </p:sp>
    </p:spTree>
    <p:extLst>
      <p:ext uri="{BB962C8B-B14F-4D97-AF65-F5344CB8AC3E}">
        <p14:creationId xmlns:p14="http://schemas.microsoft.com/office/powerpoint/2010/main" val="399988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Under Cover	</a:t>
            </a:r>
          </a:p>
        </p:txBody>
      </p:sp>
      <p:sp>
        <p:nvSpPr>
          <p:cNvPr id="3" name="Content Placeholder 2"/>
          <p:cNvSpPr>
            <a:spLocks noGrp="1"/>
          </p:cNvSpPr>
          <p:nvPr>
            <p:ph idx="1"/>
          </p:nvPr>
        </p:nvSpPr>
        <p:spPr/>
        <p:txBody>
          <a:bodyPr>
            <a:normAutofit fontScale="62500" lnSpcReduction="20000"/>
          </a:bodyPr>
          <a:lstStyle/>
          <a:p>
            <a:r>
              <a:rPr lang="en-US" dirty="0"/>
              <a:t>Content is king</a:t>
            </a:r>
          </a:p>
          <a:p>
            <a:r>
              <a:rPr lang="en-US" dirty="0"/>
              <a:t>Keywords</a:t>
            </a:r>
          </a:p>
          <a:p>
            <a:r>
              <a:rPr lang="en-US" dirty="0"/>
              <a:t>Emphasize readability:</a:t>
            </a:r>
          </a:p>
          <a:p>
            <a:r>
              <a:rPr lang="en-US" dirty="0"/>
              <a:t>Don’t overuse keywords</a:t>
            </a:r>
          </a:p>
          <a:p>
            <a:r>
              <a:rPr lang="en-US" dirty="0"/>
              <a:t>Keep sentences and paragraphs brief</a:t>
            </a:r>
          </a:p>
          <a:p>
            <a:r>
              <a:rPr lang="en-US" dirty="0"/>
              <a:t>Use subheadings</a:t>
            </a:r>
          </a:p>
          <a:p>
            <a:r>
              <a:rPr lang="en-US" dirty="0"/>
              <a:t>Visual Assets</a:t>
            </a:r>
          </a:p>
          <a:p>
            <a:r>
              <a:rPr lang="en-US" dirty="0"/>
              <a:t>Attractive Title Tags</a:t>
            </a:r>
          </a:p>
          <a:p>
            <a:r>
              <a:rPr lang="en-US" dirty="0"/>
              <a:t>Meta Description</a:t>
            </a:r>
          </a:p>
          <a:p>
            <a:r>
              <a:rPr lang="en-US" dirty="0"/>
              <a:t>Image Optimization</a:t>
            </a:r>
          </a:p>
          <a:p>
            <a:r>
              <a:rPr lang="en-US" dirty="0"/>
              <a:t>Geotagging (For Local Search)</a:t>
            </a:r>
          </a:p>
          <a:p>
            <a:r>
              <a:rPr lang="en-US" dirty="0"/>
              <a:t>Site Speed</a:t>
            </a:r>
          </a:p>
          <a:p>
            <a:r>
              <a:rPr lang="en-US" dirty="0"/>
              <a:t>Responsive Design</a:t>
            </a:r>
          </a:p>
          <a:p>
            <a:r>
              <a:rPr lang="en-US" dirty="0"/>
              <a:t>URL Structure</a:t>
            </a:r>
          </a:p>
        </p:txBody>
      </p:sp>
    </p:spTree>
    <p:extLst>
      <p:ext uri="{BB962C8B-B14F-4D97-AF65-F5344CB8AC3E}">
        <p14:creationId xmlns:p14="http://schemas.microsoft.com/office/powerpoint/2010/main" val="3582693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Using components with known vulnerabilities</a:t>
            </a:r>
          </a:p>
          <a:p>
            <a:pPr lvl="1"/>
            <a:r>
              <a:rPr lang="en-US" dirty="0"/>
              <a:t> maintenance/deployment issue</a:t>
            </a:r>
          </a:p>
          <a:p>
            <a:r>
              <a:rPr lang="en-US" dirty="0"/>
              <a:t>Unvalidated redirects and forwards</a:t>
            </a:r>
          </a:p>
          <a:p>
            <a:pPr lvl="1"/>
            <a:r>
              <a:rPr lang="en-US"/>
              <a:t>input filtering issue</a:t>
            </a:r>
            <a:endParaRPr lang="en-US" dirty="0"/>
          </a:p>
          <a:p>
            <a:endParaRPr lang="en-US" dirty="0"/>
          </a:p>
        </p:txBody>
      </p:sp>
    </p:spTree>
    <p:extLst>
      <p:ext uri="{BB962C8B-B14F-4D97-AF65-F5344CB8AC3E}">
        <p14:creationId xmlns:p14="http://schemas.microsoft.com/office/powerpoint/2010/main" val="235689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Web Security</a:t>
            </a:r>
          </a:p>
        </p:txBody>
      </p:sp>
      <p:sp>
        <p:nvSpPr>
          <p:cNvPr id="3" name="Content Placeholder 2"/>
          <p:cNvSpPr>
            <a:spLocks noGrp="1"/>
          </p:cNvSpPr>
          <p:nvPr>
            <p:ph idx="1"/>
          </p:nvPr>
        </p:nvSpPr>
        <p:spPr/>
        <p:txBody>
          <a:bodyPr/>
          <a:lstStyle/>
          <a:p>
            <a:endParaRPr lang="en-US"/>
          </a:p>
        </p:txBody>
      </p:sp>
      <p:pic>
        <p:nvPicPr>
          <p:cNvPr id="11266" name="Picture 2" descr="Diagram of steps in web application request handling, showing web client, HttpServlet request, web and JavaBeans components, and HttpServlet respon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4848225"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488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98424"/>
            <a:ext cx="10713811" cy="576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06170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6" y="609600"/>
            <a:ext cx="893826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71015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1506" name="Picture 2" descr="Distributed Multitiered Applications - The Java EE 5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7901938"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9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What is the Goal of AIR?</a:t>
            </a:r>
          </a:p>
        </p:txBody>
      </p:sp>
      <p:sp>
        <p:nvSpPr>
          <p:cNvPr id="10243" name="Content Placeholder 2"/>
          <p:cNvSpPr>
            <a:spLocks noGrp="1"/>
          </p:cNvSpPr>
          <p:nvPr>
            <p:ph idx="1"/>
          </p:nvPr>
        </p:nvSpPr>
        <p:spPr/>
        <p:txBody>
          <a:bodyPr/>
          <a:lstStyle/>
          <a:p>
            <a:r>
              <a:rPr lang="en-US" altLang="en-US" dirty="0"/>
              <a:t>Detect the spam sites or communities</a:t>
            </a:r>
          </a:p>
          <a:p>
            <a:endParaRPr lang="en-US" altLang="en-US" dirty="0"/>
          </a:p>
          <a:p>
            <a:r>
              <a:rPr lang="en-US" altLang="en-US" dirty="0"/>
              <a:t>Improve precision on search engines by eliminating the bad webpages</a:t>
            </a:r>
          </a:p>
        </p:txBody>
      </p:sp>
    </p:spTree>
    <p:extLst>
      <p:ext uri="{BB962C8B-B14F-4D97-AF65-F5344CB8AC3E}">
        <p14:creationId xmlns:p14="http://schemas.microsoft.com/office/powerpoint/2010/main" val="163167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Simplest form</a:t>
            </a:r>
          </a:p>
        </p:txBody>
      </p:sp>
      <p:sp>
        <p:nvSpPr>
          <p:cNvPr id="11267" name="Rectangle 3"/>
          <p:cNvSpPr>
            <a:spLocks noGrp="1" noChangeArrowheads="1"/>
          </p:cNvSpPr>
          <p:nvPr>
            <p:ph type="body" sz="half" idx="1"/>
          </p:nvPr>
        </p:nvSpPr>
        <p:spPr>
          <a:xfrm>
            <a:off x="685800" y="1752600"/>
            <a:ext cx="7772400" cy="3382963"/>
          </a:xfrm>
        </p:spPr>
        <p:txBody>
          <a:bodyPr/>
          <a:lstStyle/>
          <a:p>
            <a:pPr>
              <a:lnSpc>
                <a:spcPct val="90000"/>
              </a:lnSpc>
            </a:pPr>
            <a:r>
              <a:rPr lang="en-US" altLang="en-US" sz="2400"/>
              <a:t>First generation engines relied heavily on </a:t>
            </a:r>
            <a:r>
              <a:rPr lang="en-US" altLang="en-US" sz="2400" i="1"/>
              <a:t>tf/idf</a:t>
            </a:r>
            <a:r>
              <a:rPr lang="en-US" altLang="en-US" sz="2400"/>
              <a:t> </a:t>
            </a:r>
          </a:p>
          <a:p>
            <a:pPr lvl="1">
              <a:lnSpc>
                <a:spcPct val="90000"/>
              </a:lnSpc>
            </a:pPr>
            <a:r>
              <a:rPr lang="en-US" altLang="en-US" sz="2000"/>
              <a:t>The top-ranked pages for the query </a:t>
            </a:r>
            <a:r>
              <a:rPr lang="en-US" altLang="en-US" sz="2000" b="1">
                <a:latin typeface="Courier New" pitchFamily="49" charset="0"/>
                <a:cs typeface="Courier New" pitchFamily="49" charset="0"/>
              </a:rPr>
              <a:t>maui resort</a:t>
            </a:r>
            <a:r>
              <a:rPr lang="en-US" altLang="en-US" sz="2000"/>
              <a:t> were the ones containing the most </a:t>
            </a:r>
            <a:r>
              <a:rPr lang="en-US" altLang="en-US" sz="2000" b="1">
                <a:latin typeface="Courier New" pitchFamily="49" charset="0"/>
                <a:cs typeface="Courier New" pitchFamily="49" charset="0"/>
              </a:rPr>
              <a:t>maui</a:t>
            </a:r>
            <a:r>
              <a:rPr lang="en-US" altLang="en-US" sz="2000">
                <a:latin typeface="Courier New" pitchFamily="49" charset="0"/>
                <a:cs typeface="Courier New" pitchFamily="49" charset="0"/>
              </a:rPr>
              <a:t>’</a:t>
            </a:r>
            <a:r>
              <a:rPr lang="en-US" altLang="en-US" sz="2000">
                <a:cs typeface="Courier New" pitchFamily="49" charset="0"/>
              </a:rPr>
              <a:t>s</a:t>
            </a:r>
            <a:r>
              <a:rPr lang="en-US" altLang="en-US" sz="2000"/>
              <a:t> and </a:t>
            </a:r>
            <a:r>
              <a:rPr lang="en-US" altLang="en-US" sz="2000" b="1">
                <a:latin typeface="Courier New" pitchFamily="49" charset="0"/>
                <a:cs typeface="Courier New" pitchFamily="49" charset="0"/>
              </a:rPr>
              <a:t>resort</a:t>
            </a:r>
            <a:r>
              <a:rPr lang="en-US" altLang="en-US" sz="2000">
                <a:latin typeface="Courier New" pitchFamily="49" charset="0"/>
                <a:cs typeface="Courier New" pitchFamily="49" charset="0"/>
              </a:rPr>
              <a:t>’</a:t>
            </a:r>
            <a:r>
              <a:rPr lang="en-US" altLang="en-US" sz="2000">
                <a:cs typeface="Courier New" pitchFamily="49" charset="0"/>
              </a:rPr>
              <a:t>s</a:t>
            </a:r>
          </a:p>
          <a:p>
            <a:pPr>
              <a:lnSpc>
                <a:spcPct val="90000"/>
              </a:lnSpc>
            </a:pPr>
            <a:r>
              <a:rPr lang="en-US" altLang="en-US" sz="2400"/>
              <a:t>SEOs responded with dense repetitions of chosen terms</a:t>
            </a:r>
          </a:p>
          <a:p>
            <a:pPr lvl="1">
              <a:lnSpc>
                <a:spcPct val="90000"/>
              </a:lnSpc>
            </a:pPr>
            <a:r>
              <a:rPr lang="en-US" altLang="en-US" sz="2000"/>
              <a:t>e.g., </a:t>
            </a:r>
            <a:r>
              <a:rPr lang="en-US" altLang="en-US" sz="2000" b="1">
                <a:latin typeface="Courier New" pitchFamily="49" charset="0"/>
                <a:cs typeface="Courier New" pitchFamily="49" charset="0"/>
              </a:rPr>
              <a:t>maui</a:t>
            </a:r>
            <a:r>
              <a:rPr lang="en-US" altLang="en-US" sz="2000" b="1" i="1"/>
              <a:t> </a:t>
            </a:r>
            <a:r>
              <a:rPr lang="en-US" altLang="en-US" sz="2000" b="1">
                <a:latin typeface="Courier New" pitchFamily="49" charset="0"/>
                <a:cs typeface="Courier New" pitchFamily="49" charset="0"/>
              </a:rPr>
              <a:t>resort maui resort maui resort</a:t>
            </a:r>
            <a:r>
              <a:rPr lang="en-US" altLang="en-US" sz="2000" b="1" i="1"/>
              <a:t> </a:t>
            </a:r>
          </a:p>
          <a:p>
            <a:pPr lvl="1">
              <a:lnSpc>
                <a:spcPct val="90000"/>
              </a:lnSpc>
            </a:pPr>
            <a:r>
              <a:rPr lang="en-US" altLang="en-US" sz="2000"/>
              <a:t>Often, the repetitions would be in the same color as the background of the web page</a:t>
            </a:r>
          </a:p>
          <a:p>
            <a:pPr lvl="2">
              <a:lnSpc>
                <a:spcPct val="90000"/>
              </a:lnSpc>
            </a:pPr>
            <a:r>
              <a:rPr lang="en-US" altLang="en-US" sz="1800"/>
              <a:t>Repeated terms got indexed by crawlers</a:t>
            </a:r>
          </a:p>
          <a:p>
            <a:pPr lvl="2">
              <a:lnSpc>
                <a:spcPct val="90000"/>
              </a:lnSpc>
            </a:pPr>
            <a:r>
              <a:rPr lang="en-US" altLang="en-US" sz="1800"/>
              <a:t>But not visible to humans on browsers</a:t>
            </a:r>
          </a:p>
        </p:txBody>
      </p:sp>
      <p:sp>
        <p:nvSpPr>
          <p:cNvPr id="11268" name="AutoShape 4"/>
          <p:cNvSpPr>
            <a:spLocks noChangeArrowheads="1"/>
          </p:cNvSpPr>
          <p:nvPr/>
        </p:nvSpPr>
        <p:spPr bwMode="auto">
          <a:xfrm>
            <a:off x="6248400" y="4495800"/>
            <a:ext cx="1676400" cy="1600200"/>
          </a:xfrm>
          <a:prstGeom prst="curvedLeftArrow">
            <a:avLst>
              <a:gd name="adj1" fmla="val 20000"/>
              <a:gd name="adj2" fmla="val 40000"/>
              <a:gd name="adj3" fmla="val 33136"/>
            </a:avLst>
          </a:prstGeom>
          <a:gradFill rotWithShape="1">
            <a:gsLst>
              <a:gs pos="0">
                <a:srgbClr val="000082"/>
              </a:gs>
              <a:gs pos="30000">
                <a:srgbClr val="66008F"/>
              </a:gs>
              <a:gs pos="64999">
                <a:srgbClr val="BA0066"/>
              </a:gs>
              <a:gs pos="89999">
                <a:srgbClr val="FF0000"/>
              </a:gs>
              <a:gs pos="100000">
                <a:srgbClr val="FF8200"/>
              </a:gs>
            </a:gsLst>
            <a:lin ang="5400000" scaled="1"/>
          </a:gradFill>
          <a:ln w="9525">
            <a:solidFill>
              <a:schemeClr val="tx1"/>
            </a:solidFill>
            <a:miter lim="800000"/>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11269" name="Rectangle 5"/>
          <p:cNvSpPr>
            <a:spLocks noChangeArrowheads="1"/>
          </p:cNvSpPr>
          <p:nvPr/>
        </p:nvSpPr>
        <p:spPr bwMode="auto">
          <a:xfrm>
            <a:off x="2147888" y="5413375"/>
            <a:ext cx="3719512"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a:solidFill>
                  <a:srgbClr val="E41C55"/>
                </a:solidFill>
                <a:latin typeface="Lucida Sans" pitchFamily="34" charset="0"/>
              </a:rPr>
              <a:t>Pure word density cannot </a:t>
            </a:r>
          </a:p>
          <a:p>
            <a:pPr algn="ctr"/>
            <a:r>
              <a:rPr lang="en-US" altLang="en-US">
                <a:solidFill>
                  <a:srgbClr val="E41C55"/>
                </a:solidFill>
                <a:latin typeface="Lucida Sans" pitchFamily="34" charset="0"/>
              </a:rPr>
              <a:t>be trusted as an IR signal</a:t>
            </a:r>
          </a:p>
        </p:txBody>
      </p:sp>
    </p:spTree>
    <p:extLst>
      <p:ext uri="{BB962C8B-B14F-4D97-AF65-F5344CB8AC3E}">
        <p14:creationId xmlns:p14="http://schemas.microsoft.com/office/powerpoint/2010/main" val="1696398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8750436"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379067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Search Engine Spamming</a:t>
            </a:r>
          </a:p>
        </p:txBody>
      </p:sp>
      <p:sp>
        <p:nvSpPr>
          <p:cNvPr id="12291" name="Content Placeholder 2"/>
          <p:cNvSpPr>
            <a:spLocks noGrp="1"/>
          </p:cNvSpPr>
          <p:nvPr>
            <p:ph idx="1"/>
          </p:nvPr>
        </p:nvSpPr>
        <p:spPr/>
        <p:txBody>
          <a:bodyPr/>
          <a:lstStyle/>
          <a:p>
            <a:r>
              <a:rPr lang="en-US" altLang="en-US"/>
              <a:t>Link-spam</a:t>
            </a:r>
          </a:p>
          <a:p>
            <a:r>
              <a:rPr lang="en-US" altLang="en-US"/>
              <a:t>Link-bombing</a:t>
            </a:r>
          </a:p>
          <a:p>
            <a:r>
              <a:rPr lang="en-US" altLang="en-US"/>
              <a:t>Spam Blogs</a:t>
            </a:r>
          </a:p>
          <a:p>
            <a:r>
              <a:rPr lang="en-US" altLang="en-US"/>
              <a:t>Comment Spam</a:t>
            </a:r>
          </a:p>
          <a:p>
            <a:r>
              <a:rPr lang="en-US" altLang="en-US"/>
              <a:t>Keyword Spam</a:t>
            </a:r>
          </a:p>
          <a:p>
            <a:r>
              <a:rPr lang="en-US" altLang="en-US"/>
              <a:t>Malicious Tagging</a:t>
            </a:r>
          </a:p>
        </p:txBody>
      </p:sp>
    </p:spTree>
    <p:extLst>
      <p:ext uri="{BB962C8B-B14F-4D97-AF65-F5344CB8AC3E}">
        <p14:creationId xmlns:p14="http://schemas.microsoft.com/office/powerpoint/2010/main" val="3331975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c4d6d5c-dd3b-42ff-9982-61cd752b348c" xsi:nil="true"/>
    <lcf76f155ced4ddcb4097134ff3c332f xmlns="82374d3d-c7f0-4c67-9df0-83f04a7f88ad">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B12862F5A49214EB1A32927D565AA61" ma:contentTypeVersion="7" ma:contentTypeDescription="Create a new document." ma:contentTypeScope="" ma:versionID="95ed923185f8fd108d9c0e9bde8c0716">
  <xsd:schema xmlns:xsd="http://www.w3.org/2001/XMLSchema" xmlns:xs="http://www.w3.org/2001/XMLSchema" xmlns:p="http://schemas.microsoft.com/office/2006/metadata/properties" xmlns:ns2="82374d3d-c7f0-4c67-9df0-83f04a7f88ad" xmlns:ns3="2c4d6d5c-dd3b-42ff-9982-61cd752b348c" targetNamespace="http://schemas.microsoft.com/office/2006/metadata/properties" ma:root="true" ma:fieldsID="66a13af9e3239e7a1594d7421c5cba8c" ns2:_="" ns3:_="">
    <xsd:import namespace="82374d3d-c7f0-4c67-9df0-83f04a7f88ad"/>
    <xsd:import namespace="2c4d6d5c-dd3b-42ff-9982-61cd752b348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374d3d-c7f0-4c67-9df0-83f04a7f88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c4d6d5c-dd3b-42ff-9982-61cd752b348c"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9b79846-4284-4b81-af6f-47f48b2efa47}" ma:internalName="TaxCatchAll" ma:showField="CatchAllData" ma:web="2c4d6d5c-dd3b-42ff-9982-61cd752b348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F87BC6-CA6D-4DA9-AD0E-F0DFC903F882}">
  <ds:schemaRefs>
    <ds:schemaRef ds:uri="http://schemas.microsoft.com/office/2006/metadata/properties"/>
    <ds:schemaRef ds:uri="http://schemas.microsoft.com/office/infopath/2007/PartnerControls"/>
    <ds:schemaRef ds:uri="2c4d6d5c-dd3b-42ff-9982-61cd752b348c"/>
    <ds:schemaRef ds:uri="82374d3d-c7f0-4c67-9df0-83f04a7f88ad"/>
  </ds:schemaRefs>
</ds:datastoreItem>
</file>

<file path=customXml/itemProps2.xml><?xml version="1.0" encoding="utf-8"?>
<ds:datastoreItem xmlns:ds="http://schemas.openxmlformats.org/officeDocument/2006/customXml" ds:itemID="{B5EA3BC4-579B-45FE-929E-C45EC8745D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374d3d-c7f0-4c67-9df0-83f04a7f88ad"/>
    <ds:schemaRef ds:uri="2c4d6d5c-dd3b-42ff-9982-61cd752b34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69731B-66E0-45D3-92B2-5EFE2EAE70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231</TotalTime>
  <Words>1735</Words>
  <Application>Microsoft Office PowerPoint</Application>
  <PresentationFormat>On-screen Show (4:3)</PresentationFormat>
  <Paragraphs>206</Paragraphs>
  <Slides>54</Slides>
  <Notes>5</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Courier New</vt:lpstr>
      <vt:lpstr>Lucida Sans</vt:lpstr>
      <vt:lpstr>Office Theme</vt:lpstr>
      <vt:lpstr>Web   Securities &amp;  Adversarial Information Retrieval</vt:lpstr>
      <vt:lpstr>What is Adversarial IR?</vt:lpstr>
      <vt:lpstr>PowerPoint Presentation</vt:lpstr>
      <vt:lpstr>PowerPoint Presentation</vt:lpstr>
      <vt:lpstr>Web Under Cover </vt:lpstr>
      <vt:lpstr>What is the Goal of AIR?</vt:lpstr>
      <vt:lpstr>Simplest form</vt:lpstr>
      <vt:lpstr>PowerPoint Presentation</vt:lpstr>
      <vt:lpstr>Search Engine Spamming</vt:lpstr>
      <vt:lpstr>Spamming</vt:lpstr>
      <vt:lpstr>PowerPoint Presentation</vt:lpstr>
      <vt:lpstr>PowerPoint Presentation</vt:lpstr>
      <vt:lpstr>Google Bombing</vt:lpstr>
      <vt:lpstr>PowerPoint Presentation</vt:lpstr>
      <vt:lpstr>PowerPoint Presentation</vt:lpstr>
      <vt:lpstr>PowerPoint Presentation</vt:lpstr>
      <vt:lpstr>What is Cloaking in SEO?</vt:lpstr>
      <vt:lpstr>PowerPoint Presentation</vt:lpstr>
      <vt:lpstr>PowerPoint Presentation</vt:lpstr>
      <vt:lpstr>PowerPoint Presentation</vt:lpstr>
      <vt:lpstr>PowerPoint Presentation</vt:lpstr>
      <vt:lpstr>PowerPoint Presentation</vt:lpstr>
      <vt:lpstr>Web Security and Vulnerabilities</vt:lpstr>
      <vt:lpstr>Most Common Website Security Vulnerabilities </vt:lpstr>
      <vt:lpstr>1. SQL INJECTIONS </vt:lpstr>
      <vt:lpstr>SQL Injection </vt:lpstr>
      <vt:lpstr> </vt:lpstr>
      <vt:lpstr> </vt:lpstr>
      <vt:lpstr> </vt:lpstr>
      <vt:lpstr>PowerPoint Presentation</vt:lpstr>
      <vt:lpstr>PowerPoint Presentation</vt:lpstr>
      <vt:lpstr>PowerPoint Presentation</vt:lpstr>
      <vt:lpstr> </vt:lpstr>
      <vt:lpstr> </vt:lpstr>
      <vt:lpstr> </vt:lpstr>
      <vt:lpstr>How to fix the code…</vt:lpstr>
      <vt:lpstr>PowerPoint Presentation</vt:lpstr>
      <vt:lpstr>PowerPoint Presentation</vt:lpstr>
      <vt:lpstr>PowerPoint Presentation</vt:lpstr>
      <vt:lpstr> </vt:lpstr>
      <vt:lpstr> </vt:lpstr>
      <vt:lpstr>PowerPoint Presentation</vt:lpstr>
      <vt:lpstr>PowerPoint Presentation</vt:lpstr>
      <vt:lpstr>Web Security Issues</vt:lpstr>
      <vt:lpstr>www.doll.com/module1/</vt:lpstr>
      <vt:lpstr>PowerPoint Presentation</vt:lpstr>
      <vt:lpstr>PowerPoint Presentation</vt:lpstr>
      <vt:lpstr>PowerPoint Presentation</vt:lpstr>
      <vt:lpstr>PowerPoint Presentation</vt:lpstr>
      <vt:lpstr>PowerPoint Presentation</vt:lpstr>
      <vt:lpstr>Java Web Security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Most Common Web Security Vulnerabilities</dc:title>
  <dc:creator>Windows User</dc:creator>
  <cp:lastModifiedBy>Aryan Vigyat</cp:lastModifiedBy>
  <cp:revision>21</cp:revision>
  <dcterms:created xsi:type="dcterms:W3CDTF">2019-12-06T09:20:03Z</dcterms:created>
  <dcterms:modified xsi:type="dcterms:W3CDTF">2023-04-14T18:23:51Z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0x0101007B12862F5A49214EB1A32927D565AA61</vt:lpwstr>
  </property>
</Properties>
</file>