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90" r:id="rId2"/>
    <p:sldMasterId id="2147483803" r:id="rId3"/>
  </p:sldMasterIdLst>
  <p:notesMasterIdLst>
    <p:notesMasterId r:id="rId50"/>
  </p:notesMasterIdLst>
  <p:sldIdLst>
    <p:sldId id="1163" r:id="rId4"/>
    <p:sldId id="1164" r:id="rId5"/>
    <p:sldId id="1166" r:id="rId6"/>
    <p:sldId id="1168" r:id="rId7"/>
    <p:sldId id="1160" r:id="rId8"/>
    <p:sldId id="1159" r:id="rId9"/>
    <p:sldId id="1161" r:id="rId10"/>
    <p:sldId id="1170" r:id="rId11"/>
    <p:sldId id="1172" r:id="rId12"/>
    <p:sldId id="1205" r:id="rId13"/>
    <p:sldId id="1208" r:id="rId14"/>
    <p:sldId id="1175" r:id="rId15"/>
    <p:sldId id="1176" r:id="rId16"/>
    <p:sldId id="1177" r:id="rId17"/>
    <p:sldId id="1186" r:id="rId18"/>
    <p:sldId id="1187" r:id="rId19"/>
    <p:sldId id="1188" r:id="rId20"/>
    <p:sldId id="1189" r:id="rId21"/>
    <p:sldId id="1190" r:id="rId22"/>
    <p:sldId id="1191" r:id="rId23"/>
    <p:sldId id="1192" r:id="rId24"/>
    <p:sldId id="1193" r:id="rId25"/>
    <p:sldId id="1194" r:id="rId26"/>
    <p:sldId id="1195" r:id="rId27"/>
    <p:sldId id="1196" r:id="rId28"/>
    <p:sldId id="1197" r:id="rId29"/>
    <p:sldId id="1198" r:id="rId30"/>
    <p:sldId id="1199" r:id="rId31"/>
    <p:sldId id="1200" r:id="rId32"/>
    <p:sldId id="1201" r:id="rId33"/>
    <p:sldId id="1202" r:id="rId34"/>
    <p:sldId id="1203" r:id="rId35"/>
    <p:sldId id="1204" r:id="rId36"/>
    <p:sldId id="1149" r:id="rId37"/>
    <p:sldId id="1150" r:id="rId38"/>
    <p:sldId id="1156" r:id="rId39"/>
    <p:sldId id="1155" r:id="rId40"/>
    <p:sldId id="1151" r:id="rId41"/>
    <p:sldId id="1152" r:id="rId42"/>
    <p:sldId id="1207" r:id="rId43"/>
    <p:sldId id="1206" r:id="rId44"/>
    <p:sldId id="1153" r:id="rId45"/>
    <p:sldId id="1154" r:id="rId46"/>
    <p:sldId id="1158" r:id="rId47"/>
    <p:sldId id="1135" r:id="rId48"/>
    <p:sldId id="113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683" autoAdjust="0"/>
    <p:restoredTop sz="94127" autoAdjust="0"/>
  </p:normalViewPr>
  <p:slideViewPr>
    <p:cSldViewPr>
      <p:cViewPr>
        <p:scale>
          <a:sx n="60" d="100"/>
          <a:sy n="60" d="100"/>
        </p:scale>
        <p:origin x="-142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ustomXml" Target="../customXml/item2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customXml" Target="../customXml/item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243638"/>
            <a:ext cx="5334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C4FCD-FE6C-47E5-927A-1682C2E4CD0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1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FC6CA-1289-4486-8D54-07F847CB2F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2B4F-D756-479D-92D5-5B13458EAAD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7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1871-8C6F-4F3E-907D-AA3A326116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6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92893-BD8F-4E51-9CCC-10F772979B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2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18D0F-114A-426F-B7D3-ACD8CBBFC9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7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0A9FA-C471-475F-8A63-C794ADFC19A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71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AF92-6358-4A5C-937A-4E9DDC63B4E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2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11115-596F-4795-9750-0FBA5AFE748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55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31B01-8D8D-4824-AAC1-BC2F40257D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54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3EF0C-9D95-4569-B5AA-D552D9BCDB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96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84168-54AF-4E27-86C9-9FD168FBF6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03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243638"/>
            <a:ext cx="5334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CFC-E79B-4764-8A55-2964867EBE0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2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AE17C-56FD-4037-9A5D-ECA22B7D29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03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165C9-F528-4638-A26F-75CC8CFEDF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22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6BF05-A17E-4360-B9C2-FE9E9C6B02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5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4257-D1DF-4DC9-8E46-AE5BB78AC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B193-B221-4F0F-A748-1C3BCD2677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F5FA9-0F67-4B1C-BAE2-82A279CDAC2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28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4882-7C47-463E-A6FC-986A052B2BD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45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EFBA0-D92F-439D-BC82-723F06B8D6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AB38-FEF2-4EB4-A932-9F4FCA44EE2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16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62BE-E0CE-4FE4-B87A-E332A53D676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2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14AF7-88DB-492C-BC0E-28DB5B4BAD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06-Feb-23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CEA8445-A9EC-4D75-AE73-14A830C01162}" type="slidenum">
              <a:rPr lang="en-US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99D9FFC-2D42-4C2C-90C7-321A080CE4FC}" type="slidenum">
              <a:rPr lang="en-US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sz="30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6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0" y="1524000"/>
            <a:ext cx="7921625" cy="1600200"/>
          </a:xfrm>
        </p:spPr>
        <p:txBody>
          <a:bodyPr/>
          <a:lstStyle/>
          <a:p>
            <a:pPr eaLnBrk="1" hangingPunct="1"/>
            <a:r>
              <a:rPr lang="en-US" altLang="en-US" sz="5600" dirty="0" smtClean="0"/>
              <a:t>Link Analysis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Dr. A. </a:t>
            </a:r>
            <a:r>
              <a:rPr lang="en-US" altLang="en-US" dirty="0" err="1" smtClean="0"/>
              <a:t>Bhuvaneswari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7471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object 16"/>
          <p:cNvSpPr/>
          <p:nvPr/>
        </p:nvSpPr>
        <p:spPr>
          <a:xfrm>
            <a:off x="2819400" y="1905000"/>
            <a:ext cx="20066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prstClr val="black"/>
              </a:solidFill>
            </a:endParaRPr>
          </a:p>
        </p:txBody>
      </p:sp>
      <p:sp>
        <p:nvSpPr>
          <p:cNvPr id="7" name="object 17"/>
          <p:cNvSpPr txBox="1"/>
          <p:nvPr/>
        </p:nvSpPr>
        <p:spPr>
          <a:xfrm>
            <a:off x="2944366" y="1944370"/>
            <a:ext cx="158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18"/>
          <p:cNvSpPr txBox="1"/>
          <p:nvPr/>
        </p:nvSpPr>
        <p:spPr>
          <a:xfrm>
            <a:off x="2986784" y="2363470"/>
            <a:ext cx="149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9" name="object 19"/>
          <p:cNvSpPr txBox="1"/>
          <p:nvPr/>
        </p:nvSpPr>
        <p:spPr>
          <a:xfrm>
            <a:off x="4515001" y="2058670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0" name="object 20"/>
          <p:cNvSpPr txBox="1"/>
          <p:nvPr/>
        </p:nvSpPr>
        <p:spPr>
          <a:xfrm>
            <a:off x="4514744" y="259201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1" name="object 21"/>
          <p:cNvSpPr txBox="1"/>
          <p:nvPr/>
        </p:nvSpPr>
        <p:spPr>
          <a:xfrm>
            <a:off x="4552846" y="3087623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977916" y="2814115"/>
            <a:ext cx="19494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  D</a:t>
            </a:r>
            <a:endParaRPr sz="14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3" name="object 23"/>
          <p:cNvGrpSpPr/>
          <p:nvPr/>
        </p:nvGrpSpPr>
        <p:grpSpPr>
          <a:xfrm>
            <a:off x="4965698" y="1981200"/>
            <a:ext cx="1066800" cy="1473200"/>
            <a:chOff x="5029200" y="4711700"/>
            <a:chExt cx="1066800" cy="1473200"/>
          </a:xfrm>
        </p:grpSpPr>
        <p:sp>
          <p:nvSpPr>
            <p:cNvPr id="14" name="object 24"/>
            <p:cNvSpPr/>
            <p:nvPr/>
          </p:nvSpPr>
          <p:spPr>
            <a:xfrm>
              <a:off x="5105400" y="4724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0" y="0"/>
                  </a:moveTo>
                  <a:lnTo>
                    <a:pt x="29640" y="1002"/>
                  </a:lnTo>
                  <a:lnTo>
                    <a:pt x="53863" y="3730"/>
                  </a:lnTo>
                  <a:lnTo>
                    <a:pt x="70205" y="7768"/>
                  </a:lnTo>
                  <a:lnTo>
                    <a:pt x="76200" y="12700"/>
                  </a:lnTo>
                  <a:lnTo>
                    <a:pt x="76200" y="711200"/>
                  </a:lnTo>
                  <a:lnTo>
                    <a:pt x="82194" y="716131"/>
                  </a:lnTo>
                  <a:lnTo>
                    <a:pt x="98536" y="720169"/>
                  </a:lnTo>
                  <a:lnTo>
                    <a:pt x="122759" y="722897"/>
                  </a:lnTo>
                  <a:lnTo>
                    <a:pt x="152400" y="723900"/>
                  </a:lnTo>
                  <a:lnTo>
                    <a:pt x="122759" y="724902"/>
                  </a:lnTo>
                  <a:lnTo>
                    <a:pt x="98536" y="727630"/>
                  </a:lnTo>
                  <a:lnTo>
                    <a:pt x="82194" y="731668"/>
                  </a:lnTo>
                  <a:lnTo>
                    <a:pt x="76200" y="736600"/>
                  </a:lnTo>
                  <a:lnTo>
                    <a:pt x="76200" y="1435100"/>
                  </a:lnTo>
                  <a:lnTo>
                    <a:pt x="70205" y="1440041"/>
                  </a:lnTo>
                  <a:lnTo>
                    <a:pt x="53863" y="1444078"/>
                  </a:lnTo>
                  <a:lnTo>
                    <a:pt x="29640" y="1446801"/>
                  </a:lnTo>
                  <a:lnTo>
                    <a:pt x="0" y="1447800"/>
                  </a:lnTo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15" name="object 25"/>
            <p:cNvSpPr/>
            <p:nvPr/>
          </p:nvSpPr>
          <p:spPr>
            <a:xfrm>
              <a:off x="5029200" y="4819268"/>
              <a:ext cx="1066800" cy="118110"/>
            </a:xfrm>
            <a:custGeom>
              <a:avLst/>
              <a:gdLst/>
              <a:ahLst/>
              <a:cxnLst/>
              <a:rect l="l" t="t" r="r" b="b"/>
              <a:pathLst>
                <a:path w="1066800" h="118110">
                  <a:moveTo>
                    <a:pt x="1045006" y="71755"/>
                  </a:moveTo>
                  <a:lnTo>
                    <a:pt x="1041654" y="71755"/>
                  </a:lnTo>
                  <a:lnTo>
                    <a:pt x="994613" y="71755"/>
                  </a:lnTo>
                  <a:lnTo>
                    <a:pt x="952881" y="96012"/>
                  </a:lnTo>
                  <a:lnTo>
                    <a:pt x="950849" y="103759"/>
                  </a:lnTo>
                  <a:lnTo>
                    <a:pt x="954405" y="109855"/>
                  </a:lnTo>
                  <a:lnTo>
                    <a:pt x="957961" y="115824"/>
                  </a:lnTo>
                  <a:lnTo>
                    <a:pt x="965708" y="117983"/>
                  </a:lnTo>
                  <a:lnTo>
                    <a:pt x="1045006" y="71755"/>
                  </a:lnTo>
                  <a:close/>
                </a:path>
                <a:path w="1066800" h="118110">
                  <a:moveTo>
                    <a:pt x="1066800" y="59055"/>
                  </a:moveTo>
                  <a:lnTo>
                    <a:pt x="965835" y="0"/>
                  </a:lnTo>
                  <a:lnTo>
                    <a:pt x="958088" y="2032"/>
                  </a:lnTo>
                  <a:lnTo>
                    <a:pt x="954532" y="8128"/>
                  </a:lnTo>
                  <a:lnTo>
                    <a:pt x="950976" y="14097"/>
                  </a:lnTo>
                  <a:lnTo>
                    <a:pt x="953008" y="21971"/>
                  </a:lnTo>
                  <a:lnTo>
                    <a:pt x="994625" y="46291"/>
                  </a:lnTo>
                  <a:lnTo>
                    <a:pt x="1016495" y="59055"/>
                  </a:lnTo>
                  <a:lnTo>
                    <a:pt x="994625" y="46291"/>
                  </a:lnTo>
                  <a:lnTo>
                    <a:pt x="0" y="44831"/>
                  </a:lnTo>
                  <a:lnTo>
                    <a:pt x="0" y="70231"/>
                  </a:lnTo>
                  <a:lnTo>
                    <a:pt x="994740" y="71691"/>
                  </a:lnTo>
                  <a:lnTo>
                    <a:pt x="1041654" y="71755"/>
                  </a:lnTo>
                  <a:lnTo>
                    <a:pt x="1045121" y="71691"/>
                  </a:lnTo>
                  <a:lnTo>
                    <a:pt x="1066800" y="5905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</p:grpSp>
      <p:sp>
        <p:nvSpPr>
          <p:cNvPr id="16" name="object 26"/>
          <p:cNvSpPr txBox="1"/>
          <p:nvPr/>
        </p:nvSpPr>
        <p:spPr>
          <a:xfrm>
            <a:off x="5335521" y="2546350"/>
            <a:ext cx="10896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latin typeface="Carlito"/>
                <a:cs typeface="Carlito"/>
              </a:rPr>
              <a:t>Authorities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7" name="object 27"/>
          <p:cNvGrpSpPr/>
          <p:nvPr/>
        </p:nvGrpSpPr>
        <p:grpSpPr>
          <a:xfrm>
            <a:off x="1917698" y="1981200"/>
            <a:ext cx="838200" cy="1473200"/>
            <a:chOff x="1981200" y="4711700"/>
            <a:chExt cx="838200" cy="1473200"/>
          </a:xfrm>
        </p:grpSpPr>
        <p:sp>
          <p:nvSpPr>
            <p:cNvPr id="18" name="object 28"/>
            <p:cNvSpPr/>
            <p:nvPr/>
          </p:nvSpPr>
          <p:spPr>
            <a:xfrm>
              <a:off x="2590800" y="4724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52400" y="1447800"/>
                  </a:moveTo>
                  <a:lnTo>
                    <a:pt x="122759" y="1446801"/>
                  </a:lnTo>
                  <a:lnTo>
                    <a:pt x="98536" y="1444078"/>
                  </a:lnTo>
                  <a:lnTo>
                    <a:pt x="82194" y="1440041"/>
                  </a:lnTo>
                  <a:lnTo>
                    <a:pt x="76200" y="1435100"/>
                  </a:lnTo>
                  <a:lnTo>
                    <a:pt x="76200" y="736600"/>
                  </a:lnTo>
                  <a:lnTo>
                    <a:pt x="70205" y="731668"/>
                  </a:lnTo>
                  <a:lnTo>
                    <a:pt x="53863" y="727630"/>
                  </a:lnTo>
                  <a:lnTo>
                    <a:pt x="29640" y="724902"/>
                  </a:lnTo>
                  <a:lnTo>
                    <a:pt x="0" y="723900"/>
                  </a:lnTo>
                  <a:lnTo>
                    <a:pt x="29640" y="722897"/>
                  </a:lnTo>
                  <a:lnTo>
                    <a:pt x="53863" y="720169"/>
                  </a:lnTo>
                  <a:lnTo>
                    <a:pt x="70205" y="716131"/>
                  </a:lnTo>
                  <a:lnTo>
                    <a:pt x="76200" y="711200"/>
                  </a:lnTo>
                  <a:lnTo>
                    <a:pt x="76200" y="12700"/>
                  </a:lnTo>
                  <a:lnTo>
                    <a:pt x="82194" y="7768"/>
                  </a:lnTo>
                  <a:lnTo>
                    <a:pt x="98536" y="3730"/>
                  </a:lnTo>
                  <a:lnTo>
                    <a:pt x="122759" y="100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19" name="object 29"/>
            <p:cNvSpPr/>
            <p:nvPr/>
          </p:nvSpPr>
          <p:spPr>
            <a:xfrm>
              <a:off x="1981200" y="4817998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838200" y="47625"/>
                  </a:moveTo>
                  <a:lnTo>
                    <a:pt x="72237" y="46189"/>
                  </a:lnTo>
                  <a:lnTo>
                    <a:pt x="72390" y="46101"/>
                  </a:lnTo>
                  <a:lnTo>
                    <a:pt x="113919" y="21971"/>
                  </a:lnTo>
                  <a:lnTo>
                    <a:pt x="115951" y="14224"/>
                  </a:lnTo>
                  <a:lnTo>
                    <a:pt x="112395" y="8128"/>
                  </a:lnTo>
                  <a:lnTo>
                    <a:pt x="108839" y="2159"/>
                  </a:lnTo>
                  <a:lnTo>
                    <a:pt x="101092" y="0"/>
                  </a:lnTo>
                  <a:lnTo>
                    <a:pt x="0" y="58801"/>
                  </a:lnTo>
                  <a:lnTo>
                    <a:pt x="100838" y="117983"/>
                  </a:lnTo>
                  <a:lnTo>
                    <a:pt x="108712" y="115951"/>
                  </a:lnTo>
                  <a:lnTo>
                    <a:pt x="115824" y="103759"/>
                  </a:lnTo>
                  <a:lnTo>
                    <a:pt x="113792" y="96012"/>
                  </a:lnTo>
                  <a:lnTo>
                    <a:pt x="72085" y="71589"/>
                  </a:lnTo>
                  <a:lnTo>
                    <a:pt x="838200" y="73025"/>
                  </a:lnTo>
                  <a:lnTo>
                    <a:pt x="838200" y="4762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30"/>
          <p:cNvSpPr txBox="1"/>
          <p:nvPr/>
        </p:nvSpPr>
        <p:spPr>
          <a:xfrm>
            <a:off x="1930271" y="2546350"/>
            <a:ext cx="506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1400" b="1" spc="5" dirty="0">
                <a:solidFill>
                  <a:prstClr val="black"/>
                </a:solidFill>
                <a:latin typeface="Carlito"/>
                <a:cs typeface="Carlito"/>
              </a:rPr>
              <a:t>u</a:t>
            </a:r>
            <a:r>
              <a:rPr sz="1400" b="1" spc="-10" dirty="0">
                <a:solidFill>
                  <a:prstClr val="black"/>
                </a:solidFill>
                <a:latin typeface="Carlito"/>
                <a:cs typeface="Carlito"/>
              </a:rPr>
              <a:t>b</a:t>
            </a:r>
            <a:r>
              <a:rPr sz="1400" b="1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1" name="object 31"/>
          <p:cNvSpPr txBox="1"/>
          <p:nvPr/>
        </p:nvSpPr>
        <p:spPr>
          <a:xfrm>
            <a:off x="6111264" y="1939823"/>
            <a:ext cx="10636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spcBef>
                <a:spcPts val="100"/>
              </a:spcBef>
            </a:pPr>
            <a:r>
              <a:rPr sz="1100" spc="-5" dirty="0">
                <a:solidFill>
                  <a:prstClr val="black"/>
                </a:solidFill>
                <a:latin typeface="Carlito"/>
                <a:cs typeface="Carlito"/>
              </a:rPr>
              <a:t>High</a:t>
            </a:r>
            <a:r>
              <a:rPr sz="1100" spc="-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prstClr val="black"/>
                </a:solidFill>
                <a:latin typeface="Carlito"/>
                <a:cs typeface="Carlito"/>
              </a:rPr>
              <a:t>authority  </a:t>
            </a:r>
            <a:r>
              <a:rPr sz="1100" spc="-10" dirty="0">
                <a:solidFill>
                  <a:prstClr val="black"/>
                </a:solidFill>
                <a:latin typeface="Carlito"/>
                <a:cs typeface="Carlito"/>
              </a:rPr>
              <a:t>score</a:t>
            </a:r>
            <a:endParaRPr sz="11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2" name="object 32"/>
          <p:cNvSpPr txBox="1"/>
          <p:nvPr/>
        </p:nvSpPr>
        <p:spPr>
          <a:xfrm>
            <a:off x="758340" y="2016049"/>
            <a:ext cx="10998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>
                <a:solidFill>
                  <a:prstClr val="black"/>
                </a:solidFill>
                <a:latin typeface="Carlito"/>
                <a:cs typeface="Carlito"/>
              </a:rPr>
              <a:t>High hub</a:t>
            </a:r>
            <a:r>
              <a:rPr sz="1100" spc="-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100" spc="-10" dirty="0">
                <a:solidFill>
                  <a:prstClr val="black"/>
                </a:solidFill>
                <a:latin typeface="Carlito"/>
                <a:cs typeface="Carlito"/>
              </a:rPr>
              <a:t>score</a:t>
            </a:r>
            <a:endParaRPr sz="110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259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Link Analysis in Web Mining Hubs and Authorities Spam Detection. - ppt 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3854"/>
          <a:stretch/>
        </p:blipFill>
        <p:spPr bwMode="auto">
          <a:xfrm>
            <a:off x="1524000" y="-373142"/>
            <a:ext cx="6330950" cy="723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6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713" y="214364"/>
            <a:ext cx="8410575" cy="942975"/>
            <a:chOff x="366712" y="214312"/>
            <a:chExt cx="8410575" cy="942975"/>
          </a:xfrm>
        </p:grpSpPr>
        <p:sp>
          <p:nvSpPr>
            <p:cNvPr id="3" name="object 3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82296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8229600" y="914400"/>
                  </a:lnTo>
                  <a:lnTo>
                    <a:pt x="8277782" y="906633"/>
                  </a:lnTo>
                  <a:lnTo>
                    <a:pt x="8319619" y="885005"/>
                  </a:lnTo>
                  <a:lnTo>
                    <a:pt x="8352605" y="852019"/>
                  </a:lnTo>
                  <a:lnTo>
                    <a:pt x="8374233" y="810182"/>
                  </a:lnTo>
                  <a:lnTo>
                    <a:pt x="8382000" y="762000"/>
                  </a:lnTo>
                  <a:lnTo>
                    <a:pt x="8382000" y="152400"/>
                  </a:lnTo>
                  <a:lnTo>
                    <a:pt x="8374233" y="104217"/>
                  </a:lnTo>
                  <a:lnTo>
                    <a:pt x="8352605" y="62380"/>
                  </a:lnTo>
                  <a:lnTo>
                    <a:pt x="8319619" y="29394"/>
                  </a:lnTo>
                  <a:lnTo>
                    <a:pt x="8277782" y="776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8229600" y="0"/>
                  </a:lnTo>
                  <a:lnTo>
                    <a:pt x="8277782" y="7766"/>
                  </a:lnTo>
                  <a:lnTo>
                    <a:pt x="8319619" y="29394"/>
                  </a:lnTo>
                  <a:lnTo>
                    <a:pt x="8352605" y="62380"/>
                  </a:lnTo>
                  <a:lnTo>
                    <a:pt x="8374233" y="104217"/>
                  </a:lnTo>
                  <a:lnTo>
                    <a:pt x="8382000" y="152400"/>
                  </a:lnTo>
                  <a:lnTo>
                    <a:pt x="8382000" y="762000"/>
                  </a:lnTo>
                  <a:lnTo>
                    <a:pt x="8374233" y="810182"/>
                  </a:lnTo>
                  <a:lnTo>
                    <a:pt x="8352605" y="852019"/>
                  </a:lnTo>
                  <a:lnTo>
                    <a:pt x="8319619" y="885005"/>
                  </a:lnTo>
                  <a:lnTo>
                    <a:pt x="8277782" y="906633"/>
                  </a:lnTo>
                  <a:lnTo>
                    <a:pt x="82296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3298" y="206772"/>
            <a:ext cx="64549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Link </a:t>
            </a:r>
            <a:r>
              <a:rPr sz="2800" dirty="0"/>
              <a:t>analysis: </a:t>
            </a:r>
            <a:r>
              <a:rPr sz="2800" spc="-10" dirty="0"/>
              <a:t>hubs </a:t>
            </a:r>
            <a:r>
              <a:rPr sz="2800" dirty="0"/>
              <a:t>and</a:t>
            </a:r>
            <a:r>
              <a:rPr sz="2800" spc="-125" dirty="0"/>
              <a:t> </a:t>
            </a:r>
            <a:r>
              <a:rPr sz="2800" dirty="0"/>
              <a:t>authorities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6117" y="648970"/>
            <a:ext cx="259143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1.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HITS</a:t>
            </a:r>
            <a:r>
              <a:rPr sz="2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algorithm</a:t>
            </a:r>
            <a:endParaRPr sz="280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8302" y="1435100"/>
            <a:ext cx="1778000" cy="558800"/>
            <a:chOff x="368300" y="1435100"/>
            <a:chExt cx="1778000" cy="558800"/>
          </a:xfrm>
        </p:grpSpPr>
        <p:sp>
          <p:nvSpPr>
            <p:cNvPr id="8" name="object 8"/>
            <p:cNvSpPr/>
            <p:nvPr/>
          </p:nvSpPr>
          <p:spPr>
            <a:xfrm>
              <a:off x="381000" y="1447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" y="1447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/>
          <p:nvPr/>
        </p:nvSpPr>
        <p:spPr>
          <a:xfrm>
            <a:off x="381000" y="2062860"/>
            <a:ext cx="8382000" cy="2585720"/>
          </a:xfrm>
          <a:custGeom>
            <a:avLst/>
            <a:gdLst/>
            <a:ahLst/>
            <a:cxnLst/>
            <a:rect l="l" t="t" r="r" b="b"/>
            <a:pathLst>
              <a:path w="8382000" h="2585720">
                <a:moveTo>
                  <a:pt x="0" y="2585339"/>
                </a:moveTo>
                <a:lnTo>
                  <a:pt x="8382000" y="2585339"/>
                </a:lnTo>
                <a:lnTo>
                  <a:pt x="8382000" y="0"/>
                </a:lnTo>
                <a:lnTo>
                  <a:pt x="0" y="0"/>
                </a:lnTo>
                <a:lnTo>
                  <a:pt x="0" y="2585339"/>
                </a:lnTo>
                <a:close/>
              </a:path>
            </a:pathLst>
          </a:custGeom>
          <a:ln w="28575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549705"/>
            <a:ext cx="8217534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spcBef>
                <a:spcPts val="100"/>
              </a:spcBef>
            </a:pP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HITS</a:t>
            </a:r>
            <a:r>
              <a:rPr sz="1600" b="1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algorithm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50"/>
              </a:spcBef>
            </a:pPr>
            <a:endParaRPr sz="1200">
              <a:solidFill>
                <a:prstClr val="black"/>
              </a:solidFill>
              <a:latin typeface="Carlito"/>
              <a:cs typeface="Carlito"/>
            </a:endParaRPr>
          </a:p>
          <a:p>
            <a:pPr marL="12700" marR="459740">
              <a:lnSpc>
                <a:spcPct val="150000"/>
              </a:lnSpc>
              <a:spcBef>
                <a:spcPts val="5"/>
              </a:spcBef>
              <a:buClr>
                <a:srgbClr val="F79546"/>
              </a:buClr>
              <a:buFont typeface="Wingdings"/>
              <a:buChar char=""/>
              <a:tabLst>
                <a:tab pos="266065" algn="l"/>
              </a:tabLst>
            </a:pP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HITS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(</a:t>
            </a:r>
            <a:r>
              <a:rPr sz="1600" i="1" spc="-15" dirty="0">
                <a:solidFill>
                  <a:prstClr val="black"/>
                </a:solidFill>
                <a:latin typeface="Carlito"/>
                <a:cs typeface="Carlito"/>
              </a:rPr>
              <a:t>Hypertext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Induced </a:t>
            </a:r>
            <a:r>
              <a:rPr sz="1600" i="1" spc="-40" dirty="0">
                <a:solidFill>
                  <a:prstClr val="black"/>
                </a:solidFill>
                <a:latin typeface="Carlito"/>
                <a:cs typeface="Carlito"/>
              </a:rPr>
              <a:t>Topic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Selection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) is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link analysis algorithm developed by  Kleinberg (1999)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 marL="265430" indent="-253365">
              <a:spcBef>
                <a:spcPts val="1080"/>
              </a:spcBef>
              <a:buClr>
                <a:srgbClr val="F79546"/>
              </a:buClr>
              <a:buFont typeface="Wingdings"/>
              <a:buChar char=""/>
              <a:tabLst>
                <a:tab pos="266065" algn="l"/>
              </a:tabLst>
            </a:pP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HITS computes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returns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2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scores,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each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node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v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network: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1600" spc="2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authority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 marL="12700">
              <a:spcBef>
                <a:spcPts val="1080"/>
              </a:spcBef>
            </a:pPr>
            <a:r>
              <a:rPr sz="1600" b="1" spc="-10" dirty="0">
                <a:solidFill>
                  <a:prstClr val="black"/>
                </a:solidFill>
                <a:latin typeface="Carlito"/>
                <a:cs typeface="Carlito"/>
              </a:rPr>
              <a:t>score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auth(v)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 the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hub </a:t>
            </a:r>
            <a:r>
              <a:rPr sz="1600" b="1" spc="-10" dirty="0">
                <a:solidFill>
                  <a:prstClr val="black"/>
                </a:solidFill>
                <a:latin typeface="Carlito"/>
                <a:cs typeface="Carlito"/>
              </a:rPr>
              <a:t>score</a:t>
            </a:r>
            <a:r>
              <a:rPr sz="1600" b="1" spc="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hub(v)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 marL="265430" indent="-253365">
              <a:spcBef>
                <a:spcPts val="1080"/>
              </a:spcBef>
              <a:buClr>
                <a:srgbClr val="F79546"/>
              </a:buClr>
              <a:buFont typeface="Wingdings"/>
              <a:buChar char=""/>
              <a:tabLst>
                <a:tab pos="266065" algn="l"/>
              </a:tabLst>
            </a:pP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These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scores provide information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about the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potential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each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node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</a:t>
            </a:r>
            <a:r>
              <a:rPr sz="1600" spc="2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authority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 marL="12700">
              <a:spcBef>
                <a:spcPts val="1085"/>
              </a:spcBef>
            </a:pP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or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hub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thus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indicating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how valuable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information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carried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by</a:t>
            </a:r>
            <a:r>
              <a:rPr sz="16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it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302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713" y="214364"/>
            <a:ext cx="8410575" cy="942975"/>
            <a:chOff x="366712" y="214312"/>
            <a:chExt cx="8410575" cy="942975"/>
          </a:xfrm>
        </p:grpSpPr>
        <p:sp>
          <p:nvSpPr>
            <p:cNvPr id="3" name="object 3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82296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8229600" y="914400"/>
                  </a:lnTo>
                  <a:lnTo>
                    <a:pt x="8277782" y="906633"/>
                  </a:lnTo>
                  <a:lnTo>
                    <a:pt x="8319619" y="885005"/>
                  </a:lnTo>
                  <a:lnTo>
                    <a:pt x="8352605" y="852019"/>
                  </a:lnTo>
                  <a:lnTo>
                    <a:pt x="8374233" y="810182"/>
                  </a:lnTo>
                  <a:lnTo>
                    <a:pt x="8382000" y="762000"/>
                  </a:lnTo>
                  <a:lnTo>
                    <a:pt x="8382000" y="152400"/>
                  </a:lnTo>
                  <a:lnTo>
                    <a:pt x="8374233" y="104217"/>
                  </a:lnTo>
                  <a:lnTo>
                    <a:pt x="8352605" y="62380"/>
                  </a:lnTo>
                  <a:lnTo>
                    <a:pt x="8319619" y="29394"/>
                  </a:lnTo>
                  <a:lnTo>
                    <a:pt x="8277782" y="776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8229600" y="0"/>
                  </a:lnTo>
                  <a:lnTo>
                    <a:pt x="8277782" y="7766"/>
                  </a:lnTo>
                  <a:lnTo>
                    <a:pt x="8319619" y="29394"/>
                  </a:lnTo>
                  <a:lnTo>
                    <a:pt x="8352605" y="62380"/>
                  </a:lnTo>
                  <a:lnTo>
                    <a:pt x="8374233" y="104217"/>
                  </a:lnTo>
                  <a:lnTo>
                    <a:pt x="8382000" y="152400"/>
                  </a:lnTo>
                  <a:lnTo>
                    <a:pt x="8382000" y="762000"/>
                  </a:lnTo>
                  <a:lnTo>
                    <a:pt x="8374233" y="810182"/>
                  </a:lnTo>
                  <a:lnTo>
                    <a:pt x="8352605" y="852019"/>
                  </a:lnTo>
                  <a:lnTo>
                    <a:pt x="8319619" y="885005"/>
                  </a:lnTo>
                  <a:lnTo>
                    <a:pt x="8277782" y="906633"/>
                  </a:lnTo>
                  <a:lnTo>
                    <a:pt x="82296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3298" y="206772"/>
            <a:ext cx="61501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Link </a:t>
            </a:r>
            <a:r>
              <a:rPr sz="2800" dirty="0"/>
              <a:t>analysis: </a:t>
            </a:r>
            <a:r>
              <a:rPr sz="2800" spc="-10" dirty="0"/>
              <a:t>hubs </a:t>
            </a:r>
            <a:r>
              <a:rPr sz="2800" dirty="0"/>
              <a:t>and</a:t>
            </a:r>
            <a:r>
              <a:rPr sz="2800" spc="-125" dirty="0"/>
              <a:t> </a:t>
            </a:r>
            <a:r>
              <a:rPr sz="2800" dirty="0"/>
              <a:t>authorities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6117" y="648970"/>
            <a:ext cx="259143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1.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HITS</a:t>
            </a:r>
            <a:r>
              <a:rPr sz="28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algorithm</a:t>
            </a:r>
            <a:endParaRPr sz="280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8302" y="1435100"/>
            <a:ext cx="1778000" cy="558800"/>
            <a:chOff x="368300" y="1435100"/>
            <a:chExt cx="1778000" cy="558800"/>
          </a:xfrm>
        </p:grpSpPr>
        <p:sp>
          <p:nvSpPr>
            <p:cNvPr id="8" name="object 8"/>
            <p:cNvSpPr/>
            <p:nvPr/>
          </p:nvSpPr>
          <p:spPr>
            <a:xfrm>
              <a:off x="381000" y="1447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" y="14478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/>
          <p:nvPr/>
        </p:nvSpPr>
        <p:spPr>
          <a:xfrm>
            <a:off x="381000" y="2146300"/>
            <a:ext cx="8382000" cy="3416300"/>
          </a:xfrm>
          <a:custGeom>
            <a:avLst/>
            <a:gdLst/>
            <a:ahLst/>
            <a:cxnLst/>
            <a:rect l="l" t="t" r="r" b="b"/>
            <a:pathLst>
              <a:path w="8382000" h="3416300">
                <a:moveTo>
                  <a:pt x="0" y="3416300"/>
                </a:moveTo>
                <a:lnTo>
                  <a:pt x="8382000" y="3416300"/>
                </a:lnTo>
                <a:lnTo>
                  <a:pt x="8382000" y="0"/>
                </a:lnTo>
                <a:lnTo>
                  <a:pt x="0" y="0"/>
                </a:lnTo>
                <a:lnTo>
                  <a:pt x="0" y="3416300"/>
                </a:lnTo>
                <a:close/>
              </a:path>
            </a:pathLst>
          </a:custGeom>
          <a:ln w="28575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549705"/>
            <a:ext cx="8117205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algn="just">
              <a:spcBef>
                <a:spcPts val="100"/>
              </a:spcBef>
            </a:pP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HITS</a:t>
            </a:r>
            <a:r>
              <a:rPr sz="1600" b="1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algorithm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 marL="12700" algn="just">
              <a:spcBef>
                <a:spcPts val="1240"/>
              </a:spcBef>
            </a:pP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HITS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is an </a:t>
            </a:r>
            <a:r>
              <a:rPr sz="1600" b="1" spc="-10" dirty="0">
                <a:solidFill>
                  <a:prstClr val="black"/>
                </a:solidFill>
                <a:latin typeface="Carlito"/>
                <a:cs typeface="Carlito"/>
              </a:rPr>
              <a:t>iterative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algorithm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based on the </a:t>
            </a:r>
            <a:r>
              <a:rPr sz="1600" b="1" spc="-10" dirty="0">
                <a:solidFill>
                  <a:prstClr val="black"/>
                </a:solidFill>
                <a:latin typeface="Carlito"/>
                <a:cs typeface="Carlito"/>
              </a:rPr>
              <a:t>repeated update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two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basic</a:t>
            </a:r>
            <a:r>
              <a:rPr sz="1600" b="1" spc="-17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rules: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 marL="12700" marR="5080" algn="just">
              <a:lnSpc>
                <a:spcPct val="150000"/>
              </a:lnSpc>
              <a:buFont typeface="Wingdings"/>
              <a:buChar char=""/>
              <a:tabLst>
                <a:tab pos="244475" algn="l"/>
              </a:tabLst>
            </a:pPr>
            <a:r>
              <a:rPr sz="1600" b="1" spc="-5" dirty="0">
                <a:solidFill>
                  <a:srgbClr val="E36C09"/>
                </a:solidFill>
                <a:latin typeface="Carlito"/>
                <a:cs typeface="Carlito"/>
              </a:rPr>
              <a:t>Authority </a:t>
            </a:r>
            <a:r>
              <a:rPr sz="1600" b="1" spc="-10" dirty="0">
                <a:solidFill>
                  <a:srgbClr val="E36C09"/>
                </a:solidFill>
                <a:latin typeface="Carlito"/>
                <a:cs typeface="Carlito"/>
              </a:rPr>
              <a:t>Update </a:t>
            </a:r>
            <a:r>
              <a:rPr sz="1600" b="1" spc="-5" dirty="0">
                <a:solidFill>
                  <a:srgbClr val="E36C09"/>
                </a:solidFill>
                <a:latin typeface="Carlito"/>
                <a:cs typeface="Carlito"/>
              </a:rPr>
              <a:t>Rule: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each page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p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(or node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v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),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update </a:t>
            </a:r>
            <a:r>
              <a:rPr sz="1600" b="1" i="1" dirty="0">
                <a:solidFill>
                  <a:prstClr val="black"/>
                </a:solidFill>
                <a:latin typeface="Carlito"/>
                <a:cs typeface="Carlito"/>
              </a:rPr>
              <a:t>auth(p)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sum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of 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hub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scores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pages that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point 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it.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high authority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score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is assigned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p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if it is 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linked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pages that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recognized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important hubs of</a:t>
            </a:r>
            <a:r>
              <a:rPr sz="1600" spc="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information.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5"/>
              </a:spcBef>
              <a:buClr>
                <a:srgbClr val="E36C09"/>
              </a:buClr>
              <a:buFont typeface="Wingdings"/>
              <a:buChar char=""/>
            </a:pPr>
            <a:endParaRPr sz="2400">
              <a:solidFill>
                <a:prstClr val="black"/>
              </a:solidFill>
              <a:latin typeface="Carlito"/>
              <a:cs typeface="Carlito"/>
            </a:endParaRPr>
          </a:p>
          <a:p>
            <a:pPr marL="12700" marR="62865">
              <a:lnSpc>
                <a:spcPct val="150000"/>
              </a:lnSpc>
              <a:buFont typeface="Wingdings"/>
              <a:buChar char=""/>
              <a:tabLst>
                <a:tab pos="244475" algn="l"/>
              </a:tabLst>
            </a:pPr>
            <a:r>
              <a:rPr sz="1600" b="1" dirty="0">
                <a:solidFill>
                  <a:srgbClr val="E36C09"/>
                </a:solidFill>
                <a:latin typeface="Carlito"/>
                <a:cs typeface="Carlito"/>
              </a:rPr>
              <a:t>Hub </a:t>
            </a:r>
            <a:r>
              <a:rPr sz="1600" b="1" spc="-10" dirty="0">
                <a:solidFill>
                  <a:srgbClr val="E36C09"/>
                </a:solidFill>
                <a:latin typeface="Carlito"/>
                <a:cs typeface="Carlito"/>
              </a:rPr>
              <a:t>Update </a:t>
            </a:r>
            <a:r>
              <a:rPr sz="1600" b="1" spc="-5" dirty="0">
                <a:solidFill>
                  <a:srgbClr val="E36C09"/>
                </a:solidFill>
                <a:latin typeface="Carlito"/>
                <a:cs typeface="Carlito"/>
              </a:rPr>
              <a:t>Rule: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each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page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p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(or node </a:t>
            </a:r>
            <a:r>
              <a:rPr sz="1600" i="1" spc="-5" dirty="0">
                <a:solidFill>
                  <a:prstClr val="black"/>
                </a:solidFill>
                <a:latin typeface="Carlito"/>
                <a:cs typeface="Carlito"/>
              </a:rPr>
              <a:t>v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),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update </a:t>
            </a:r>
            <a:r>
              <a:rPr sz="1600" b="1" i="1" spc="-5" dirty="0">
                <a:solidFill>
                  <a:prstClr val="black"/>
                </a:solidFill>
                <a:latin typeface="Carlito"/>
                <a:cs typeface="Carlito"/>
              </a:rPr>
              <a:t>hub(p)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sum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authority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scores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pages that it points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to.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high hub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score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is assigned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p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if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it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links  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nodes that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are considered 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be authorities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in a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given</a:t>
            </a:r>
            <a:r>
              <a:rPr sz="16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topic.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383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713" y="214364"/>
            <a:ext cx="8410575" cy="942975"/>
            <a:chOff x="366712" y="214312"/>
            <a:chExt cx="8410575" cy="942975"/>
          </a:xfrm>
        </p:grpSpPr>
        <p:sp>
          <p:nvSpPr>
            <p:cNvPr id="3" name="object 3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82296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8229600" y="914400"/>
                  </a:lnTo>
                  <a:lnTo>
                    <a:pt x="8277782" y="906633"/>
                  </a:lnTo>
                  <a:lnTo>
                    <a:pt x="8319619" y="885005"/>
                  </a:lnTo>
                  <a:lnTo>
                    <a:pt x="8352605" y="852019"/>
                  </a:lnTo>
                  <a:lnTo>
                    <a:pt x="8374233" y="810182"/>
                  </a:lnTo>
                  <a:lnTo>
                    <a:pt x="8382000" y="762000"/>
                  </a:lnTo>
                  <a:lnTo>
                    <a:pt x="8382000" y="152400"/>
                  </a:lnTo>
                  <a:lnTo>
                    <a:pt x="8374233" y="104217"/>
                  </a:lnTo>
                  <a:lnTo>
                    <a:pt x="8352605" y="62380"/>
                  </a:lnTo>
                  <a:lnTo>
                    <a:pt x="8319619" y="29394"/>
                  </a:lnTo>
                  <a:lnTo>
                    <a:pt x="8277782" y="776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8229600" y="0"/>
                  </a:lnTo>
                  <a:lnTo>
                    <a:pt x="8277782" y="7766"/>
                  </a:lnTo>
                  <a:lnTo>
                    <a:pt x="8319619" y="29394"/>
                  </a:lnTo>
                  <a:lnTo>
                    <a:pt x="8352605" y="62380"/>
                  </a:lnTo>
                  <a:lnTo>
                    <a:pt x="8374233" y="104217"/>
                  </a:lnTo>
                  <a:lnTo>
                    <a:pt x="8382000" y="152400"/>
                  </a:lnTo>
                  <a:lnTo>
                    <a:pt x="8382000" y="762000"/>
                  </a:lnTo>
                  <a:lnTo>
                    <a:pt x="8374233" y="810182"/>
                  </a:lnTo>
                  <a:lnTo>
                    <a:pt x="8352605" y="852019"/>
                  </a:lnTo>
                  <a:lnTo>
                    <a:pt x="8319619" y="885005"/>
                  </a:lnTo>
                  <a:lnTo>
                    <a:pt x="8277782" y="906633"/>
                  </a:lnTo>
                  <a:lnTo>
                    <a:pt x="82296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1" y="206772"/>
            <a:ext cx="818832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bg1"/>
                </a:solidFill>
              </a:rPr>
              <a:t>Link </a:t>
            </a:r>
            <a:r>
              <a:rPr sz="4400" dirty="0">
                <a:solidFill>
                  <a:schemeClr val="bg1"/>
                </a:solidFill>
              </a:rPr>
              <a:t>analysis: </a:t>
            </a:r>
            <a:r>
              <a:rPr sz="4400" spc="-10" dirty="0">
                <a:solidFill>
                  <a:schemeClr val="bg1"/>
                </a:solidFill>
              </a:rPr>
              <a:t>hubs </a:t>
            </a:r>
            <a:r>
              <a:rPr sz="4400" dirty="0">
                <a:solidFill>
                  <a:schemeClr val="bg1"/>
                </a:solidFill>
              </a:rPr>
              <a:t>and</a:t>
            </a:r>
            <a:r>
              <a:rPr sz="4400" spc="-12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authorities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68302" y="1206500"/>
            <a:ext cx="1778000" cy="558800"/>
            <a:chOff x="368300" y="1206500"/>
            <a:chExt cx="1778000" cy="558800"/>
          </a:xfrm>
        </p:grpSpPr>
        <p:sp>
          <p:nvSpPr>
            <p:cNvPr id="8" name="object 8"/>
            <p:cNvSpPr/>
            <p:nvPr/>
          </p:nvSpPr>
          <p:spPr>
            <a:xfrm>
              <a:off x="381000" y="12192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6637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1663700" y="533400"/>
                  </a:lnTo>
                  <a:lnTo>
                    <a:pt x="1698325" y="526420"/>
                  </a:lnTo>
                  <a:lnTo>
                    <a:pt x="1726580" y="507380"/>
                  </a:lnTo>
                  <a:lnTo>
                    <a:pt x="1745620" y="479125"/>
                  </a:lnTo>
                  <a:lnTo>
                    <a:pt x="1752600" y="444500"/>
                  </a:lnTo>
                  <a:lnTo>
                    <a:pt x="1752600" y="88900"/>
                  </a:lnTo>
                  <a:lnTo>
                    <a:pt x="1745620" y="54274"/>
                  </a:lnTo>
                  <a:lnTo>
                    <a:pt x="1726580" y="26019"/>
                  </a:lnTo>
                  <a:lnTo>
                    <a:pt x="1698325" y="6979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" y="12192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1663700" y="0"/>
                  </a:lnTo>
                  <a:lnTo>
                    <a:pt x="1698325" y="6979"/>
                  </a:lnTo>
                  <a:lnTo>
                    <a:pt x="1726580" y="26019"/>
                  </a:lnTo>
                  <a:lnTo>
                    <a:pt x="1745620" y="54274"/>
                  </a:lnTo>
                  <a:lnTo>
                    <a:pt x="1752600" y="88900"/>
                  </a:lnTo>
                  <a:lnTo>
                    <a:pt x="1752600" y="444500"/>
                  </a:lnTo>
                  <a:lnTo>
                    <a:pt x="1745620" y="479125"/>
                  </a:lnTo>
                  <a:lnTo>
                    <a:pt x="1726580" y="507380"/>
                  </a:lnTo>
                  <a:lnTo>
                    <a:pt x="1698325" y="526420"/>
                  </a:lnTo>
                  <a:lnTo>
                    <a:pt x="16637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9742" y="1321053"/>
            <a:ext cx="8109584" cy="4498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spcBef>
                <a:spcPts val="100"/>
              </a:spcBef>
            </a:pP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HITS</a:t>
            </a:r>
            <a:r>
              <a:rPr sz="1600" b="1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algorithm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95580" indent="-182880">
              <a:spcBef>
                <a:spcPts val="1540"/>
              </a:spcBef>
              <a:buFont typeface="Arial"/>
              <a:buChar char="•"/>
              <a:tabLst>
                <a:tab pos="195580" algn="l"/>
              </a:tabLst>
            </a:pP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Given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 query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(topic) </a:t>
            </a:r>
            <a:r>
              <a:rPr sz="1600" b="1" i="1" dirty="0">
                <a:solidFill>
                  <a:prstClr val="black"/>
                </a:solidFill>
                <a:latin typeface="Carlito"/>
                <a:cs typeface="Carlito"/>
              </a:rPr>
              <a:t>Q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collect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root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set of pages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S=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{s</a:t>
            </a:r>
            <a:r>
              <a:rPr sz="900" spc="-5" dirty="0">
                <a:solidFill>
                  <a:prstClr val="black"/>
                </a:solidFill>
                <a:latin typeface="Carlito"/>
                <a:cs typeface="Carlito"/>
              </a:rPr>
              <a:t>1,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900" spc="-5" dirty="0">
                <a:solidFill>
                  <a:prstClr val="black"/>
                </a:solidFill>
                <a:latin typeface="Carlito"/>
                <a:cs typeface="Carlito"/>
              </a:rPr>
              <a:t>2, </a:t>
            </a:r>
            <a:r>
              <a:rPr sz="1600" spc="-140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900" spc="-140" dirty="0">
                <a:solidFill>
                  <a:prstClr val="black"/>
                </a:solidFill>
                <a:latin typeface="Carlito"/>
                <a:cs typeface="Carlito"/>
              </a:rPr>
              <a:t>3</a:t>
            </a:r>
            <a:r>
              <a:rPr sz="1600" spc="-140" dirty="0">
                <a:solidFill>
                  <a:prstClr val="black"/>
                </a:solidFill>
                <a:latin typeface="Arial"/>
                <a:cs typeface="Arial"/>
              </a:rPr>
              <a:t>,…,</a:t>
            </a:r>
            <a:r>
              <a:rPr sz="1600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900" spc="-5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}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95580" indent="-182880">
              <a:spcBef>
                <a:spcPts val="1080"/>
              </a:spcBef>
              <a:buFont typeface="Arial"/>
              <a:buChar char="•"/>
              <a:tabLst>
                <a:tab pos="195580" algn="l"/>
              </a:tabLst>
            </a:pP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Set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is expanded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set </a:t>
            </a: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T=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U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{d|s-&gt;d or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d-&gt;s, s </a:t>
            </a:r>
            <a:r>
              <a:rPr sz="1600" spc="-120" dirty="0">
                <a:solidFill>
                  <a:prstClr val="black"/>
                </a:solidFill>
                <a:latin typeface="Arial"/>
                <a:cs typeface="Arial"/>
              </a:rPr>
              <a:t>є</a:t>
            </a:r>
            <a:r>
              <a:rPr sz="16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}</a:t>
            </a:r>
          </a:p>
          <a:p>
            <a:pPr marL="195580" indent="-182880">
              <a:spcBef>
                <a:spcPts val="1080"/>
              </a:spcBef>
              <a:buFont typeface="Arial"/>
              <a:buChar char="•"/>
              <a:tabLst>
                <a:tab pos="195580" algn="l"/>
              </a:tabLst>
            </a:pPr>
            <a:r>
              <a:rPr sz="1600" b="1" spc="-5" dirty="0">
                <a:solidFill>
                  <a:prstClr val="black"/>
                </a:solidFill>
                <a:latin typeface="Carlito"/>
                <a:cs typeface="Carlito"/>
              </a:rPr>
              <a:t>Initialization: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start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with </a:t>
            </a:r>
            <a:r>
              <a:rPr sz="1600" i="1" u="heavy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auth(p) </a:t>
            </a:r>
            <a:r>
              <a:rPr sz="1600" i="1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= 1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1600" i="1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hub(p) </a:t>
            </a:r>
            <a:r>
              <a:rPr sz="1600" i="1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= 1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every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p </a:t>
            </a:r>
            <a:r>
              <a:rPr sz="1600" spc="-120" dirty="0">
                <a:solidFill>
                  <a:prstClr val="black"/>
                </a:solidFill>
                <a:latin typeface="Arial"/>
                <a:cs typeface="Arial"/>
              </a:rPr>
              <a:t>є </a:t>
            </a:r>
            <a:r>
              <a:rPr sz="1600" b="1" spc="-90" dirty="0">
                <a:solidFill>
                  <a:prstClr val="black"/>
                </a:solidFill>
                <a:latin typeface="Carlito"/>
                <a:cs typeface="Carlito"/>
              </a:rPr>
              <a:t>T,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1600" spc="2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choose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700">
              <a:spcBef>
                <a:spcPts val="1080"/>
              </a:spcBef>
            </a:pP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number of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iterations</a:t>
            </a:r>
            <a:r>
              <a:rPr sz="1600" spc="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i="1" dirty="0">
                <a:solidFill>
                  <a:prstClr val="black"/>
                </a:solidFill>
                <a:latin typeface="Carlito"/>
                <a:cs typeface="Carlito"/>
              </a:rPr>
              <a:t>k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5865" lvl="1" indent="-279400">
              <a:spcBef>
                <a:spcPts val="1080"/>
              </a:spcBef>
              <a:buFont typeface="Carlito"/>
              <a:buAutoNum type="arabicPeriod"/>
              <a:tabLst>
                <a:tab pos="1206500" algn="l"/>
              </a:tabLst>
            </a:pP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Run the </a:t>
            </a:r>
            <a:r>
              <a:rPr sz="1600" b="1" spc="-5" dirty="0">
                <a:solidFill>
                  <a:srgbClr val="E36C09"/>
                </a:solidFill>
                <a:latin typeface="Carlito"/>
                <a:cs typeface="Carlito"/>
              </a:rPr>
              <a:t>Authority </a:t>
            </a:r>
            <a:r>
              <a:rPr sz="1600" b="1" spc="-10" dirty="0">
                <a:solidFill>
                  <a:srgbClr val="E36C09"/>
                </a:solidFill>
                <a:latin typeface="Carlito"/>
                <a:cs typeface="Carlito"/>
              </a:rPr>
              <a:t>Update</a:t>
            </a:r>
            <a:r>
              <a:rPr sz="1600" b="1" spc="-35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arlito"/>
                <a:cs typeface="Carlito"/>
              </a:rPr>
              <a:t>Rule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5865" lvl="1" indent="-279400">
              <a:spcBef>
                <a:spcPts val="1080"/>
              </a:spcBef>
              <a:buFont typeface="Carlito"/>
              <a:buAutoNum type="arabicPeriod"/>
              <a:tabLst>
                <a:tab pos="1206500" algn="l"/>
              </a:tabLst>
            </a:pP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Run the </a:t>
            </a:r>
            <a:r>
              <a:rPr sz="1600" b="1" dirty="0">
                <a:solidFill>
                  <a:srgbClr val="E36C09"/>
                </a:solidFill>
                <a:latin typeface="Carlito"/>
                <a:cs typeface="Carlito"/>
              </a:rPr>
              <a:t>Hub </a:t>
            </a:r>
            <a:r>
              <a:rPr sz="1600" b="1" spc="-10" dirty="0">
                <a:solidFill>
                  <a:srgbClr val="E36C09"/>
                </a:solidFill>
                <a:latin typeface="Carlito"/>
                <a:cs typeface="Carlito"/>
              </a:rPr>
              <a:t>Update</a:t>
            </a:r>
            <a:r>
              <a:rPr sz="1600" b="1" spc="-20" dirty="0">
                <a:solidFill>
                  <a:srgbClr val="E36C09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arlito"/>
                <a:cs typeface="Carlito"/>
              </a:rPr>
              <a:t>Rule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05865" lvl="1" indent="-279400">
              <a:spcBef>
                <a:spcPts val="1085"/>
              </a:spcBef>
              <a:buFont typeface="Carlito"/>
              <a:buAutoNum type="arabicPeriod"/>
              <a:tabLst>
                <a:tab pos="1206500" algn="l"/>
              </a:tabLst>
            </a:pP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Repeat </a:t>
            </a:r>
            <a:r>
              <a:rPr sz="1600" b="1" i="1" dirty="0">
                <a:solidFill>
                  <a:prstClr val="black"/>
                </a:solidFill>
                <a:latin typeface="Carlito"/>
                <a:cs typeface="Carlito"/>
              </a:rPr>
              <a:t>k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times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previous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steps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(2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1600" spc="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3)</a:t>
            </a:r>
          </a:p>
          <a:p>
            <a:pPr marL="12700" marR="5080" lvl="1">
              <a:lnSpc>
                <a:spcPct val="150000"/>
              </a:lnSpc>
              <a:buFontTx/>
              <a:buAutoNum type="arabicPeriod"/>
              <a:tabLst>
                <a:tab pos="292100" algn="l"/>
              </a:tabLst>
            </a:pPr>
            <a:r>
              <a:rPr sz="1600" b="1" spc="-30" dirty="0">
                <a:solidFill>
                  <a:prstClr val="black"/>
                </a:solidFill>
                <a:latin typeface="Carlito"/>
                <a:cs typeface="Carlito"/>
              </a:rPr>
              <a:t>At </a:t>
            </a:r>
            <a:r>
              <a:rPr sz="1600" b="1" dirty="0">
                <a:solidFill>
                  <a:prstClr val="black"/>
                </a:solidFill>
                <a:latin typeface="Carlito"/>
                <a:cs typeface="Carlito"/>
              </a:rPr>
              <a:t>the end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common to </a:t>
            </a:r>
            <a:r>
              <a:rPr sz="1600" u="heavy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normalize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values of both </a:t>
            </a:r>
            <a:r>
              <a:rPr sz="1600" i="1" spc="-10" dirty="0">
                <a:solidFill>
                  <a:prstClr val="black"/>
                </a:solidFill>
                <a:latin typeface="Carlito"/>
                <a:cs typeface="Carlito"/>
              </a:rPr>
              <a:t>auth(p)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1600" i="1" spc="-10" dirty="0">
                <a:solidFill>
                  <a:prstClr val="black"/>
                </a:solidFill>
                <a:latin typeface="Carlito"/>
                <a:cs typeface="Carlito"/>
              </a:rPr>
              <a:t>hub(p)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due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their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tendency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to grow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become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very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large.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normalization consists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dividing 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authority </a:t>
            </a:r>
            <a:r>
              <a:rPr sz="1600" spc="-15" dirty="0">
                <a:solidFill>
                  <a:prstClr val="black"/>
                </a:solidFill>
                <a:latin typeface="Carlito"/>
                <a:cs typeface="Carlito"/>
              </a:rPr>
              <a:t>score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(the hub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score) by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sum of </a:t>
            </a:r>
            <a:r>
              <a:rPr sz="16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squares of all authority 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scores </a:t>
            </a:r>
            <a:r>
              <a:rPr sz="1600" spc="-5" dirty="0">
                <a:solidFill>
                  <a:prstClr val="black"/>
                </a:solidFill>
                <a:latin typeface="Carlito"/>
                <a:cs typeface="Carlito"/>
              </a:rPr>
              <a:t>(all  hub</a:t>
            </a:r>
            <a:r>
              <a:rPr sz="1600" spc="-10" dirty="0">
                <a:solidFill>
                  <a:prstClr val="black"/>
                </a:solidFill>
                <a:latin typeface="Carlito"/>
                <a:cs typeface="Carlito"/>
              </a:rPr>
              <a:t> scores).</a:t>
            </a:r>
            <a:endParaRPr sz="16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81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228600"/>
            <a:ext cx="8717741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415812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0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51788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3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1" y="381000"/>
            <a:ext cx="1101932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1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31531"/>
            <a:ext cx="11536789" cy="56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9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7400" y="457200"/>
            <a:ext cx="1135944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662527-8AF6-4499-A50C-CCF04420D57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3683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Road map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28775"/>
            <a:ext cx="8229600" cy="450215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Link Analysis - Intro</a:t>
            </a:r>
          </a:p>
          <a:p>
            <a:pPr eaLnBrk="1" hangingPunct="1"/>
            <a:r>
              <a:rPr lang="en-US" altLang="en-US" b="1" dirty="0" smtClean="0"/>
              <a:t>HITS Algorithm</a:t>
            </a:r>
          </a:p>
          <a:p>
            <a:pPr eaLnBrk="1" hangingPunct="1"/>
            <a:r>
              <a:rPr lang="en-US" altLang="ja-JP" b="1" dirty="0" smtClean="0">
                <a:ea typeface="ＭＳ Ｐゴシック" pitchFamily="34" charset="-128"/>
              </a:rPr>
              <a:t>Co-citation and bibliographic coupling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altLang="en-US" b="1" dirty="0" smtClean="0"/>
              <a:t>PageRank</a:t>
            </a:r>
          </a:p>
          <a:p>
            <a:pPr eaLnBrk="1" hangingPunct="1"/>
            <a:r>
              <a:rPr lang="en-US" altLang="en-US" b="1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296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381000"/>
            <a:ext cx="10591800" cy="53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19800"/>
            <a:ext cx="3952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2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304800"/>
            <a:ext cx="10744200" cy="597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0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4200" y="228600"/>
            <a:ext cx="10820400" cy="60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1" y="23648"/>
            <a:ext cx="11691127" cy="599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4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1" y="152400"/>
            <a:ext cx="12300691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4600" y="304800"/>
            <a:ext cx="11049000" cy="60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5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0" y="533400"/>
            <a:ext cx="11277600" cy="628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599"/>
            <a:ext cx="8001000" cy="589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5343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3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7772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B993FD-6A3A-4BEF-A8F5-4EED3BE1A516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7325"/>
            <a:ext cx="7850188" cy="865188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208963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600" dirty="0" smtClean="0">
                <a:ea typeface="ＭＳ Ｐゴシック" pitchFamily="34" charset="-128"/>
              </a:rPr>
              <a:t>From 1996, it became clear that content similarity alone was no longer sufficient.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 dirty="0" smtClean="0">
                <a:ea typeface="ＭＳ Ｐゴシック" pitchFamily="34" charset="-128"/>
              </a:rPr>
              <a:t>The number of pages grew rapidly in the mid-late 1990’s.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pitchFamily="34" charset="-128"/>
              </a:rPr>
              <a:t>Try “classification technique”, Google estimates: 10 million relevant pages.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pitchFamily="34" charset="-128"/>
              </a:rPr>
              <a:t>How to choose only 30-40 pages and rank them suitably to present to the user?</a:t>
            </a:r>
          </a:p>
          <a:p>
            <a:pPr lvl="2" eaLnBrk="1" hangingPunct="1">
              <a:lnSpc>
                <a:spcPct val="80000"/>
              </a:lnSpc>
            </a:pPr>
            <a:endParaRPr lang="en-US" altLang="ja-JP" dirty="0">
              <a:ea typeface="ＭＳ Ｐゴシック" pitchFamily="34" charset="-128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 dirty="0" smtClean="0">
                <a:ea typeface="ＭＳ Ｐゴシック" pitchFamily="34" charset="-128"/>
              </a:rPr>
              <a:t>Content similarity is easily spammed.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dirty="0" smtClean="0">
                <a:ea typeface="ＭＳ Ｐゴシック" pitchFamily="34" charset="-128"/>
              </a:rPr>
              <a:t>A page owner can repeat some words and add many related words to boost the rankings of his pages and/or to make the pages relevant to a large number of queries. 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7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930075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5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7620000" cy="538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7200" cy="600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58"/>
            <a:ext cx="8584663" cy="591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A578CB-5863-4722-A63A-DC90A976C41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3683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Road map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773238"/>
            <a:ext cx="8229600" cy="435768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Introduction</a:t>
            </a:r>
          </a:p>
          <a:p>
            <a:pPr eaLnBrk="1" hangingPunct="1"/>
            <a:r>
              <a:rPr lang="en-US" altLang="en-US" b="1" dirty="0" smtClean="0"/>
              <a:t>Link analysis</a:t>
            </a:r>
          </a:p>
          <a:p>
            <a:pPr eaLnBrk="1" hangingPunct="1"/>
            <a:r>
              <a:rPr lang="en-US" altLang="ja-JP" b="1" dirty="0" smtClean="0">
                <a:solidFill>
                  <a:srgbClr val="FF0000"/>
                </a:solidFill>
                <a:ea typeface="ＭＳ Ｐゴシック" pitchFamily="34" charset="-128"/>
              </a:rPr>
              <a:t>Co-citation and bibliographic coupling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PageRank</a:t>
            </a:r>
          </a:p>
          <a:p>
            <a:pPr eaLnBrk="1" hangingPunct="1"/>
            <a:r>
              <a:rPr lang="en-US" altLang="en-US" b="1" dirty="0" smtClean="0"/>
              <a:t>HITS</a:t>
            </a:r>
          </a:p>
          <a:p>
            <a:pPr eaLnBrk="1" hangingPunct="1"/>
            <a:r>
              <a:rPr lang="en-US" altLang="en-US" b="1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83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61F79E-271A-4C21-91DF-B1384793F6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800" dirty="0" smtClean="0">
                <a:ea typeface="ＭＳ Ｐゴシック" pitchFamily="34" charset="-128"/>
              </a:rPr>
              <a:t>Co-citation and Bibliographic Coupling </a:t>
            </a:r>
            <a:endParaRPr lang="en-US" altLang="en-US" sz="3800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75237"/>
          </a:xfrm>
        </p:spPr>
        <p:txBody>
          <a:bodyPr/>
          <a:lstStyle/>
          <a:p>
            <a:pPr eaLnBrk="1" hangingPunct="1"/>
            <a:r>
              <a:rPr lang="en-US" altLang="ja-JP" sz="2600" dirty="0" smtClean="0">
                <a:ea typeface="ＭＳ Ｐゴシック" pitchFamily="34" charset="-128"/>
              </a:rPr>
              <a:t>Another area of research concerned with links is </a:t>
            </a:r>
            <a:r>
              <a:rPr lang="en-US" altLang="ja-JP" sz="2600" b="1" dirty="0" smtClean="0">
                <a:solidFill>
                  <a:srgbClr val="FF0000"/>
                </a:solidFill>
                <a:ea typeface="ＭＳ Ｐゴシック" pitchFamily="34" charset="-128"/>
              </a:rPr>
              <a:t>citation analysis</a:t>
            </a:r>
            <a:r>
              <a:rPr lang="en-US" altLang="ja-JP" sz="2600" dirty="0" smtClean="0">
                <a:ea typeface="ＭＳ Ｐゴシック" pitchFamily="34" charset="-128"/>
              </a:rPr>
              <a:t> of scholarly publications. </a:t>
            </a:r>
          </a:p>
          <a:p>
            <a:pPr lvl="1" eaLnBrk="1" hangingPunct="1"/>
            <a:r>
              <a:rPr lang="en-US" altLang="ja-JP" sz="2200" dirty="0" smtClean="0">
                <a:ea typeface="ＭＳ Ｐゴシック" pitchFamily="34" charset="-128"/>
              </a:rPr>
              <a:t>A scholarly publication cites related prior work to acknowledge the origins of some ideas and to compare the new proposal with existing work. </a:t>
            </a:r>
          </a:p>
        </p:txBody>
      </p:sp>
      <p:pic>
        <p:nvPicPr>
          <p:cNvPr id="148482" name="Picture 2" descr="Examples of bibliographic coupling and co-citation Adaptaded from Lai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54102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ＭＳ Ｐゴシック" pitchFamily="34" charset="-128"/>
              </a:rPr>
              <a:t>Co-citation and Bibliographic Coupling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600" dirty="0" smtClean="0">
                <a:ea typeface="ＭＳ Ｐゴシック" pitchFamily="34" charset="-128"/>
              </a:rPr>
              <a:t>When a paper cites another paper, a relationship is established between the publications. </a:t>
            </a:r>
          </a:p>
          <a:p>
            <a:pPr lvl="1" eaLnBrk="1" hangingPunct="1"/>
            <a:r>
              <a:rPr lang="en-US" altLang="ja-JP" sz="2200" dirty="0" smtClean="0">
                <a:ea typeface="ＭＳ Ｐゴシック" pitchFamily="34" charset="-128"/>
              </a:rPr>
              <a:t>Citation analysis uses these relationships (links) to perform various types of analysis. </a:t>
            </a:r>
          </a:p>
          <a:p>
            <a:pPr eaLnBrk="1" hangingPunct="1"/>
            <a:r>
              <a:rPr lang="en-US" altLang="ja-JP" sz="2600" dirty="0" smtClean="0">
                <a:ea typeface="ＭＳ Ｐゴシック" pitchFamily="34" charset="-128"/>
              </a:rPr>
              <a:t>We discuss two types of citation analysis, </a:t>
            </a:r>
            <a:r>
              <a:rPr lang="en-US" altLang="ja-JP" sz="2600" b="1" dirty="0" smtClean="0">
                <a:solidFill>
                  <a:srgbClr val="FF0000"/>
                </a:solidFill>
                <a:ea typeface="ＭＳ Ｐゴシック" pitchFamily="34" charset="-128"/>
              </a:rPr>
              <a:t>co-citation</a:t>
            </a:r>
            <a:r>
              <a:rPr lang="en-US" altLang="ja-JP" sz="2600" dirty="0" smtClean="0">
                <a:ea typeface="ＭＳ Ｐゴシック" pitchFamily="34" charset="-128"/>
              </a:rPr>
              <a:t> and </a:t>
            </a:r>
            <a:r>
              <a:rPr lang="en-US" altLang="ja-JP" sz="2600" b="1" dirty="0" smtClean="0">
                <a:solidFill>
                  <a:srgbClr val="FF0000"/>
                </a:solidFill>
                <a:ea typeface="ＭＳ Ｐゴシック" pitchFamily="34" charset="-128"/>
              </a:rPr>
              <a:t>bibliographic coupling</a:t>
            </a:r>
            <a:r>
              <a:rPr lang="en-US" altLang="ja-JP" sz="2600" dirty="0" smtClean="0">
                <a:ea typeface="ＭＳ Ｐゴシック" pitchFamily="34" charset="-128"/>
              </a:rPr>
              <a:t>. The HITS algorithm is related to these two types of analysis. </a:t>
            </a:r>
            <a:endParaRPr lang="en-US" altLang="en-US" sz="2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4386" name="Picture 2" descr="Bibliographic coupling and co-citation coupling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" y="990600"/>
            <a:ext cx="904452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292D44-E9B1-4D70-832E-BAEAB89474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Co-citation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68413"/>
            <a:ext cx="8280400" cy="2339975"/>
          </a:xfrm>
        </p:spPr>
        <p:txBody>
          <a:bodyPr/>
          <a:lstStyle/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If papers </a:t>
            </a:r>
            <a:r>
              <a:rPr lang="en-US" altLang="ja-JP" sz="2600" i="1" smtClean="0">
                <a:ea typeface="ＭＳ Ｐゴシック" pitchFamily="34" charset="-128"/>
              </a:rPr>
              <a:t>i</a:t>
            </a:r>
            <a:r>
              <a:rPr lang="en-US" altLang="ja-JP" sz="2600" smtClean="0">
                <a:ea typeface="ＭＳ Ｐゴシック" pitchFamily="34" charset="-128"/>
              </a:rPr>
              <a:t> and </a:t>
            </a:r>
            <a:r>
              <a:rPr lang="en-US" altLang="ja-JP" sz="2600" i="1" smtClean="0">
                <a:ea typeface="ＭＳ Ｐゴシック" pitchFamily="34" charset="-128"/>
              </a:rPr>
              <a:t>j</a:t>
            </a:r>
            <a:r>
              <a:rPr lang="en-US" altLang="ja-JP" sz="2600" smtClean="0">
                <a:ea typeface="ＭＳ Ｐゴシック" pitchFamily="34" charset="-128"/>
              </a:rPr>
              <a:t> are both cited by paper </a:t>
            </a:r>
            <a:r>
              <a:rPr lang="en-US" altLang="ja-JP" sz="2600" i="1" smtClean="0">
                <a:ea typeface="ＭＳ Ｐゴシック" pitchFamily="34" charset="-128"/>
              </a:rPr>
              <a:t>k</a:t>
            </a:r>
            <a:r>
              <a:rPr lang="en-US" altLang="ja-JP" sz="2600" smtClean="0">
                <a:ea typeface="ＭＳ Ｐゴシック" pitchFamily="34" charset="-128"/>
              </a:rPr>
              <a:t>, then they may be related in some sense to one another. </a:t>
            </a:r>
          </a:p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The more papers they are cited by, the stronger their relationship is.</a:t>
            </a:r>
            <a:endParaRPr lang="en-US" altLang="en-US" sz="2600" smtClean="0"/>
          </a:p>
        </p:txBody>
      </p:sp>
      <p:pic>
        <p:nvPicPr>
          <p:cNvPr id="2663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276600"/>
            <a:ext cx="7302651" cy="3455987"/>
          </a:xfrm>
          <a:noFill/>
        </p:spPr>
      </p:pic>
    </p:spTree>
    <p:extLst>
      <p:ext uri="{BB962C8B-B14F-4D97-AF65-F5344CB8AC3E}">
        <p14:creationId xmlns:p14="http://schemas.microsoft.com/office/powerpoint/2010/main" val="10309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C271C6-67A9-4965-866D-40763319BC0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Co-citation</a:t>
            </a:r>
            <a:endParaRPr lang="en-US" altLang="en-US" dirty="0" smtClean="0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86" y="1066800"/>
            <a:ext cx="8229600" cy="5113337"/>
          </a:xfrm>
        </p:spPr>
        <p:txBody>
          <a:bodyPr/>
          <a:lstStyle/>
          <a:p>
            <a:pPr eaLnBrk="1" hangingPunct="1"/>
            <a:r>
              <a:rPr lang="en-US" altLang="ja-JP" sz="2000" dirty="0" smtClean="0">
                <a:ea typeface="ＭＳ Ｐゴシック" pitchFamily="34" charset="-128"/>
              </a:rPr>
              <a:t>Let </a:t>
            </a:r>
            <a:r>
              <a:rPr lang="en-US" altLang="ja-JP" sz="2000" b="1" i="1" dirty="0" smtClean="0">
                <a:ea typeface="ＭＳ Ｐゴシック" pitchFamily="34" charset="-128"/>
              </a:rPr>
              <a:t>L</a:t>
            </a:r>
            <a:r>
              <a:rPr lang="en-US" altLang="ja-JP" sz="2000" dirty="0" smtClean="0">
                <a:ea typeface="ＭＳ Ｐゴシック" pitchFamily="34" charset="-128"/>
              </a:rPr>
              <a:t> be the citation matrix. Each cell of the matrix is defined as follows: </a:t>
            </a:r>
          </a:p>
          <a:p>
            <a:pPr lvl="1" eaLnBrk="1" hangingPunct="1"/>
            <a:r>
              <a:rPr lang="en-US" altLang="ja-JP" sz="1800" i="1" dirty="0" err="1" smtClean="0">
                <a:ea typeface="ＭＳ Ｐゴシック" pitchFamily="34" charset="-128"/>
              </a:rPr>
              <a:t>L</a:t>
            </a:r>
            <a:r>
              <a:rPr lang="en-US" altLang="ja-JP" sz="1800" i="1" baseline="-25000" dirty="0" err="1" smtClean="0">
                <a:ea typeface="ＭＳ Ｐゴシック" pitchFamily="34" charset="-128"/>
              </a:rPr>
              <a:t>ij</a:t>
            </a:r>
            <a:r>
              <a:rPr lang="en-US" altLang="ja-JP" sz="1800" dirty="0" smtClean="0">
                <a:ea typeface="ＭＳ Ｐゴシック" pitchFamily="34" charset="-128"/>
              </a:rPr>
              <a:t> = 1 if paper </a:t>
            </a:r>
            <a:r>
              <a:rPr lang="en-US" altLang="ja-JP" sz="1800" i="1" dirty="0" err="1" smtClean="0">
                <a:ea typeface="ＭＳ Ｐゴシック" pitchFamily="34" charset="-128"/>
              </a:rPr>
              <a:t>i</a:t>
            </a:r>
            <a:r>
              <a:rPr lang="en-US" altLang="ja-JP" sz="1800" dirty="0" smtClean="0">
                <a:ea typeface="ＭＳ Ｐゴシック" pitchFamily="34" charset="-128"/>
              </a:rPr>
              <a:t> cites paper </a:t>
            </a:r>
            <a:r>
              <a:rPr lang="en-US" altLang="ja-JP" sz="1800" i="1" dirty="0" smtClean="0">
                <a:ea typeface="ＭＳ Ｐゴシック" pitchFamily="34" charset="-128"/>
              </a:rPr>
              <a:t>j</a:t>
            </a:r>
            <a:r>
              <a:rPr lang="en-US" altLang="ja-JP" sz="1800" dirty="0" smtClean="0">
                <a:ea typeface="ＭＳ Ｐゴシック" pitchFamily="34" charset="-128"/>
              </a:rPr>
              <a:t>, and 0 otherwise. </a:t>
            </a:r>
          </a:p>
          <a:p>
            <a:pPr eaLnBrk="1" hangingPunct="1"/>
            <a:r>
              <a:rPr lang="en-US" altLang="ja-JP" sz="2000" b="1" dirty="0" smtClean="0">
                <a:solidFill>
                  <a:srgbClr val="FF0000"/>
                </a:solidFill>
                <a:ea typeface="ＭＳ Ｐゴシック" pitchFamily="34" charset="-128"/>
              </a:rPr>
              <a:t>Co-citation</a:t>
            </a:r>
            <a:r>
              <a:rPr lang="en-US" altLang="ja-JP" sz="2000" dirty="0" smtClean="0">
                <a:ea typeface="ＭＳ Ｐゴシック" pitchFamily="34" charset="-128"/>
              </a:rPr>
              <a:t> (denoted by </a:t>
            </a:r>
            <a:r>
              <a:rPr lang="en-US" altLang="ja-JP" sz="2000" i="1" dirty="0" err="1" smtClean="0">
                <a:ea typeface="ＭＳ Ｐゴシック" pitchFamily="34" charset="-128"/>
              </a:rPr>
              <a:t>C</a:t>
            </a:r>
            <a:r>
              <a:rPr lang="en-US" altLang="ja-JP" sz="2000" i="1" baseline="-25000" dirty="0" err="1" smtClean="0">
                <a:ea typeface="ＭＳ Ｐゴシック" pitchFamily="34" charset="-128"/>
              </a:rPr>
              <a:t>ij</a:t>
            </a:r>
            <a:r>
              <a:rPr lang="en-US" altLang="ja-JP" sz="2000" dirty="0" smtClean="0">
                <a:ea typeface="ＭＳ Ｐゴシック" pitchFamily="34" charset="-128"/>
              </a:rPr>
              <a:t>) is a similarity measure defined as the number of papers that co-cite </a:t>
            </a:r>
            <a:r>
              <a:rPr lang="en-US" altLang="ja-JP" sz="2000" i="1" dirty="0" err="1" smtClean="0">
                <a:ea typeface="ＭＳ Ｐゴシック" pitchFamily="34" charset="-128"/>
              </a:rPr>
              <a:t>i</a:t>
            </a:r>
            <a:r>
              <a:rPr lang="en-US" altLang="ja-JP" sz="2000" dirty="0" smtClean="0">
                <a:ea typeface="ＭＳ Ｐゴシック" pitchFamily="34" charset="-128"/>
              </a:rPr>
              <a:t> and </a:t>
            </a:r>
            <a:r>
              <a:rPr lang="en-US" altLang="ja-JP" sz="2000" i="1" dirty="0" smtClean="0">
                <a:ea typeface="ＭＳ Ｐゴシック" pitchFamily="34" charset="-128"/>
              </a:rPr>
              <a:t>j</a:t>
            </a:r>
            <a:r>
              <a:rPr lang="en-US" altLang="ja-JP" sz="2000" dirty="0" smtClean="0">
                <a:ea typeface="ＭＳ Ｐゴシック" pitchFamily="34" charset="-128"/>
              </a:rPr>
              <a:t>, </a:t>
            </a:r>
          </a:p>
          <a:p>
            <a:pPr eaLnBrk="1" hangingPunct="1"/>
            <a:endParaRPr lang="en-US" altLang="ja-JP" sz="2000" i="1" dirty="0" smtClean="0">
              <a:ea typeface="ＭＳ Ｐゴシック" pitchFamily="34" charset="-128"/>
            </a:endParaRPr>
          </a:p>
          <a:p>
            <a:pPr eaLnBrk="1" hangingPunct="1"/>
            <a:endParaRPr lang="en-US" altLang="ja-JP" sz="2000" i="1" dirty="0" smtClean="0">
              <a:ea typeface="ＭＳ Ｐゴシック" pitchFamily="34" charset="-128"/>
            </a:endParaRPr>
          </a:p>
          <a:p>
            <a:pPr eaLnBrk="1" hangingPunct="1"/>
            <a:endParaRPr lang="en-US" altLang="ja-JP" sz="2000" i="1" dirty="0" smtClean="0">
              <a:ea typeface="ＭＳ Ｐゴシック" pitchFamily="34" charset="-128"/>
            </a:endParaRPr>
          </a:p>
          <a:p>
            <a:pPr eaLnBrk="1" hangingPunct="1"/>
            <a:endParaRPr lang="en-US" altLang="ja-JP" sz="2000" i="1" dirty="0" smtClean="0">
              <a:ea typeface="ＭＳ Ｐゴシック" pitchFamily="34" charset="-128"/>
            </a:endParaRPr>
          </a:p>
          <a:p>
            <a:pPr eaLnBrk="1" hangingPunct="1"/>
            <a:endParaRPr lang="en-US" altLang="ja-JP" sz="2000" i="1" dirty="0">
              <a:ea typeface="ＭＳ Ｐゴシック" pitchFamily="34" charset="-128"/>
            </a:endParaRPr>
          </a:p>
          <a:p>
            <a:pPr eaLnBrk="1" hangingPunct="1"/>
            <a:endParaRPr lang="en-US" altLang="ja-JP" sz="2000" i="1" dirty="0" smtClean="0">
              <a:ea typeface="ＭＳ Ｐゴシック" pitchFamily="34" charset="-128"/>
            </a:endParaRPr>
          </a:p>
          <a:p>
            <a:pPr eaLnBrk="1" hangingPunct="1"/>
            <a:endParaRPr lang="en-US" altLang="ja-JP" sz="2000" i="1" dirty="0">
              <a:ea typeface="ＭＳ Ｐゴシック" pitchFamily="34" charset="-128"/>
            </a:endParaRPr>
          </a:p>
          <a:p>
            <a:pPr eaLnBrk="1" hangingPunct="1"/>
            <a:r>
              <a:rPr lang="en-US" altLang="ja-JP" sz="2000" i="1" dirty="0" err="1" smtClean="0">
                <a:ea typeface="ＭＳ Ｐゴシック" pitchFamily="34" charset="-128"/>
              </a:rPr>
              <a:t>C</a:t>
            </a:r>
            <a:r>
              <a:rPr lang="en-US" altLang="ja-JP" sz="2000" i="1" baseline="-25000" dirty="0" err="1" smtClean="0">
                <a:ea typeface="ＭＳ Ｐゴシック" pitchFamily="34" charset="-128"/>
              </a:rPr>
              <a:t>ii</a:t>
            </a:r>
            <a:r>
              <a:rPr lang="en-US" altLang="ja-JP" sz="2000" baseline="-25000" dirty="0" smtClean="0">
                <a:ea typeface="ＭＳ Ｐゴシック" pitchFamily="34" charset="-128"/>
              </a:rPr>
              <a:t> </a:t>
            </a:r>
            <a:r>
              <a:rPr lang="en-US" altLang="ja-JP" sz="2000" dirty="0" smtClean="0">
                <a:ea typeface="ＭＳ Ｐゴシック" pitchFamily="34" charset="-128"/>
              </a:rPr>
              <a:t>is naturally the number of papers that cite </a:t>
            </a:r>
            <a:r>
              <a:rPr lang="en-US" altLang="ja-JP" sz="2000" i="1" dirty="0" err="1" smtClean="0">
                <a:ea typeface="ＭＳ Ｐゴシック" pitchFamily="34" charset="-128"/>
              </a:rPr>
              <a:t>i</a:t>
            </a:r>
            <a:r>
              <a:rPr lang="en-US" altLang="ja-JP" sz="2000" dirty="0" smtClean="0"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altLang="ja-JP" sz="2000" dirty="0" smtClean="0">
                <a:ea typeface="ＭＳ Ｐゴシック" pitchFamily="34" charset="-128"/>
              </a:rPr>
              <a:t>A square matrix </a:t>
            </a:r>
            <a:r>
              <a:rPr lang="en-US" altLang="ja-JP" sz="2000" b="1" i="1" dirty="0" smtClean="0">
                <a:ea typeface="ＭＳ Ｐゴシック" pitchFamily="34" charset="-128"/>
              </a:rPr>
              <a:t>C</a:t>
            </a:r>
            <a:r>
              <a:rPr lang="en-US" altLang="ja-JP" sz="2000" i="1" dirty="0" smtClean="0">
                <a:ea typeface="ＭＳ Ｐゴシック" pitchFamily="34" charset="-128"/>
              </a:rPr>
              <a:t> </a:t>
            </a:r>
            <a:r>
              <a:rPr lang="en-US" altLang="ja-JP" sz="2000" dirty="0" smtClean="0">
                <a:ea typeface="ＭＳ Ｐゴシック" pitchFamily="34" charset="-128"/>
              </a:rPr>
              <a:t>can be formed with </a:t>
            </a:r>
            <a:r>
              <a:rPr lang="en-US" altLang="ja-JP" sz="2000" i="1" dirty="0" err="1" smtClean="0">
                <a:ea typeface="ＭＳ Ｐゴシック" pitchFamily="34" charset="-128"/>
              </a:rPr>
              <a:t>C</a:t>
            </a:r>
            <a:r>
              <a:rPr lang="en-US" altLang="ja-JP" sz="2000" i="1" baseline="-25000" dirty="0" err="1" smtClean="0">
                <a:ea typeface="ＭＳ Ｐゴシック" pitchFamily="34" charset="-128"/>
              </a:rPr>
              <a:t>ij</a:t>
            </a:r>
            <a:r>
              <a:rPr lang="en-US" altLang="ja-JP" sz="2000" dirty="0" smtClean="0">
                <a:ea typeface="ＭＳ Ｐゴシック" pitchFamily="34" charset="-128"/>
              </a:rPr>
              <a:t>, and it is called the </a:t>
            </a:r>
            <a:r>
              <a:rPr lang="en-US" altLang="ja-JP" sz="2000" b="1" dirty="0" smtClean="0">
                <a:solidFill>
                  <a:srgbClr val="3333CC"/>
                </a:solidFill>
                <a:ea typeface="ＭＳ Ｐゴシック" pitchFamily="34" charset="-128"/>
              </a:rPr>
              <a:t>co-citation matrix</a:t>
            </a:r>
            <a:r>
              <a:rPr lang="en-US" altLang="ja-JP" sz="2000" dirty="0" smtClean="0">
                <a:ea typeface="ＭＳ Ｐゴシック" pitchFamily="34" charset="-128"/>
              </a:rPr>
              <a:t>. </a:t>
            </a:r>
            <a:endParaRPr lang="en-US" altLang="en-US" sz="2000" dirty="0" smtClean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SzPct val="60000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76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86900"/>
              </p:ext>
            </p:extLst>
          </p:nvPr>
        </p:nvGraphicFramePr>
        <p:xfrm>
          <a:off x="1066800" y="2971800"/>
          <a:ext cx="26638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26638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514600"/>
            <a:ext cx="4038600" cy="2732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99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BC4CC2-C2EE-4B34-9F0E-445B03842C7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(cont …)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592263"/>
            <a:ext cx="7920037" cy="4610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500" dirty="0" smtClean="0">
                <a:ea typeface="ＭＳ Ｐゴシック" pitchFamily="34" charset="-128"/>
              </a:rPr>
              <a:t>During 1997-1998, two most influential hyperlink based search algorithms </a:t>
            </a:r>
            <a:r>
              <a:rPr lang="en-US" altLang="ja-JP" sz="2500" dirty="0" smtClean="0">
                <a:solidFill>
                  <a:srgbClr val="3333CC"/>
                </a:solidFill>
                <a:ea typeface="ＭＳ Ｐゴシック" pitchFamily="34" charset="-128"/>
              </a:rPr>
              <a:t>PageRank</a:t>
            </a:r>
            <a:r>
              <a:rPr lang="en-US" altLang="ja-JP" sz="2500" dirty="0" smtClean="0">
                <a:ea typeface="ＭＳ Ｐゴシック" pitchFamily="34" charset="-128"/>
              </a:rPr>
              <a:t> and </a:t>
            </a:r>
            <a:r>
              <a:rPr lang="en-US" altLang="ja-JP" sz="2500" dirty="0" smtClean="0">
                <a:solidFill>
                  <a:srgbClr val="3333CC"/>
                </a:solidFill>
                <a:ea typeface="ＭＳ Ｐゴシック" pitchFamily="34" charset="-128"/>
              </a:rPr>
              <a:t>HITS</a:t>
            </a:r>
            <a:r>
              <a:rPr lang="en-US" altLang="ja-JP" sz="2500" dirty="0" smtClean="0">
                <a:ea typeface="ＭＳ Ｐゴシック" pitchFamily="34" charset="-128"/>
              </a:rPr>
              <a:t> were reported.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500" dirty="0" smtClean="0">
                <a:ea typeface="ＭＳ Ｐゴシック" pitchFamily="34" charset="-128"/>
              </a:rPr>
              <a:t>Both algorithms are related to </a:t>
            </a:r>
            <a:r>
              <a:rPr lang="en-US" altLang="ja-JP" sz="2500" b="1" dirty="0" smtClean="0">
                <a:ea typeface="ＭＳ Ｐゴシック" pitchFamily="34" charset="-128"/>
              </a:rPr>
              <a:t>social networks</a:t>
            </a:r>
            <a:r>
              <a:rPr lang="en-US" altLang="ja-JP" sz="2500" dirty="0" smtClean="0">
                <a:ea typeface="ＭＳ Ｐゴシック" pitchFamily="34" charset="-128"/>
              </a:rPr>
              <a:t>. They exploit the hyperlinks of the Web to rank pages according to their levels of “prestige” or “authority”.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ja-JP" sz="2100" b="1" dirty="0" smtClean="0">
                <a:solidFill>
                  <a:srgbClr val="FF0000"/>
                </a:solidFill>
                <a:ea typeface="ＭＳ Ｐゴシック" pitchFamily="34" charset="-128"/>
              </a:rPr>
              <a:t>HITS</a:t>
            </a:r>
            <a:r>
              <a:rPr lang="en-US" altLang="ja-JP" sz="2100" dirty="0" smtClean="0">
                <a:ea typeface="ＭＳ Ｐゴシック" pitchFamily="34" charset="-128"/>
              </a:rPr>
              <a:t>: Jon Kleinberg (Cornel University), at </a:t>
            </a:r>
            <a:r>
              <a:rPr lang="en-US" altLang="ja-JP" sz="2100" i="1" dirty="0" smtClean="0">
                <a:solidFill>
                  <a:srgbClr val="3333CC"/>
                </a:solidFill>
                <a:ea typeface="ＭＳ Ｐゴシック" pitchFamily="34" charset="-128"/>
              </a:rPr>
              <a:t>Ninth Annual ACM-SIAM Symposium on Discrete Algorithms</a:t>
            </a:r>
            <a:r>
              <a:rPr lang="en-US" altLang="ja-JP" sz="2100" dirty="0" smtClean="0">
                <a:ea typeface="ＭＳ Ｐゴシック" pitchFamily="34" charset="-128"/>
              </a:rPr>
              <a:t>, January 1998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ja-JP" sz="2100" b="1" dirty="0" smtClean="0">
                <a:solidFill>
                  <a:srgbClr val="FF0000"/>
                </a:solidFill>
                <a:ea typeface="ＭＳ Ｐゴシック" pitchFamily="34" charset="-128"/>
              </a:rPr>
              <a:t>PageRank</a:t>
            </a:r>
            <a:r>
              <a:rPr lang="en-US" altLang="ja-JP" sz="2100" dirty="0" smtClean="0">
                <a:ea typeface="ＭＳ Ｐゴシック" pitchFamily="34" charset="-128"/>
              </a:rPr>
              <a:t>: Sergey </a:t>
            </a:r>
            <a:r>
              <a:rPr lang="en-US" altLang="ja-JP" sz="2100" dirty="0" err="1" smtClean="0">
                <a:ea typeface="ＭＳ Ｐゴシック" pitchFamily="34" charset="-128"/>
              </a:rPr>
              <a:t>Brin</a:t>
            </a:r>
            <a:r>
              <a:rPr lang="en-US" altLang="ja-JP" sz="2100" dirty="0" smtClean="0">
                <a:ea typeface="ＭＳ Ｐゴシック" pitchFamily="34" charset="-128"/>
              </a:rPr>
              <a:t> and Larry Page, </a:t>
            </a:r>
            <a:r>
              <a:rPr lang="en-US" altLang="ja-JP" sz="2200" dirty="0" smtClean="0">
                <a:ea typeface="ＭＳ Ｐゴシック" pitchFamily="34" charset="-128"/>
              </a:rPr>
              <a:t>PhD students from Stanford University, </a:t>
            </a:r>
            <a:r>
              <a:rPr lang="en-US" altLang="ja-JP" sz="2100" dirty="0" smtClean="0">
                <a:ea typeface="ＭＳ Ｐゴシック" pitchFamily="34" charset="-128"/>
              </a:rPr>
              <a:t>at </a:t>
            </a:r>
            <a:r>
              <a:rPr lang="en-US" altLang="ja-JP" sz="2100" i="1" dirty="0" smtClean="0">
                <a:solidFill>
                  <a:srgbClr val="3333CC"/>
                </a:solidFill>
                <a:ea typeface="ＭＳ Ｐゴシック" pitchFamily="34" charset="-128"/>
              </a:rPr>
              <a:t>Seventh International World Wide Web Conference</a:t>
            </a:r>
            <a:r>
              <a:rPr lang="en-US" altLang="ja-JP" sz="2100" dirty="0" smtClean="0">
                <a:ea typeface="ＭＳ Ｐゴシック" pitchFamily="34" charset="-128"/>
              </a:rPr>
              <a:t> (</a:t>
            </a:r>
            <a:r>
              <a:rPr lang="en-US" altLang="ja-JP" sz="2100" dirty="0" smtClean="0">
                <a:solidFill>
                  <a:srgbClr val="3333CC"/>
                </a:solidFill>
                <a:ea typeface="ＭＳ Ｐゴシック" pitchFamily="34" charset="-128"/>
              </a:rPr>
              <a:t>WWW7</a:t>
            </a:r>
            <a:r>
              <a:rPr lang="en-US" altLang="ja-JP" sz="2100" dirty="0" smtClean="0">
                <a:ea typeface="ＭＳ Ｐゴシック" pitchFamily="34" charset="-128"/>
              </a:rPr>
              <a:t>) in April, 1998. 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US" altLang="ja-JP" sz="2500" dirty="0" smtClean="0">
                <a:solidFill>
                  <a:srgbClr val="FF0000"/>
                </a:solidFill>
                <a:ea typeface="ＭＳ Ｐゴシック" pitchFamily="34" charset="-128"/>
              </a:rPr>
              <a:t>PageRank powers the Google search engine</a:t>
            </a:r>
            <a:r>
              <a:rPr lang="en-US" altLang="ja-JP" sz="2500" dirty="0" smtClean="0">
                <a:solidFill>
                  <a:srgbClr val="3333CC"/>
                </a:solidFill>
                <a:ea typeface="ＭＳ Ｐゴシック" pitchFamily="34" charset="-128"/>
              </a:rPr>
              <a:t>.</a:t>
            </a:r>
            <a:r>
              <a:rPr lang="en-US" altLang="ja-JP" sz="2500" dirty="0" smtClean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6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itchFamily="34" charset="-128"/>
              </a:rPr>
              <a:t>Co-citation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1"/>
          <a:stretch/>
        </p:blipFill>
        <p:spPr bwMode="auto">
          <a:xfrm>
            <a:off x="-8021" y="1295400"/>
            <a:ext cx="959909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0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4" r="12961"/>
          <a:stretch/>
        </p:blipFill>
        <p:spPr bwMode="auto">
          <a:xfrm>
            <a:off x="0" y="0"/>
            <a:ext cx="9095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1A193C-7596-4C06-BE05-AC20945A46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Bibliographic coupling </a:t>
            </a:r>
            <a:endParaRPr lang="en-US" altLang="en-US" dirty="0" smtClean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33488"/>
            <a:ext cx="8255000" cy="262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Bibliographic coupling operates on a similar principle.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solidFill>
                  <a:srgbClr val="3333CC"/>
                </a:solidFill>
                <a:ea typeface="ＭＳ Ｐゴシック" pitchFamily="34" charset="-128"/>
              </a:rPr>
              <a:t>Bibliographic coupling links papers that cite the same articles</a:t>
            </a:r>
            <a:endParaRPr lang="en-US" altLang="ja-JP" sz="26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if papers </a:t>
            </a:r>
            <a:r>
              <a:rPr lang="en-US" altLang="ja-JP" sz="2200" i="1" smtClean="0">
                <a:ea typeface="ＭＳ Ｐゴシック" pitchFamily="34" charset="-128"/>
              </a:rPr>
              <a:t>i</a:t>
            </a:r>
            <a:r>
              <a:rPr lang="en-US" altLang="ja-JP" sz="2200" smtClean="0">
                <a:ea typeface="ＭＳ Ｐゴシック" pitchFamily="34" charset="-128"/>
              </a:rPr>
              <a:t> and </a:t>
            </a:r>
            <a:r>
              <a:rPr lang="en-US" altLang="ja-JP" sz="2200" i="1" smtClean="0">
                <a:ea typeface="ＭＳ Ｐゴシック" pitchFamily="34" charset="-128"/>
              </a:rPr>
              <a:t>j</a:t>
            </a:r>
            <a:r>
              <a:rPr lang="en-US" altLang="ja-JP" sz="2200" smtClean="0">
                <a:ea typeface="ＭＳ Ｐゴシック" pitchFamily="34" charset="-128"/>
              </a:rPr>
              <a:t> both cite paper </a:t>
            </a:r>
            <a:r>
              <a:rPr lang="en-US" altLang="ja-JP" sz="2200" i="1" smtClean="0">
                <a:ea typeface="ＭＳ Ｐゴシック" pitchFamily="34" charset="-128"/>
              </a:rPr>
              <a:t>k</a:t>
            </a:r>
            <a:r>
              <a:rPr lang="en-US" altLang="ja-JP" sz="2200" smtClean="0">
                <a:ea typeface="ＭＳ Ｐゴシック" pitchFamily="34" charset="-128"/>
              </a:rPr>
              <a:t>, they may be related.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The more papers they both cite, the stronger their similarity is.</a:t>
            </a:r>
            <a:endParaRPr lang="en-US" altLang="en-US" sz="2600" smtClean="0"/>
          </a:p>
        </p:txBody>
      </p:sp>
      <p:pic>
        <p:nvPicPr>
          <p:cNvPr id="2867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681413"/>
            <a:ext cx="5616575" cy="2428875"/>
          </a:xfrm>
          <a:noFill/>
        </p:spPr>
      </p:pic>
    </p:spTree>
    <p:extLst>
      <p:ext uri="{BB962C8B-B14F-4D97-AF65-F5344CB8AC3E}">
        <p14:creationId xmlns:p14="http://schemas.microsoft.com/office/powerpoint/2010/main" val="15271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0FB49A-6010-4A8F-9AE2-96DFB069633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Bibliographic coupling (cont …)</a:t>
            </a:r>
            <a:endParaRPr lang="en-US" altLang="en-US" smtClean="0"/>
          </a:p>
        </p:txBody>
      </p:sp>
      <p:pic>
        <p:nvPicPr>
          <p:cNvPr id="2970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755" y="10886"/>
            <a:ext cx="8399463" cy="3808413"/>
          </a:xfr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810000"/>
            <a:ext cx="5616575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56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Bibliographic coupling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4063" y="1295400"/>
            <a:ext cx="930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r="12565"/>
          <a:stretch/>
        </p:blipFill>
        <p:spPr bwMode="auto">
          <a:xfrm>
            <a:off x="457200" y="228600"/>
            <a:ext cx="838841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5711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0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16582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3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CS583, Bing Liu, UIC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C6CA-1289-4486-8D54-07F847CB2F4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28732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7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728787"/>
            <a:ext cx="7772400" cy="1362075"/>
          </a:xfrm>
        </p:spPr>
        <p:txBody>
          <a:bodyPr/>
          <a:lstStyle/>
          <a:p>
            <a:r>
              <a:rPr lang="en-US" dirty="0" smtClean="0"/>
              <a:t>THE HITS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7772400" cy="1500187"/>
          </a:xfrm>
        </p:spPr>
        <p:txBody>
          <a:bodyPr/>
          <a:lstStyle/>
          <a:p>
            <a:r>
              <a:rPr lang="en-US" dirty="0" smtClean="0"/>
              <a:t>Hypertext Induced Topic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713" y="214364"/>
            <a:ext cx="8410575" cy="942975"/>
            <a:chOff x="366712" y="214312"/>
            <a:chExt cx="8410575" cy="942975"/>
          </a:xfrm>
        </p:grpSpPr>
        <p:sp>
          <p:nvSpPr>
            <p:cNvPr id="3" name="object 3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82296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8229600" y="914400"/>
                  </a:lnTo>
                  <a:lnTo>
                    <a:pt x="8277782" y="906633"/>
                  </a:lnTo>
                  <a:lnTo>
                    <a:pt x="8319619" y="885005"/>
                  </a:lnTo>
                  <a:lnTo>
                    <a:pt x="8352605" y="852019"/>
                  </a:lnTo>
                  <a:lnTo>
                    <a:pt x="8374233" y="810182"/>
                  </a:lnTo>
                  <a:lnTo>
                    <a:pt x="8382000" y="762000"/>
                  </a:lnTo>
                  <a:lnTo>
                    <a:pt x="8382000" y="152400"/>
                  </a:lnTo>
                  <a:lnTo>
                    <a:pt x="8374233" y="104217"/>
                  </a:lnTo>
                  <a:lnTo>
                    <a:pt x="8352605" y="62380"/>
                  </a:lnTo>
                  <a:lnTo>
                    <a:pt x="8319619" y="29394"/>
                  </a:lnTo>
                  <a:lnTo>
                    <a:pt x="8277782" y="776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228600"/>
              <a:ext cx="8382000" cy="914400"/>
            </a:xfrm>
            <a:custGeom>
              <a:avLst/>
              <a:gdLst/>
              <a:ahLst/>
              <a:cxnLst/>
              <a:rect l="l" t="t" r="r" b="b"/>
              <a:pathLst>
                <a:path w="83820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8229600" y="0"/>
                  </a:lnTo>
                  <a:lnTo>
                    <a:pt x="8277782" y="7766"/>
                  </a:lnTo>
                  <a:lnTo>
                    <a:pt x="8319619" y="29394"/>
                  </a:lnTo>
                  <a:lnTo>
                    <a:pt x="8352605" y="62380"/>
                  </a:lnTo>
                  <a:lnTo>
                    <a:pt x="8374233" y="104217"/>
                  </a:lnTo>
                  <a:lnTo>
                    <a:pt x="8382000" y="152400"/>
                  </a:lnTo>
                  <a:lnTo>
                    <a:pt x="8382000" y="762000"/>
                  </a:lnTo>
                  <a:lnTo>
                    <a:pt x="8374233" y="810182"/>
                  </a:lnTo>
                  <a:lnTo>
                    <a:pt x="8352605" y="852019"/>
                  </a:lnTo>
                  <a:lnTo>
                    <a:pt x="8319619" y="885005"/>
                  </a:lnTo>
                  <a:lnTo>
                    <a:pt x="8277782" y="906633"/>
                  </a:lnTo>
                  <a:lnTo>
                    <a:pt x="82296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427737"/>
            <a:ext cx="8762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chemeClr val="bg1"/>
                </a:solidFill>
              </a:rPr>
              <a:t>Link </a:t>
            </a:r>
            <a:r>
              <a:rPr sz="4400" dirty="0">
                <a:solidFill>
                  <a:schemeClr val="bg1"/>
                </a:solidFill>
              </a:rPr>
              <a:t>analysis: </a:t>
            </a:r>
            <a:r>
              <a:rPr sz="4400" spc="-5" dirty="0">
                <a:solidFill>
                  <a:schemeClr val="bg1"/>
                </a:solidFill>
              </a:rPr>
              <a:t>hubs </a:t>
            </a:r>
            <a:r>
              <a:rPr sz="4400" dirty="0">
                <a:solidFill>
                  <a:schemeClr val="bg1"/>
                </a:solidFill>
              </a:rPr>
              <a:t>and</a:t>
            </a:r>
            <a:r>
              <a:rPr sz="4400" spc="-140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authorities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676401"/>
            <a:ext cx="8305800" cy="1878078"/>
          </a:xfrm>
          <a:prstGeom prst="rect">
            <a:avLst/>
          </a:prstGeom>
          <a:ln w="28575">
            <a:solidFill>
              <a:srgbClr val="8063A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6379" indent="-155575">
              <a:spcBef>
                <a:spcPts val="245"/>
              </a:spcBef>
              <a:buFont typeface="Wingdings"/>
              <a:buChar char=""/>
              <a:tabLst>
                <a:tab pos="247015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Authorities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web pages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cited by many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different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i="1" u="heavy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hubs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6379" indent="-155575">
              <a:buFont typeface="Wingdings"/>
              <a:buChar char=""/>
              <a:tabLst>
                <a:tab pos="247015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Good </a:t>
            </a:r>
            <a:r>
              <a:rPr sz="2000" i="1" u="heavy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authorative </a:t>
            </a:r>
            <a:r>
              <a:rPr sz="2000" i="1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pages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reliable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sources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about 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given</a:t>
            </a:r>
            <a:r>
              <a:rPr sz="2000" spc="1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topic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6379" indent="-155575">
              <a:buFont typeface="Wingdings"/>
              <a:buChar char=""/>
              <a:tabLst>
                <a:tab pos="247015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Using 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parlance, </a:t>
            </a:r>
            <a:r>
              <a:rPr sz="2000" i="1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authorities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nodes receiving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many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inward</a:t>
            </a:r>
            <a:r>
              <a:rPr sz="2000" spc="1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links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6379" indent="-155575">
              <a:buFont typeface="Wingdings"/>
              <a:buChar char=""/>
              <a:tabLst>
                <a:tab pos="247015" algn="l"/>
              </a:tabLst>
            </a:pPr>
            <a:r>
              <a:rPr sz="2000" spc="-13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prstClr val="black"/>
                </a:solidFill>
                <a:latin typeface="Arial"/>
                <a:cs typeface="Arial"/>
              </a:rPr>
              <a:t>relevance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2000" spc="-20" dirty="0">
                <a:solidFill>
                  <a:prstClr val="black"/>
                </a:solidFill>
                <a:latin typeface="Arial"/>
                <a:cs typeface="Arial"/>
              </a:rPr>
              <a:t>authority </a:t>
            </a:r>
            <a:r>
              <a:rPr sz="2000" spc="-9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“measured” </a:t>
            </a:r>
            <a:r>
              <a:rPr sz="2000" spc="-80" dirty="0">
                <a:solidFill>
                  <a:prstClr val="black"/>
                </a:solidFill>
                <a:latin typeface="Arial"/>
                <a:cs typeface="Arial"/>
              </a:rPr>
              <a:t>by </a:t>
            </a:r>
            <a:r>
              <a:rPr sz="2000" spc="-2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number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inward </a:t>
            </a:r>
            <a:r>
              <a:rPr sz="2000" spc="-70" dirty="0">
                <a:solidFill>
                  <a:prstClr val="black"/>
                </a:solidFill>
                <a:latin typeface="Arial"/>
                <a:cs typeface="Arial"/>
              </a:rPr>
              <a:t>links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504" y="3852293"/>
            <a:ext cx="1397000" cy="330200"/>
            <a:chOff x="444500" y="2959100"/>
            <a:chExt cx="1397000" cy="330200"/>
          </a:xfrm>
        </p:grpSpPr>
        <p:sp>
          <p:nvSpPr>
            <p:cNvPr id="8" name="object 8"/>
            <p:cNvSpPr/>
            <p:nvPr/>
          </p:nvSpPr>
          <p:spPr>
            <a:xfrm>
              <a:off x="457200" y="2971800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13208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1320800" y="304800"/>
                  </a:lnTo>
                  <a:lnTo>
                    <a:pt x="1340578" y="300809"/>
                  </a:lnTo>
                  <a:lnTo>
                    <a:pt x="1356725" y="289925"/>
                  </a:lnTo>
                  <a:lnTo>
                    <a:pt x="1367609" y="273778"/>
                  </a:lnTo>
                  <a:lnTo>
                    <a:pt x="1371600" y="254000"/>
                  </a:lnTo>
                  <a:lnTo>
                    <a:pt x="1371600" y="50800"/>
                  </a:lnTo>
                  <a:lnTo>
                    <a:pt x="1367609" y="31021"/>
                  </a:lnTo>
                  <a:lnTo>
                    <a:pt x="1356725" y="14874"/>
                  </a:lnTo>
                  <a:lnTo>
                    <a:pt x="1340578" y="3990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971800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1320800" y="0"/>
                  </a:lnTo>
                  <a:lnTo>
                    <a:pt x="1340578" y="3990"/>
                  </a:lnTo>
                  <a:lnTo>
                    <a:pt x="1356725" y="14874"/>
                  </a:lnTo>
                  <a:lnTo>
                    <a:pt x="1367609" y="31021"/>
                  </a:lnTo>
                  <a:lnTo>
                    <a:pt x="1371600" y="50800"/>
                  </a:lnTo>
                  <a:lnTo>
                    <a:pt x="1371600" y="254000"/>
                  </a:lnTo>
                  <a:lnTo>
                    <a:pt x="1367609" y="273778"/>
                  </a:lnTo>
                  <a:lnTo>
                    <a:pt x="1356725" y="289925"/>
                  </a:lnTo>
                  <a:lnTo>
                    <a:pt x="1340578" y="300809"/>
                  </a:lnTo>
                  <a:lnTo>
                    <a:pt x="13208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05" y="3852877"/>
            <a:ext cx="506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1400" b="1" spc="5" dirty="0">
                <a:solidFill>
                  <a:prstClr val="black"/>
                </a:solidFill>
                <a:latin typeface="Carlito"/>
                <a:cs typeface="Carlito"/>
              </a:rPr>
              <a:t>u</a:t>
            </a:r>
            <a:r>
              <a:rPr sz="1400" b="1" spc="-10" dirty="0">
                <a:solidFill>
                  <a:prstClr val="black"/>
                </a:solidFill>
                <a:latin typeface="Carlito"/>
                <a:cs typeface="Carlito"/>
              </a:rPr>
              <a:t>b</a:t>
            </a:r>
            <a:r>
              <a:rPr sz="1400" b="1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502" y="1206500"/>
            <a:ext cx="1473200" cy="406400"/>
            <a:chOff x="444500" y="1206500"/>
            <a:chExt cx="1473200" cy="406400"/>
          </a:xfrm>
        </p:grpSpPr>
        <p:sp>
          <p:nvSpPr>
            <p:cNvPr id="12" name="object 12"/>
            <p:cNvSpPr/>
            <p:nvPr/>
          </p:nvSpPr>
          <p:spPr>
            <a:xfrm>
              <a:off x="457200" y="12192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384300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09"/>
                  </a:lnTo>
                  <a:lnTo>
                    <a:pt x="18600" y="362394"/>
                  </a:lnTo>
                  <a:lnTo>
                    <a:pt x="38785" y="376007"/>
                  </a:lnTo>
                  <a:lnTo>
                    <a:pt x="63500" y="381000"/>
                  </a:lnTo>
                  <a:lnTo>
                    <a:pt x="1384300" y="381000"/>
                  </a:lnTo>
                  <a:lnTo>
                    <a:pt x="1409009" y="376007"/>
                  </a:lnTo>
                  <a:lnTo>
                    <a:pt x="1429194" y="362394"/>
                  </a:lnTo>
                  <a:lnTo>
                    <a:pt x="1442807" y="342209"/>
                  </a:lnTo>
                  <a:lnTo>
                    <a:pt x="1447800" y="317500"/>
                  </a:lnTo>
                  <a:lnTo>
                    <a:pt x="1447800" y="63500"/>
                  </a:lnTo>
                  <a:lnTo>
                    <a:pt x="1442807" y="38790"/>
                  </a:lnTo>
                  <a:lnTo>
                    <a:pt x="1429194" y="18605"/>
                  </a:lnTo>
                  <a:lnTo>
                    <a:pt x="1409009" y="4992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12192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09" y="4992"/>
                  </a:lnTo>
                  <a:lnTo>
                    <a:pt x="1429194" y="18605"/>
                  </a:lnTo>
                  <a:lnTo>
                    <a:pt x="1442807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07" y="342209"/>
                  </a:lnTo>
                  <a:lnTo>
                    <a:pt x="1429194" y="362394"/>
                  </a:lnTo>
                  <a:lnTo>
                    <a:pt x="1409009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5609" y="1244853"/>
            <a:ext cx="10896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latin typeface="Carlito"/>
                <a:cs typeface="Carlito"/>
              </a:rPr>
              <a:t>Authorities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2" y="4245946"/>
            <a:ext cx="8382000" cy="1570302"/>
          </a:xfrm>
          <a:prstGeom prst="rect">
            <a:avLst/>
          </a:prstGeom>
          <a:ln w="28575">
            <a:solidFill>
              <a:srgbClr val="8063A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599440">
              <a:spcBef>
                <a:spcPts val="245"/>
              </a:spcBef>
              <a:buFont typeface="Wingdings"/>
              <a:buChar char=""/>
              <a:tabLst>
                <a:tab pos="247015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Hub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understood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 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web page that points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 many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other web pages </a:t>
            </a:r>
            <a:r>
              <a:rPr sz="2000" spc="-60" dirty="0">
                <a:solidFill>
                  <a:prstClr val="black"/>
                </a:solidFill>
                <a:latin typeface="Carlito"/>
                <a:cs typeface="Carlito"/>
              </a:rPr>
              <a:t>or,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 other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words,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 a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compilation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web pages that address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specific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topic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6379" indent="-155575">
              <a:buFont typeface="Wingdings"/>
              <a:buChar char=""/>
              <a:tabLst>
                <a:tab pos="247015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Using 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parlance, </a:t>
            </a:r>
            <a:r>
              <a:rPr sz="2000" i="1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hub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node with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many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outward</a:t>
            </a:r>
            <a:r>
              <a:rPr sz="20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links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46379" indent="-155575">
              <a:spcBef>
                <a:spcPts val="5"/>
              </a:spcBef>
              <a:buFont typeface="Wingdings"/>
              <a:buChar char=""/>
              <a:tabLst>
                <a:tab pos="247015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good hub is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that points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good </a:t>
            </a:r>
            <a:r>
              <a:rPr sz="2000" i="1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authorative</a:t>
            </a:r>
            <a:r>
              <a:rPr sz="2000" i="1" u="heavy" spc="9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i="1" u="heavy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sites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722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862F5A49214EB1A32927D565AA61" ma:contentTypeVersion="7" ma:contentTypeDescription="Create a new document." ma:contentTypeScope="" ma:versionID="95ed923185f8fd108d9c0e9bde8c0716">
  <xsd:schema xmlns:xsd="http://www.w3.org/2001/XMLSchema" xmlns:xs="http://www.w3.org/2001/XMLSchema" xmlns:p="http://schemas.microsoft.com/office/2006/metadata/properties" xmlns:ns2="82374d3d-c7f0-4c67-9df0-83f04a7f88ad" xmlns:ns3="2c4d6d5c-dd3b-42ff-9982-61cd752b348c" targetNamespace="http://schemas.microsoft.com/office/2006/metadata/properties" ma:root="true" ma:fieldsID="66a13af9e3239e7a1594d7421c5cba8c" ns2:_="" ns3:_="">
    <xsd:import namespace="82374d3d-c7f0-4c67-9df0-83f04a7f88ad"/>
    <xsd:import namespace="2c4d6d5c-dd3b-42ff-9982-61cd752b3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74d3d-c7f0-4c67-9df0-83f04a7f8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d6d5c-dd3b-42ff-9982-61cd752b348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9b79846-4284-4b81-af6f-47f48b2efa47}" ma:internalName="TaxCatchAll" ma:showField="CatchAllData" ma:web="2c4d6d5c-dd3b-42ff-9982-61cd752b3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c4d6d5c-dd3b-42ff-9982-61cd752b348c" xsi:nil="true"/>
    <lcf76f155ced4ddcb4097134ff3c332f xmlns="82374d3d-c7f0-4c67-9df0-83f04a7f88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445F87-0416-44EB-99B1-946252FD26F7}"/>
</file>

<file path=customXml/itemProps2.xml><?xml version="1.0" encoding="utf-8"?>
<ds:datastoreItem xmlns:ds="http://schemas.openxmlformats.org/officeDocument/2006/customXml" ds:itemID="{DABFF50C-2AEF-4AB0-BD2F-3F9CFACDDC00}"/>
</file>

<file path=customXml/itemProps3.xml><?xml version="1.0" encoding="utf-8"?>
<ds:datastoreItem xmlns:ds="http://schemas.openxmlformats.org/officeDocument/2006/customXml" ds:itemID="{C590E3C9-7A8A-4C6A-B9CC-22E4D3983622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16708</TotalTime>
  <Words>1162</Words>
  <Application>Microsoft Office PowerPoint</Application>
  <PresentationFormat>On-screen Show (4:3)</PresentationFormat>
  <Paragraphs>151</Paragraphs>
  <Slides>46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Clarity</vt:lpstr>
      <vt:lpstr>Edge</vt:lpstr>
      <vt:lpstr>1_Edge</vt:lpstr>
      <vt:lpstr>Equation</vt:lpstr>
      <vt:lpstr>Link Analysis</vt:lpstr>
      <vt:lpstr>Road map</vt:lpstr>
      <vt:lpstr>Introduction</vt:lpstr>
      <vt:lpstr>Introduction (cont …)</vt:lpstr>
      <vt:lpstr>PowerPoint Presentation</vt:lpstr>
      <vt:lpstr>PowerPoint Presentation</vt:lpstr>
      <vt:lpstr>PowerPoint Presentation</vt:lpstr>
      <vt:lpstr>THE HITS ALGORITHM</vt:lpstr>
      <vt:lpstr>Link analysis: hubs and authorities</vt:lpstr>
      <vt:lpstr>PowerPoint Presentation</vt:lpstr>
      <vt:lpstr>PowerPoint Presentation</vt:lpstr>
      <vt:lpstr>Link analysis: hubs and authorities</vt:lpstr>
      <vt:lpstr>Link analysis: hubs and authorities</vt:lpstr>
      <vt:lpstr>Link analysis: hubs and authorities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map</vt:lpstr>
      <vt:lpstr>Co-citation and Bibliographic Coupling </vt:lpstr>
      <vt:lpstr>Co-citation and Bibliographic Coupling </vt:lpstr>
      <vt:lpstr>PowerPoint Presentation</vt:lpstr>
      <vt:lpstr>Co-citation</vt:lpstr>
      <vt:lpstr>Co-citation</vt:lpstr>
      <vt:lpstr>Co-citation Coupling</vt:lpstr>
      <vt:lpstr>PowerPoint Presentation</vt:lpstr>
      <vt:lpstr>Bibliographic coupling </vt:lpstr>
      <vt:lpstr>Bibliographic coupling (cont …)</vt:lpstr>
      <vt:lpstr>Bibliographic coupling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Windows User</cp:lastModifiedBy>
  <cp:revision>648</cp:revision>
  <dcterms:created xsi:type="dcterms:W3CDTF">2011-10-17T19:46:53Z</dcterms:created>
  <dcterms:modified xsi:type="dcterms:W3CDTF">2023-02-06T05:49:37Z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0x0101007B12862F5A49214EB1A32927D565AA61</vt:lpwstr>
  </property>
</Properties>
</file>