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46"/>
  </p:notesMasterIdLst>
  <p:sldIdLst>
    <p:sldId id="256" r:id="rId5"/>
    <p:sldId id="257" r:id="rId6"/>
    <p:sldId id="258" r:id="rId7"/>
    <p:sldId id="259" r:id="rId8"/>
    <p:sldId id="260" r:id="rId9"/>
    <p:sldId id="261" r:id="rId10"/>
    <p:sldId id="262" r:id="rId11"/>
    <p:sldId id="297" r:id="rId12"/>
    <p:sldId id="264" r:id="rId13"/>
    <p:sldId id="265" r:id="rId14"/>
    <p:sldId id="271" r:id="rId15"/>
    <p:sldId id="270" r:id="rId16"/>
    <p:sldId id="269" r:id="rId17"/>
    <p:sldId id="272" r:id="rId18"/>
    <p:sldId id="273" r:id="rId19"/>
    <p:sldId id="275" r:id="rId20"/>
    <p:sldId id="274" r:id="rId21"/>
    <p:sldId id="302" r:id="rId22"/>
    <p:sldId id="303" r:id="rId23"/>
    <p:sldId id="298" r:id="rId24"/>
    <p:sldId id="299" r:id="rId25"/>
    <p:sldId id="300" r:id="rId26"/>
    <p:sldId id="293" r:id="rId27"/>
    <p:sldId id="294" r:id="rId28"/>
    <p:sldId id="295" r:id="rId29"/>
    <p:sldId id="296" r:id="rId30"/>
    <p:sldId id="278" r:id="rId31"/>
    <p:sldId id="277" r:id="rId32"/>
    <p:sldId id="284" r:id="rId33"/>
    <p:sldId id="287" r:id="rId34"/>
    <p:sldId id="288" r:id="rId35"/>
    <p:sldId id="290" r:id="rId36"/>
    <p:sldId id="291" r:id="rId37"/>
    <p:sldId id="283" r:id="rId38"/>
    <p:sldId id="282" r:id="rId39"/>
    <p:sldId id="281" r:id="rId40"/>
    <p:sldId id="305" r:id="rId41"/>
    <p:sldId id="304" r:id="rId42"/>
    <p:sldId id="280" r:id="rId43"/>
    <p:sldId id="279" r:id="rId44"/>
    <p:sldId id="286"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p:scale>
          <a:sx n="69" d="100"/>
          <a:sy n="69" d="100"/>
        </p:scale>
        <p:origin x="-1416" y="-3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91CA1-1BAC-453F-8374-7E57503622DA}" type="datetimeFigureOut">
              <a:rPr lang="en-US" smtClean="0"/>
              <a:pPr/>
              <a:t>26-May-22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0614A7-0C15-4FC3-9135-C1ADE5069152}" type="slidenum">
              <a:rPr lang="en-US" smtClean="0"/>
              <a:pPr/>
              <a:t>‹#›</a:t>
            </a:fld>
            <a:endParaRPr lang="en-US"/>
          </a:p>
        </p:txBody>
      </p:sp>
    </p:spTree>
    <p:extLst>
      <p:ext uri="{BB962C8B-B14F-4D97-AF65-F5344CB8AC3E}">
        <p14:creationId xmlns:p14="http://schemas.microsoft.com/office/powerpoint/2010/main" val="3178290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0614A7-0C15-4FC3-9135-C1ADE5069152}"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4503053-BBE8-4A53-8B62-3209958F9E64}" type="datetimeFigureOut">
              <a:rPr lang="en-US" smtClean="0"/>
              <a:pPr/>
              <a:t>26-May-22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2431FEE-F4C3-4A71-9DA1-A95A21FDBB4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503053-BBE8-4A53-8B62-3209958F9E64}" type="datetimeFigureOut">
              <a:rPr lang="en-US" smtClean="0"/>
              <a:pPr/>
              <a:t>26-May-22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31FEE-F4C3-4A71-9DA1-A95A21FDBB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503053-BBE8-4A53-8B62-3209958F9E64}" type="datetimeFigureOut">
              <a:rPr lang="en-US" smtClean="0"/>
              <a:pPr/>
              <a:t>26-May-22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31FEE-F4C3-4A71-9DA1-A95A21FDBB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4503053-BBE8-4A53-8B62-3209958F9E64}" type="datetimeFigureOut">
              <a:rPr lang="en-US" smtClean="0"/>
              <a:pPr/>
              <a:t>26-May-22</a:t>
            </a:fld>
            <a:endParaRPr lang="en-US"/>
          </a:p>
        </p:txBody>
      </p:sp>
      <p:sp>
        <p:nvSpPr>
          <p:cNvPr id="9" name="Slide Number Placeholder 8"/>
          <p:cNvSpPr>
            <a:spLocks noGrp="1"/>
          </p:cNvSpPr>
          <p:nvPr>
            <p:ph type="sldNum" sz="quarter" idx="15"/>
          </p:nvPr>
        </p:nvSpPr>
        <p:spPr/>
        <p:txBody>
          <a:bodyPr rtlCol="0"/>
          <a:lstStyle/>
          <a:p>
            <a:fld id="{F2431FEE-F4C3-4A71-9DA1-A95A21FDBB4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4503053-BBE8-4A53-8B62-3209958F9E64}" type="datetimeFigureOut">
              <a:rPr lang="en-US" smtClean="0"/>
              <a:pPr/>
              <a:t>26-May-22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2431FEE-F4C3-4A71-9DA1-A95A21FDBB4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503053-BBE8-4A53-8B62-3209958F9E64}" type="datetimeFigureOut">
              <a:rPr lang="en-US" smtClean="0"/>
              <a:pPr/>
              <a:t>26-May-22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31FEE-F4C3-4A71-9DA1-A95A21FDBB4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4503053-BBE8-4A53-8B62-3209958F9E64}" type="datetimeFigureOut">
              <a:rPr lang="en-US" smtClean="0"/>
              <a:pPr/>
              <a:t>26-May-22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431FEE-F4C3-4A71-9DA1-A95A21FDBB4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4503053-BBE8-4A53-8B62-3209958F9E64}" type="datetimeFigureOut">
              <a:rPr lang="en-US" smtClean="0"/>
              <a:pPr/>
              <a:t>26-May-22</a:t>
            </a:fld>
            <a:endParaRPr lang="en-US"/>
          </a:p>
        </p:txBody>
      </p:sp>
      <p:sp>
        <p:nvSpPr>
          <p:cNvPr id="7" name="Slide Number Placeholder 6"/>
          <p:cNvSpPr>
            <a:spLocks noGrp="1"/>
          </p:cNvSpPr>
          <p:nvPr>
            <p:ph type="sldNum" sz="quarter" idx="11"/>
          </p:nvPr>
        </p:nvSpPr>
        <p:spPr/>
        <p:txBody>
          <a:bodyPr rtlCol="0"/>
          <a:lstStyle/>
          <a:p>
            <a:fld id="{F2431FEE-F4C3-4A71-9DA1-A95A21FDBB4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03053-BBE8-4A53-8B62-3209958F9E64}" type="datetimeFigureOut">
              <a:rPr lang="en-US" smtClean="0"/>
              <a:pPr/>
              <a:t>26-May-22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431FEE-F4C3-4A71-9DA1-A95A21FDBB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4503053-BBE8-4A53-8B62-3209958F9E64}" type="datetimeFigureOut">
              <a:rPr lang="en-US" smtClean="0"/>
              <a:pPr/>
              <a:t>26-May-22</a:t>
            </a:fld>
            <a:endParaRPr lang="en-US"/>
          </a:p>
        </p:txBody>
      </p:sp>
      <p:sp>
        <p:nvSpPr>
          <p:cNvPr id="22" name="Slide Number Placeholder 21"/>
          <p:cNvSpPr>
            <a:spLocks noGrp="1"/>
          </p:cNvSpPr>
          <p:nvPr>
            <p:ph type="sldNum" sz="quarter" idx="15"/>
          </p:nvPr>
        </p:nvSpPr>
        <p:spPr/>
        <p:txBody>
          <a:bodyPr rtlCol="0"/>
          <a:lstStyle/>
          <a:p>
            <a:fld id="{F2431FEE-F4C3-4A71-9DA1-A95A21FDBB4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4503053-BBE8-4A53-8B62-3209958F9E64}" type="datetimeFigureOut">
              <a:rPr lang="en-US" smtClean="0"/>
              <a:pPr/>
              <a:t>26-May-22</a:t>
            </a:fld>
            <a:endParaRPr lang="en-US"/>
          </a:p>
        </p:txBody>
      </p:sp>
      <p:sp>
        <p:nvSpPr>
          <p:cNvPr id="18" name="Slide Number Placeholder 17"/>
          <p:cNvSpPr>
            <a:spLocks noGrp="1"/>
          </p:cNvSpPr>
          <p:nvPr>
            <p:ph type="sldNum" sz="quarter" idx="11"/>
          </p:nvPr>
        </p:nvSpPr>
        <p:spPr/>
        <p:txBody>
          <a:bodyPr rtlCol="0"/>
          <a:lstStyle/>
          <a:p>
            <a:fld id="{F2431FEE-F4C3-4A71-9DA1-A95A21FDBB4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4503053-BBE8-4A53-8B62-3209958F9E64}" type="datetimeFigureOut">
              <a:rPr lang="en-US" smtClean="0"/>
              <a:pPr/>
              <a:t>26-May-22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2431FEE-F4C3-4A71-9DA1-A95A21FDBB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Markov_chai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evl.uic.edu/shalini/coursework/hmm" TargetMode="External"/><Relationship Id="rId2" Type="http://schemas.openxmlformats.org/officeDocument/2006/relationships/hyperlink" Target="http://en.wikipedia.org/wiki/Hidden_Markov_model" TargetMode="External"/><Relationship Id="rId1" Type="http://schemas.openxmlformats.org/officeDocument/2006/relationships/slideLayout" Target="../slideLayouts/slideLayout2.xml"/><Relationship Id="rId5" Type="http://schemas.openxmlformats.org/officeDocument/2006/relationships/hyperlink" Target="http://www.ece.drexel.edu/gailr/ECE-S690-503/markov_models.ppt.pdf" TargetMode="External"/><Relationship Id="rId4" Type="http://schemas.openxmlformats.org/officeDocument/2006/relationships/hyperlink" Target="http://www.cedar.buffalo.edu/~govind/CS661/Lec12.ppt"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762000"/>
            <a:ext cx="6172200" cy="1894362"/>
          </a:xfrm>
        </p:spPr>
        <p:txBody>
          <a:bodyPr/>
          <a:lstStyle/>
          <a:p>
            <a:r>
              <a:rPr lang="en-US" dirty="0" smtClean="0"/>
              <a:t>Hidden Markov Models</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Essentials</a:t>
            </a:r>
            <a:endParaRPr lang="en-US" dirty="0"/>
          </a:p>
        </p:txBody>
      </p:sp>
      <p:sp>
        <p:nvSpPr>
          <p:cNvPr id="3" name="Content Placeholder 2"/>
          <p:cNvSpPr>
            <a:spLocks noGrp="1"/>
          </p:cNvSpPr>
          <p:nvPr>
            <p:ph sz="quarter" idx="1"/>
          </p:nvPr>
        </p:nvSpPr>
        <p:spPr/>
        <p:txBody>
          <a:bodyPr/>
          <a:lstStyle/>
          <a:p>
            <a:r>
              <a:rPr lang="en-US" dirty="0" smtClean="0"/>
              <a:t>To define hidden Markov model, the following probabilities  have to be specified: matrix of transition probabilities </a:t>
            </a:r>
            <a:r>
              <a:rPr lang="en-US" sz="3200" dirty="0" smtClean="0"/>
              <a:t>A=(</a:t>
            </a:r>
            <a:r>
              <a:rPr lang="en-US" sz="3200" dirty="0" err="1" smtClean="0"/>
              <a:t>a</a:t>
            </a:r>
            <a:r>
              <a:rPr lang="en-US" baseline="-16000" dirty="0" err="1" smtClean="0"/>
              <a:t>ij</a:t>
            </a:r>
            <a:r>
              <a:rPr lang="en-US" sz="3200" dirty="0" smtClean="0"/>
              <a:t>), </a:t>
            </a:r>
            <a:r>
              <a:rPr lang="en-US" sz="3200" dirty="0" err="1" smtClean="0"/>
              <a:t>a</a:t>
            </a:r>
            <a:r>
              <a:rPr lang="en-US" baseline="-16000" dirty="0" err="1" smtClean="0"/>
              <a:t>ij</a:t>
            </a:r>
            <a:r>
              <a:rPr lang="en-US" sz="3200" dirty="0" smtClean="0"/>
              <a:t>= P(</a:t>
            </a:r>
            <a:r>
              <a:rPr lang="en-US" sz="3200" dirty="0" err="1" smtClean="0"/>
              <a:t>s</a:t>
            </a:r>
            <a:r>
              <a:rPr lang="en-US" baseline="-16000" dirty="0" err="1" smtClean="0"/>
              <a:t>i</a:t>
            </a:r>
            <a:r>
              <a:rPr lang="en-US" sz="1800" baseline="-26000" dirty="0" smtClean="0"/>
              <a:t> </a:t>
            </a:r>
            <a:r>
              <a:rPr lang="en-US" sz="3200" dirty="0" smtClean="0"/>
              <a:t>| </a:t>
            </a:r>
            <a:r>
              <a:rPr lang="en-US" sz="3200" dirty="0" err="1" smtClean="0"/>
              <a:t>s</a:t>
            </a:r>
            <a:r>
              <a:rPr lang="en-US" baseline="-16000" dirty="0" err="1" smtClean="0"/>
              <a:t>j</a:t>
            </a:r>
            <a:r>
              <a:rPr lang="en-US" sz="3200" dirty="0" smtClean="0"/>
              <a:t>) </a:t>
            </a:r>
            <a:r>
              <a:rPr lang="en-US" dirty="0" smtClean="0"/>
              <a:t>, matrix of observation probabilities </a:t>
            </a:r>
          </a:p>
          <a:p>
            <a:pPr>
              <a:buNone/>
            </a:pPr>
            <a:r>
              <a:rPr lang="en-US" sz="3200" dirty="0" smtClean="0"/>
              <a:t>   B=(b</a:t>
            </a:r>
            <a:r>
              <a:rPr lang="en-US" baseline="-16000" dirty="0" smtClean="0"/>
              <a:t>i </a:t>
            </a:r>
            <a:r>
              <a:rPr lang="en-US" sz="3200" dirty="0" smtClean="0"/>
              <a:t>(</a:t>
            </a:r>
            <a:r>
              <a:rPr lang="en-US" sz="3200" dirty="0" err="1" smtClean="0"/>
              <a:t>v</a:t>
            </a:r>
            <a:r>
              <a:rPr lang="en-US" baseline="-16000" dirty="0" err="1" smtClean="0"/>
              <a:t>m</a:t>
            </a:r>
            <a:r>
              <a:rPr lang="en-US" baseline="-16000" dirty="0" smtClean="0"/>
              <a:t> </a:t>
            </a:r>
            <a:r>
              <a:rPr lang="en-US" sz="3200" dirty="0" smtClean="0"/>
              <a:t>)), b</a:t>
            </a:r>
            <a:r>
              <a:rPr lang="en-US" baseline="-16000" dirty="0" smtClean="0"/>
              <a:t>i</a:t>
            </a:r>
            <a:r>
              <a:rPr lang="en-US" sz="3200" dirty="0" smtClean="0"/>
              <a:t>(</a:t>
            </a:r>
            <a:r>
              <a:rPr lang="en-US" sz="3200" dirty="0" err="1" smtClean="0"/>
              <a:t>v</a:t>
            </a:r>
            <a:r>
              <a:rPr lang="en-US" baseline="-16000" dirty="0" err="1" smtClean="0"/>
              <a:t>m</a:t>
            </a:r>
            <a:r>
              <a:rPr lang="en-US" baseline="-16000" dirty="0" smtClean="0"/>
              <a:t> </a:t>
            </a:r>
            <a:r>
              <a:rPr lang="en-US" sz="3200" dirty="0" smtClean="0"/>
              <a:t>)</a:t>
            </a:r>
            <a:r>
              <a:rPr lang="en-US" sz="1800" baseline="-26000" dirty="0" smtClean="0"/>
              <a:t> </a:t>
            </a:r>
            <a:r>
              <a:rPr lang="en-US" sz="3200" dirty="0" smtClean="0"/>
              <a:t>= P(</a:t>
            </a:r>
            <a:r>
              <a:rPr lang="en-US" sz="3200" dirty="0" err="1" smtClean="0"/>
              <a:t>v</a:t>
            </a:r>
            <a:r>
              <a:rPr lang="en-US" baseline="-16000" dirty="0" err="1" smtClean="0"/>
              <a:t>m</a:t>
            </a:r>
            <a:r>
              <a:rPr lang="en-US" sz="1800" baseline="-26000" dirty="0" smtClean="0"/>
              <a:t> </a:t>
            </a:r>
            <a:r>
              <a:rPr lang="en-US" sz="3200" dirty="0" smtClean="0"/>
              <a:t>| </a:t>
            </a:r>
            <a:r>
              <a:rPr lang="en-US" sz="3200" dirty="0" err="1" smtClean="0"/>
              <a:t>s</a:t>
            </a:r>
            <a:r>
              <a:rPr lang="en-US" baseline="-16000" dirty="0" err="1" smtClean="0"/>
              <a:t>i</a:t>
            </a:r>
            <a:r>
              <a:rPr lang="en-US" sz="3200" dirty="0" smtClean="0"/>
              <a:t>) </a:t>
            </a:r>
            <a:r>
              <a:rPr lang="en-US" dirty="0" smtClean="0"/>
              <a:t>and a vector of initial probabilities  </a:t>
            </a:r>
            <a:r>
              <a:rPr lang="en-US" sz="3200" dirty="0" smtClean="0">
                <a:sym typeface="Symbol" pitchFamily="18" charset="2"/>
              </a:rPr>
              <a:t>=(</a:t>
            </a:r>
            <a:r>
              <a:rPr lang="en-US" baseline="-16000" dirty="0" err="1" smtClean="0"/>
              <a:t>i</a:t>
            </a:r>
            <a:r>
              <a:rPr lang="en-US" sz="3200" dirty="0" smtClean="0">
                <a:sym typeface="Symbol" pitchFamily="18" charset="2"/>
              </a:rPr>
              <a:t>),  </a:t>
            </a:r>
            <a:r>
              <a:rPr lang="en-US" baseline="-16000" dirty="0" err="1" smtClean="0"/>
              <a:t>i</a:t>
            </a:r>
            <a:r>
              <a:rPr lang="en-US" sz="3200" dirty="0" smtClean="0">
                <a:sym typeface="Symbol" pitchFamily="18" charset="2"/>
              </a:rPr>
              <a:t> </a:t>
            </a:r>
            <a:r>
              <a:rPr lang="en-US" sz="3200" dirty="0" smtClean="0"/>
              <a:t>= P(</a:t>
            </a:r>
            <a:r>
              <a:rPr lang="en-US" sz="3200" dirty="0" err="1" smtClean="0"/>
              <a:t>s</a:t>
            </a:r>
            <a:r>
              <a:rPr lang="en-US" baseline="-16000" dirty="0" err="1" smtClean="0"/>
              <a:t>i</a:t>
            </a:r>
            <a:r>
              <a:rPr lang="en-US" sz="3200" dirty="0" smtClean="0"/>
              <a:t>) . </a:t>
            </a:r>
            <a:r>
              <a:rPr lang="en-US" dirty="0" smtClean="0"/>
              <a:t>Model is represented by </a:t>
            </a:r>
            <a:r>
              <a:rPr lang="en-US" sz="3200" dirty="0" smtClean="0"/>
              <a:t>M=(A, B, </a:t>
            </a:r>
            <a:r>
              <a:rPr lang="en-US" sz="3200" dirty="0" smtClean="0">
                <a:sym typeface="Symbol" pitchFamily="18" charset="2"/>
              </a:rPr>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Hidden </a:t>
            </a:r>
            <a:r>
              <a:rPr lang="en-US" dirty="0" err="1" smtClean="0"/>
              <a:t>markov</a:t>
            </a:r>
            <a:r>
              <a:rPr lang="en-US" dirty="0" smtClean="0"/>
              <a:t> models</a:t>
            </a:r>
            <a:br>
              <a:rPr lang="en-US" dirty="0" smtClean="0"/>
            </a:br>
            <a:r>
              <a:rPr lang="en-US" dirty="0" smtClean="0"/>
              <a:t>( Probabilistic finite state automata )</a:t>
            </a:r>
            <a:endParaRPr lang="en-US" dirty="0"/>
          </a:p>
        </p:txBody>
      </p:sp>
      <p:sp>
        <p:nvSpPr>
          <p:cNvPr id="3" name="Content Placeholder 2"/>
          <p:cNvSpPr>
            <a:spLocks noGrp="1"/>
          </p:cNvSpPr>
          <p:nvPr>
            <p:ph sz="quarter" idx="1"/>
          </p:nvPr>
        </p:nvSpPr>
        <p:spPr/>
        <p:txBody>
          <a:bodyPr/>
          <a:lstStyle/>
          <a:p>
            <a:r>
              <a:rPr lang="en-US" dirty="0" smtClean="0"/>
              <a:t>The Scenarios where states cannot be directly observed.</a:t>
            </a:r>
          </a:p>
          <a:p>
            <a:r>
              <a:rPr lang="en-US" dirty="0" smtClean="0"/>
              <a:t>We need an extension </a:t>
            </a:r>
            <a:r>
              <a:rPr lang="en-US" dirty="0" err="1" smtClean="0"/>
              <a:t>i.e</a:t>
            </a:r>
            <a:r>
              <a:rPr lang="en-US" dirty="0" smtClean="0"/>
              <a:t>, Hidden Markov Models</a:t>
            </a:r>
          </a:p>
          <a:p>
            <a:endParaRPr lang="en-US" dirty="0" smtClean="0"/>
          </a:p>
        </p:txBody>
      </p:sp>
      <p:grpSp>
        <p:nvGrpSpPr>
          <p:cNvPr id="49" name="Group 4"/>
          <p:cNvGrpSpPr>
            <a:grpSpLocks/>
          </p:cNvGrpSpPr>
          <p:nvPr/>
        </p:nvGrpSpPr>
        <p:grpSpPr bwMode="auto">
          <a:xfrm>
            <a:off x="914400" y="3133725"/>
            <a:ext cx="5194300" cy="2251075"/>
            <a:chOff x="286" y="1764"/>
            <a:chExt cx="3272" cy="1418"/>
          </a:xfrm>
        </p:grpSpPr>
        <p:sp>
          <p:nvSpPr>
            <p:cNvPr id="50" name="Oval 5"/>
            <p:cNvSpPr>
              <a:spLocks noChangeArrowheads="1"/>
            </p:cNvSpPr>
            <p:nvPr/>
          </p:nvSpPr>
          <p:spPr bwMode="auto">
            <a:xfrm>
              <a:off x="1194" y="1782"/>
              <a:ext cx="120" cy="288"/>
            </a:xfrm>
            <a:prstGeom prst="ellipse">
              <a:avLst/>
            </a:prstGeom>
            <a:noFill/>
            <a:ln w="19050">
              <a:solidFill>
                <a:schemeClr val="hlink"/>
              </a:solidFill>
              <a:round/>
              <a:headEnd/>
              <a:tailEnd/>
            </a:ln>
            <a:effectLst/>
          </p:spPr>
          <p:txBody>
            <a:bodyPr wrap="none" anchor="ctr"/>
            <a:lstStyle/>
            <a:p>
              <a:endParaRPr lang="en-US"/>
            </a:p>
          </p:txBody>
        </p:sp>
        <p:sp>
          <p:nvSpPr>
            <p:cNvPr id="51" name="Oval 6"/>
            <p:cNvSpPr>
              <a:spLocks noChangeArrowheads="1"/>
            </p:cNvSpPr>
            <p:nvPr/>
          </p:nvSpPr>
          <p:spPr bwMode="auto">
            <a:xfrm>
              <a:off x="1176" y="2052"/>
              <a:ext cx="144" cy="144"/>
            </a:xfrm>
            <a:prstGeom prst="ellipse">
              <a:avLst/>
            </a:prstGeom>
            <a:solidFill>
              <a:srgbClr val="FC0128"/>
            </a:solidFill>
            <a:ln w="12700">
              <a:solidFill>
                <a:schemeClr val="tx1"/>
              </a:solidFill>
              <a:round/>
              <a:headEnd/>
              <a:tailEnd/>
            </a:ln>
            <a:effectLst/>
          </p:spPr>
          <p:txBody>
            <a:bodyPr wrap="none" anchor="ctr"/>
            <a:lstStyle/>
            <a:p>
              <a:endParaRPr lang="en-US"/>
            </a:p>
          </p:txBody>
        </p:sp>
        <p:sp>
          <p:nvSpPr>
            <p:cNvPr id="52" name="Line 7"/>
            <p:cNvSpPr>
              <a:spLocks noChangeShapeType="1"/>
            </p:cNvSpPr>
            <p:nvPr/>
          </p:nvSpPr>
          <p:spPr bwMode="auto">
            <a:xfrm>
              <a:off x="1314" y="1920"/>
              <a:ext cx="0" cy="48"/>
            </a:xfrm>
            <a:prstGeom prst="line">
              <a:avLst/>
            </a:prstGeom>
            <a:noFill/>
            <a:ln w="28575">
              <a:solidFill>
                <a:schemeClr val="hlink"/>
              </a:solidFill>
              <a:round/>
              <a:headEnd/>
              <a:tailEnd type="triangle" w="med" len="med"/>
            </a:ln>
            <a:effectLst/>
          </p:spPr>
          <p:txBody>
            <a:bodyPr wrap="none" anchor="ctr"/>
            <a:lstStyle/>
            <a:p>
              <a:endParaRPr lang="en-US"/>
            </a:p>
          </p:txBody>
        </p:sp>
        <p:sp>
          <p:nvSpPr>
            <p:cNvPr id="53" name="Line 8"/>
            <p:cNvSpPr>
              <a:spLocks noChangeShapeType="1"/>
            </p:cNvSpPr>
            <p:nvPr/>
          </p:nvSpPr>
          <p:spPr bwMode="auto">
            <a:xfrm>
              <a:off x="1320" y="2124"/>
              <a:ext cx="606" cy="0"/>
            </a:xfrm>
            <a:prstGeom prst="line">
              <a:avLst/>
            </a:prstGeom>
            <a:noFill/>
            <a:ln w="19050">
              <a:solidFill>
                <a:schemeClr val="hlink"/>
              </a:solidFill>
              <a:round/>
              <a:headEnd/>
              <a:tailEnd/>
            </a:ln>
            <a:effectLst/>
          </p:spPr>
          <p:txBody>
            <a:bodyPr wrap="none" anchor="ctr"/>
            <a:lstStyle/>
            <a:p>
              <a:endParaRPr lang="en-US"/>
            </a:p>
          </p:txBody>
        </p:sp>
        <p:sp>
          <p:nvSpPr>
            <p:cNvPr id="54" name="Line 9"/>
            <p:cNvSpPr>
              <a:spLocks noChangeShapeType="1"/>
            </p:cNvSpPr>
            <p:nvPr/>
          </p:nvSpPr>
          <p:spPr bwMode="auto">
            <a:xfrm>
              <a:off x="1632" y="2124"/>
              <a:ext cx="48" cy="0"/>
            </a:xfrm>
            <a:prstGeom prst="line">
              <a:avLst/>
            </a:prstGeom>
            <a:noFill/>
            <a:ln w="28575">
              <a:solidFill>
                <a:schemeClr val="hlink"/>
              </a:solidFill>
              <a:round/>
              <a:headEnd/>
              <a:tailEnd type="triangle" w="med" len="med"/>
            </a:ln>
            <a:effectLst/>
          </p:spPr>
          <p:txBody>
            <a:bodyPr wrap="none" anchor="ctr"/>
            <a:lstStyle/>
            <a:p>
              <a:endParaRPr lang="en-US"/>
            </a:p>
          </p:txBody>
        </p:sp>
        <p:grpSp>
          <p:nvGrpSpPr>
            <p:cNvPr id="55" name="Group 10"/>
            <p:cNvGrpSpPr>
              <a:grpSpLocks/>
            </p:cNvGrpSpPr>
            <p:nvPr/>
          </p:nvGrpSpPr>
          <p:grpSpPr bwMode="auto">
            <a:xfrm>
              <a:off x="2688" y="1782"/>
              <a:ext cx="120" cy="288"/>
              <a:chOff x="2688" y="1782"/>
              <a:chExt cx="120" cy="288"/>
            </a:xfrm>
          </p:grpSpPr>
          <p:sp>
            <p:nvSpPr>
              <p:cNvPr id="92" name="Oval 11"/>
              <p:cNvSpPr>
                <a:spLocks noChangeArrowheads="1"/>
              </p:cNvSpPr>
              <p:nvPr/>
            </p:nvSpPr>
            <p:spPr bwMode="auto">
              <a:xfrm>
                <a:off x="2688" y="1782"/>
                <a:ext cx="120" cy="288"/>
              </a:xfrm>
              <a:prstGeom prst="ellipse">
                <a:avLst/>
              </a:prstGeom>
              <a:noFill/>
              <a:ln w="19050">
                <a:solidFill>
                  <a:schemeClr val="hlink"/>
                </a:solidFill>
                <a:round/>
                <a:headEnd/>
                <a:tailEnd/>
              </a:ln>
              <a:effectLst/>
            </p:spPr>
            <p:txBody>
              <a:bodyPr wrap="none" anchor="ctr"/>
              <a:lstStyle/>
              <a:p>
                <a:endParaRPr lang="en-US"/>
              </a:p>
            </p:txBody>
          </p:sp>
          <p:sp>
            <p:nvSpPr>
              <p:cNvPr id="93" name="Line 12"/>
              <p:cNvSpPr>
                <a:spLocks noChangeShapeType="1"/>
              </p:cNvSpPr>
              <p:nvPr/>
            </p:nvSpPr>
            <p:spPr bwMode="auto">
              <a:xfrm>
                <a:off x="2808" y="1920"/>
                <a:ext cx="0" cy="48"/>
              </a:xfrm>
              <a:prstGeom prst="line">
                <a:avLst/>
              </a:prstGeom>
              <a:noFill/>
              <a:ln w="28575">
                <a:solidFill>
                  <a:schemeClr val="hlink"/>
                </a:solidFill>
                <a:round/>
                <a:headEnd/>
                <a:tailEnd type="triangle" w="med" len="med"/>
              </a:ln>
              <a:effectLst/>
            </p:spPr>
            <p:txBody>
              <a:bodyPr wrap="none" anchor="ctr"/>
              <a:lstStyle/>
              <a:p>
                <a:endParaRPr lang="en-US"/>
              </a:p>
            </p:txBody>
          </p:sp>
        </p:grpSp>
        <p:sp>
          <p:nvSpPr>
            <p:cNvPr id="56" name="Line 13"/>
            <p:cNvSpPr>
              <a:spLocks noChangeShapeType="1"/>
            </p:cNvSpPr>
            <p:nvPr/>
          </p:nvSpPr>
          <p:spPr bwMode="auto">
            <a:xfrm>
              <a:off x="2814" y="2124"/>
              <a:ext cx="606" cy="0"/>
            </a:xfrm>
            <a:prstGeom prst="line">
              <a:avLst/>
            </a:prstGeom>
            <a:noFill/>
            <a:ln w="19050">
              <a:solidFill>
                <a:schemeClr val="hlink"/>
              </a:solidFill>
              <a:round/>
              <a:headEnd/>
              <a:tailEnd/>
            </a:ln>
            <a:effectLst/>
          </p:spPr>
          <p:txBody>
            <a:bodyPr wrap="none" anchor="ctr"/>
            <a:lstStyle/>
            <a:p>
              <a:endParaRPr lang="en-US"/>
            </a:p>
          </p:txBody>
        </p:sp>
        <p:sp>
          <p:nvSpPr>
            <p:cNvPr id="57" name="Line 14"/>
            <p:cNvSpPr>
              <a:spLocks noChangeShapeType="1"/>
            </p:cNvSpPr>
            <p:nvPr/>
          </p:nvSpPr>
          <p:spPr bwMode="auto">
            <a:xfrm>
              <a:off x="3126" y="2124"/>
              <a:ext cx="48" cy="0"/>
            </a:xfrm>
            <a:prstGeom prst="line">
              <a:avLst/>
            </a:prstGeom>
            <a:noFill/>
            <a:ln w="28575">
              <a:solidFill>
                <a:schemeClr val="hlink"/>
              </a:solidFill>
              <a:round/>
              <a:headEnd/>
              <a:tailEnd type="triangle" w="med" len="med"/>
            </a:ln>
            <a:effectLst/>
          </p:spPr>
          <p:txBody>
            <a:bodyPr wrap="none" anchor="ctr"/>
            <a:lstStyle/>
            <a:p>
              <a:endParaRPr lang="en-US"/>
            </a:p>
          </p:txBody>
        </p:sp>
        <p:sp>
          <p:nvSpPr>
            <p:cNvPr id="58" name="Line 15"/>
            <p:cNvSpPr>
              <a:spLocks noChangeShapeType="1"/>
            </p:cNvSpPr>
            <p:nvPr/>
          </p:nvSpPr>
          <p:spPr bwMode="auto">
            <a:xfrm>
              <a:off x="2064" y="2124"/>
              <a:ext cx="606" cy="0"/>
            </a:xfrm>
            <a:prstGeom prst="line">
              <a:avLst/>
            </a:prstGeom>
            <a:noFill/>
            <a:ln w="19050">
              <a:solidFill>
                <a:schemeClr val="hlink"/>
              </a:solidFill>
              <a:round/>
              <a:headEnd/>
              <a:tailEnd/>
            </a:ln>
            <a:effectLst/>
          </p:spPr>
          <p:txBody>
            <a:bodyPr wrap="none" anchor="ctr"/>
            <a:lstStyle/>
            <a:p>
              <a:endParaRPr lang="en-US"/>
            </a:p>
          </p:txBody>
        </p:sp>
        <p:sp>
          <p:nvSpPr>
            <p:cNvPr id="59" name="Line 16"/>
            <p:cNvSpPr>
              <a:spLocks noChangeShapeType="1"/>
            </p:cNvSpPr>
            <p:nvPr/>
          </p:nvSpPr>
          <p:spPr bwMode="auto">
            <a:xfrm>
              <a:off x="2352" y="2124"/>
              <a:ext cx="48" cy="0"/>
            </a:xfrm>
            <a:prstGeom prst="line">
              <a:avLst/>
            </a:prstGeom>
            <a:noFill/>
            <a:ln w="28575">
              <a:solidFill>
                <a:schemeClr val="hlink"/>
              </a:solidFill>
              <a:round/>
              <a:headEnd/>
              <a:tailEnd type="triangle" w="med" len="med"/>
            </a:ln>
            <a:effectLst/>
          </p:spPr>
          <p:txBody>
            <a:bodyPr wrap="none" anchor="ctr"/>
            <a:lstStyle/>
            <a:p>
              <a:endParaRPr lang="en-US"/>
            </a:p>
          </p:txBody>
        </p:sp>
        <p:grpSp>
          <p:nvGrpSpPr>
            <p:cNvPr id="60" name="Group 17"/>
            <p:cNvGrpSpPr>
              <a:grpSpLocks/>
            </p:cNvGrpSpPr>
            <p:nvPr/>
          </p:nvGrpSpPr>
          <p:grpSpPr bwMode="auto">
            <a:xfrm>
              <a:off x="3432" y="1782"/>
              <a:ext cx="120" cy="288"/>
              <a:chOff x="2688" y="1782"/>
              <a:chExt cx="120" cy="288"/>
            </a:xfrm>
          </p:grpSpPr>
          <p:sp>
            <p:nvSpPr>
              <p:cNvPr id="90" name="Oval 18"/>
              <p:cNvSpPr>
                <a:spLocks noChangeArrowheads="1"/>
              </p:cNvSpPr>
              <p:nvPr/>
            </p:nvSpPr>
            <p:spPr bwMode="auto">
              <a:xfrm>
                <a:off x="2688" y="1782"/>
                <a:ext cx="120" cy="288"/>
              </a:xfrm>
              <a:prstGeom prst="ellipse">
                <a:avLst/>
              </a:prstGeom>
              <a:noFill/>
              <a:ln w="19050">
                <a:solidFill>
                  <a:schemeClr val="hlink"/>
                </a:solidFill>
                <a:round/>
                <a:headEnd/>
                <a:tailEnd/>
              </a:ln>
              <a:effectLst/>
            </p:spPr>
            <p:txBody>
              <a:bodyPr wrap="none" anchor="ctr"/>
              <a:lstStyle/>
              <a:p>
                <a:endParaRPr lang="en-US"/>
              </a:p>
            </p:txBody>
          </p:sp>
          <p:sp>
            <p:nvSpPr>
              <p:cNvPr id="91" name="Line 19"/>
              <p:cNvSpPr>
                <a:spLocks noChangeShapeType="1"/>
              </p:cNvSpPr>
              <p:nvPr/>
            </p:nvSpPr>
            <p:spPr bwMode="auto">
              <a:xfrm>
                <a:off x="2808" y="1920"/>
                <a:ext cx="0" cy="48"/>
              </a:xfrm>
              <a:prstGeom prst="line">
                <a:avLst/>
              </a:prstGeom>
              <a:noFill/>
              <a:ln w="28575">
                <a:solidFill>
                  <a:schemeClr val="hlink"/>
                </a:solidFill>
                <a:round/>
                <a:headEnd/>
                <a:tailEnd type="triangle" w="med" len="med"/>
              </a:ln>
              <a:effectLst/>
            </p:spPr>
            <p:txBody>
              <a:bodyPr wrap="none" anchor="ctr"/>
              <a:lstStyle/>
              <a:p>
                <a:endParaRPr lang="en-US"/>
              </a:p>
            </p:txBody>
          </p:sp>
        </p:grpSp>
        <p:grpSp>
          <p:nvGrpSpPr>
            <p:cNvPr id="61" name="Group 20"/>
            <p:cNvGrpSpPr>
              <a:grpSpLocks/>
            </p:cNvGrpSpPr>
            <p:nvPr/>
          </p:nvGrpSpPr>
          <p:grpSpPr bwMode="auto">
            <a:xfrm>
              <a:off x="1932" y="1782"/>
              <a:ext cx="120" cy="288"/>
              <a:chOff x="2688" y="1782"/>
              <a:chExt cx="120" cy="288"/>
            </a:xfrm>
          </p:grpSpPr>
          <p:sp>
            <p:nvSpPr>
              <p:cNvPr id="88" name="Oval 21"/>
              <p:cNvSpPr>
                <a:spLocks noChangeArrowheads="1"/>
              </p:cNvSpPr>
              <p:nvPr/>
            </p:nvSpPr>
            <p:spPr bwMode="auto">
              <a:xfrm>
                <a:off x="2688" y="1782"/>
                <a:ext cx="120" cy="288"/>
              </a:xfrm>
              <a:prstGeom prst="ellipse">
                <a:avLst/>
              </a:prstGeom>
              <a:noFill/>
              <a:ln w="19050">
                <a:solidFill>
                  <a:schemeClr val="hlink"/>
                </a:solidFill>
                <a:round/>
                <a:headEnd/>
                <a:tailEnd/>
              </a:ln>
              <a:effectLst/>
            </p:spPr>
            <p:txBody>
              <a:bodyPr wrap="none" anchor="ctr"/>
              <a:lstStyle/>
              <a:p>
                <a:endParaRPr lang="en-US"/>
              </a:p>
            </p:txBody>
          </p:sp>
          <p:sp>
            <p:nvSpPr>
              <p:cNvPr id="89" name="Line 22"/>
              <p:cNvSpPr>
                <a:spLocks noChangeShapeType="1"/>
              </p:cNvSpPr>
              <p:nvPr/>
            </p:nvSpPr>
            <p:spPr bwMode="auto">
              <a:xfrm>
                <a:off x="2808" y="1920"/>
                <a:ext cx="0" cy="48"/>
              </a:xfrm>
              <a:prstGeom prst="line">
                <a:avLst/>
              </a:prstGeom>
              <a:noFill/>
              <a:ln w="28575">
                <a:solidFill>
                  <a:schemeClr val="hlink"/>
                </a:solidFill>
                <a:round/>
                <a:headEnd/>
                <a:tailEnd type="triangle" w="med" len="med"/>
              </a:ln>
              <a:effectLst/>
            </p:spPr>
            <p:txBody>
              <a:bodyPr wrap="none" anchor="ctr"/>
              <a:lstStyle/>
              <a:p>
                <a:endParaRPr lang="en-US"/>
              </a:p>
            </p:txBody>
          </p:sp>
        </p:grpSp>
        <p:sp>
          <p:nvSpPr>
            <p:cNvPr id="62" name="Oval 23"/>
            <p:cNvSpPr>
              <a:spLocks noChangeArrowheads="1"/>
            </p:cNvSpPr>
            <p:nvPr/>
          </p:nvSpPr>
          <p:spPr bwMode="auto">
            <a:xfrm>
              <a:off x="1920" y="2052"/>
              <a:ext cx="144" cy="144"/>
            </a:xfrm>
            <a:prstGeom prst="ellipse">
              <a:avLst/>
            </a:prstGeom>
            <a:solidFill>
              <a:srgbClr val="FC0128"/>
            </a:solidFill>
            <a:ln w="12700">
              <a:solidFill>
                <a:schemeClr val="tx1"/>
              </a:solidFill>
              <a:round/>
              <a:headEnd/>
              <a:tailEnd/>
            </a:ln>
            <a:effectLst/>
          </p:spPr>
          <p:txBody>
            <a:bodyPr wrap="none" anchor="ctr"/>
            <a:lstStyle/>
            <a:p>
              <a:endParaRPr lang="en-US"/>
            </a:p>
          </p:txBody>
        </p:sp>
        <p:sp>
          <p:nvSpPr>
            <p:cNvPr id="63" name="Oval 24"/>
            <p:cNvSpPr>
              <a:spLocks noChangeArrowheads="1"/>
            </p:cNvSpPr>
            <p:nvPr/>
          </p:nvSpPr>
          <p:spPr bwMode="auto">
            <a:xfrm>
              <a:off x="3414" y="2052"/>
              <a:ext cx="144" cy="144"/>
            </a:xfrm>
            <a:prstGeom prst="ellipse">
              <a:avLst/>
            </a:prstGeom>
            <a:solidFill>
              <a:srgbClr val="FC0128"/>
            </a:solidFill>
            <a:ln w="12700">
              <a:solidFill>
                <a:schemeClr val="tx1"/>
              </a:solidFill>
              <a:round/>
              <a:headEnd/>
              <a:tailEnd/>
            </a:ln>
            <a:effectLst/>
          </p:spPr>
          <p:txBody>
            <a:bodyPr wrap="none" anchor="ctr"/>
            <a:lstStyle/>
            <a:p>
              <a:endParaRPr lang="en-US"/>
            </a:p>
          </p:txBody>
        </p:sp>
        <p:sp>
          <p:nvSpPr>
            <p:cNvPr id="64" name="Oval 25"/>
            <p:cNvSpPr>
              <a:spLocks noChangeArrowheads="1"/>
            </p:cNvSpPr>
            <p:nvPr/>
          </p:nvSpPr>
          <p:spPr bwMode="auto">
            <a:xfrm>
              <a:off x="2670" y="2052"/>
              <a:ext cx="144" cy="144"/>
            </a:xfrm>
            <a:prstGeom prst="ellipse">
              <a:avLst/>
            </a:prstGeom>
            <a:solidFill>
              <a:srgbClr val="FC0128"/>
            </a:solidFill>
            <a:ln w="12700">
              <a:solidFill>
                <a:schemeClr val="tx1"/>
              </a:solidFill>
              <a:round/>
              <a:headEnd/>
              <a:tailEnd/>
            </a:ln>
            <a:effectLst/>
          </p:spPr>
          <p:txBody>
            <a:bodyPr wrap="none" anchor="ctr"/>
            <a:lstStyle/>
            <a:p>
              <a:endParaRPr lang="en-US"/>
            </a:p>
          </p:txBody>
        </p:sp>
        <p:sp>
          <p:nvSpPr>
            <p:cNvPr id="65" name="Text Box 26"/>
            <p:cNvSpPr txBox="1">
              <a:spLocks noChangeArrowheads="1"/>
            </p:cNvSpPr>
            <p:nvPr/>
          </p:nvSpPr>
          <p:spPr bwMode="auto">
            <a:xfrm>
              <a:off x="906" y="1764"/>
              <a:ext cx="336" cy="231"/>
            </a:xfrm>
            <a:prstGeom prst="rect">
              <a:avLst/>
            </a:prstGeom>
            <a:noFill/>
            <a:ln w="12700">
              <a:noFill/>
              <a:miter lim="800000"/>
              <a:headEnd/>
              <a:tailEnd/>
            </a:ln>
            <a:effectLst/>
          </p:spPr>
          <p:txBody>
            <a:bodyPr>
              <a:spAutoFit/>
            </a:bodyPr>
            <a:lstStyle/>
            <a:p>
              <a:pPr>
                <a:spcBef>
                  <a:spcPct val="50000"/>
                </a:spcBef>
              </a:pPr>
              <a:r>
                <a:rPr lang="en-US" sz="1800" i="0">
                  <a:ea typeface="Times New Roman (Hebrew)" charset="0"/>
                  <a:cs typeface="Times New Roman (Hebrew)" charset="0"/>
                </a:rPr>
                <a:t>a</a:t>
              </a:r>
              <a:r>
                <a:rPr lang="en-US" sz="1800" b="1" i="0" baseline="-25000">
                  <a:ea typeface="Times New Roman (Hebrew)" charset="0"/>
                  <a:cs typeface="Times New Roman (Hebrew)" charset="0"/>
                </a:rPr>
                <a:t>11</a:t>
              </a:r>
              <a:endParaRPr lang="en-US" sz="2400" i="0">
                <a:ea typeface="Times New Roman (Hebrew)" charset="0"/>
                <a:cs typeface="Times New Roman (Hebrew)" charset="0"/>
              </a:endParaRPr>
            </a:p>
          </p:txBody>
        </p:sp>
        <p:sp>
          <p:nvSpPr>
            <p:cNvPr id="66" name="Text Box 27"/>
            <p:cNvSpPr txBox="1">
              <a:spLocks noChangeArrowheads="1"/>
            </p:cNvSpPr>
            <p:nvPr/>
          </p:nvSpPr>
          <p:spPr bwMode="auto">
            <a:xfrm>
              <a:off x="1638" y="1776"/>
              <a:ext cx="336" cy="250"/>
            </a:xfrm>
            <a:prstGeom prst="rect">
              <a:avLst/>
            </a:prstGeom>
            <a:noFill/>
            <a:ln w="12700">
              <a:noFill/>
              <a:miter lim="800000"/>
              <a:headEnd/>
              <a:tailEnd/>
            </a:ln>
            <a:effectLst/>
          </p:spPr>
          <p:txBody>
            <a:bodyPr>
              <a:spAutoFit/>
            </a:bodyPr>
            <a:lstStyle/>
            <a:p>
              <a:pPr>
                <a:spcBef>
                  <a:spcPct val="50000"/>
                </a:spcBef>
              </a:pPr>
              <a:r>
                <a:rPr lang="en-US" sz="2000" i="0">
                  <a:ea typeface="Times New Roman (Hebrew)" charset="0"/>
                  <a:cs typeface="Times New Roman (Hebrew)" charset="0"/>
                </a:rPr>
                <a:t>a</a:t>
              </a:r>
              <a:r>
                <a:rPr lang="en-US" sz="2000" b="1" i="0" baseline="-25000">
                  <a:ea typeface="Times New Roman (Hebrew)" charset="0"/>
                  <a:cs typeface="Times New Roman (Hebrew)" charset="0"/>
                </a:rPr>
                <a:t>22</a:t>
              </a:r>
              <a:endParaRPr lang="en-US" sz="2800" i="0">
                <a:ea typeface="Times New Roman (Hebrew)" charset="0"/>
                <a:cs typeface="Times New Roman (Hebrew)" charset="0"/>
              </a:endParaRPr>
            </a:p>
          </p:txBody>
        </p:sp>
        <p:sp>
          <p:nvSpPr>
            <p:cNvPr id="67" name="Text Box 28"/>
            <p:cNvSpPr txBox="1">
              <a:spLocks noChangeArrowheads="1"/>
            </p:cNvSpPr>
            <p:nvPr/>
          </p:nvSpPr>
          <p:spPr bwMode="auto">
            <a:xfrm>
              <a:off x="2406" y="1770"/>
              <a:ext cx="336" cy="231"/>
            </a:xfrm>
            <a:prstGeom prst="rect">
              <a:avLst/>
            </a:prstGeom>
            <a:noFill/>
            <a:ln w="12700">
              <a:noFill/>
              <a:miter lim="800000"/>
              <a:headEnd/>
              <a:tailEnd/>
            </a:ln>
            <a:effectLst/>
          </p:spPr>
          <p:txBody>
            <a:bodyPr>
              <a:spAutoFit/>
            </a:bodyPr>
            <a:lstStyle/>
            <a:p>
              <a:pPr>
                <a:spcBef>
                  <a:spcPct val="50000"/>
                </a:spcBef>
              </a:pPr>
              <a:r>
                <a:rPr lang="en-US" sz="1800" i="0">
                  <a:ea typeface="Times New Roman (Hebrew)" charset="0"/>
                  <a:cs typeface="Times New Roman (Hebrew)" charset="0"/>
                </a:rPr>
                <a:t>a</a:t>
              </a:r>
              <a:r>
                <a:rPr lang="en-US" sz="1800" b="1" i="0" baseline="-25000">
                  <a:ea typeface="Times New Roman (Hebrew)" charset="0"/>
                  <a:cs typeface="Times New Roman (Hebrew)" charset="0"/>
                </a:rPr>
                <a:t>33</a:t>
              </a:r>
              <a:endParaRPr lang="en-US" sz="2400" i="0">
                <a:ea typeface="Times New Roman (Hebrew)" charset="0"/>
                <a:cs typeface="Times New Roman (Hebrew)" charset="0"/>
              </a:endParaRPr>
            </a:p>
          </p:txBody>
        </p:sp>
        <p:sp>
          <p:nvSpPr>
            <p:cNvPr id="68" name="Text Box 29"/>
            <p:cNvSpPr txBox="1">
              <a:spLocks noChangeArrowheads="1"/>
            </p:cNvSpPr>
            <p:nvPr/>
          </p:nvSpPr>
          <p:spPr bwMode="auto">
            <a:xfrm>
              <a:off x="3150" y="1764"/>
              <a:ext cx="336" cy="231"/>
            </a:xfrm>
            <a:prstGeom prst="rect">
              <a:avLst/>
            </a:prstGeom>
            <a:noFill/>
            <a:ln w="12700">
              <a:noFill/>
              <a:miter lim="800000"/>
              <a:headEnd/>
              <a:tailEnd/>
            </a:ln>
            <a:effectLst/>
          </p:spPr>
          <p:txBody>
            <a:bodyPr>
              <a:spAutoFit/>
            </a:bodyPr>
            <a:lstStyle/>
            <a:p>
              <a:pPr>
                <a:spcBef>
                  <a:spcPct val="50000"/>
                </a:spcBef>
              </a:pPr>
              <a:r>
                <a:rPr lang="en-US" sz="1800" i="0">
                  <a:ea typeface="Times New Roman (Hebrew)" charset="0"/>
                  <a:cs typeface="Times New Roman (Hebrew)" charset="0"/>
                </a:rPr>
                <a:t>a</a:t>
              </a:r>
              <a:r>
                <a:rPr lang="en-US" sz="1800" b="1" i="0" baseline="-25000">
                  <a:ea typeface="Times New Roman (Hebrew)" charset="0"/>
                  <a:cs typeface="Times New Roman (Hebrew)" charset="0"/>
                </a:rPr>
                <a:t>44</a:t>
              </a:r>
              <a:endParaRPr lang="en-US" sz="2400" i="0">
                <a:ea typeface="Times New Roman (Hebrew)" charset="0"/>
                <a:cs typeface="Times New Roman (Hebrew)" charset="0"/>
              </a:endParaRPr>
            </a:p>
          </p:txBody>
        </p:sp>
        <p:sp>
          <p:nvSpPr>
            <p:cNvPr id="69" name="Text Box 30"/>
            <p:cNvSpPr txBox="1">
              <a:spLocks noChangeArrowheads="1"/>
            </p:cNvSpPr>
            <p:nvPr/>
          </p:nvSpPr>
          <p:spPr bwMode="auto">
            <a:xfrm>
              <a:off x="1440" y="2091"/>
              <a:ext cx="336" cy="231"/>
            </a:xfrm>
            <a:prstGeom prst="rect">
              <a:avLst/>
            </a:prstGeom>
            <a:noFill/>
            <a:ln w="12700">
              <a:noFill/>
              <a:miter lim="800000"/>
              <a:headEnd/>
              <a:tailEnd/>
            </a:ln>
            <a:effectLst/>
          </p:spPr>
          <p:txBody>
            <a:bodyPr>
              <a:spAutoFit/>
            </a:bodyPr>
            <a:lstStyle/>
            <a:p>
              <a:pPr>
                <a:spcBef>
                  <a:spcPct val="50000"/>
                </a:spcBef>
              </a:pPr>
              <a:r>
                <a:rPr lang="en-US" sz="1800" i="0">
                  <a:ea typeface="Times New Roman (Hebrew)" charset="0"/>
                  <a:cs typeface="Times New Roman (Hebrew)" charset="0"/>
                </a:rPr>
                <a:t>a</a:t>
              </a:r>
              <a:r>
                <a:rPr lang="en-US" sz="1800" b="1" i="0" baseline="-25000">
                  <a:ea typeface="Times New Roman (Hebrew)" charset="0"/>
                  <a:cs typeface="Times New Roman (Hebrew)" charset="0"/>
                </a:rPr>
                <a:t>12</a:t>
              </a:r>
              <a:endParaRPr lang="en-US" sz="2400" i="0">
                <a:ea typeface="Times New Roman (Hebrew)" charset="0"/>
                <a:cs typeface="Times New Roman (Hebrew)" charset="0"/>
              </a:endParaRPr>
            </a:p>
          </p:txBody>
        </p:sp>
        <p:sp>
          <p:nvSpPr>
            <p:cNvPr id="70" name="Text Box 31"/>
            <p:cNvSpPr txBox="1">
              <a:spLocks noChangeArrowheads="1"/>
            </p:cNvSpPr>
            <p:nvPr/>
          </p:nvSpPr>
          <p:spPr bwMode="auto">
            <a:xfrm>
              <a:off x="2208" y="2133"/>
              <a:ext cx="336" cy="231"/>
            </a:xfrm>
            <a:prstGeom prst="rect">
              <a:avLst/>
            </a:prstGeom>
            <a:noFill/>
            <a:ln w="12700">
              <a:noFill/>
              <a:miter lim="800000"/>
              <a:headEnd/>
              <a:tailEnd/>
            </a:ln>
            <a:effectLst/>
          </p:spPr>
          <p:txBody>
            <a:bodyPr>
              <a:spAutoFit/>
            </a:bodyPr>
            <a:lstStyle/>
            <a:p>
              <a:pPr>
                <a:spcBef>
                  <a:spcPct val="50000"/>
                </a:spcBef>
              </a:pPr>
              <a:r>
                <a:rPr lang="en-US" sz="1800" i="0">
                  <a:ea typeface="Times New Roman (Hebrew)" charset="0"/>
                  <a:cs typeface="Times New Roman (Hebrew)" charset="0"/>
                </a:rPr>
                <a:t>a</a:t>
              </a:r>
              <a:r>
                <a:rPr lang="en-US" sz="1800" b="1" i="0" baseline="-25000">
                  <a:ea typeface="Times New Roman (Hebrew)" charset="0"/>
                  <a:cs typeface="Times New Roman (Hebrew)" charset="0"/>
                </a:rPr>
                <a:t>23</a:t>
              </a:r>
              <a:endParaRPr lang="en-US" sz="2400" i="0">
                <a:ea typeface="Times New Roman (Hebrew)" charset="0"/>
                <a:cs typeface="Times New Roman (Hebrew)" charset="0"/>
              </a:endParaRPr>
            </a:p>
          </p:txBody>
        </p:sp>
        <p:sp>
          <p:nvSpPr>
            <p:cNvPr id="71" name="Text Box 32"/>
            <p:cNvSpPr txBox="1">
              <a:spLocks noChangeArrowheads="1"/>
            </p:cNvSpPr>
            <p:nvPr/>
          </p:nvSpPr>
          <p:spPr bwMode="auto">
            <a:xfrm>
              <a:off x="2976" y="2115"/>
              <a:ext cx="336" cy="231"/>
            </a:xfrm>
            <a:prstGeom prst="rect">
              <a:avLst/>
            </a:prstGeom>
            <a:noFill/>
            <a:ln w="12700">
              <a:noFill/>
              <a:miter lim="800000"/>
              <a:headEnd/>
              <a:tailEnd/>
            </a:ln>
            <a:effectLst/>
          </p:spPr>
          <p:txBody>
            <a:bodyPr>
              <a:spAutoFit/>
            </a:bodyPr>
            <a:lstStyle/>
            <a:p>
              <a:pPr>
                <a:spcBef>
                  <a:spcPct val="50000"/>
                </a:spcBef>
              </a:pPr>
              <a:r>
                <a:rPr lang="en-US" sz="1800" i="0">
                  <a:ea typeface="Times New Roman (Hebrew)" charset="0"/>
                  <a:cs typeface="Times New Roman (Hebrew)" charset="0"/>
                </a:rPr>
                <a:t>a</a:t>
              </a:r>
              <a:r>
                <a:rPr lang="en-US" sz="1800" b="1" i="0" baseline="-25000">
                  <a:ea typeface="Times New Roman (Hebrew)" charset="0"/>
                  <a:cs typeface="Times New Roman (Hebrew)" charset="0"/>
                </a:rPr>
                <a:t>34</a:t>
              </a:r>
              <a:endParaRPr lang="en-US" sz="2400" i="0">
                <a:ea typeface="Times New Roman (Hebrew)" charset="0"/>
                <a:cs typeface="Times New Roman (Hebrew)" charset="0"/>
              </a:endParaRPr>
            </a:p>
          </p:txBody>
        </p:sp>
        <p:sp>
          <p:nvSpPr>
            <p:cNvPr id="72" name="Line 33"/>
            <p:cNvSpPr>
              <a:spLocks noChangeShapeType="1"/>
            </p:cNvSpPr>
            <p:nvPr/>
          </p:nvSpPr>
          <p:spPr bwMode="auto">
            <a:xfrm flipH="1">
              <a:off x="400" y="2196"/>
              <a:ext cx="842" cy="531"/>
            </a:xfrm>
            <a:prstGeom prst="line">
              <a:avLst/>
            </a:prstGeom>
            <a:noFill/>
            <a:ln w="12700">
              <a:solidFill>
                <a:srgbClr val="114FFB"/>
              </a:solidFill>
              <a:round/>
              <a:headEnd/>
              <a:tailEnd/>
            </a:ln>
            <a:effectLst/>
          </p:spPr>
          <p:txBody>
            <a:bodyPr wrap="none" anchor="ctr"/>
            <a:lstStyle/>
            <a:p>
              <a:endParaRPr lang="en-US"/>
            </a:p>
          </p:txBody>
        </p:sp>
        <p:sp>
          <p:nvSpPr>
            <p:cNvPr id="73" name="Line 34"/>
            <p:cNvSpPr>
              <a:spLocks noChangeShapeType="1"/>
            </p:cNvSpPr>
            <p:nvPr/>
          </p:nvSpPr>
          <p:spPr bwMode="auto">
            <a:xfrm flipH="1">
              <a:off x="906" y="2196"/>
              <a:ext cx="336" cy="636"/>
            </a:xfrm>
            <a:prstGeom prst="line">
              <a:avLst/>
            </a:prstGeom>
            <a:noFill/>
            <a:ln w="12700">
              <a:solidFill>
                <a:srgbClr val="114FFB"/>
              </a:solidFill>
              <a:round/>
              <a:headEnd/>
              <a:tailEnd/>
            </a:ln>
            <a:effectLst/>
          </p:spPr>
          <p:txBody>
            <a:bodyPr wrap="none" anchor="ctr"/>
            <a:lstStyle/>
            <a:p>
              <a:endParaRPr lang="en-US"/>
            </a:p>
          </p:txBody>
        </p:sp>
        <p:sp>
          <p:nvSpPr>
            <p:cNvPr id="74" name="Line 35"/>
            <p:cNvSpPr>
              <a:spLocks noChangeShapeType="1"/>
            </p:cNvSpPr>
            <p:nvPr/>
          </p:nvSpPr>
          <p:spPr bwMode="auto">
            <a:xfrm>
              <a:off x="1242" y="2196"/>
              <a:ext cx="390" cy="636"/>
            </a:xfrm>
            <a:prstGeom prst="line">
              <a:avLst/>
            </a:prstGeom>
            <a:noFill/>
            <a:ln w="12700">
              <a:solidFill>
                <a:srgbClr val="114FFB"/>
              </a:solidFill>
              <a:round/>
              <a:headEnd/>
              <a:tailEnd/>
            </a:ln>
            <a:effectLst/>
          </p:spPr>
          <p:txBody>
            <a:bodyPr wrap="none" anchor="ctr"/>
            <a:lstStyle/>
            <a:p>
              <a:endParaRPr lang="en-US"/>
            </a:p>
          </p:txBody>
        </p:sp>
        <p:sp>
          <p:nvSpPr>
            <p:cNvPr id="75" name="Line 36"/>
            <p:cNvSpPr>
              <a:spLocks noChangeShapeType="1"/>
            </p:cNvSpPr>
            <p:nvPr/>
          </p:nvSpPr>
          <p:spPr bwMode="auto">
            <a:xfrm>
              <a:off x="1242" y="2196"/>
              <a:ext cx="1110" cy="492"/>
            </a:xfrm>
            <a:prstGeom prst="line">
              <a:avLst/>
            </a:prstGeom>
            <a:noFill/>
            <a:ln w="12700">
              <a:solidFill>
                <a:srgbClr val="114FFB"/>
              </a:solidFill>
              <a:round/>
              <a:headEnd/>
              <a:tailEnd/>
            </a:ln>
            <a:effectLst/>
          </p:spPr>
          <p:txBody>
            <a:bodyPr wrap="none" anchor="ctr"/>
            <a:lstStyle/>
            <a:p>
              <a:endParaRPr lang="en-US"/>
            </a:p>
          </p:txBody>
        </p:sp>
        <p:sp>
          <p:nvSpPr>
            <p:cNvPr id="76" name="Text Box 37"/>
            <p:cNvSpPr txBox="1">
              <a:spLocks noChangeArrowheads="1"/>
            </p:cNvSpPr>
            <p:nvPr/>
          </p:nvSpPr>
          <p:spPr bwMode="auto">
            <a:xfrm>
              <a:off x="368" y="2374"/>
              <a:ext cx="330" cy="231"/>
            </a:xfrm>
            <a:prstGeom prst="rect">
              <a:avLst/>
            </a:prstGeom>
            <a:noFill/>
            <a:ln w="12700">
              <a:noFill/>
              <a:miter lim="800000"/>
              <a:headEnd/>
              <a:tailEnd/>
            </a:ln>
            <a:effectLst/>
          </p:spPr>
          <p:txBody>
            <a:bodyPr>
              <a:spAutoFit/>
            </a:bodyPr>
            <a:lstStyle/>
            <a:p>
              <a:pPr>
                <a:spcBef>
                  <a:spcPct val="50000"/>
                </a:spcBef>
              </a:pPr>
              <a:r>
                <a:rPr lang="en-US" sz="1800" i="0">
                  <a:solidFill>
                    <a:srgbClr val="114FFB"/>
                  </a:solidFill>
                  <a:ea typeface="Times New Roman (Hebrew)" charset="0"/>
                  <a:cs typeface="Times New Roman (Hebrew)" charset="0"/>
                </a:rPr>
                <a:t>b</a:t>
              </a:r>
              <a:r>
                <a:rPr lang="en-US" sz="1800" b="1" i="0" baseline="-25000">
                  <a:solidFill>
                    <a:srgbClr val="114FFB"/>
                  </a:solidFill>
                  <a:ea typeface="Times New Roman (Hebrew)" charset="0"/>
                  <a:cs typeface="Times New Roman (Hebrew)" charset="0"/>
                </a:rPr>
                <a:t>11</a:t>
              </a:r>
              <a:endParaRPr lang="en-US" sz="1800" b="1" i="0" baseline="-25000">
                <a:solidFill>
                  <a:schemeClr val="bg2"/>
                </a:solidFill>
                <a:ea typeface="Times New Roman (Hebrew)" charset="0"/>
                <a:cs typeface="Times New Roman (Hebrew)" charset="0"/>
              </a:endParaRPr>
            </a:p>
          </p:txBody>
        </p:sp>
        <p:sp>
          <p:nvSpPr>
            <p:cNvPr id="77" name="Text Box 38"/>
            <p:cNvSpPr txBox="1">
              <a:spLocks noChangeArrowheads="1"/>
            </p:cNvSpPr>
            <p:nvPr/>
          </p:nvSpPr>
          <p:spPr bwMode="auto">
            <a:xfrm>
              <a:off x="2022" y="2364"/>
              <a:ext cx="330" cy="231"/>
            </a:xfrm>
            <a:prstGeom prst="rect">
              <a:avLst/>
            </a:prstGeom>
            <a:noFill/>
            <a:ln w="12700">
              <a:noFill/>
              <a:miter lim="800000"/>
              <a:headEnd/>
              <a:tailEnd/>
            </a:ln>
            <a:effectLst/>
          </p:spPr>
          <p:txBody>
            <a:bodyPr>
              <a:spAutoFit/>
            </a:bodyPr>
            <a:lstStyle/>
            <a:p>
              <a:pPr>
                <a:spcBef>
                  <a:spcPct val="50000"/>
                </a:spcBef>
              </a:pPr>
              <a:r>
                <a:rPr lang="en-US" sz="1800" i="0">
                  <a:solidFill>
                    <a:srgbClr val="114FFB"/>
                  </a:solidFill>
                  <a:ea typeface="Times New Roman (Hebrew)" charset="0"/>
                  <a:cs typeface="Times New Roman (Hebrew)" charset="0"/>
                </a:rPr>
                <a:t>b</a:t>
              </a:r>
              <a:r>
                <a:rPr lang="en-US" sz="1800" b="1" i="0" baseline="-25000">
                  <a:solidFill>
                    <a:srgbClr val="114FFB"/>
                  </a:solidFill>
                  <a:ea typeface="Times New Roman (Hebrew)" charset="0"/>
                  <a:cs typeface="Times New Roman (Hebrew)" charset="0"/>
                </a:rPr>
                <a:t>14</a:t>
              </a:r>
              <a:endParaRPr lang="en-US" sz="1800" b="1" i="0" baseline="-25000">
                <a:solidFill>
                  <a:schemeClr val="bg2"/>
                </a:solidFill>
                <a:ea typeface="Times New Roman (Hebrew)" charset="0"/>
                <a:cs typeface="Times New Roman (Hebrew)" charset="0"/>
              </a:endParaRPr>
            </a:p>
          </p:txBody>
        </p:sp>
        <p:sp>
          <p:nvSpPr>
            <p:cNvPr id="78" name="Text Box 39"/>
            <p:cNvSpPr txBox="1">
              <a:spLocks noChangeArrowheads="1"/>
            </p:cNvSpPr>
            <p:nvPr/>
          </p:nvSpPr>
          <p:spPr bwMode="auto">
            <a:xfrm>
              <a:off x="662" y="2552"/>
              <a:ext cx="330" cy="231"/>
            </a:xfrm>
            <a:prstGeom prst="rect">
              <a:avLst/>
            </a:prstGeom>
            <a:noFill/>
            <a:ln w="12700">
              <a:noFill/>
              <a:miter lim="800000"/>
              <a:headEnd/>
              <a:tailEnd/>
            </a:ln>
            <a:effectLst/>
          </p:spPr>
          <p:txBody>
            <a:bodyPr>
              <a:spAutoFit/>
            </a:bodyPr>
            <a:lstStyle/>
            <a:p>
              <a:pPr>
                <a:spcBef>
                  <a:spcPct val="50000"/>
                </a:spcBef>
              </a:pPr>
              <a:r>
                <a:rPr lang="en-US" sz="1800" i="0">
                  <a:solidFill>
                    <a:srgbClr val="114FFB"/>
                  </a:solidFill>
                  <a:ea typeface="Times New Roman (Hebrew)" charset="0"/>
                  <a:cs typeface="Times New Roman (Hebrew)" charset="0"/>
                </a:rPr>
                <a:t>b</a:t>
              </a:r>
              <a:r>
                <a:rPr lang="en-US" sz="1800" b="1" i="0" baseline="-25000">
                  <a:solidFill>
                    <a:srgbClr val="114FFB"/>
                  </a:solidFill>
                  <a:ea typeface="Times New Roman (Hebrew)" charset="0"/>
                  <a:cs typeface="Times New Roman (Hebrew)" charset="0"/>
                </a:rPr>
                <a:t>12</a:t>
              </a:r>
              <a:endParaRPr lang="en-US" sz="1800" b="1" i="0" baseline="-25000">
                <a:solidFill>
                  <a:schemeClr val="bg2"/>
                </a:solidFill>
                <a:ea typeface="Times New Roman (Hebrew)" charset="0"/>
                <a:cs typeface="Times New Roman (Hebrew)" charset="0"/>
              </a:endParaRPr>
            </a:p>
          </p:txBody>
        </p:sp>
        <p:sp>
          <p:nvSpPr>
            <p:cNvPr id="79" name="Text Box 40"/>
            <p:cNvSpPr txBox="1">
              <a:spLocks noChangeArrowheads="1"/>
            </p:cNvSpPr>
            <p:nvPr/>
          </p:nvSpPr>
          <p:spPr bwMode="auto">
            <a:xfrm>
              <a:off x="1440" y="2457"/>
              <a:ext cx="330" cy="231"/>
            </a:xfrm>
            <a:prstGeom prst="rect">
              <a:avLst/>
            </a:prstGeom>
            <a:noFill/>
            <a:ln w="12700">
              <a:noFill/>
              <a:miter lim="800000"/>
              <a:headEnd/>
              <a:tailEnd/>
            </a:ln>
            <a:effectLst/>
          </p:spPr>
          <p:txBody>
            <a:bodyPr>
              <a:spAutoFit/>
            </a:bodyPr>
            <a:lstStyle/>
            <a:p>
              <a:pPr>
                <a:spcBef>
                  <a:spcPct val="50000"/>
                </a:spcBef>
              </a:pPr>
              <a:r>
                <a:rPr lang="en-US" sz="1800" i="0">
                  <a:solidFill>
                    <a:srgbClr val="114FFB"/>
                  </a:solidFill>
                  <a:ea typeface="Times New Roman (Hebrew)" charset="0"/>
                  <a:cs typeface="Times New Roman (Hebrew)" charset="0"/>
                </a:rPr>
                <a:t>b</a:t>
              </a:r>
              <a:r>
                <a:rPr lang="en-US" sz="1800" b="1" i="0" baseline="-25000">
                  <a:solidFill>
                    <a:srgbClr val="114FFB"/>
                  </a:solidFill>
                  <a:ea typeface="Times New Roman (Hebrew)" charset="0"/>
                  <a:cs typeface="Times New Roman (Hebrew)" charset="0"/>
                </a:rPr>
                <a:t>13</a:t>
              </a:r>
              <a:endParaRPr lang="en-US" sz="1800" b="1" i="0" baseline="-25000">
                <a:solidFill>
                  <a:schemeClr val="bg2"/>
                </a:solidFill>
                <a:ea typeface="Times New Roman (Hebrew)" charset="0"/>
                <a:cs typeface="Times New Roman (Hebrew)" charset="0"/>
              </a:endParaRPr>
            </a:p>
          </p:txBody>
        </p:sp>
        <p:sp>
          <p:nvSpPr>
            <p:cNvPr id="80" name="Oval 41"/>
            <p:cNvSpPr>
              <a:spLocks noChangeArrowheads="1"/>
            </p:cNvSpPr>
            <p:nvPr/>
          </p:nvSpPr>
          <p:spPr bwMode="auto">
            <a:xfrm>
              <a:off x="2352" y="2639"/>
              <a:ext cx="144" cy="144"/>
            </a:xfrm>
            <a:prstGeom prst="ellipse">
              <a:avLst/>
            </a:prstGeom>
            <a:solidFill>
              <a:srgbClr val="114FFB"/>
            </a:solidFill>
            <a:ln w="12700">
              <a:solidFill>
                <a:schemeClr val="tx1"/>
              </a:solidFill>
              <a:round/>
              <a:headEnd/>
              <a:tailEnd/>
            </a:ln>
            <a:effectLst/>
          </p:spPr>
          <p:txBody>
            <a:bodyPr wrap="none" anchor="ctr"/>
            <a:lstStyle/>
            <a:p>
              <a:endParaRPr lang="en-US"/>
            </a:p>
          </p:txBody>
        </p:sp>
        <p:sp>
          <p:nvSpPr>
            <p:cNvPr id="81" name="Oval 42"/>
            <p:cNvSpPr>
              <a:spLocks noChangeArrowheads="1"/>
            </p:cNvSpPr>
            <p:nvPr/>
          </p:nvSpPr>
          <p:spPr bwMode="auto">
            <a:xfrm>
              <a:off x="1589" y="2788"/>
              <a:ext cx="144" cy="144"/>
            </a:xfrm>
            <a:prstGeom prst="ellipse">
              <a:avLst/>
            </a:prstGeom>
            <a:solidFill>
              <a:srgbClr val="114FFB"/>
            </a:solidFill>
            <a:ln w="12700">
              <a:solidFill>
                <a:schemeClr val="tx1"/>
              </a:solidFill>
              <a:round/>
              <a:headEnd/>
              <a:tailEnd/>
            </a:ln>
            <a:effectLst/>
          </p:spPr>
          <p:txBody>
            <a:bodyPr wrap="none" anchor="ctr"/>
            <a:lstStyle/>
            <a:p>
              <a:endParaRPr lang="en-US"/>
            </a:p>
          </p:txBody>
        </p:sp>
        <p:sp>
          <p:nvSpPr>
            <p:cNvPr id="82" name="Oval 43"/>
            <p:cNvSpPr>
              <a:spLocks noChangeArrowheads="1"/>
            </p:cNvSpPr>
            <p:nvPr/>
          </p:nvSpPr>
          <p:spPr bwMode="auto">
            <a:xfrm>
              <a:off x="821" y="2807"/>
              <a:ext cx="144" cy="144"/>
            </a:xfrm>
            <a:prstGeom prst="ellipse">
              <a:avLst/>
            </a:prstGeom>
            <a:solidFill>
              <a:srgbClr val="114FFB"/>
            </a:solidFill>
            <a:ln w="12700">
              <a:solidFill>
                <a:schemeClr val="tx1"/>
              </a:solidFill>
              <a:round/>
              <a:headEnd/>
              <a:tailEnd/>
            </a:ln>
            <a:effectLst/>
          </p:spPr>
          <p:txBody>
            <a:bodyPr wrap="none" anchor="ctr"/>
            <a:lstStyle/>
            <a:p>
              <a:endParaRPr lang="en-US"/>
            </a:p>
          </p:txBody>
        </p:sp>
        <p:sp>
          <p:nvSpPr>
            <p:cNvPr id="83" name="Oval 44"/>
            <p:cNvSpPr>
              <a:spLocks noChangeArrowheads="1"/>
            </p:cNvSpPr>
            <p:nvPr/>
          </p:nvSpPr>
          <p:spPr bwMode="auto">
            <a:xfrm>
              <a:off x="288" y="2688"/>
              <a:ext cx="144" cy="144"/>
            </a:xfrm>
            <a:prstGeom prst="ellipse">
              <a:avLst/>
            </a:prstGeom>
            <a:solidFill>
              <a:srgbClr val="114FFB"/>
            </a:solidFill>
            <a:ln w="12700">
              <a:solidFill>
                <a:schemeClr val="tx1"/>
              </a:solidFill>
              <a:round/>
              <a:headEnd/>
              <a:tailEnd/>
            </a:ln>
            <a:effectLst/>
          </p:spPr>
          <p:txBody>
            <a:bodyPr wrap="none" anchor="ctr"/>
            <a:lstStyle/>
            <a:p>
              <a:endParaRPr lang="en-US"/>
            </a:p>
          </p:txBody>
        </p:sp>
        <p:sp>
          <p:nvSpPr>
            <p:cNvPr id="84" name="Text Box 45"/>
            <p:cNvSpPr txBox="1">
              <a:spLocks noChangeArrowheads="1"/>
            </p:cNvSpPr>
            <p:nvPr/>
          </p:nvSpPr>
          <p:spPr bwMode="auto">
            <a:xfrm>
              <a:off x="286" y="2792"/>
              <a:ext cx="288" cy="250"/>
            </a:xfrm>
            <a:prstGeom prst="rect">
              <a:avLst/>
            </a:prstGeom>
            <a:noFill/>
            <a:ln w="12700">
              <a:noFill/>
              <a:miter lim="800000"/>
              <a:headEnd/>
              <a:tailEnd/>
            </a:ln>
            <a:effectLst/>
          </p:spPr>
          <p:txBody>
            <a:bodyPr>
              <a:spAutoFit/>
            </a:bodyPr>
            <a:lstStyle/>
            <a:p>
              <a:pPr>
                <a:spcBef>
                  <a:spcPct val="50000"/>
                </a:spcBef>
              </a:pPr>
              <a:r>
                <a:rPr lang="en-US" sz="2000" i="0">
                  <a:ea typeface="Times New Roman (Hebrew)" charset="0"/>
                  <a:cs typeface="Times New Roman (Hebrew)" charset="0"/>
                </a:rPr>
                <a:t>1</a:t>
              </a:r>
              <a:endParaRPr lang="en-US" sz="2400" i="0">
                <a:ea typeface="Times New Roman (Hebrew)" charset="0"/>
                <a:cs typeface="Times New Roman (Hebrew)" charset="0"/>
              </a:endParaRPr>
            </a:p>
          </p:txBody>
        </p:sp>
        <p:sp>
          <p:nvSpPr>
            <p:cNvPr id="85" name="Text Box 46"/>
            <p:cNvSpPr txBox="1">
              <a:spLocks noChangeArrowheads="1"/>
            </p:cNvSpPr>
            <p:nvPr/>
          </p:nvSpPr>
          <p:spPr bwMode="auto">
            <a:xfrm>
              <a:off x="888" y="2932"/>
              <a:ext cx="288" cy="250"/>
            </a:xfrm>
            <a:prstGeom prst="rect">
              <a:avLst/>
            </a:prstGeom>
            <a:noFill/>
            <a:ln w="12700">
              <a:noFill/>
              <a:miter lim="800000"/>
              <a:headEnd/>
              <a:tailEnd/>
            </a:ln>
            <a:effectLst/>
          </p:spPr>
          <p:txBody>
            <a:bodyPr>
              <a:spAutoFit/>
            </a:bodyPr>
            <a:lstStyle/>
            <a:p>
              <a:pPr>
                <a:spcBef>
                  <a:spcPct val="50000"/>
                </a:spcBef>
              </a:pPr>
              <a:r>
                <a:rPr lang="en-US" sz="2000" i="0">
                  <a:ea typeface="Times New Roman (Hebrew)" charset="0"/>
                  <a:cs typeface="Times New Roman (Hebrew)" charset="0"/>
                </a:rPr>
                <a:t>2</a:t>
              </a:r>
              <a:endParaRPr lang="en-US" sz="2400" i="0">
                <a:ea typeface="Times New Roman (Hebrew)" charset="0"/>
                <a:cs typeface="Times New Roman (Hebrew)" charset="0"/>
              </a:endParaRPr>
            </a:p>
          </p:txBody>
        </p:sp>
        <p:sp>
          <p:nvSpPr>
            <p:cNvPr id="86" name="Text Box 47"/>
            <p:cNvSpPr txBox="1">
              <a:spLocks noChangeArrowheads="1"/>
            </p:cNvSpPr>
            <p:nvPr/>
          </p:nvSpPr>
          <p:spPr bwMode="auto">
            <a:xfrm>
              <a:off x="1644" y="2888"/>
              <a:ext cx="288" cy="250"/>
            </a:xfrm>
            <a:prstGeom prst="rect">
              <a:avLst/>
            </a:prstGeom>
            <a:noFill/>
            <a:ln w="12700">
              <a:noFill/>
              <a:miter lim="800000"/>
              <a:headEnd/>
              <a:tailEnd/>
            </a:ln>
            <a:effectLst/>
          </p:spPr>
          <p:txBody>
            <a:bodyPr>
              <a:spAutoFit/>
            </a:bodyPr>
            <a:lstStyle/>
            <a:p>
              <a:pPr>
                <a:spcBef>
                  <a:spcPct val="50000"/>
                </a:spcBef>
              </a:pPr>
              <a:r>
                <a:rPr lang="en-US" sz="2000" i="0">
                  <a:ea typeface="Times New Roman (Hebrew)" charset="0"/>
                  <a:cs typeface="Times New Roman (Hebrew)" charset="0"/>
                </a:rPr>
                <a:t>3</a:t>
              </a:r>
              <a:endParaRPr lang="en-US" sz="2400" i="0">
                <a:ea typeface="Times New Roman (Hebrew)" charset="0"/>
                <a:cs typeface="Times New Roman (Hebrew)" charset="0"/>
              </a:endParaRPr>
            </a:p>
          </p:txBody>
        </p:sp>
        <p:sp>
          <p:nvSpPr>
            <p:cNvPr id="87" name="Text Box 48"/>
            <p:cNvSpPr txBox="1">
              <a:spLocks noChangeArrowheads="1"/>
            </p:cNvSpPr>
            <p:nvPr/>
          </p:nvSpPr>
          <p:spPr bwMode="auto">
            <a:xfrm>
              <a:off x="2454" y="2682"/>
              <a:ext cx="288" cy="250"/>
            </a:xfrm>
            <a:prstGeom prst="rect">
              <a:avLst/>
            </a:prstGeom>
            <a:noFill/>
            <a:ln w="12700">
              <a:noFill/>
              <a:miter lim="800000"/>
              <a:headEnd/>
              <a:tailEnd/>
            </a:ln>
            <a:effectLst/>
          </p:spPr>
          <p:txBody>
            <a:bodyPr>
              <a:spAutoFit/>
            </a:bodyPr>
            <a:lstStyle/>
            <a:p>
              <a:pPr>
                <a:spcBef>
                  <a:spcPct val="50000"/>
                </a:spcBef>
              </a:pPr>
              <a:r>
                <a:rPr lang="en-US" sz="2000" i="0">
                  <a:ea typeface="Times New Roman (Hebrew)" charset="0"/>
                  <a:cs typeface="Times New Roman (Hebrew)" charset="0"/>
                </a:rPr>
                <a:t>4</a:t>
              </a:r>
              <a:endParaRPr lang="en-US" sz="2400" i="0">
                <a:ea typeface="Times New Roman (Hebrew)" charset="0"/>
                <a:cs typeface="Times New Roman (Hebrew)"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nSpc>
                <a:spcPct val="75000"/>
              </a:lnSpc>
              <a:spcBef>
                <a:spcPct val="50000"/>
              </a:spcBef>
            </a:pPr>
            <a:r>
              <a:rPr lang="en-US" dirty="0" err="1" smtClean="0">
                <a:ea typeface="Times New Roman (Hebrew)" charset="0"/>
                <a:cs typeface="Times New Roman (Hebrew)" charset="0"/>
              </a:rPr>
              <a:t>a</a:t>
            </a:r>
            <a:r>
              <a:rPr lang="en-US" b="1" baseline="-25000" dirty="0" err="1" smtClean="0">
                <a:ea typeface="Times New Roman (Hebrew)" charset="0"/>
                <a:cs typeface="Times New Roman (Hebrew)" charset="0"/>
              </a:rPr>
              <a:t>ij</a:t>
            </a:r>
            <a:r>
              <a:rPr lang="en-US" dirty="0" smtClean="0">
                <a:ea typeface="Times New Roman (Hebrew)" charset="0"/>
                <a:cs typeface="Times New Roman (Hebrew)" charset="0"/>
              </a:rPr>
              <a:t> are </a:t>
            </a:r>
            <a:r>
              <a:rPr lang="en-US" dirty="0" smtClean="0">
                <a:solidFill>
                  <a:schemeClr val="hlink"/>
                </a:solidFill>
                <a:ea typeface="Times New Roman (Hebrew)" charset="0"/>
                <a:cs typeface="Times New Roman (Hebrew)" charset="0"/>
              </a:rPr>
              <a:t>state transition</a:t>
            </a:r>
            <a:r>
              <a:rPr lang="en-US" dirty="0" smtClean="0">
                <a:ea typeface="Times New Roman (Hebrew)" charset="0"/>
                <a:cs typeface="Times New Roman (Hebrew)" charset="0"/>
              </a:rPr>
              <a:t> probabilities.</a:t>
            </a:r>
          </a:p>
          <a:p>
            <a:pPr>
              <a:lnSpc>
                <a:spcPct val="75000"/>
              </a:lnSpc>
              <a:spcBef>
                <a:spcPct val="50000"/>
              </a:spcBef>
            </a:pPr>
            <a:r>
              <a:rPr lang="en-US" dirty="0" err="1" smtClean="0">
                <a:ea typeface="Times New Roman (Hebrew)" charset="0"/>
                <a:cs typeface="Times New Roman (Hebrew)" charset="0"/>
              </a:rPr>
              <a:t>b</a:t>
            </a:r>
            <a:r>
              <a:rPr lang="en-US" b="1" baseline="-25000" dirty="0" err="1" smtClean="0">
                <a:ea typeface="Times New Roman (Hebrew)" charset="0"/>
                <a:cs typeface="Times New Roman (Hebrew)" charset="0"/>
              </a:rPr>
              <a:t>ik</a:t>
            </a:r>
            <a:r>
              <a:rPr lang="en-US" dirty="0" smtClean="0">
                <a:ea typeface="Times New Roman (Hebrew)" charset="0"/>
                <a:cs typeface="Times New Roman (Hebrew)" charset="0"/>
              </a:rPr>
              <a:t> are </a:t>
            </a:r>
            <a:r>
              <a:rPr lang="en-US" dirty="0" smtClean="0">
                <a:solidFill>
                  <a:schemeClr val="hlink"/>
                </a:solidFill>
                <a:ea typeface="Times New Roman (Hebrew)" charset="0"/>
                <a:cs typeface="Times New Roman (Hebrew)" charset="0"/>
              </a:rPr>
              <a:t>observation (output) probabilities</a:t>
            </a:r>
            <a:r>
              <a:rPr lang="en-US" sz="2000" dirty="0" smtClean="0">
                <a:solidFill>
                  <a:schemeClr val="hlink"/>
                </a:solidFill>
                <a:ea typeface="Times New Roman (Hebrew)" charset="0"/>
                <a:cs typeface="Times New Roman (Hebrew)" charset="0"/>
              </a:rPr>
              <a:t>.</a:t>
            </a:r>
          </a:p>
          <a:p>
            <a:endParaRPr lang="en-US" dirty="0" smtClean="0"/>
          </a:p>
          <a:p>
            <a:pPr>
              <a:spcBef>
                <a:spcPct val="10000"/>
              </a:spcBef>
            </a:pPr>
            <a:r>
              <a:rPr lang="en-US" dirty="0" smtClean="0">
                <a:ea typeface="Times New Roman (Hebrew)" charset="0"/>
                <a:cs typeface="Times New Roman (Hebrew)" charset="0"/>
              </a:rPr>
              <a:t>b</a:t>
            </a:r>
            <a:r>
              <a:rPr lang="en-US" b="1" baseline="-25000" dirty="0" smtClean="0">
                <a:ea typeface="Times New Roman (Hebrew)" charset="0"/>
                <a:cs typeface="Times New Roman (Hebrew)" charset="0"/>
              </a:rPr>
              <a:t>11</a:t>
            </a:r>
            <a:r>
              <a:rPr lang="en-US" dirty="0" smtClean="0">
                <a:ea typeface="Times New Roman (Hebrew)" charset="0"/>
                <a:cs typeface="Times New Roman (Hebrew)" charset="0"/>
              </a:rPr>
              <a:t> + b</a:t>
            </a:r>
            <a:r>
              <a:rPr lang="en-US" b="1" baseline="-25000" dirty="0" smtClean="0">
                <a:ea typeface="Times New Roman (Hebrew)" charset="0"/>
                <a:cs typeface="Times New Roman (Hebrew)" charset="0"/>
              </a:rPr>
              <a:t>12 </a:t>
            </a:r>
            <a:r>
              <a:rPr lang="en-US" dirty="0" smtClean="0">
                <a:ea typeface="Times New Roman (Hebrew)" charset="0"/>
                <a:cs typeface="Times New Roman (Hebrew)" charset="0"/>
              </a:rPr>
              <a:t>+ b</a:t>
            </a:r>
            <a:r>
              <a:rPr lang="en-US" b="1" baseline="-25000" dirty="0" smtClean="0">
                <a:ea typeface="Times New Roman (Hebrew)" charset="0"/>
                <a:cs typeface="Times New Roman (Hebrew)" charset="0"/>
              </a:rPr>
              <a:t>13 </a:t>
            </a:r>
            <a:r>
              <a:rPr lang="en-US" dirty="0" smtClean="0">
                <a:ea typeface="Times New Roman (Hebrew)" charset="0"/>
                <a:cs typeface="Times New Roman (Hebrew)" charset="0"/>
              </a:rPr>
              <a:t>+ b</a:t>
            </a:r>
            <a:r>
              <a:rPr lang="en-US" b="1" baseline="-25000" dirty="0" smtClean="0">
                <a:ea typeface="Times New Roman (Hebrew)" charset="0"/>
                <a:cs typeface="Times New Roman (Hebrew)" charset="0"/>
              </a:rPr>
              <a:t>14 </a:t>
            </a:r>
            <a:r>
              <a:rPr lang="en-US" dirty="0" smtClean="0">
                <a:ea typeface="Times New Roman (Hebrew)" charset="0"/>
                <a:cs typeface="Times New Roman (Hebrew)" charset="0"/>
              </a:rPr>
              <a:t>= 1,</a:t>
            </a:r>
          </a:p>
          <a:p>
            <a:pPr>
              <a:spcBef>
                <a:spcPct val="10000"/>
              </a:spcBef>
            </a:pPr>
            <a:r>
              <a:rPr lang="en-US" dirty="0" smtClean="0">
                <a:ea typeface="Times New Roman (Hebrew)" charset="0"/>
                <a:cs typeface="Times New Roman (Hebrew)" charset="0"/>
              </a:rPr>
              <a:t>b</a:t>
            </a:r>
            <a:r>
              <a:rPr lang="en-US" b="1" baseline="-25000" dirty="0" smtClean="0">
                <a:ea typeface="Times New Roman (Hebrew)" charset="0"/>
                <a:cs typeface="Times New Roman (Hebrew)" charset="0"/>
              </a:rPr>
              <a:t>21</a:t>
            </a:r>
            <a:r>
              <a:rPr lang="en-US" dirty="0" smtClean="0">
                <a:ea typeface="Times New Roman (Hebrew)" charset="0"/>
                <a:cs typeface="Times New Roman (Hebrew)" charset="0"/>
              </a:rPr>
              <a:t> + b</a:t>
            </a:r>
            <a:r>
              <a:rPr lang="en-US" b="1" baseline="-25000" dirty="0" smtClean="0">
                <a:ea typeface="Times New Roman (Hebrew)" charset="0"/>
                <a:cs typeface="Times New Roman (Hebrew)" charset="0"/>
              </a:rPr>
              <a:t>22 </a:t>
            </a:r>
            <a:r>
              <a:rPr lang="en-US" dirty="0" smtClean="0">
                <a:ea typeface="Times New Roman (Hebrew)" charset="0"/>
                <a:cs typeface="Times New Roman (Hebrew)" charset="0"/>
              </a:rPr>
              <a:t>+ b</a:t>
            </a:r>
            <a:r>
              <a:rPr lang="en-US" b="1" baseline="-25000" dirty="0" smtClean="0">
                <a:ea typeface="Times New Roman (Hebrew)" charset="0"/>
                <a:cs typeface="Times New Roman (Hebrew)" charset="0"/>
              </a:rPr>
              <a:t>23 </a:t>
            </a:r>
            <a:r>
              <a:rPr lang="en-US" dirty="0" smtClean="0">
                <a:ea typeface="Times New Roman (Hebrew)" charset="0"/>
                <a:cs typeface="Times New Roman (Hebrew)" charset="0"/>
              </a:rPr>
              <a:t>+ b</a:t>
            </a:r>
            <a:r>
              <a:rPr lang="en-US" b="1" baseline="-25000" dirty="0" smtClean="0">
                <a:ea typeface="Times New Roman (Hebrew)" charset="0"/>
                <a:cs typeface="Times New Roman (Hebrew)" charset="0"/>
              </a:rPr>
              <a:t>24 </a:t>
            </a:r>
            <a:r>
              <a:rPr lang="en-US" dirty="0" smtClean="0">
                <a:ea typeface="Times New Roman (Hebrew)" charset="0"/>
                <a:cs typeface="Times New Roman (Hebrew)" charset="0"/>
              </a:rPr>
              <a:t>= 1.</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sz="2800" dirty="0" smtClean="0"/>
              <a:t>Hidden Markov Models -  HMM</a:t>
            </a:r>
            <a:endParaRPr lang="en-US" dirty="0"/>
          </a:p>
        </p:txBody>
      </p:sp>
      <p:sp>
        <p:nvSpPr>
          <p:cNvPr id="4" name="AutoShape 44"/>
          <p:cNvSpPr>
            <a:spLocks noGrp="1" noChangeArrowheads="1"/>
          </p:cNvSpPr>
          <p:nvPr>
            <p:ph sz="quarter" idx="1"/>
          </p:nvPr>
        </p:nvSpPr>
        <p:spPr bwMode="auto">
          <a:xfrm>
            <a:off x="1905000" y="1524000"/>
            <a:ext cx="4343400" cy="1295400"/>
          </a:xfrm>
          <a:prstGeom prst="wedgeRoundRectCallout">
            <a:avLst>
              <a:gd name="adj1" fmla="val -37819"/>
              <a:gd name="adj2" fmla="val 72579"/>
              <a:gd name="adj3" fmla="val 16667"/>
            </a:avLst>
          </a:prstGeom>
          <a:solidFill>
            <a:srgbClr val="FAD2D2"/>
          </a:solidFill>
          <a:ln w="25400">
            <a:solidFill>
              <a:schemeClr val="tx1"/>
            </a:solidFill>
            <a:miter lim="800000"/>
            <a:headEnd/>
            <a:tailEnd/>
          </a:ln>
          <a:effectLst/>
        </p:spPr>
        <p:txBody>
          <a:bodyPr anchor="ctr"/>
          <a:lstStyle/>
          <a:p>
            <a:pPr algn="ctr"/>
            <a:r>
              <a:rPr lang="en-US" sz="2400" i="0" dirty="0">
                <a:latin typeface="Times New Roman" pitchFamily="18" charset="0"/>
              </a:rPr>
              <a:t>Hidden variables</a:t>
            </a:r>
          </a:p>
        </p:txBody>
      </p:sp>
      <p:grpSp>
        <p:nvGrpSpPr>
          <p:cNvPr id="5" name="Group 42"/>
          <p:cNvGrpSpPr>
            <a:grpSpLocks/>
          </p:cNvGrpSpPr>
          <p:nvPr/>
        </p:nvGrpSpPr>
        <p:grpSpPr bwMode="auto">
          <a:xfrm>
            <a:off x="762000" y="3352800"/>
            <a:ext cx="7315200" cy="1371600"/>
            <a:chOff x="459" y="795"/>
            <a:chExt cx="4612" cy="842"/>
          </a:xfrm>
        </p:grpSpPr>
        <p:sp>
          <p:nvSpPr>
            <p:cNvPr id="6" name="Oval 5"/>
            <p:cNvSpPr>
              <a:spLocks noChangeAspect="1" noChangeArrowheads="1"/>
            </p:cNvSpPr>
            <p:nvPr/>
          </p:nvSpPr>
          <p:spPr bwMode="auto">
            <a:xfrm>
              <a:off x="459" y="795"/>
              <a:ext cx="664" cy="276"/>
            </a:xfrm>
            <a:prstGeom prst="ellipse">
              <a:avLst/>
            </a:prstGeom>
            <a:solidFill>
              <a:srgbClr val="FFFF00"/>
            </a:solidFill>
            <a:ln w="28575">
              <a:solidFill>
                <a:schemeClr val="tx1"/>
              </a:solidFill>
              <a:round/>
              <a:headEnd type="none" w="sm" len="sm"/>
              <a:tailEnd/>
            </a:ln>
            <a:effectLst/>
          </p:spPr>
          <p:txBody>
            <a:bodyPr wrap="none" anchor="ctr"/>
            <a:lstStyle/>
            <a:p>
              <a:pPr algn="ctr"/>
              <a:r>
                <a:rPr lang="en-US" sz="1800" b="1" dirty="0">
                  <a:cs typeface="Arial" pitchFamily="34" charset="0"/>
                </a:rPr>
                <a:t>H</a:t>
              </a:r>
              <a:r>
                <a:rPr lang="en-US" sz="1800" b="1" baseline="-25000" dirty="0">
                  <a:cs typeface="Arial" pitchFamily="34" charset="0"/>
                </a:rPr>
                <a:t>1</a:t>
              </a:r>
            </a:p>
          </p:txBody>
        </p:sp>
        <p:sp>
          <p:nvSpPr>
            <p:cNvPr id="7" name="Oval 6"/>
            <p:cNvSpPr>
              <a:spLocks noChangeAspect="1" noChangeArrowheads="1"/>
            </p:cNvSpPr>
            <p:nvPr/>
          </p:nvSpPr>
          <p:spPr bwMode="auto">
            <a:xfrm>
              <a:off x="1415" y="795"/>
              <a:ext cx="663" cy="276"/>
            </a:xfrm>
            <a:prstGeom prst="ellipse">
              <a:avLst/>
            </a:prstGeom>
            <a:solidFill>
              <a:srgbClr val="FFFF00"/>
            </a:solidFill>
            <a:ln w="28575">
              <a:solidFill>
                <a:schemeClr val="tx1"/>
              </a:solidFill>
              <a:round/>
              <a:headEnd type="none" w="sm" len="sm"/>
              <a:tailEnd/>
            </a:ln>
            <a:effectLst/>
          </p:spPr>
          <p:txBody>
            <a:bodyPr wrap="none" anchor="ctr"/>
            <a:lstStyle/>
            <a:p>
              <a:pPr algn="ctr"/>
              <a:r>
                <a:rPr lang="en-US" sz="1800" b="1" dirty="0">
                  <a:latin typeface="Comic Sans MS" pitchFamily="66" charset="0"/>
                </a:rPr>
                <a:t>H</a:t>
              </a:r>
              <a:r>
                <a:rPr lang="en-US" sz="1800" b="1" baseline="-25000" dirty="0">
                  <a:latin typeface="Comic Sans MS" pitchFamily="66" charset="0"/>
                </a:rPr>
                <a:t>2</a:t>
              </a:r>
            </a:p>
          </p:txBody>
        </p:sp>
        <p:sp>
          <p:nvSpPr>
            <p:cNvPr id="8" name="Oval 7"/>
            <p:cNvSpPr>
              <a:spLocks noChangeAspect="1" noChangeArrowheads="1"/>
            </p:cNvSpPr>
            <p:nvPr/>
          </p:nvSpPr>
          <p:spPr bwMode="auto">
            <a:xfrm>
              <a:off x="3472" y="795"/>
              <a:ext cx="664" cy="276"/>
            </a:xfrm>
            <a:prstGeom prst="ellipse">
              <a:avLst/>
            </a:prstGeom>
            <a:solidFill>
              <a:srgbClr val="FFFF00"/>
            </a:solidFill>
            <a:ln w="28575">
              <a:solidFill>
                <a:schemeClr val="tx1"/>
              </a:solidFill>
              <a:round/>
              <a:headEnd type="none" w="sm" len="sm"/>
              <a:tailEnd/>
            </a:ln>
            <a:effectLst/>
          </p:spPr>
          <p:txBody>
            <a:bodyPr wrap="none" anchor="ctr"/>
            <a:lstStyle/>
            <a:p>
              <a:pPr algn="ctr"/>
              <a:r>
                <a:rPr lang="en-US" sz="1800" b="1">
                  <a:latin typeface="Comic Sans MS" pitchFamily="66" charset="0"/>
                </a:rPr>
                <a:t>H</a:t>
              </a:r>
              <a:r>
                <a:rPr lang="en-US" sz="1800" b="1" baseline="-25000">
                  <a:latin typeface="Comic Sans MS" pitchFamily="66" charset="0"/>
                </a:rPr>
                <a:t>L-1</a:t>
              </a:r>
            </a:p>
          </p:txBody>
        </p:sp>
        <p:sp>
          <p:nvSpPr>
            <p:cNvPr id="9" name="Oval 8"/>
            <p:cNvSpPr>
              <a:spLocks noChangeAspect="1" noChangeArrowheads="1"/>
            </p:cNvSpPr>
            <p:nvPr/>
          </p:nvSpPr>
          <p:spPr bwMode="auto">
            <a:xfrm>
              <a:off x="4407" y="795"/>
              <a:ext cx="664" cy="276"/>
            </a:xfrm>
            <a:prstGeom prst="ellipse">
              <a:avLst/>
            </a:prstGeom>
            <a:solidFill>
              <a:srgbClr val="FFFF00"/>
            </a:solidFill>
            <a:ln w="28575">
              <a:solidFill>
                <a:schemeClr val="tx1"/>
              </a:solidFill>
              <a:round/>
              <a:headEnd type="none" w="sm" len="sm"/>
              <a:tailEnd/>
            </a:ln>
            <a:effectLst/>
          </p:spPr>
          <p:txBody>
            <a:bodyPr wrap="none" anchor="ctr"/>
            <a:lstStyle/>
            <a:p>
              <a:pPr algn="ctr"/>
              <a:r>
                <a:rPr lang="en-US" sz="1800" b="1">
                  <a:latin typeface="Comic Sans MS" pitchFamily="66" charset="0"/>
                </a:rPr>
                <a:t>H</a:t>
              </a:r>
              <a:r>
                <a:rPr lang="en-US" sz="1800" b="1" baseline="-25000">
                  <a:latin typeface="Comic Sans MS" pitchFamily="66" charset="0"/>
                </a:rPr>
                <a:t>L</a:t>
              </a:r>
            </a:p>
          </p:txBody>
        </p:sp>
        <p:sp>
          <p:nvSpPr>
            <p:cNvPr id="10" name="Oval 9"/>
            <p:cNvSpPr>
              <a:spLocks noChangeArrowheads="1"/>
            </p:cNvSpPr>
            <p:nvPr/>
          </p:nvSpPr>
          <p:spPr bwMode="auto">
            <a:xfrm>
              <a:off x="2361" y="912"/>
              <a:ext cx="48" cy="47"/>
            </a:xfrm>
            <a:prstGeom prst="ellipse">
              <a:avLst/>
            </a:prstGeom>
            <a:solidFill>
              <a:srgbClr val="FFFF00"/>
            </a:solidFill>
            <a:ln w="28575">
              <a:solidFill>
                <a:schemeClr val="tx1"/>
              </a:solidFill>
              <a:round/>
              <a:headEnd/>
              <a:tailEnd/>
            </a:ln>
            <a:effectLst/>
          </p:spPr>
          <p:txBody>
            <a:bodyPr wrap="none" anchor="ctr">
              <a:spAutoFit/>
            </a:bodyPr>
            <a:lstStyle/>
            <a:p>
              <a:endParaRPr lang="en-US"/>
            </a:p>
          </p:txBody>
        </p:sp>
        <p:sp>
          <p:nvSpPr>
            <p:cNvPr id="11" name="Oval 11"/>
            <p:cNvSpPr>
              <a:spLocks noChangeArrowheads="1"/>
            </p:cNvSpPr>
            <p:nvPr/>
          </p:nvSpPr>
          <p:spPr bwMode="auto">
            <a:xfrm>
              <a:off x="3139" y="912"/>
              <a:ext cx="47" cy="47"/>
            </a:xfrm>
            <a:prstGeom prst="ellipse">
              <a:avLst/>
            </a:prstGeom>
            <a:solidFill>
              <a:srgbClr val="FFFF00"/>
            </a:solidFill>
            <a:ln w="28575">
              <a:solidFill>
                <a:schemeClr val="tx1"/>
              </a:solidFill>
              <a:round/>
              <a:headEnd/>
              <a:tailEnd/>
            </a:ln>
            <a:effectLst/>
          </p:spPr>
          <p:txBody>
            <a:bodyPr wrap="none" anchor="ctr">
              <a:spAutoFit/>
            </a:bodyPr>
            <a:lstStyle/>
            <a:p>
              <a:endParaRPr lang="en-US"/>
            </a:p>
          </p:txBody>
        </p:sp>
        <p:cxnSp>
          <p:nvCxnSpPr>
            <p:cNvPr id="12" name="AutoShape 12"/>
            <p:cNvCxnSpPr>
              <a:cxnSpLocks noChangeShapeType="1"/>
              <a:stCxn id="6" idx="6"/>
              <a:endCxn id="7" idx="2"/>
            </p:cNvCxnSpPr>
            <p:nvPr/>
          </p:nvCxnSpPr>
          <p:spPr bwMode="auto">
            <a:xfrm>
              <a:off x="1130" y="933"/>
              <a:ext cx="277" cy="0"/>
            </a:xfrm>
            <a:prstGeom prst="straightConnector1">
              <a:avLst/>
            </a:prstGeom>
            <a:noFill/>
            <a:ln w="25400">
              <a:solidFill>
                <a:schemeClr val="tx1"/>
              </a:solidFill>
              <a:round/>
              <a:headEnd/>
              <a:tailEnd type="triangle" w="med" len="med"/>
            </a:ln>
            <a:effectLst/>
          </p:spPr>
        </p:cxnSp>
        <p:cxnSp>
          <p:nvCxnSpPr>
            <p:cNvPr id="13" name="AutoShape 13"/>
            <p:cNvCxnSpPr>
              <a:cxnSpLocks noChangeShapeType="1"/>
              <a:stCxn id="8" idx="6"/>
              <a:endCxn id="9" idx="2"/>
            </p:cNvCxnSpPr>
            <p:nvPr/>
          </p:nvCxnSpPr>
          <p:spPr bwMode="auto">
            <a:xfrm>
              <a:off x="4143" y="933"/>
              <a:ext cx="257" cy="0"/>
            </a:xfrm>
            <a:prstGeom prst="straightConnector1">
              <a:avLst/>
            </a:prstGeom>
            <a:noFill/>
            <a:ln w="25400">
              <a:solidFill>
                <a:schemeClr val="tx1"/>
              </a:solidFill>
              <a:round/>
              <a:headEnd/>
              <a:tailEnd type="triangle" w="med" len="med"/>
            </a:ln>
            <a:effectLst/>
          </p:spPr>
        </p:cxnSp>
        <p:cxnSp>
          <p:nvCxnSpPr>
            <p:cNvPr id="14" name="AutoShape 14"/>
            <p:cNvCxnSpPr>
              <a:cxnSpLocks noChangeShapeType="1"/>
              <a:stCxn id="7" idx="6"/>
              <a:endCxn id="10" idx="2"/>
            </p:cNvCxnSpPr>
            <p:nvPr/>
          </p:nvCxnSpPr>
          <p:spPr bwMode="auto">
            <a:xfrm>
              <a:off x="2087" y="933"/>
              <a:ext cx="265" cy="3"/>
            </a:xfrm>
            <a:prstGeom prst="straightConnector1">
              <a:avLst/>
            </a:prstGeom>
            <a:noFill/>
            <a:ln w="25400">
              <a:solidFill>
                <a:schemeClr val="tx1"/>
              </a:solidFill>
              <a:round/>
              <a:headEnd/>
              <a:tailEnd type="triangle" w="med" len="med"/>
            </a:ln>
            <a:effectLst/>
          </p:spPr>
        </p:cxnSp>
        <p:cxnSp>
          <p:nvCxnSpPr>
            <p:cNvPr id="15" name="AutoShape 15"/>
            <p:cNvCxnSpPr>
              <a:cxnSpLocks noChangeShapeType="1"/>
              <a:stCxn id="11" idx="6"/>
              <a:endCxn id="8" idx="2"/>
            </p:cNvCxnSpPr>
            <p:nvPr/>
          </p:nvCxnSpPr>
          <p:spPr bwMode="auto">
            <a:xfrm flipV="1">
              <a:off x="3195" y="933"/>
              <a:ext cx="268" cy="3"/>
            </a:xfrm>
            <a:prstGeom prst="straightConnector1">
              <a:avLst/>
            </a:prstGeom>
            <a:noFill/>
            <a:ln w="25400">
              <a:solidFill>
                <a:schemeClr val="tx1"/>
              </a:solidFill>
              <a:round/>
              <a:headEnd/>
              <a:tailEnd type="triangle" w="med" len="med"/>
            </a:ln>
            <a:effectLst/>
          </p:spPr>
        </p:cxnSp>
        <p:sp>
          <p:nvSpPr>
            <p:cNvPr id="16" name="Oval 16"/>
            <p:cNvSpPr>
              <a:spLocks noChangeAspect="1" noChangeArrowheads="1"/>
            </p:cNvSpPr>
            <p:nvPr/>
          </p:nvSpPr>
          <p:spPr bwMode="auto">
            <a:xfrm>
              <a:off x="459" y="1352"/>
              <a:ext cx="664" cy="276"/>
            </a:xfrm>
            <a:prstGeom prst="ellipse">
              <a:avLst/>
            </a:prstGeom>
            <a:solidFill>
              <a:srgbClr val="FF9966"/>
            </a:solidFill>
            <a:ln w="28575">
              <a:solidFill>
                <a:schemeClr val="tx1"/>
              </a:solidFill>
              <a:round/>
              <a:headEnd type="none" w="sm" len="sm"/>
              <a:tailEnd/>
            </a:ln>
            <a:effectLst/>
          </p:spPr>
          <p:txBody>
            <a:bodyPr wrap="none" anchor="ctr"/>
            <a:lstStyle/>
            <a:p>
              <a:pPr algn="ctr"/>
              <a:r>
                <a:rPr lang="en-US" sz="1800" b="1">
                  <a:cs typeface="Arial" pitchFamily="34" charset="0"/>
                </a:rPr>
                <a:t>X</a:t>
              </a:r>
              <a:r>
                <a:rPr lang="en-US" sz="1800" b="1" baseline="-25000">
                  <a:cs typeface="Arial" pitchFamily="34" charset="0"/>
                </a:rPr>
                <a:t>1</a:t>
              </a:r>
            </a:p>
          </p:txBody>
        </p:sp>
        <p:sp>
          <p:nvSpPr>
            <p:cNvPr id="17" name="Oval 17"/>
            <p:cNvSpPr>
              <a:spLocks noChangeAspect="1" noChangeArrowheads="1"/>
            </p:cNvSpPr>
            <p:nvPr/>
          </p:nvSpPr>
          <p:spPr bwMode="auto">
            <a:xfrm>
              <a:off x="1415" y="1352"/>
              <a:ext cx="663" cy="276"/>
            </a:xfrm>
            <a:prstGeom prst="ellipse">
              <a:avLst/>
            </a:prstGeom>
            <a:solidFill>
              <a:srgbClr val="FF9966"/>
            </a:solidFill>
            <a:ln w="28575">
              <a:solidFill>
                <a:schemeClr val="tx1"/>
              </a:solidFill>
              <a:round/>
              <a:headEnd type="none" w="sm" len="sm"/>
              <a:tailEnd/>
            </a:ln>
            <a:effectLst/>
          </p:spPr>
          <p:txBody>
            <a:bodyPr wrap="none" anchor="ctr"/>
            <a:lstStyle/>
            <a:p>
              <a:pPr algn="ctr"/>
              <a:r>
                <a:rPr lang="en-US" sz="1800" b="1">
                  <a:latin typeface="Comic Sans MS" pitchFamily="66" charset="0"/>
                </a:rPr>
                <a:t>X</a:t>
              </a:r>
              <a:r>
                <a:rPr lang="en-US" sz="1800" b="1" baseline="-25000">
                  <a:latin typeface="Comic Sans MS" pitchFamily="66" charset="0"/>
                </a:rPr>
                <a:t>2</a:t>
              </a:r>
            </a:p>
          </p:txBody>
        </p:sp>
        <p:sp>
          <p:nvSpPr>
            <p:cNvPr id="18" name="Oval 18"/>
            <p:cNvSpPr>
              <a:spLocks noChangeAspect="1" noChangeArrowheads="1"/>
            </p:cNvSpPr>
            <p:nvPr/>
          </p:nvSpPr>
          <p:spPr bwMode="auto">
            <a:xfrm>
              <a:off x="3472" y="1352"/>
              <a:ext cx="664" cy="276"/>
            </a:xfrm>
            <a:prstGeom prst="ellipse">
              <a:avLst/>
            </a:prstGeom>
            <a:solidFill>
              <a:srgbClr val="FF9966"/>
            </a:solidFill>
            <a:ln w="28575">
              <a:solidFill>
                <a:schemeClr val="tx1"/>
              </a:solidFill>
              <a:round/>
              <a:headEnd type="none" w="sm" len="sm"/>
              <a:tailEnd/>
            </a:ln>
            <a:effectLst/>
          </p:spPr>
          <p:txBody>
            <a:bodyPr wrap="none" anchor="ctr"/>
            <a:lstStyle/>
            <a:p>
              <a:pPr algn="ctr"/>
              <a:r>
                <a:rPr lang="en-US" sz="1800" b="1">
                  <a:latin typeface="Comic Sans MS" pitchFamily="66" charset="0"/>
                </a:rPr>
                <a:t>X</a:t>
              </a:r>
              <a:r>
                <a:rPr lang="en-US" sz="1800" b="1" baseline="-25000">
                  <a:latin typeface="Comic Sans MS" pitchFamily="66" charset="0"/>
                </a:rPr>
                <a:t>L-1</a:t>
              </a:r>
            </a:p>
          </p:txBody>
        </p:sp>
        <p:sp>
          <p:nvSpPr>
            <p:cNvPr id="19" name="Oval 19"/>
            <p:cNvSpPr>
              <a:spLocks noChangeAspect="1" noChangeArrowheads="1"/>
            </p:cNvSpPr>
            <p:nvPr/>
          </p:nvSpPr>
          <p:spPr bwMode="auto">
            <a:xfrm>
              <a:off x="4407" y="1352"/>
              <a:ext cx="664" cy="276"/>
            </a:xfrm>
            <a:prstGeom prst="ellipse">
              <a:avLst/>
            </a:prstGeom>
            <a:solidFill>
              <a:srgbClr val="FF9966"/>
            </a:solidFill>
            <a:ln w="28575">
              <a:solidFill>
                <a:schemeClr val="tx1"/>
              </a:solidFill>
              <a:round/>
              <a:headEnd type="none" w="sm" len="sm"/>
              <a:tailEnd/>
            </a:ln>
            <a:effectLst/>
          </p:spPr>
          <p:txBody>
            <a:bodyPr wrap="none" anchor="ctr"/>
            <a:lstStyle/>
            <a:p>
              <a:pPr algn="ctr"/>
              <a:r>
                <a:rPr lang="en-US" sz="1800" b="1">
                  <a:latin typeface="Comic Sans MS" pitchFamily="66" charset="0"/>
                </a:rPr>
                <a:t>X</a:t>
              </a:r>
              <a:r>
                <a:rPr lang="en-US" sz="1800" b="1" baseline="-25000">
                  <a:latin typeface="Comic Sans MS" pitchFamily="66" charset="0"/>
                </a:rPr>
                <a:t>L</a:t>
              </a:r>
            </a:p>
          </p:txBody>
        </p:sp>
        <p:sp>
          <p:nvSpPr>
            <p:cNvPr id="20" name="Oval 20"/>
            <p:cNvSpPr>
              <a:spLocks noChangeArrowheads="1"/>
            </p:cNvSpPr>
            <p:nvPr/>
          </p:nvSpPr>
          <p:spPr bwMode="auto">
            <a:xfrm>
              <a:off x="2361" y="1463"/>
              <a:ext cx="48" cy="47"/>
            </a:xfrm>
            <a:prstGeom prst="ellipse">
              <a:avLst/>
            </a:prstGeom>
            <a:solidFill>
              <a:srgbClr val="FF9900"/>
            </a:solidFill>
            <a:ln w="28575">
              <a:solidFill>
                <a:schemeClr val="tx1"/>
              </a:solidFill>
              <a:round/>
              <a:headEnd/>
              <a:tailEnd/>
            </a:ln>
            <a:effectLst/>
          </p:spPr>
          <p:txBody>
            <a:bodyPr wrap="none" anchor="ctr">
              <a:spAutoFit/>
            </a:bodyPr>
            <a:lstStyle/>
            <a:p>
              <a:endParaRPr lang="en-US"/>
            </a:p>
          </p:txBody>
        </p:sp>
        <p:sp>
          <p:nvSpPr>
            <p:cNvPr id="21" name="Oval 22"/>
            <p:cNvSpPr>
              <a:spLocks noChangeArrowheads="1"/>
            </p:cNvSpPr>
            <p:nvPr/>
          </p:nvSpPr>
          <p:spPr bwMode="auto">
            <a:xfrm>
              <a:off x="3139" y="1463"/>
              <a:ext cx="47" cy="47"/>
            </a:xfrm>
            <a:prstGeom prst="ellipse">
              <a:avLst/>
            </a:prstGeom>
            <a:solidFill>
              <a:srgbClr val="FF9900"/>
            </a:solidFill>
            <a:ln w="28575">
              <a:solidFill>
                <a:schemeClr val="tx1"/>
              </a:solidFill>
              <a:round/>
              <a:headEnd/>
              <a:tailEnd/>
            </a:ln>
            <a:effectLst/>
          </p:spPr>
          <p:txBody>
            <a:bodyPr wrap="none" anchor="ctr">
              <a:spAutoFit/>
            </a:bodyPr>
            <a:lstStyle/>
            <a:p>
              <a:endParaRPr lang="en-US"/>
            </a:p>
          </p:txBody>
        </p:sp>
        <p:cxnSp>
          <p:nvCxnSpPr>
            <p:cNvPr id="22" name="AutoShape 23"/>
            <p:cNvCxnSpPr>
              <a:cxnSpLocks noChangeShapeType="1"/>
              <a:stCxn id="6" idx="4"/>
              <a:endCxn id="16" idx="0"/>
            </p:cNvCxnSpPr>
            <p:nvPr/>
          </p:nvCxnSpPr>
          <p:spPr bwMode="auto">
            <a:xfrm>
              <a:off x="791" y="1079"/>
              <a:ext cx="0" cy="265"/>
            </a:xfrm>
            <a:prstGeom prst="straightConnector1">
              <a:avLst/>
            </a:prstGeom>
            <a:noFill/>
            <a:ln w="25400">
              <a:solidFill>
                <a:schemeClr val="tx1"/>
              </a:solidFill>
              <a:round/>
              <a:headEnd/>
              <a:tailEnd type="triangle" w="med" len="med"/>
            </a:ln>
            <a:effectLst/>
          </p:spPr>
        </p:cxnSp>
        <p:cxnSp>
          <p:nvCxnSpPr>
            <p:cNvPr id="23" name="AutoShape 24"/>
            <p:cNvCxnSpPr>
              <a:cxnSpLocks noChangeShapeType="1"/>
              <a:stCxn id="7" idx="4"/>
              <a:endCxn id="17" idx="0"/>
            </p:cNvCxnSpPr>
            <p:nvPr/>
          </p:nvCxnSpPr>
          <p:spPr bwMode="auto">
            <a:xfrm>
              <a:off x="1747" y="1079"/>
              <a:ext cx="0" cy="265"/>
            </a:xfrm>
            <a:prstGeom prst="straightConnector1">
              <a:avLst/>
            </a:prstGeom>
            <a:noFill/>
            <a:ln w="25400">
              <a:solidFill>
                <a:schemeClr val="tx1"/>
              </a:solidFill>
              <a:round/>
              <a:headEnd/>
              <a:tailEnd type="triangle" w="med" len="med"/>
            </a:ln>
            <a:effectLst/>
          </p:spPr>
        </p:cxnSp>
        <p:cxnSp>
          <p:nvCxnSpPr>
            <p:cNvPr id="24" name="AutoShape 25"/>
            <p:cNvCxnSpPr>
              <a:cxnSpLocks noChangeShapeType="1"/>
              <a:stCxn id="8" idx="4"/>
              <a:endCxn id="18" idx="0"/>
            </p:cNvCxnSpPr>
            <p:nvPr/>
          </p:nvCxnSpPr>
          <p:spPr bwMode="auto">
            <a:xfrm>
              <a:off x="3804" y="1079"/>
              <a:ext cx="0" cy="265"/>
            </a:xfrm>
            <a:prstGeom prst="straightConnector1">
              <a:avLst/>
            </a:prstGeom>
            <a:noFill/>
            <a:ln w="25400">
              <a:solidFill>
                <a:schemeClr val="tx1"/>
              </a:solidFill>
              <a:round/>
              <a:headEnd/>
              <a:tailEnd type="triangle" w="med" len="med"/>
            </a:ln>
            <a:effectLst/>
          </p:spPr>
        </p:cxnSp>
        <p:cxnSp>
          <p:nvCxnSpPr>
            <p:cNvPr id="25" name="AutoShape 26"/>
            <p:cNvCxnSpPr>
              <a:cxnSpLocks noChangeShapeType="1"/>
              <a:stCxn id="9" idx="4"/>
              <a:endCxn id="19" idx="0"/>
            </p:cNvCxnSpPr>
            <p:nvPr/>
          </p:nvCxnSpPr>
          <p:spPr bwMode="auto">
            <a:xfrm>
              <a:off x="4740" y="1079"/>
              <a:ext cx="0" cy="265"/>
            </a:xfrm>
            <a:prstGeom prst="straightConnector1">
              <a:avLst/>
            </a:prstGeom>
            <a:noFill/>
            <a:ln w="25400">
              <a:solidFill>
                <a:schemeClr val="tx1"/>
              </a:solidFill>
              <a:round/>
              <a:headEnd/>
              <a:tailEnd type="triangle" w="med" len="med"/>
            </a:ln>
            <a:effectLst/>
          </p:spPr>
        </p:cxnSp>
        <p:sp>
          <p:nvSpPr>
            <p:cNvPr id="26" name="Oval 39"/>
            <p:cNvSpPr>
              <a:spLocks noChangeAspect="1" noChangeArrowheads="1"/>
            </p:cNvSpPr>
            <p:nvPr/>
          </p:nvSpPr>
          <p:spPr bwMode="auto">
            <a:xfrm>
              <a:off x="2442" y="804"/>
              <a:ext cx="664" cy="276"/>
            </a:xfrm>
            <a:prstGeom prst="ellipse">
              <a:avLst/>
            </a:prstGeom>
            <a:solidFill>
              <a:srgbClr val="FFFF00"/>
            </a:solidFill>
            <a:ln w="28575">
              <a:solidFill>
                <a:schemeClr val="tx1"/>
              </a:solidFill>
              <a:round/>
              <a:headEnd type="none" w="sm" len="sm"/>
              <a:tailEnd/>
            </a:ln>
            <a:effectLst/>
          </p:spPr>
          <p:txBody>
            <a:bodyPr wrap="none" anchor="ctr"/>
            <a:lstStyle/>
            <a:p>
              <a:pPr algn="ctr"/>
              <a:r>
                <a:rPr lang="en-US" sz="1800" b="1">
                  <a:latin typeface="Comic Sans MS" pitchFamily="66" charset="0"/>
                </a:rPr>
                <a:t>H</a:t>
              </a:r>
              <a:r>
                <a:rPr lang="en-US" sz="1800" b="1" baseline="-25000">
                  <a:latin typeface="Comic Sans MS" pitchFamily="66" charset="0"/>
                </a:rPr>
                <a:t>i</a:t>
              </a:r>
            </a:p>
          </p:txBody>
        </p:sp>
        <p:sp>
          <p:nvSpPr>
            <p:cNvPr id="27" name="Oval 40"/>
            <p:cNvSpPr>
              <a:spLocks noChangeAspect="1" noChangeArrowheads="1"/>
            </p:cNvSpPr>
            <p:nvPr/>
          </p:nvSpPr>
          <p:spPr bwMode="auto">
            <a:xfrm>
              <a:off x="2442" y="1361"/>
              <a:ext cx="664" cy="276"/>
            </a:xfrm>
            <a:prstGeom prst="ellipse">
              <a:avLst/>
            </a:prstGeom>
            <a:solidFill>
              <a:srgbClr val="FF9966"/>
            </a:solidFill>
            <a:ln w="28575">
              <a:solidFill>
                <a:schemeClr val="tx1"/>
              </a:solidFill>
              <a:round/>
              <a:headEnd type="none" w="sm" len="sm"/>
              <a:tailEnd/>
            </a:ln>
            <a:effectLst/>
          </p:spPr>
          <p:txBody>
            <a:bodyPr wrap="none" anchor="ctr"/>
            <a:lstStyle/>
            <a:p>
              <a:pPr algn="ctr"/>
              <a:r>
                <a:rPr lang="en-US" sz="1800" b="1">
                  <a:latin typeface="Comic Sans MS" pitchFamily="66" charset="0"/>
                </a:rPr>
                <a:t>X</a:t>
              </a:r>
              <a:r>
                <a:rPr lang="en-US" sz="1800" b="1" baseline="-25000">
                  <a:latin typeface="Comic Sans MS" pitchFamily="66" charset="0"/>
                </a:rPr>
                <a:t>i</a:t>
              </a:r>
            </a:p>
          </p:txBody>
        </p:sp>
        <p:cxnSp>
          <p:nvCxnSpPr>
            <p:cNvPr id="28" name="AutoShape 41"/>
            <p:cNvCxnSpPr>
              <a:cxnSpLocks noChangeShapeType="1"/>
              <a:stCxn id="26" idx="4"/>
              <a:endCxn id="27" idx="0"/>
            </p:cNvCxnSpPr>
            <p:nvPr/>
          </p:nvCxnSpPr>
          <p:spPr bwMode="auto">
            <a:xfrm>
              <a:off x="2775" y="1088"/>
              <a:ext cx="0" cy="265"/>
            </a:xfrm>
            <a:prstGeom prst="straightConnector1">
              <a:avLst/>
            </a:prstGeom>
            <a:noFill/>
            <a:ln w="25400">
              <a:solidFill>
                <a:schemeClr val="tx1"/>
              </a:solidFill>
              <a:round/>
              <a:headEnd/>
              <a:tailEnd type="triangle" w="med" len="med"/>
            </a:ln>
            <a:effectLst/>
          </p:spPr>
        </p:cxnSp>
      </p:grpSp>
      <p:sp>
        <p:nvSpPr>
          <p:cNvPr id="29" name="AutoShape 46"/>
          <p:cNvSpPr>
            <a:spLocks noChangeArrowheads="1"/>
          </p:cNvSpPr>
          <p:nvPr/>
        </p:nvSpPr>
        <p:spPr bwMode="auto">
          <a:xfrm>
            <a:off x="2743200" y="5334000"/>
            <a:ext cx="3230562" cy="984250"/>
          </a:xfrm>
          <a:prstGeom prst="wedgeEllipseCallout">
            <a:avLst>
              <a:gd name="adj1" fmla="val -39338"/>
              <a:gd name="adj2" fmla="val -96611"/>
            </a:avLst>
          </a:prstGeom>
          <a:solidFill>
            <a:srgbClr val="EFA9EF"/>
          </a:solidFill>
          <a:ln w="25400">
            <a:solidFill>
              <a:schemeClr val="tx1"/>
            </a:solidFill>
            <a:miter lim="800000"/>
            <a:headEnd/>
            <a:tailEnd/>
          </a:ln>
          <a:effectLst/>
        </p:spPr>
        <p:txBody>
          <a:bodyPr anchor="ctr"/>
          <a:lstStyle/>
          <a:p>
            <a:pPr algn="ctr"/>
            <a:r>
              <a:rPr lang="en-US" sz="2400" i="0" dirty="0">
                <a:latin typeface="Times New Roman" pitchFamily="18" charset="0"/>
              </a:rPr>
              <a:t>Observed data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a:t>
            </a:r>
            <a:r>
              <a:rPr lang="en-US" dirty="0" err="1" smtClean="0"/>
              <a:t>markov</a:t>
            </a:r>
            <a:r>
              <a:rPr lang="en-US" dirty="0" smtClean="0"/>
              <a:t> model recognition</a:t>
            </a:r>
            <a:endParaRPr lang="en-US" dirty="0"/>
          </a:p>
        </p:txBody>
      </p:sp>
      <p:sp>
        <p:nvSpPr>
          <p:cNvPr id="3" name="Content Placeholder 2"/>
          <p:cNvSpPr>
            <a:spLocks noGrp="1"/>
          </p:cNvSpPr>
          <p:nvPr>
            <p:ph sz="quarter" idx="1"/>
          </p:nvPr>
        </p:nvSpPr>
        <p:spPr/>
        <p:txBody>
          <a:bodyPr>
            <a:normAutofit/>
          </a:bodyPr>
          <a:lstStyle/>
          <a:p>
            <a:r>
              <a:rPr lang="en-US" dirty="0" smtClean="0"/>
              <a:t>For a given model M = { A, B, p } and a given state sequence </a:t>
            </a:r>
            <a:r>
              <a:rPr lang="en-US" dirty="0" smtClean="0">
                <a:latin typeface="Times New Roman" pitchFamily="18" charset="0"/>
                <a:cs typeface="Times New Roman" pitchFamily="18" charset="0"/>
              </a:rPr>
              <a:t>Q</a:t>
            </a:r>
            <a:r>
              <a:rPr lang="en-US" b="1"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Q</a:t>
            </a:r>
            <a:r>
              <a:rPr lang="en-US" b="1"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Q</a:t>
            </a:r>
            <a:r>
              <a:rPr lang="en-US" b="1"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 Q</a:t>
            </a:r>
            <a:r>
              <a:rPr lang="en-US" b="1" baseline="-25000" dirty="0" smtClean="0">
                <a:latin typeface="Times New Roman" pitchFamily="18" charset="0"/>
                <a:cs typeface="Times New Roman" pitchFamily="18" charset="0"/>
              </a:rPr>
              <a:t>L</a:t>
            </a:r>
            <a:r>
              <a:rPr lang="en-US" dirty="0" smtClean="0"/>
              <a:t> , the probability of an observation sequence </a:t>
            </a:r>
            <a:r>
              <a:rPr lang="en-US" dirty="0" smtClean="0">
                <a:latin typeface="Times New Roman" pitchFamily="18" charset="0"/>
                <a:cs typeface="Times New Roman" pitchFamily="18" charset="0"/>
              </a:rPr>
              <a:t>O</a:t>
            </a:r>
            <a:r>
              <a:rPr lang="en-US" b="1"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O</a:t>
            </a:r>
            <a:r>
              <a:rPr lang="en-US" b="1"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O</a:t>
            </a:r>
            <a:r>
              <a:rPr lang="en-US" b="1"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 O</a:t>
            </a:r>
            <a:r>
              <a:rPr lang="en-US" b="1" baseline="-25000" dirty="0" smtClean="0">
                <a:latin typeface="Times New Roman" pitchFamily="18" charset="0"/>
                <a:cs typeface="Times New Roman" pitchFamily="18" charset="0"/>
              </a:rPr>
              <a:t>L </a:t>
            </a:r>
            <a:r>
              <a:rPr lang="en-US" b="1" dirty="0" smtClean="0">
                <a:latin typeface="Times New Roman" pitchFamily="18" charset="0"/>
                <a:cs typeface="Times New Roman" pitchFamily="18" charset="0"/>
              </a:rPr>
              <a:t>  </a:t>
            </a:r>
            <a:r>
              <a:rPr lang="en-US" dirty="0" smtClean="0">
                <a:cs typeface="Times New Roman" pitchFamily="18" charset="0"/>
              </a:rPr>
              <a:t>is </a:t>
            </a:r>
          </a:p>
          <a:p>
            <a:pPr marL="342900" indent="-342900">
              <a:lnSpc>
                <a:spcPct val="80000"/>
              </a:lnSpc>
              <a:spcBef>
                <a:spcPct val="15000"/>
              </a:spcBef>
              <a:buFont typeface="Monotype Sorts" pitchFamily="2" charset="2"/>
              <a:buNone/>
            </a:pPr>
            <a:r>
              <a:rPr lang="en-US" b="1" dirty="0" smtClean="0">
                <a:solidFill>
                  <a:srgbClr val="114FFB"/>
                </a:solidFill>
                <a:latin typeface="Times New Roman" pitchFamily="18" charset="0"/>
                <a:cs typeface="Times New Roman" pitchFamily="18" charset="0"/>
              </a:rPr>
              <a:t>    </a:t>
            </a:r>
            <a:r>
              <a:rPr lang="en-US" dirty="0" smtClean="0">
                <a:latin typeface="Times New Roman" pitchFamily="18" charset="0"/>
                <a:cs typeface="Times New Roman" pitchFamily="18" charset="0"/>
              </a:rPr>
              <a:t>P(O|Q,M) = bQ</a:t>
            </a:r>
            <a:r>
              <a:rPr lang="en-US" b="1"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O</a:t>
            </a:r>
            <a:r>
              <a:rPr lang="en-US" b="1" baseline="-25000" dirty="0" smtClean="0">
                <a:latin typeface="Times New Roman" pitchFamily="18" charset="0"/>
                <a:cs typeface="Times New Roman" pitchFamily="18" charset="0"/>
              </a:rPr>
              <a:t>1  </a:t>
            </a:r>
            <a:r>
              <a:rPr lang="en-US" dirty="0" smtClean="0">
                <a:latin typeface="Times New Roman" pitchFamily="18" charset="0"/>
                <a:cs typeface="Times New Roman" pitchFamily="18" charset="0"/>
              </a:rPr>
              <a:t>bQ</a:t>
            </a:r>
            <a:r>
              <a:rPr lang="en-US" b="1"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O</a:t>
            </a:r>
            <a:r>
              <a:rPr lang="en-US" b="1" baseline="-25000" dirty="0" smtClean="0">
                <a:latin typeface="Times New Roman" pitchFamily="18" charset="0"/>
                <a:cs typeface="Times New Roman" pitchFamily="18" charset="0"/>
              </a:rPr>
              <a:t>2  </a:t>
            </a:r>
            <a:r>
              <a:rPr lang="en-US" dirty="0" smtClean="0">
                <a:latin typeface="Times New Roman" pitchFamily="18" charset="0"/>
                <a:cs typeface="Times New Roman" pitchFamily="18" charset="0"/>
              </a:rPr>
              <a:t>bQ</a:t>
            </a:r>
            <a:r>
              <a:rPr lang="en-US" b="1"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O</a:t>
            </a:r>
            <a:r>
              <a:rPr lang="en-US" b="1" baseline="-25000" dirty="0" smtClean="0">
                <a:latin typeface="Times New Roman" pitchFamily="18" charset="0"/>
                <a:cs typeface="Times New Roman" pitchFamily="18" charset="0"/>
              </a:rPr>
              <a:t>3  </a:t>
            </a:r>
            <a:r>
              <a:rPr lang="en-US" b="1" baseline="20000" dirty="0" smtClean="0">
                <a:latin typeface="Times New Roman" pitchFamily="18" charset="0"/>
                <a:cs typeface="Times New Roman" pitchFamily="18" charset="0"/>
              </a:rPr>
              <a:t>…</a:t>
            </a:r>
            <a:r>
              <a:rPr lang="en-US" b="1" baseline="-25000"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bQ</a:t>
            </a:r>
            <a:r>
              <a:rPr lang="en-US" b="1" baseline="-25000" dirty="0" err="1" smtClean="0">
                <a:latin typeface="Times New Roman" pitchFamily="18" charset="0"/>
                <a:cs typeface="Times New Roman" pitchFamily="18" charset="0"/>
              </a:rPr>
              <a:t>T</a:t>
            </a:r>
            <a:r>
              <a:rPr lang="en-US" dirty="0" err="1" smtClean="0">
                <a:latin typeface="Times New Roman" pitchFamily="18" charset="0"/>
                <a:cs typeface="Times New Roman" pitchFamily="18" charset="0"/>
              </a:rPr>
              <a:t>O</a:t>
            </a:r>
            <a:r>
              <a:rPr lang="en-US" b="1" baseline="-25000" dirty="0" err="1" smtClean="0">
                <a:latin typeface="Times New Roman" pitchFamily="18" charset="0"/>
                <a:cs typeface="Times New Roman" pitchFamily="18" charset="0"/>
              </a:rPr>
              <a:t>T</a:t>
            </a:r>
            <a:endParaRPr lang="en-US" b="1" baseline="-25000" dirty="0" smtClean="0">
              <a:latin typeface="Times New Roman" pitchFamily="18" charset="0"/>
              <a:cs typeface="Times New Roman" pitchFamily="18" charset="0"/>
            </a:endParaRPr>
          </a:p>
          <a:p>
            <a:pPr marL="342900" indent="-342900">
              <a:lnSpc>
                <a:spcPct val="80000"/>
              </a:lnSpc>
              <a:spcBef>
                <a:spcPct val="15000"/>
              </a:spcBef>
              <a:buFont typeface="Monotype Sorts" pitchFamily="2" charset="2"/>
              <a:buNone/>
            </a:pPr>
            <a:endParaRPr lang="en-US" b="1" baseline="-25000" dirty="0" smtClean="0">
              <a:latin typeface="Times New Roman" pitchFamily="18" charset="0"/>
              <a:cs typeface="Times New Roman" pitchFamily="18" charset="0"/>
            </a:endParaRPr>
          </a:p>
          <a:p>
            <a:pPr marL="342900" indent="-342900">
              <a:lnSpc>
                <a:spcPct val="80000"/>
              </a:lnSpc>
              <a:spcBef>
                <a:spcPct val="15000"/>
              </a:spcBef>
              <a:buFont typeface="Monotype Sorts" pitchFamily="2" charset="2"/>
              <a:buNone/>
            </a:pPr>
            <a:endParaRPr lang="en-US" b="1" baseline="-25000" dirty="0" smtClean="0">
              <a:latin typeface="Times New Roman" pitchFamily="18" charset="0"/>
              <a:cs typeface="Times New Roman" pitchFamily="18" charset="0"/>
            </a:endParaRPr>
          </a:p>
          <a:p>
            <a:pPr marL="342900" indent="-342900">
              <a:lnSpc>
                <a:spcPct val="120000"/>
              </a:lnSpc>
              <a:spcBef>
                <a:spcPct val="15000"/>
              </a:spcBef>
            </a:pPr>
            <a:r>
              <a:rPr lang="en-US" dirty="0" smtClean="0">
                <a:cs typeface="Times New Roman" pitchFamily="18" charset="0"/>
              </a:rPr>
              <a:t>For a given hidden Markov model M = { A, B, p}</a:t>
            </a:r>
          </a:p>
          <a:p>
            <a:pPr marL="342900" indent="-342900">
              <a:lnSpc>
                <a:spcPct val="80000"/>
              </a:lnSpc>
              <a:spcBef>
                <a:spcPct val="15000"/>
              </a:spcBef>
              <a:buNone/>
            </a:pPr>
            <a:r>
              <a:rPr lang="en-US" dirty="0" smtClean="0">
                <a:cs typeface="Times New Roman" pitchFamily="18" charset="0"/>
              </a:rPr>
              <a:t>    the probability of state sequence Q</a:t>
            </a:r>
            <a:r>
              <a:rPr lang="en-US" b="1" baseline="-25000" dirty="0" smtClean="0">
                <a:cs typeface="Times New Roman" pitchFamily="18" charset="0"/>
              </a:rPr>
              <a:t>1</a:t>
            </a:r>
            <a:r>
              <a:rPr lang="en-US" dirty="0" smtClean="0">
                <a:cs typeface="Times New Roman" pitchFamily="18" charset="0"/>
              </a:rPr>
              <a:t>  Q</a:t>
            </a:r>
            <a:r>
              <a:rPr lang="en-US" b="1" baseline="-25000" dirty="0" smtClean="0">
                <a:cs typeface="Times New Roman" pitchFamily="18" charset="0"/>
              </a:rPr>
              <a:t>2</a:t>
            </a:r>
            <a:r>
              <a:rPr lang="en-US" dirty="0" smtClean="0">
                <a:cs typeface="Times New Roman" pitchFamily="18" charset="0"/>
              </a:rPr>
              <a:t>  Q</a:t>
            </a:r>
            <a:r>
              <a:rPr lang="en-US" b="1" baseline="-25000" dirty="0" smtClean="0">
                <a:cs typeface="Times New Roman" pitchFamily="18" charset="0"/>
              </a:rPr>
              <a:t>3</a:t>
            </a:r>
            <a:r>
              <a:rPr lang="en-US" dirty="0" smtClean="0">
                <a:cs typeface="Times New Roman" pitchFamily="18" charset="0"/>
              </a:rPr>
              <a:t>  Q</a:t>
            </a:r>
            <a:r>
              <a:rPr lang="en-US" b="1" baseline="-25000" dirty="0" smtClean="0">
                <a:cs typeface="Times New Roman" pitchFamily="18" charset="0"/>
              </a:rPr>
              <a:t>L</a:t>
            </a:r>
          </a:p>
          <a:p>
            <a:pPr marL="342900" indent="-342900">
              <a:lnSpc>
                <a:spcPct val="80000"/>
              </a:lnSpc>
              <a:spcBef>
                <a:spcPct val="15000"/>
              </a:spcBef>
              <a:buNone/>
            </a:pPr>
            <a:r>
              <a:rPr lang="en-US" b="1" baseline="-25000" dirty="0" smtClean="0">
                <a:cs typeface="Times New Roman" pitchFamily="18" charset="0"/>
              </a:rPr>
              <a:t> </a:t>
            </a:r>
            <a:r>
              <a:rPr lang="en-US" b="1" dirty="0" smtClean="0">
                <a:cs typeface="Times New Roman" pitchFamily="18" charset="0"/>
              </a:rPr>
              <a:t>  </a:t>
            </a:r>
            <a:r>
              <a:rPr lang="en-US" dirty="0" smtClean="0">
                <a:cs typeface="Times New Roman" pitchFamily="18" charset="0"/>
              </a:rPr>
              <a:t>is (the initial probability of Q</a:t>
            </a:r>
            <a:r>
              <a:rPr lang="en-US" b="1" baseline="-25000" dirty="0" smtClean="0">
                <a:cs typeface="Times New Roman" pitchFamily="18" charset="0"/>
              </a:rPr>
              <a:t>1 </a:t>
            </a:r>
            <a:r>
              <a:rPr lang="en-US" dirty="0" smtClean="0">
                <a:cs typeface="Times New Roman" pitchFamily="18" charset="0"/>
              </a:rPr>
              <a:t>is taken to be pQ</a:t>
            </a:r>
            <a:r>
              <a:rPr lang="en-US" b="1" baseline="-25000" dirty="0" smtClean="0">
                <a:cs typeface="Times New Roman" pitchFamily="18" charset="0"/>
              </a:rPr>
              <a:t>1</a:t>
            </a:r>
            <a:r>
              <a:rPr lang="en-US" dirty="0" smtClean="0">
                <a:cs typeface="Times New Roman" pitchFamily="18" charset="0"/>
              </a:rPr>
              <a:t>)</a:t>
            </a:r>
          </a:p>
          <a:p>
            <a:pPr marL="342900" indent="-342900">
              <a:lnSpc>
                <a:spcPct val="80000"/>
              </a:lnSpc>
              <a:buNone/>
            </a:pPr>
            <a:r>
              <a:rPr lang="en-US" dirty="0" smtClean="0">
                <a:cs typeface="Times New Roman" pitchFamily="18" charset="0"/>
              </a:rPr>
              <a:t>  P(Q|M) = pQ</a:t>
            </a:r>
            <a:r>
              <a:rPr lang="en-US" b="1" baseline="-25000" dirty="0" smtClean="0">
                <a:cs typeface="Times New Roman" pitchFamily="18" charset="0"/>
              </a:rPr>
              <a:t>1</a:t>
            </a:r>
            <a:r>
              <a:rPr lang="en-US" dirty="0" smtClean="0">
                <a:cs typeface="Times New Roman" pitchFamily="18" charset="0"/>
              </a:rPr>
              <a:t> aQ</a:t>
            </a:r>
            <a:r>
              <a:rPr lang="en-US" b="1" baseline="-25000" dirty="0" smtClean="0">
                <a:cs typeface="Times New Roman" pitchFamily="18" charset="0"/>
              </a:rPr>
              <a:t>1</a:t>
            </a:r>
            <a:r>
              <a:rPr lang="en-US" dirty="0" smtClean="0">
                <a:cs typeface="Times New Roman" pitchFamily="18" charset="0"/>
              </a:rPr>
              <a:t>Q</a:t>
            </a:r>
            <a:r>
              <a:rPr lang="en-US" b="1" baseline="-25000" dirty="0" smtClean="0">
                <a:cs typeface="Times New Roman" pitchFamily="18" charset="0"/>
              </a:rPr>
              <a:t>2  </a:t>
            </a:r>
            <a:r>
              <a:rPr lang="en-US" dirty="0" smtClean="0">
                <a:cs typeface="Times New Roman" pitchFamily="18" charset="0"/>
              </a:rPr>
              <a:t>aQ</a:t>
            </a:r>
            <a:r>
              <a:rPr lang="en-US" b="1" baseline="-25000" dirty="0" smtClean="0">
                <a:cs typeface="Times New Roman" pitchFamily="18" charset="0"/>
              </a:rPr>
              <a:t>2</a:t>
            </a:r>
            <a:r>
              <a:rPr lang="en-US" dirty="0" smtClean="0">
                <a:cs typeface="Times New Roman" pitchFamily="18" charset="0"/>
              </a:rPr>
              <a:t>Q</a:t>
            </a:r>
            <a:r>
              <a:rPr lang="en-US" b="1" baseline="-25000" dirty="0" smtClean="0">
                <a:cs typeface="Times New Roman" pitchFamily="18" charset="0"/>
              </a:rPr>
              <a:t>3  </a:t>
            </a:r>
            <a:r>
              <a:rPr lang="en-US" dirty="0" smtClean="0">
                <a:cs typeface="Times New Roman" pitchFamily="18" charset="0"/>
              </a:rPr>
              <a:t>aQ</a:t>
            </a:r>
            <a:r>
              <a:rPr lang="en-US" b="1" baseline="-25000" dirty="0" smtClean="0">
                <a:cs typeface="Times New Roman" pitchFamily="18" charset="0"/>
              </a:rPr>
              <a:t>3</a:t>
            </a:r>
            <a:r>
              <a:rPr lang="en-US" dirty="0" smtClean="0">
                <a:cs typeface="Times New Roman" pitchFamily="18" charset="0"/>
              </a:rPr>
              <a:t>Q</a:t>
            </a:r>
            <a:r>
              <a:rPr lang="en-US" b="1" baseline="-25000" dirty="0" smtClean="0">
                <a:cs typeface="Times New Roman" pitchFamily="18" charset="0"/>
              </a:rPr>
              <a:t>4  </a:t>
            </a:r>
            <a:r>
              <a:rPr lang="en-US" b="1" baseline="20000" dirty="0" smtClean="0">
                <a:cs typeface="Times New Roman" pitchFamily="18" charset="0"/>
              </a:rPr>
              <a:t>…</a:t>
            </a:r>
            <a:r>
              <a:rPr lang="en-US" b="1" baseline="-25000" dirty="0" smtClean="0">
                <a:cs typeface="Times New Roman" pitchFamily="18" charset="0"/>
              </a:rPr>
              <a:t>  </a:t>
            </a:r>
            <a:r>
              <a:rPr lang="en-US" dirty="0" smtClean="0">
                <a:cs typeface="Times New Roman" pitchFamily="18" charset="0"/>
              </a:rPr>
              <a:t>aQ</a:t>
            </a:r>
            <a:r>
              <a:rPr lang="en-US" b="1" baseline="-25000" dirty="0" smtClean="0">
                <a:cs typeface="Times New Roman" pitchFamily="18" charset="0"/>
              </a:rPr>
              <a:t>L-1</a:t>
            </a:r>
            <a:r>
              <a:rPr lang="en-US" dirty="0" smtClean="0">
                <a:cs typeface="Times New Roman" pitchFamily="18" charset="0"/>
              </a:rPr>
              <a:t>Q</a:t>
            </a:r>
            <a:r>
              <a:rPr lang="en-US" b="1" baseline="-25000" dirty="0" smtClean="0">
                <a:cs typeface="Times New Roman" pitchFamily="18" charset="0"/>
              </a:rPr>
              <a:t>L</a:t>
            </a:r>
          </a:p>
          <a:p>
            <a:pPr>
              <a:buNone/>
            </a:pPr>
            <a:endParaRPr lang="en-US" b="1" baseline="-25000" dirty="0" smtClean="0">
              <a:latin typeface="Times New Roman" pitchFamily="18" charset="0"/>
              <a:cs typeface="Times New Roman" pitchFamily="18" charset="0"/>
            </a:endParaRPr>
          </a:p>
          <a:p>
            <a:pPr>
              <a:buNone/>
            </a:pPr>
            <a:endParaRPr lang="en-US" b="1" baseline="-25000" dirty="0" smtClean="0">
              <a:latin typeface="Times New Roman" pitchFamily="18" charset="0"/>
              <a:cs typeface="Times New Roman" pitchFamily="18" charset="0"/>
            </a:endParaRPr>
          </a:p>
          <a:p>
            <a:pPr>
              <a:buNone/>
            </a:pPr>
            <a:endParaRPr lang="en-US" b="1" baseline="-25000" dirty="0" smtClean="0">
              <a:latin typeface="Times New Roman" pitchFamily="18" charset="0"/>
              <a:cs typeface="Times New Roman" pitchFamily="18" charset="0"/>
            </a:endParaRPr>
          </a:p>
          <a:p>
            <a:pPr>
              <a:buNone/>
            </a:pPr>
            <a:endParaRPr lang="en-US" b="1" baseline="-25000" dirty="0" smtClean="0">
              <a:latin typeface="Times New Roman" pitchFamily="18" charset="0"/>
              <a:cs typeface="Times New Roman" pitchFamily="18" charset="0"/>
            </a:endParaRPr>
          </a:p>
          <a:p>
            <a:pPr>
              <a:buNone/>
            </a:pPr>
            <a:endParaRPr lang="en-US" b="1" baseline="-25000" dirty="0" smtClean="0">
              <a:latin typeface="Times New Roman" pitchFamily="18" charset="0"/>
              <a:cs typeface="Times New Roman" pitchFamily="18" charset="0"/>
            </a:endParaRPr>
          </a:p>
          <a:p>
            <a:pPr>
              <a:buNone/>
            </a:pPr>
            <a:endParaRPr lang="en-US" baseline="-25000" dirty="0" smtClean="0">
              <a:cs typeface="Times New Roman" pitchFamily="18" charset="0"/>
            </a:endParaRPr>
          </a:p>
          <a:p>
            <a:pPr>
              <a:buNone/>
            </a:pPr>
            <a:endParaRPr lang="en-US" b="1" baseline="-25000" dirty="0" smtClean="0">
              <a:latin typeface="Times New Roman" pitchFamily="18" charset="0"/>
              <a:cs typeface="Times New Roman" pitchFamily="18" charset="0"/>
            </a:endParaRPr>
          </a:p>
          <a:p>
            <a:pPr>
              <a:buNone/>
            </a:pPr>
            <a:endParaRPr lang="en-US" b="1" baseline="-250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a:t>
            </a:r>
            <a:r>
              <a:rPr lang="en-US" dirty="0" err="1" smtClean="0"/>
              <a:t>markov</a:t>
            </a:r>
            <a:r>
              <a:rPr lang="en-US" dirty="0" smtClean="0"/>
              <a:t> model recognition</a:t>
            </a:r>
            <a:endParaRPr lang="en-US" dirty="0"/>
          </a:p>
        </p:txBody>
      </p:sp>
      <p:sp>
        <p:nvSpPr>
          <p:cNvPr id="3" name="Content Placeholder 2"/>
          <p:cNvSpPr>
            <a:spLocks noGrp="1"/>
          </p:cNvSpPr>
          <p:nvPr>
            <p:ph sz="quarter" idx="1"/>
          </p:nvPr>
        </p:nvSpPr>
        <p:spPr/>
        <p:txBody>
          <a:bodyPr/>
          <a:lstStyle/>
          <a:p>
            <a:r>
              <a:rPr lang="en-US" dirty="0" smtClean="0"/>
              <a:t>So for a given HMM, M the probability of an observed sequence </a:t>
            </a:r>
            <a:r>
              <a:rPr lang="en-US" dirty="0" smtClean="0">
                <a:cs typeface="Times New Roman" pitchFamily="18" charset="0"/>
              </a:rPr>
              <a:t>O</a:t>
            </a:r>
            <a:r>
              <a:rPr lang="en-US" b="1" baseline="-25000" dirty="0" smtClean="0">
                <a:cs typeface="Times New Roman" pitchFamily="18" charset="0"/>
              </a:rPr>
              <a:t>1</a:t>
            </a:r>
            <a:r>
              <a:rPr lang="en-US" dirty="0" smtClean="0">
                <a:cs typeface="Times New Roman" pitchFamily="18" charset="0"/>
              </a:rPr>
              <a:t>O</a:t>
            </a:r>
            <a:r>
              <a:rPr lang="en-US" b="1" baseline="-25000" dirty="0" smtClean="0">
                <a:cs typeface="Times New Roman" pitchFamily="18" charset="0"/>
              </a:rPr>
              <a:t>2</a:t>
            </a:r>
            <a:r>
              <a:rPr lang="en-US" dirty="0" smtClean="0">
                <a:cs typeface="Times New Roman" pitchFamily="18" charset="0"/>
              </a:rPr>
              <a:t>O</a:t>
            </a:r>
            <a:r>
              <a:rPr lang="en-US" b="1" baseline="-25000" dirty="0" smtClean="0">
                <a:cs typeface="Times New Roman" pitchFamily="18" charset="0"/>
              </a:rPr>
              <a:t>3</a:t>
            </a:r>
            <a:r>
              <a:rPr lang="en-US" dirty="0" smtClean="0">
                <a:cs typeface="Times New Roman" pitchFamily="18" charset="0"/>
              </a:rPr>
              <a:t>  … O</a:t>
            </a:r>
            <a:r>
              <a:rPr lang="en-US" b="1" baseline="-25000" dirty="0" smtClean="0">
                <a:cs typeface="Times New Roman" pitchFamily="18" charset="0"/>
              </a:rPr>
              <a:t>T </a:t>
            </a:r>
            <a:r>
              <a:rPr lang="en-US" b="1" dirty="0" smtClean="0">
                <a:cs typeface="Times New Roman" pitchFamily="18" charset="0"/>
              </a:rPr>
              <a:t> </a:t>
            </a:r>
            <a:r>
              <a:rPr lang="en-US" dirty="0" smtClean="0">
                <a:cs typeface="Times New Roman" pitchFamily="18" charset="0"/>
              </a:rPr>
              <a:t>is obtained by summing over all possible state sequences.</a:t>
            </a:r>
          </a:p>
          <a:p>
            <a:pPr lvl="2" indent="-228600">
              <a:lnSpc>
                <a:spcPct val="90000"/>
              </a:lnSpc>
              <a:buNone/>
            </a:pPr>
            <a:endParaRPr lang="en-US" dirty="0" smtClean="0">
              <a:cs typeface="Times New Roman" pitchFamily="18" charset="0"/>
            </a:endParaRPr>
          </a:p>
          <a:p>
            <a:pPr lvl="2" indent="-228600">
              <a:lnSpc>
                <a:spcPct val="90000"/>
              </a:lnSpc>
              <a:buNone/>
            </a:pPr>
            <a:r>
              <a:rPr lang="en-US" sz="2400" dirty="0" smtClean="0"/>
              <a:t>P(Q|M) = </a:t>
            </a:r>
            <a:r>
              <a:rPr lang="en-US" sz="2400" dirty="0" smtClean="0">
                <a:latin typeface="Symbol" pitchFamily="18" charset="2"/>
              </a:rPr>
              <a:t>p</a:t>
            </a:r>
            <a:r>
              <a:rPr lang="en-US" sz="2400" dirty="0" smtClean="0"/>
              <a:t>Q</a:t>
            </a:r>
            <a:r>
              <a:rPr lang="en-US" sz="2400" b="1" baseline="-25000" dirty="0" smtClean="0"/>
              <a:t>1</a:t>
            </a:r>
            <a:r>
              <a:rPr lang="en-US" sz="2400" dirty="0" smtClean="0"/>
              <a:t> aQ</a:t>
            </a:r>
            <a:r>
              <a:rPr lang="en-US" sz="2400" b="1" baseline="-25000" dirty="0" smtClean="0"/>
              <a:t>1</a:t>
            </a:r>
            <a:r>
              <a:rPr lang="en-US" sz="2400" dirty="0" smtClean="0"/>
              <a:t>Q</a:t>
            </a:r>
            <a:r>
              <a:rPr lang="en-US" sz="2400" b="1" baseline="-25000" dirty="0" smtClean="0"/>
              <a:t>2  </a:t>
            </a:r>
            <a:r>
              <a:rPr lang="en-US" sz="2400" dirty="0" smtClean="0"/>
              <a:t>aQ</a:t>
            </a:r>
            <a:r>
              <a:rPr lang="en-US" sz="2400" b="1" baseline="-25000" dirty="0" smtClean="0"/>
              <a:t>2</a:t>
            </a:r>
            <a:r>
              <a:rPr lang="en-US" sz="2400" dirty="0" smtClean="0"/>
              <a:t>Q</a:t>
            </a:r>
            <a:r>
              <a:rPr lang="en-US" sz="2400" b="1" baseline="-25000" dirty="0" smtClean="0"/>
              <a:t>3  </a:t>
            </a:r>
            <a:r>
              <a:rPr lang="en-US" sz="2400" dirty="0" smtClean="0"/>
              <a:t>aQ</a:t>
            </a:r>
            <a:r>
              <a:rPr lang="en-US" sz="2400" b="1" baseline="-25000" dirty="0" smtClean="0"/>
              <a:t>3</a:t>
            </a:r>
            <a:r>
              <a:rPr lang="en-US" sz="2400" dirty="0" smtClean="0"/>
              <a:t>Q</a:t>
            </a:r>
            <a:r>
              <a:rPr lang="en-US" sz="2400" b="1" baseline="-25000" dirty="0" smtClean="0"/>
              <a:t>4  </a:t>
            </a:r>
            <a:r>
              <a:rPr lang="en-US" sz="2400" b="1" baseline="20000" dirty="0" smtClean="0"/>
              <a:t>…</a:t>
            </a:r>
            <a:r>
              <a:rPr lang="en-US" sz="2400" b="1" baseline="-25000" dirty="0" smtClean="0"/>
              <a:t>  </a:t>
            </a:r>
            <a:r>
              <a:rPr lang="en-US" sz="2400" dirty="0" smtClean="0"/>
              <a:t>aQ</a:t>
            </a:r>
            <a:r>
              <a:rPr lang="en-US" sz="2400" b="1" baseline="-25000" dirty="0" smtClean="0"/>
              <a:t>T-1</a:t>
            </a:r>
            <a:r>
              <a:rPr lang="en-US" sz="2400" dirty="0" smtClean="0"/>
              <a:t>Q</a:t>
            </a:r>
            <a:r>
              <a:rPr lang="en-US" sz="2400" b="1" baseline="-25000" dirty="0" smtClean="0"/>
              <a:t>T</a:t>
            </a:r>
          </a:p>
          <a:p>
            <a:pPr lvl="2" indent="-228600">
              <a:lnSpc>
                <a:spcPct val="90000"/>
              </a:lnSpc>
              <a:buNone/>
            </a:pPr>
            <a:endParaRPr lang="en-US" sz="2400" b="1" baseline="-25000" dirty="0" smtClean="0"/>
          </a:p>
          <a:p>
            <a:pPr lvl="2" indent="-228600">
              <a:lnSpc>
                <a:spcPct val="90000"/>
              </a:lnSpc>
              <a:buNone/>
            </a:pPr>
            <a:endParaRPr lang="en-US" sz="2400" b="1" baseline="-25000" dirty="0" smtClean="0"/>
          </a:p>
          <a:p>
            <a:pPr lvl="2" indent="-228600">
              <a:lnSpc>
                <a:spcPct val="90000"/>
              </a:lnSpc>
              <a:buNone/>
            </a:pPr>
            <a:r>
              <a:rPr lang="en-US" sz="2400" dirty="0" smtClean="0"/>
              <a:t>P(O|Q) = bQ</a:t>
            </a:r>
            <a:r>
              <a:rPr lang="en-US" sz="2400" b="1" baseline="-25000" dirty="0" smtClean="0"/>
              <a:t>1</a:t>
            </a:r>
            <a:r>
              <a:rPr lang="en-US" sz="2400" dirty="0" smtClean="0"/>
              <a:t>O</a:t>
            </a:r>
            <a:r>
              <a:rPr lang="en-US" sz="2400" b="1" baseline="-25000" dirty="0" smtClean="0"/>
              <a:t>1  </a:t>
            </a:r>
            <a:r>
              <a:rPr lang="en-US" sz="2400" dirty="0" smtClean="0"/>
              <a:t>bQ</a:t>
            </a:r>
            <a:r>
              <a:rPr lang="en-US" sz="2400" b="1" baseline="-25000" dirty="0" smtClean="0"/>
              <a:t>2</a:t>
            </a:r>
            <a:r>
              <a:rPr lang="en-US" sz="2400" dirty="0" smtClean="0"/>
              <a:t>O</a:t>
            </a:r>
            <a:r>
              <a:rPr lang="en-US" sz="2400" b="1" baseline="-25000" dirty="0" smtClean="0"/>
              <a:t>2  </a:t>
            </a:r>
            <a:r>
              <a:rPr lang="en-US" sz="2400" dirty="0" smtClean="0"/>
              <a:t>bQ</a:t>
            </a:r>
            <a:r>
              <a:rPr lang="en-US" sz="2400" b="1" baseline="-25000" dirty="0" smtClean="0"/>
              <a:t>3</a:t>
            </a:r>
            <a:r>
              <a:rPr lang="en-US" sz="2400" dirty="0" smtClean="0"/>
              <a:t>O</a:t>
            </a:r>
            <a:r>
              <a:rPr lang="en-US" sz="2400" b="1" baseline="-25000" dirty="0" smtClean="0"/>
              <a:t>3  </a:t>
            </a:r>
            <a:r>
              <a:rPr lang="en-US" sz="2400" b="1" baseline="20000" dirty="0" smtClean="0"/>
              <a:t>…</a:t>
            </a:r>
            <a:r>
              <a:rPr lang="en-US" sz="2400" b="1" baseline="-25000" dirty="0" smtClean="0"/>
              <a:t>  </a:t>
            </a:r>
            <a:r>
              <a:rPr lang="en-US" sz="2400" dirty="0" err="1" smtClean="0"/>
              <a:t>bQ</a:t>
            </a:r>
            <a:r>
              <a:rPr lang="en-US" sz="2400" b="1" baseline="-25000" dirty="0" err="1" smtClean="0"/>
              <a:t>T</a:t>
            </a:r>
            <a:r>
              <a:rPr lang="en-US" sz="2400" dirty="0" err="1" smtClean="0"/>
              <a:t>O</a:t>
            </a:r>
            <a:r>
              <a:rPr lang="en-US" sz="2400" b="1" baseline="-25000" dirty="0" err="1" smtClean="0"/>
              <a:t>T</a:t>
            </a:r>
            <a:endParaRPr lang="en-US" sz="2400" b="1" baseline="-25000"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issues  ?</a:t>
            </a:r>
            <a:endParaRPr lang="en-US" dirty="0"/>
          </a:p>
        </p:txBody>
      </p:sp>
      <p:sp>
        <p:nvSpPr>
          <p:cNvPr id="3" name="Content Placeholder 2"/>
          <p:cNvSpPr>
            <a:spLocks noGrp="1"/>
          </p:cNvSpPr>
          <p:nvPr>
            <p:ph sz="quarter" idx="1"/>
          </p:nvPr>
        </p:nvSpPr>
        <p:spPr/>
        <p:txBody>
          <a:bodyPr/>
          <a:lstStyle/>
          <a:p>
            <a:r>
              <a:rPr lang="en-US" b="1" dirty="0" smtClean="0"/>
              <a:t>Evaluation problem:  </a:t>
            </a:r>
            <a:r>
              <a:rPr lang="en-US" dirty="0" smtClean="0"/>
              <a:t>Given the HMM </a:t>
            </a:r>
          </a:p>
          <a:p>
            <a:pPr>
              <a:buNone/>
            </a:pPr>
            <a:r>
              <a:rPr lang="en-US" dirty="0" smtClean="0"/>
              <a:t>    M = { A, B, </a:t>
            </a:r>
            <a:r>
              <a:rPr lang="en-US" dirty="0" smtClean="0">
                <a:sym typeface="Symbol" pitchFamily="18" charset="2"/>
              </a:rPr>
              <a:t> } and observation sequence </a:t>
            </a:r>
          </a:p>
          <a:p>
            <a:pPr>
              <a:buNone/>
            </a:pPr>
            <a:r>
              <a:rPr lang="en-US" dirty="0" smtClean="0">
                <a:sym typeface="Symbol" pitchFamily="18" charset="2"/>
              </a:rPr>
              <a:t>    O = o1,o2 ……ok, </a:t>
            </a:r>
            <a:r>
              <a:rPr lang="en-US" dirty="0" err="1" smtClean="0">
                <a:sym typeface="Symbol" pitchFamily="18" charset="2"/>
              </a:rPr>
              <a:t>Caluculate</a:t>
            </a:r>
            <a:r>
              <a:rPr lang="en-US" dirty="0" smtClean="0">
                <a:sym typeface="Symbol" pitchFamily="18" charset="2"/>
              </a:rPr>
              <a:t> the probability  that model m has generated sequence O.</a:t>
            </a:r>
          </a:p>
          <a:p>
            <a:pPr>
              <a:buNone/>
            </a:pPr>
            <a:endParaRPr lang="en-US" dirty="0" smtClean="0">
              <a:sym typeface="Symbol" pitchFamily="18" charset="2"/>
            </a:endParaRPr>
          </a:p>
          <a:p>
            <a:r>
              <a:rPr lang="en-US" b="1" dirty="0" smtClean="0">
                <a:sym typeface="Symbol" pitchFamily="18" charset="2"/>
              </a:rPr>
              <a:t>Decoding problem : </a:t>
            </a:r>
            <a:r>
              <a:rPr lang="en-US" b="1" dirty="0" smtClean="0"/>
              <a:t>:  </a:t>
            </a:r>
            <a:r>
              <a:rPr lang="en-US" dirty="0" smtClean="0"/>
              <a:t>Given the HMM </a:t>
            </a:r>
          </a:p>
          <a:p>
            <a:pPr>
              <a:buNone/>
            </a:pPr>
            <a:r>
              <a:rPr lang="en-US" dirty="0" smtClean="0"/>
              <a:t>    M = { A, B, </a:t>
            </a:r>
            <a:r>
              <a:rPr lang="en-US" dirty="0" smtClean="0">
                <a:sym typeface="Symbol" pitchFamily="18" charset="2"/>
              </a:rPr>
              <a:t> } and observation sequence </a:t>
            </a:r>
          </a:p>
          <a:p>
            <a:pPr>
              <a:buNone/>
            </a:pPr>
            <a:r>
              <a:rPr lang="en-US" dirty="0" smtClean="0">
                <a:sym typeface="Symbol" pitchFamily="18" charset="2"/>
              </a:rPr>
              <a:t>    O = o1,o2 ……ok, </a:t>
            </a:r>
            <a:r>
              <a:rPr lang="en-US" dirty="0" err="1" smtClean="0">
                <a:sym typeface="Symbol" pitchFamily="18" charset="2"/>
              </a:rPr>
              <a:t>Caluculate</a:t>
            </a:r>
            <a:r>
              <a:rPr lang="en-US" dirty="0" smtClean="0">
                <a:sym typeface="Symbol" pitchFamily="18" charset="2"/>
              </a:rPr>
              <a:t> the most likely sequence of hidden states  Si that generated sequence O.</a:t>
            </a:r>
          </a:p>
          <a:p>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Weather guessing game</a:t>
            </a:r>
          </a:p>
        </p:txBody>
      </p:sp>
      <p:sp>
        <p:nvSpPr>
          <p:cNvPr id="3" name="Content Placeholder 2"/>
          <p:cNvSpPr>
            <a:spLocks noGrp="1"/>
          </p:cNvSpPr>
          <p:nvPr>
            <p:ph sz="quarter" idx="1"/>
          </p:nvPr>
        </p:nvSpPr>
        <p:spPr/>
        <p:txBody>
          <a:bodyPr/>
          <a:lstStyle/>
          <a:p>
            <a:r>
              <a:rPr lang="en-US" b="1" dirty="0" smtClean="0"/>
              <a:t>Learning Problem :  </a:t>
            </a:r>
            <a:r>
              <a:rPr lang="en-US" dirty="0" smtClean="0"/>
              <a:t>Given some training observation sequences </a:t>
            </a:r>
            <a:r>
              <a:rPr lang="en-US" dirty="0" smtClean="0">
                <a:sym typeface="Symbol" pitchFamily="18" charset="2"/>
              </a:rPr>
              <a:t>O = o1,o2 ……ok, and general structure of HMM( visible and hidden states)  Determine HMM parameters that best fit the training data.</a:t>
            </a: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to evacuation problem ?</a:t>
            </a:r>
            <a:endParaRPr lang="en-US" dirty="0"/>
          </a:p>
        </p:txBody>
      </p:sp>
      <p:sp>
        <p:nvSpPr>
          <p:cNvPr id="3" name="Content Placeholder 2"/>
          <p:cNvSpPr>
            <a:spLocks noGrp="1"/>
          </p:cNvSpPr>
          <p:nvPr>
            <p:ph sz="quarter" idx="1"/>
          </p:nvPr>
        </p:nvSpPr>
        <p:spPr/>
        <p:txBody>
          <a:bodyPr/>
          <a:lstStyle/>
          <a:p>
            <a:r>
              <a:rPr lang="en-US" dirty="0" smtClean="0"/>
              <a:t>Evaluation problem:  For this problem We use an Forward- Backward algorithm </a:t>
            </a:r>
          </a:p>
          <a:p>
            <a:r>
              <a:rPr lang="en-US" dirty="0" smtClean="0"/>
              <a:t>This algorithm mainly consists of defining a forward or backward variable as the joint probability of partial state sequence such as </a:t>
            </a:r>
          </a:p>
          <a:p>
            <a:pPr>
              <a:buNone/>
            </a:pPr>
            <a:r>
              <a:rPr lang="en-US" dirty="0" smtClean="0"/>
              <a:t>    O = o1, o2, …..ok and the hidden state  Si at  time k is </a:t>
            </a:r>
            <a:r>
              <a:rPr lang="el-GR" dirty="0" smtClean="0"/>
              <a:t>α</a:t>
            </a:r>
            <a:r>
              <a:rPr lang="en-US" dirty="0" smtClean="0"/>
              <a:t>k(</a:t>
            </a:r>
            <a:r>
              <a:rPr lang="en-US" dirty="0" err="1" smtClean="0"/>
              <a:t>i</a:t>
            </a:r>
            <a:r>
              <a:rPr lang="en-US" dirty="0" smtClean="0"/>
              <a:t>) = p(o1 o2 o3…ok, </a:t>
            </a:r>
            <a:r>
              <a:rPr lang="en-US" dirty="0" err="1" smtClean="0"/>
              <a:t>Qk</a:t>
            </a:r>
            <a:r>
              <a:rPr lang="en-US" dirty="0" smtClean="0"/>
              <a:t> = Si).</a:t>
            </a:r>
          </a:p>
          <a:p>
            <a:r>
              <a:rPr lang="en-US" dirty="0" smtClean="0"/>
              <a:t>The three states in this algorithm are </a:t>
            </a:r>
            <a:r>
              <a:rPr lang="en-US" dirty="0" err="1" smtClean="0"/>
              <a:t>initilaisation</a:t>
            </a:r>
            <a:r>
              <a:rPr lang="en-US" dirty="0" smtClean="0"/>
              <a:t>, forward recursion and termination.</a:t>
            </a:r>
            <a:endParaRPr lang="en-US" dirty="0"/>
          </a:p>
        </p:txBody>
      </p:sp>
    </p:spTree>
    <p:extLst>
      <p:ext uri="{BB962C8B-B14F-4D97-AF65-F5344CB8AC3E}">
        <p14:creationId xmlns:p14="http://schemas.microsoft.com/office/powerpoint/2010/main" val="20729970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to linear problem</a:t>
            </a:r>
            <a:endParaRPr lang="en-US" dirty="0"/>
          </a:p>
        </p:txBody>
      </p:sp>
      <p:sp>
        <p:nvSpPr>
          <p:cNvPr id="3" name="Content Placeholder 2"/>
          <p:cNvSpPr>
            <a:spLocks noGrp="1"/>
          </p:cNvSpPr>
          <p:nvPr>
            <p:ph sz="quarter" idx="1"/>
          </p:nvPr>
        </p:nvSpPr>
        <p:spPr/>
        <p:txBody>
          <a:bodyPr/>
          <a:lstStyle/>
          <a:p>
            <a:r>
              <a:rPr lang="en-US" dirty="0" smtClean="0"/>
              <a:t>The solution to this problem is to estimate parameters.</a:t>
            </a:r>
          </a:p>
          <a:p>
            <a:r>
              <a:rPr lang="en-US" dirty="0" smtClean="0"/>
              <a:t>The parameters that need to be estimated are  </a:t>
            </a:r>
            <a:r>
              <a:rPr lang="en-US" dirty="0" err="1" smtClean="0"/>
              <a:t>Tranmission</a:t>
            </a:r>
            <a:r>
              <a:rPr lang="en-US" dirty="0" smtClean="0"/>
              <a:t> probabilities and emission probabilities.  Since they sum </a:t>
            </a:r>
            <a:r>
              <a:rPr lang="en-US" dirty="0" err="1" smtClean="0"/>
              <a:t>upto</a:t>
            </a:r>
            <a:r>
              <a:rPr lang="en-US" dirty="0" smtClean="0"/>
              <a:t> 1, only 2 </a:t>
            </a:r>
            <a:r>
              <a:rPr lang="en-US" dirty="0" err="1" smtClean="0"/>
              <a:t>tranmission</a:t>
            </a:r>
            <a:r>
              <a:rPr lang="en-US" dirty="0" smtClean="0"/>
              <a:t> and 2 estimation parameters are to be found.</a:t>
            </a:r>
          </a:p>
          <a:p>
            <a:r>
              <a:rPr lang="en-US" dirty="0" smtClean="0"/>
              <a:t>More parameter estimation be done using </a:t>
            </a:r>
          </a:p>
          <a:p>
            <a:pPr>
              <a:buNone/>
            </a:pPr>
            <a:r>
              <a:rPr lang="en-US" dirty="0" smtClean="0"/>
              <a:t>    </a:t>
            </a:r>
            <a:r>
              <a:rPr lang="en-US" dirty="0" err="1" smtClean="0"/>
              <a:t>Baun</a:t>
            </a:r>
            <a:r>
              <a:rPr lang="en-US" dirty="0" smtClean="0"/>
              <a:t>-Welch algorithm</a:t>
            </a:r>
            <a:endParaRPr lang="en-US" dirty="0"/>
          </a:p>
        </p:txBody>
      </p:sp>
    </p:spTree>
    <p:extLst>
      <p:ext uri="{BB962C8B-B14F-4D97-AF65-F5344CB8AC3E}">
        <p14:creationId xmlns:p14="http://schemas.microsoft.com/office/powerpoint/2010/main" val="116373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sz="quarter" idx="1"/>
          </p:nvPr>
        </p:nvSpPr>
        <p:spPr/>
        <p:txBody>
          <a:bodyPr/>
          <a:lstStyle/>
          <a:p>
            <a:r>
              <a:rPr lang="en-US" dirty="0" smtClean="0"/>
              <a:t>Markov models</a:t>
            </a:r>
          </a:p>
          <a:p>
            <a:endParaRPr lang="en-US" dirty="0" smtClean="0"/>
          </a:p>
          <a:p>
            <a:r>
              <a:rPr lang="en-US" dirty="0" smtClean="0"/>
              <a:t>Hidden Markov models(HMM)</a:t>
            </a:r>
          </a:p>
          <a:p>
            <a:endParaRPr lang="en-US" dirty="0" smtClean="0"/>
          </a:p>
          <a:p>
            <a:r>
              <a:rPr lang="en-US" dirty="0" smtClean="0"/>
              <a:t>Issues Regarding HMM</a:t>
            </a:r>
          </a:p>
          <a:p>
            <a:endParaRPr lang="en-US" dirty="0" smtClean="0"/>
          </a:p>
          <a:p>
            <a:r>
              <a:rPr lang="en-US" dirty="0" smtClean="0"/>
              <a:t>Algorithmic approach to Issues of HMM</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Weather guessing game</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a:t>Consider two friends, Alice and Bob, who live far apart from each other and who talk together daily over the telephone about what they did that day. Bob is only interested in three activities: walking in the park, shopping, and cleaning his apartment. The choice of what to do is determined exclusively by the weather on a given day. </a:t>
            </a:r>
            <a:endParaRPr lang="en-US" dirty="0" smtClean="0"/>
          </a:p>
          <a:p>
            <a:r>
              <a:rPr lang="en-US" dirty="0" smtClean="0"/>
              <a:t>Alice </a:t>
            </a:r>
            <a:r>
              <a:rPr lang="en-US" dirty="0"/>
              <a:t>believes that the weather operates as a discrete </a:t>
            </a:r>
            <a:r>
              <a:rPr lang="en-US" dirty="0">
                <a:hlinkClick r:id="rId2" tooltip="Markov chain"/>
              </a:rPr>
              <a:t>Markov chain</a:t>
            </a:r>
            <a:r>
              <a:rPr lang="en-US" dirty="0"/>
              <a:t>. There are two states, "Rainy" and "Sunny", but she cannot observe them directly, that is, they are </a:t>
            </a:r>
            <a:r>
              <a:rPr lang="en-US" i="1" dirty="0"/>
              <a:t>hidden</a:t>
            </a:r>
            <a:r>
              <a:rPr lang="en-US" dirty="0"/>
              <a:t> from her. On each day, there is a certain chance that Bob will perform one of the following activities, depending on the weather: "walk", "shop", or "clean". Since Bob tells Alice about his activities, those are the </a:t>
            </a:r>
            <a:r>
              <a:rPr lang="en-US" i="1" dirty="0"/>
              <a:t>observations</a:t>
            </a:r>
            <a:r>
              <a:rPr lang="en-US" dirty="0"/>
              <a:t>. The entire system is that of a hidden Markov model (HMM).</a:t>
            </a:r>
          </a:p>
          <a:p>
            <a:r>
              <a:rPr lang="en-US" dirty="0"/>
              <a:t>Alice knows the general weather trends in the area, and what Bob likes to do on average. In other words, the parameters of the HMM are known. </a:t>
            </a:r>
          </a:p>
          <a:p>
            <a:endParaRPr lang="en-US" dirty="0"/>
          </a:p>
        </p:txBody>
      </p:sp>
    </p:spTree>
    <p:extLst>
      <p:ext uri="{BB962C8B-B14F-4D97-AF65-F5344CB8AC3E}">
        <p14:creationId xmlns:p14="http://schemas.microsoft.com/office/powerpoint/2010/main" val="759298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  State Transition Diagram</a:t>
            </a:r>
            <a:endParaRPr lang="en-US" dirty="0"/>
          </a:p>
        </p:txBody>
      </p:sp>
      <p:sp>
        <p:nvSpPr>
          <p:cNvPr id="3" name="Content Placeholder 2"/>
          <p:cNvSpPr>
            <a:spLocks noGrp="1"/>
          </p:cNvSpPr>
          <p:nvPr>
            <p:ph sz="quarter"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734238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57023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457200"/>
            <a:ext cx="7696200" cy="5926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8763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8487172"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413342"/>
            <a:ext cx="6781800" cy="2932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356" y="3276600"/>
            <a:ext cx="8715623" cy="3068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47286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8715623"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771787"/>
            <a:ext cx="3747280" cy="2674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764482"/>
            <a:ext cx="3124200" cy="2681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0792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viterbi</a:t>
            </a:r>
            <a:r>
              <a:rPr lang="en-US" dirty="0"/>
              <a:t> algorithm</a:t>
            </a:r>
          </a:p>
        </p:txBody>
      </p:sp>
      <p:sp>
        <p:nvSpPr>
          <p:cNvPr id="3" name="Content Placeholder 2"/>
          <p:cNvSpPr>
            <a:spLocks noGrp="1"/>
          </p:cNvSpPr>
          <p:nvPr>
            <p:ph sz="quarter"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62200"/>
            <a:ext cx="6749307"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62978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9372"/>
            <a:ext cx="8077200" cy="4654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025" y="4991100"/>
            <a:ext cx="661035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07599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to decoding problem ?</a:t>
            </a:r>
            <a:endParaRPr lang="en-US" dirty="0"/>
          </a:p>
        </p:txBody>
      </p:sp>
      <p:sp>
        <p:nvSpPr>
          <p:cNvPr id="3" name="Content Placeholder 2"/>
          <p:cNvSpPr>
            <a:spLocks noGrp="1"/>
          </p:cNvSpPr>
          <p:nvPr>
            <p:ph sz="quarter" idx="1"/>
          </p:nvPr>
        </p:nvSpPr>
        <p:spPr/>
        <p:txBody>
          <a:bodyPr/>
          <a:lstStyle/>
          <a:p>
            <a:r>
              <a:rPr lang="en-US" dirty="0" smtClean="0"/>
              <a:t>Decoding problem: </a:t>
            </a:r>
            <a:r>
              <a:rPr lang="en-US" dirty="0" err="1" smtClean="0"/>
              <a:t>Viterbi</a:t>
            </a:r>
            <a:r>
              <a:rPr lang="en-US" dirty="0" smtClean="0"/>
              <a:t> Algorithm </a:t>
            </a:r>
          </a:p>
          <a:p>
            <a:r>
              <a:rPr lang="en-US" dirty="0" smtClean="0"/>
              <a:t>In this algorithm we go through the observations from start to end referring a state of hidden machine for each observation.</a:t>
            </a:r>
          </a:p>
          <a:p>
            <a:r>
              <a:rPr lang="en-US" dirty="0" smtClean="0"/>
              <a:t>We also record the values of Overall Probability,</a:t>
            </a:r>
          </a:p>
          <a:p>
            <a:pPr>
              <a:buNone/>
            </a:pPr>
            <a:r>
              <a:rPr lang="en-US" dirty="0" smtClean="0"/>
              <a:t>    </a:t>
            </a:r>
            <a:r>
              <a:rPr lang="en-US" dirty="0" err="1" smtClean="0"/>
              <a:t>Viterbi</a:t>
            </a:r>
            <a:r>
              <a:rPr lang="en-US" dirty="0" smtClean="0"/>
              <a:t> path (sequence of states) and the </a:t>
            </a:r>
            <a:r>
              <a:rPr lang="en-US" dirty="0" err="1" smtClean="0"/>
              <a:t>viterbi</a:t>
            </a:r>
            <a:r>
              <a:rPr lang="en-US" dirty="0" smtClean="0"/>
              <a:t> probability( Probability of observed state sequences in </a:t>
            </a:r>
            <a:r>
              <a:rPr lang="en-US" dirty="0" err="1" smtClean="0"/>
              <a:t>viterbi</a:t>
            </a:r>
            <a:r>
              <a:rPr lang="en-US" dirty="0" smtClean="0"/>
              <a:t> path )</a:t>
            </a:r>
          </a:p>
          <a:p>
            <a:r>
              <a:rPr lang="en-US" dirty="0" smtClean="0"/>
              <a:t>The probability of possible step given its corresponding observation is probability of transmission times the emission probability.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Viterbi</a:t>
            </a:r>
            <a:r>
              <a:rPr lang="en-US" dirty="0" smtClean="0"/>
              <a:t> algorithm</a:t>
            </a:r>
            <a:endParaRPr lang="en-US" dirty="0"/>
          </a:p>
        </p:txBody>
      </p:sp>
      <p:sp>
        <p:nvSpPr>
          <p:cNvPr id="3" name="Content Placeholder 2"/>
          <p:cNvSpPr>
            <a:spLocks noGrp="1"/>
          </p:cNvSpPr>
          <p:nvPr>
            <p:ph sz="quarter" idx="1"/>
          </p:nvPr>
        </p:nvSpPr>
        <p:spPr/>
        <p:txBody>
          <a:bodyPr/>
          <a:lstStyle/>
          <a:p>
            <a:r>
              <a:rPr lang="en-US" dirty="0" smtClean="0"/>
              <a:t>Overall Probability : Multiply each new probability with the old one and then add together.</a:t>
            </a:r>
          </a:p>
          <a:p>
            <a:endParaRPr lang="en-US" dirty="0" smtClean="0"/>
          </a:p>
          <a:p>
            <a:r>
              <a:rPr lang="en-US" dirty="0" err="1" smtClean="0"/>
              <a:t>Viterbi</a:t>
            </a:r>
            <a:r>
              <a:rPr lang="en-US" dirty="0" smtClean="0"/>
              <a:t> probability : Take the highest next step probability and multiply  with the next step </a:t>
            </a:r>
            <a:r>
              <a:rPr lang="en-US" dirty="0" err="1" smtClean="0"/>
              <a:t>viterbi</a:t>
            </a:r>
            <a:r>
              <a:rPr lang="en-US" dirty="0" smtClean="0"/>
              <a:t> probability.</a:t>
            </a:r>
          </a:p>
          <a:p>
            <a:endParaRPr lang="en-US" dirty="0" smtClean="0"/>
          </a:p>
          <a:p>
            <a:r>
              <a:rPr lang="en-US" dirty="0" err="1" smtClean="0"/>
              <a:t>Viterbi</a:t>
            </a:r>
            <a:r>
              <a:rPr lang="en-US" dirty="0" smtClean="0"/>
              <a:t> path : Add the next step path to </a:t>
            </a:r>
            <a:r>
              <a:rPr lang="en-US" dirty="0" err="1" smtClean="0"/>
              <a:t>viterbi</a:t>
            </a:r>
            <a:r>
              <a:rPr lang="en-US" dirty="0" smtClean="0"/>
              <a:t> path.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viterbi</a:t>
            </a:r>
            <a:r>
              <a:rPr lang="en-US" dirty="0" smtClean="0"/>
              <a:t> algorithm with example</a:t>
            </a:r>
            <a:endParaRPr lang="en-US" dirty="0"/>
          </a:p>
        </p:txBody>
      </p:sp>
      <p:sp>
        <p:nvSpPr>
          <p:cNvPr id="3" name="Content Placeholder 2"/>
          <p:cNvSpPr>
            <a:spLocks noGrp="1"/>
          </p:cNvSpPr>
          <p:nvPr>
            <p:ph sz="quarter" idx="1"/>
          </p:nvPr>
        </p:nvSpPr>
        <p:spPr/>
        <p:txBody>
          <a:bodyPr/>
          <a:lstStyle/>
          <a:p>
            <a:r>
              <a:rPr lang="en-US" dirty="0" smtClean="0"/>
              <a:t>A person basically does 3 activities  walk, clean and shop depending on the weather conditions?</a:t>
            </a:r>
          </a:p>
          <a:p>
            <a:endParaRPr lang="en-US" dirty="0" smtClean="0"/>
          </a:p>
          <a:p>
            <a:r>
              <a:rPr lang="en-US" dirty="0" smtClean="0"/>
              <a:t>Possibility of weather conditions are ‘Rainy’ and ‘sunny’.</a:t>
            </a:r>
          </a:p>
          <a:p>
            <a:endParaRPr lang="en-US" dirty="0" smtClean="0"/>
          </a:p>
          <a:p>
            <a:r>
              <a:rPr lang="en-US" dirty="0" smtClean="0"/>
              <a:t>In this example weather condition states are </a:t>
            </a:r>
            <a:r>
              <a:rPr lang="en-US" b="1" dirty="0" smtClean="0"/>
              <a:t>hidden</a:t>
            </a:r>
            <a:r>
              <a:rPr lang="en-US" dirty="0" smtClean="0"/>
              <a:t> and we will know the weather condition by her activities.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Models</a:t>
            </a:r>
            <a:endParaRPr lang="en-US" dirty="0"/>
          </a:p>
        </p:txBody>
      </p:sp>
      <p:sp>
        <p:nvSpPr>
          <p:cNvPr id="3" name="Content Placeholder 2"/>
          <p:cNvSpPr>
            <a:spLocks noGrp="1"/>
          </p:cNvSpPr>
          <p:nvPr>
            <p:ph sz="quarter" idx="1"/>
          </p:nvPr>
        </p:nvSpPr>
        <p:spPr/>
        <p:txBody>
          <a:bodyPr/>
          <a:lstStyle/>
          <a:p>
            <a:r>
              <a:rPr lang="en-US" dirty="0" smtClean="0"/>
              <a:t> A Markov  model is a finite state machine with N </a:t>
            </a:r>
            <a:r>
              <a:rPr lang="en-US" dirty="0" err="1" smtClean="0"/>
              <a:t>distint</a:t>
            </a:r>
            <a:r>
              <a:rPr lang="en-US" dirty="0" smtClean="0"/>
              <a:t> states begins at (Time t = 1) in initial state .</a:t>
            </a:r>
          </a:p>
          <a:p>
            <a:endParaRPr lang="en-US" dirty="0" smtClean="0"/>
          </a:p>
          <a:p>
            <a:r>
              <a:rPr lang="en-US" dirty="0" smtClean="0"/>
              <a:t>It moves from current state to Next state according to the transition probabilities associated with the Current state</a:t>
            </a:r>
          </a:p>
          <a:p>
            <a:endParaRPr lang="en-US" dirty="0" smtClean="0"/>
          </a:p>
          <a:p>
            <a:r>
              <a:rPr lang="en-US" dirty="0" smtClean="0"/>
              <a:t>This kind of system is called Finite or Discrete Markov model.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33400"/>
            <a:ext cx="7391400" cy="3734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19510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609725"/>
            <a:ext cx="7067550"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99591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1647825"/>
            <a:ext cx="7181850"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35661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0999"/>
            <a:ext cx="8686800" cy="6238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28432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Viterbi</a:t>
            </a:r>
            <a:r>
              <a:rPr lang="en-US" dirty="0" smtClean="0"/>
              <a:t> algorithm with example</a:t>
            </a:r>
            <a:endParaRPr lang="en-US" dirty="0"/>
          </a:p>
        </p:txBody>
      </p:sp>
      <p:sp>
        <p:nvSpPr>
          <p:cNvPr id="3" name="Content Placeholder 2"/>
          <p:cNvSpPr>
            <a:spLocks noGrp="1"/>
          </p:cNvSpPr>
          <p:nvPr>
            <p:ph sz="quarter" idx="1"/>
          </p:nvPr>
        </p:nvSpPr>
        <p:spPr/>
        <p:txBody>
          <a:bodyPr/>
          <a:lstStyle/>
          <a:p>
            <a:r>
              <a:rPr lang="en-US" dirty="0" smtClean="0"/>
              <a:t>As we discussed in earlier slides for every hidden </a:t>
            </a:r>
            <a:r>
              <a:rPr lang="en-US" dirty="0" err="1" smtClean="0"/>
              <a:t>markov</a:t>
            </a:r>
            <a:r>
              <a:rPr lang="en-US" dirty="0" smtClean="0"/>
              <a:t> model ( HMM ) we need an Transition probabilities and Emission probabilities.</a:t>
            </a:r>
          </a:p>
          <a:p>
            <a:r>
              <a:rPr lang="en-US" dirty="0" smtClean="0"/>
              <a:t>The transition probabilities are :</a:t>
            </a:r>
          </a:p>
          <a:p>
            <a:pPr>
              <a:buNone/>
            </a:pPr>
            <a:r>
              <a:rPr lang="en-US" dirty="0" smtClean="0"/>
              <a:t>    P( R ---&gt; R) (Rainy stays rainy) = 0.7</a:t>
            </a:r>
          </a:p>
          <a:p>
            <a:pPr>
              <a:buNone/>
            </a:pPr>
            <a:r>
              <a:rPr lang="en-US" dirty="0" smtClean="0"/>
              <a:t>    P( R ---&gt; S) ( Rainy turns into Sunny ) = 0.3</a:t>
            </a:r>
          </a:p>
          <a:p>
            <a:pPr>
              <a:buNone/>
            </a:pPr>
            <a:r>
              <a:rPr lang="en-US" dirty="0" smtClean="0"/>
              <a:t>    P ( S ---&gt; S)  ( Sunny stays into sunny ) = 0.6</a:t>
            </a:r>
          </a:p>
          <a:p>
            <a:pPr>
              <a:buNone/>
            </a:pPr>
            <a:r>
              <a:rPr lang="en-US" dirty="0" smtClean="0"/>
              <a:t>    P ( S----&gt; R)  (Sunny turns into rainy ) = 0.4</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Viterbi</a:t>
            </a:r>
            <a:r>
              <a:rPr lang="en-US" dirty="0" smtClean="0"/>
              <a:t> algorithm with example</a:t>
            </a:r>
            <a:endParaRPr lang="en-US" dirty="0"/>
          </a:p>
        </p:txBody>
      </p:sp>
      <p:sp>
        <p:nvSpPr>
          <p:cNvPr id="3" name="Content Placeholder 2"/>
          <p:cNvSpPr>
            <a:spLocks noGrp="1"/>
          </p:cNvSpPr>
          <p:nvPr>
            <p:ph sz="quarter" idx="1"/>
          </p:nvPr>
        </p:nvSpPr>
        <p:spPr/>
        <p:txBody>
          <a:bodyPr/>
          <a:lstStyle/>
          <a:p>
            <a:r>
              <a:rPr lang="en-US" dirty="0" smtClean="0"/>
              <a:t>The Observations of her activities is </a:t>
            </a:r>
          </a:p>
          <a:p>
            <a:pPr>
              <a:buNone/>
            </a:pPr>
            <a:r>
              <a:rPr lang="en-US" dirty="0" smtClean="0"/>
              <a:t>    If it is Rainy the </a:t>
            </a:r>
            <a:r>
              <a:rPr lang="en-US" dirty="0" err="1" smtClean="0"/>
              <a:t>behaviour</a:t>
            </a:r>
            <a:r>
              <a:rPr lang="en-US" dirty="0" smtClean="0"/>
              <a:t> is </a:t>
            </a:r>
          </a:p>
          <a:p>
            <a:pPr>
              <a:buNone/>
            </a:pPr>
            <a:r>
              <a:rPr lang="en-US" dirty="0" smtClean="0"/>
              <a:t>    Walk = 0.1</a:t>
            </a:r>
          </a:p>
          <a:p>
            <a:pPr>
              <a:buNone/>
            </a:pPr>
            <a:r>
              <a:rPr lang="en-US" dirty="0" smtClean="0"/>
              <a:t>    Clean = 0.5</a:t>
            </a:r>
          </a:p>
          <a:p>
            <a:pPr>
              <a:buNone/>
            </a:pPr>
            <a:r>
              <a:rPr lang="en-US" dirty="0" smtClean="0"/>
              <a:t>    Shop = 0.4</a:t>
            </a:r>
          </a:p>
          <a:p>
            <a:r>
              <a:rPr lang="en-US" dirty="0" smtClean="0"/>
              <a:t> If it is Sunny  the </a:t>
            </a:r>
            <a:r>
              <a:rPr lang="en-US" dirty="0" err="1" smtClean="0"/>
              <a:t>behaviour</a:t>
            </a:r>
            <a:r>
              <a:rPr lang="en-US" dirty="0" smtClean="0"/>
              <a:t> is </a:t>
            </a:r>
          </a:p>
          <a:p>
            <a:pPr>
              <a:buNone/>
            </a:pPr>
            <a:r>
              <a:rPr lang="en-US" dirty="0" smtClean="0"/>
              <a:t>     Walk = 0.6</a:t>
            </a:r>
          </a:p>
          <a:p>
            <a:pPr>
              <a:buNone/>
            </a:pPr>
            <a:r>
              <a:rPr lang="en-US" dirty="0" smtClean="0"/>
              <a:t>     Clean = 0.3</a:t>
            </a:r>
          </a:p>
          <a:p>
            <a:pPr>
              <a:buNone/>
            </a:pPr>
            <a:r>
              <a:rPr lang="en-US" dirty="0" smtClean="0"/>
              <a:t>      Shop = 0.1</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Viterbi</a:t>
            </a:r>
            <a:r>
              <a:rPr lang="en-US" dirty="0" smtClean="0"/>
              <a:t> algorithm with example</a:t>
            </a:r>
            <a:endParaRPr lang="en-US" dirty="0"/>
          </a:p>
        </p:txBody>
      </p:sp>
      <p:sp>
        <p:nvSpPr>
          <p:cNvPr id="3" name="Content Placeholder 2"/>
          <p:cNvSpPr>
            <a:spLocks noGrp="1"/>
          </p:cNvSpPr>
          <p:nvPr>
            <p:ph sz="quarter" idx="1"/>
          </p:nvPr>
        </p:nvSpPr>
        <p:spPr/>
        <p:txBody>
          <a:bodyPr/>
          <a:lstStyle/>
          <a:p>
            <a:r>
              <a:rPr lang="en-US" dirty="0" smtClean="0"/>
              <a:t>If the observations are WCSW</a:t>
            </a:r>
          </a:p>
          <a:p>
            <a:endParaRPr lang="en-US" dirty="0" smtClean="0"/>
          </a:p>
          <a:p>
            <a:r>
              <a:rPr lang="en-US" dirty="0" smtClean="0"/>
              <a:t>Then according to algorithm find the overall </a:t>
            </a:r>
            <a:r>
              <a:rPr lang="en-US" dirty="0" err="1" smtClean="0"/>
              <a:t>prob</a:t>
            </a:r>
            <a:r>
              <a:rPr lang="en-US" dirty="0" smtClean="0"/>
              <a:t>, </a:t>
            </a:r>
            <a:r>
              <a:rPr lang="en-US" dirty="0" err="1" smtClean="0"/>
              <a:t>vit</a:t>
            </a:r>
            <a:r>
              <a:rPr lang="en-US" dirty="0" smtClean="0"/>
              <a:t> </a:t>
            </a:r>
            <a:r>
              <a:rPr lang="en-US" dirty="0" err="1" smtClean="0"/>
              <a:t>Prob</a:t>
            </a:r>
            <a:r>
              <a:rPr lang="en-US" dirty="0" smtClean="0"/>
              <a:t>, </a:t>
            </a:r>
            <a:r>
              <a:rPr lang="en-US" dirty="0" err="1" smtClean="0"/>
              <a:t>vit_path</a:t>
            </a:r>
            <a:r>
              <a:rPr lang="en-US" dirty="0" smtClean="0"/>
              <a:t>.</a:t>
            </a:r>
          </a:p>
          <a:p>
            <a:endParaRPr lang="en-US" dirty="0" smtClean="0"/>
          </a:p>
          <a:p>
            <a:r>
              <a:rPr lang="en-US" dirty="0" smtClean="0"/>
              <a:t>In </a:t>
            </a:r>
            <a:r>
              <a:rPr lang="en-US" dirty="0" err="1" smtClean="0"/>
              <a:t>vi_path</a:t>
            </a:r>
            <a:r>
              <a:rPr lang="en-US" dirty="0" smtClean="0"/>
              <a:t> you get the sequence of states which need to compare with the original states in order to know the accuracy </a:t>
            </a:r>
          </a:p>
          <a:p>
            <a:endParaRPr lang="en-US" dirty="0" smtClean="0"/>
          </a:p>
          <a:p>
            <a:r>
              <a:rPr lang="en-US" dirty="0" smtClean="0"/>
              <a:t>Through many examples the accuracy varies between 80-90%</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the Ice-Cream Problem</a:t>
            </a:r>
            <a:endParaRPr lang="en-US" dirty="0"/>
          </a:p>
        </p:txBody>
      </p:sp>
      <p:sp>
        <p:nvSpPr>
          <p:cNvPr id="3" name="Content Placeholder 2"/>
          <p:cNvSpPr>
            <a:spLocks noGrp="1"/>
          </p:cNvSpPr>
          <p:nvPr>
            <p:ph sz="quarter" idx="1"/>
          </p:nvPr>
        </p:nvSpPr>
        <p:spPr/>
        <p:txBody>
          <a:bodyPr/>
          <a:lstStyle/>
          <a:p>
            <a:r>
              <a:rPr lang="en-US" dirty="0" smtClean="0"/>
              <a:t>Use VITERBI Algorithm for the following.</a:t>
            </a:r>
          </a:p>
          <a:p>
            <a:pPr marL="0" indent="0">
              <a:buNone/>
            </a:pPr>
            <a:endParaRPr lang="en-US" dirty="0"/>
          </a:p>
          <a:p>
            <a:pPr marL="0" indent="0">
              <a:buNone/>
            </a:pPr>
            <a:r>
              <a:rPr lang="en-US" dirty="0" smtClean="0"/>
              <a:t>Consider the observations of John eating ice-cream for three consecutive days is {3,1,3}.</a:t>
            </a:r>
          </a:p>
          <a:p>
            <a:pPr marL="0" indent="0">
              <a:buNone/>
            </a:pPr>
            <a:endParaRPr lang="en-US" dirty="0"/>
          </a:p>
          <a:p>
            <a:pPr marL="0" indent="0">
              <a:buNone/>
            </a:pPr>
            <a:r>
              <a:rPr lang="en-US" dirty="0" smtClean="0"/>
              <a:t>IDENTIFY THE HIDDEN STATE USING VITERBI ALGORITHM</a:t>
            </a:r>
            <a:endParaRPr lang="en-US" dirty="0"/>
          </a:p>
        </p:txBody>
      </p:sp>
    </p:spTree>
    <p:extLst>
      <p:ext uri="{BB962C8B-B14F-4D97-AF65-F5344CB8AC3E}">
        <p14:creationId xmlns:p14="http://schemas.microsoft.com/office/powerpoint/2010/main" val="10515338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447800"/>
            <a:ext cx="1219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H</a:t>
            </a:r>
            <a:endParaRPr lang="en-US" sz="3600" dirty="0">
              <a:solidFill>
                <a:schemeClr val="tx1"/>
              </a:solidFill>
            </a:endParaRPr>
          </a:p>
        </p:txBody>
      </p:sp>
      <p:sp>
        <p:nvSpPr>
          <p:cNvPr id="5" name="Rectangle 4"/>
          <p:cNvSpPr/>
          <p:nvPr/>
        </p:nvSpPr>
        <p:spPr>
          <a:xfrm>
            <a:off x="4038600" y="1447800"/>
            <a:ext cx="1219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H</a:t>
            </a:r>
            <a:endParaRPr lang="en-US" sz="3600" dirty="0">
              <a:solidFill>
                <a:schemeClr val="tx1"/>
              </a:solidFill>
            </a:endParaRPr>
          </a:p>
        </p:txBody>
      </p:sp>
      <p:sp>
        <p:nvSpPr>
          <p:cNvPr id="6" name="Rectangle 5"/>
          <p:cNvSpPr/>
          <p:nvPr/>
        </p:nvSpPr>
        <p:spPr>
          <a:xfrm>
            <a:off x="6934200" y="1447800"/>
            <a:ext cx="1219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H</a:t>
            </a:r>
            <a:endParaRPr lang="en-US" sz="3600" dirty="0">
              <a:solidFill>
                <a:schemeClr val="tx1"/>
              </a:solidFill>
            </a:endParaRPr>
          </a:p>
        </p:txBody>
      </p:sp>
      <p:sp>
        <p:nvSpPr>
          <p:cNvPr id="7" name="Rectangle 6"/>
          <p:cNvSpPr/>
          <p:nvPr/>
        </p:nvSpPr>
        <p:spPr>
          <a:xfrm>
            <a:off x="1066800" y="3352800"/>
            <a:ext cx="1219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8" name="Rectangle 7"/>
          <p:cNvSpPr/>
          <p:nvPr/>
        </p:nvSpPr>
        <p:spPr>
          <a:xfrm>
            <a:off x="4038600" y="3352800"/>
            <a:ext cx="1219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9" name="Rectangle 8"/>
          <p:cNvSpPr/>
          <p:nvPr/>
        </p:nvSpPr>
        <p:spPr>
          <a:xfrm>
            <a:off x="6934200" y="3352800"/>
            <a:ext cx="1219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p>
        </p:txBody>
      </p:sp>
      <p:sp>
        <p:nvSpPr>
          <p:cNvPr id="10" name="Oval 9"/>
          <p:cNvSpPr/>
          <p:nvPr/>
        </p:nvSpPr>
        <p:spPr>
          <a:xfrm>
            <a:off x="1066800" y="5084618"/>
            <a:ext cx="1219200" cy="11430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3</a:t>
            </a:r>
            <a:endParaRPr lang="en-US" sz="4000" dirty="0">
              <a:solidFill>
                <a:schemeClr val="tx1"/>
              </a:solidFill>
            </a:endParaRPr>
          </a:p>
        </p:txBody>
      </p:sp>
      <p:sp>
        <p:nvSpPr>
          <p:cNvPr id="11" name="Oval 10"/>
          <p:cNvSpPr/>
          <p:nvPr/>
        </p:nvSpPr>
        <p:spPr>
          <a:xfrm>
            <a:off x="4114800" y="5084618"/>
            <a:ext cx="1219200" cy="11430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1</a:t>
            </a:r>
            <a:endParaRPr lang="en-US" sz="4000" dirty="0">
              <a:solidFill>
                <a:schemeClr val="tx1"/>
              </a:solidFill>
            </a:endParaRPr>
          </a:p>
        </p:txBody>
      </p:sp>
      <p:sp>
        <p:nvSpPr>
          <p:cNvPr id="12" name="Oval 11"/>
          <p:cNvSpPr/>
          <p:nvPr/>
        </p:nvSpPr>
        <p:spPr>
          <a:xfrm>
            <a:off x="6934200" y="5070763"/>
            <a:ext cx="1219200" cy="11430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rPr>
              <a:t>3</a:t>
            </a:r>
            <a:endParaRPr lang="en-US" sz="4000" dirty="0">
              <a:solidFill>
                <a:schemeClr val="tx1"/>
              </a:solidFill>
            </a:endParaRPr>
          </a:p>
        </p:txBody>
      </p:sp>
    </p:spTree>
    <p:extLst>
      <p:ext uri="{BB962C8B-B14F-4D97-AF65-F5344CB8AC3E}">
        <p14:creationId xmlns:p14="http://schemas.microsoft.com/office/powerpoint/2010/main" val="2490739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HMM</a:t>
            </a:r>
            <a:endParaRPr lang="en-US" dirty="0"/>
          </a:p>
        </p:txBody>
      </p:sp>
      <p:sp>
        <p:nvSpPr>
          <p:cNvPr id="3" name="Content Placeholder 2"/>
          <p:cNvSpPr>
            <a:spLocks noGrp="1"/>
          </p:cNvSpPr>
          <p:nvPr>
            <p:ph sz="quarter" idx="1"/>
          </p:nvPr>
        </p:nvSpPr>
        <p:spPr/>
        <p:txBody>
          <a:bodyPr/>
          <a:lstStyle/>
          <a:p>
            <a:r>
              <a:rPr lang="en-US" dirty="0" smtClean="0"/>
              <a:t>Cryptanalysis</a:t>
            </a:r>
          </a:p>
          <a:p>
            <a:endParaRPr lang="en-US" dirty="0" smtClean="0"/>
          </a:p>
          <a:p>
            <a:r>
              <a:rPr lang="en-US" dirty="0" smtClean="0"/>
              <a:t>Speech Recognition</a:t>
            </a:r>
          </a:p>
          <a:p>
            <a:endParaRPr lang="en-US" dirty="0" smtClean="0"/>
          </a:p>
          <a:p>
            <a:r>
              <a:rPr lang="en-US" dirty="0" smtClean="0"/>
              <a:t>Pattern Recognition</a:t>
            </a:r>
          </a:p>
          <a:p>
            <a:endParaRPr lang="en-US" dirty="0" smtClean="0"/>
          </a:p>
          <a:p>
            <a:r>
              <a:rPr lang="en-US" dirty="0" smtClean="0"/>
              <a:t>Activity Recognition</a:t>
            </a:r>
          </a:p>
          <a:p>
            <a:endParaRPr lang="en-US" dirty="0" smtClean="0"/>
          </a:p>
          <a:p>
            <a:r>
              <a:rPr lang="en-US" dirty="0" smtClean="0"/>
              <a:t>Machine Translation</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Property</a:t>
            </a:r>
            <a:endParaRPr lang="en-US" dirty="0"/>
          </a:p>
        </p:txBody>
      </p:sp>
      <p:sp>
        <p:nvSpPr>
          <p:cNvPr id="3" name="Content Placeholder 2"/>
          <p:cNvSpPr>
            <a:spLocks noGrp="1"/>
          </p:cNvSpPr>
          <p:nvPr>
            <p:ph sz="quarter" idx="1"/>
          </p:nvPr>
        </p:nvSpPr>
        <p:spPr/>
        <p:txBody>
          <a:bodyPr/>
          <a:lstStyle/>
          <a:p>
            <a:r>
              <a:rPr lang="en-US" dirty="0" smtClean="0"/>
              <a:t>Markov Property : The Current state of the system depends only on the previous state of the system</a:t>
            </a:r>
          </a:p>
          <a:p>
            <a:endParaRPr lang="en-US" dirty="0" smtClean="0"/>
          </a:p>
          <a:p>
            <a:r>
              <a:rPr lang="en-US" dirty="0" smtClean="0"/>
              <a:t>The State of the system at Time [ T+1 ] depends on the state of the system at time T.</a:t>
            </a:r>
          </a:p>
          <a:p>
            <a:endParaRPr lang="en-US" dirty="0" smtClean="0"/>
          </a:p>
          <a:p>
            <a:r>
              <a:rPr lang="en-US" dirty="0" smtClean="0"/>
              <a:t> </a:t>
            </a:r>
          </a:p>
        </p:txBody>
      </p:sp>
      <p:sp>
        <p:nvSpPr>
          <p:cNvPr id="10" name="Oval 6"/>
          <p:cNvSpPr>
            <a:spLocks noChangeArrowheads="1"/>
          </p:cNvSpPr>
          <p:nvPr/>
        </p:nvSpPr>
        <p:spPr bwMode="auto">
          <a:xfrm>
            <a:off x="533400" y="4800600"/>
            <a:ext cx="668383" cy="762000"/>
          </a:xfrm>
          <a:prstGeom prst="ellipse">
            <a:avLst/>
          </a:prstGeom>
          <a:solidFill>
            <a:srgbClr val="FF9966"/>
          </a:solidFill>
          <a:ln w="25400">
            <a:solidFill>
              <a:schemeClr val="tx1"/>
            </a:solidFill>
            <a:round/>
            <a:headEnd/>
            <a:tailEnd/>
          </a:ln>
          <a:effectLst/>
        </p:spPr>
        <p:txBody>
          <a:bodyPr wrap="none" anchor="ctr"/>
          <a:lstStyle/>
          <a:p>
            <a:pPr algn="ctr"/>
            <a:r>
              <a:rPr lang="en-US" sz="2400" i="0" dirty="0" err="1">
                <a:latin typeface="Times New Roman" pitchFamily="18" charset="0"/>
              </a:rPr>
              <a:t>X</a:t>
            </a:r>
            <a:r>
              <a:rPr lang="en-US" sz="2400" i="0" baseline="-25000" dirty="0" err="1">
                <a:solidFill>
                  <a:srgbClr val="000099"/>
                </a:solidFill>
                <a:latin typeface="Times New Roman" pitchFamily="18" charset="0"/>
              </a:rPr>
              <a:t>t</a:t>
            </a:r>
            <a:r>
              <a:rPr lang="en-US" sz="2400" i="0" baseline="-25000" dirty="0">
                <a:solidFill>
                  <a:srgbClr val="000099"/>
                </a:solidFill>
                <a:latin typeface="Times New Roman" pitchFamily="18" charset="0"/>
              </a:rPr>
              <a:t>=1</a:t>
            </a:r>
          </a:p>
        </p:txBody>
      </p:sp>
      <p:sp>
        <p:nvSpPr>
          <p:cNvPr id="13" name="Oval 6"/>
          <p:cNvSpPr>
            <a:spLocks noChangeArrowheads="1"/>
          </p:cNvSpPr>
          <p:nvPr/>
        </p:nvSpPr>
        <p:spPr bwMode="auto">
          <a:xfrm>
            <a:off x="1828800" y="4800600"/>
            <a:ext cx="668383" cy="706664"/>
          </a:xfrm>
          <a:prstGeom prst="ellipse">
            <a:avLst/>
          </a:prstGeom>
          <a:solidFill>
            <a:srgbClr val="FF9966"/>
          </a:solidFill>
          <a:ln w="25400">
            <a:solidFill>
              <a:schemeClr val="tx1"/>
            </a:solidFill>
            <a:round/>
            <a:headEnd/>
            <a:tailEnd/>
          </a:ln>
          <a:effectLst/>
        </p:spPr>
        <p:txBody>
          <a:bodyPr wrap="none" anchor="ctr"/>
          <a:lstStyle/>
          <a:p>
            <a:pPr algn="ctr"/>
            <a:r>
              <a:rPr lang="en-US" sz="2400" i="0" dirty="0" err="1" smtClean="0">
                <a:latin typeface="Times New Roman" pitchFamily="18" charset="0"/>
              </a:rPr>
              <a:t>X</a:t>
            </a:r>
            <a:r>
              <a:rPr lang="en-US" sz="2400" i="0" baseline="-25000" dirty="0" err="1" smtClean="0">
                <a:solidFill>
                  <a:srgbClr val="000099"/>
                </a:solidFill>
                <a:latin typeface="Times New Roman" pitchFamily="18" charset="0"/>
              </a:rPr>
              <a:t>t</a:t>
            </a:r>
            <a:r>
              <a:rPr lang="en-US" sz="2400" i="0" baseline="-25000" dirty="0" smtClean="0">
                <a:solidFill>
                  <a:srgbClr val="000099"/>
                </a:solidFill>
                <a:latin typeface="Times New Roman" pitchFamily="18" charset="0"/>
              </a:rPr>
              <a:t>=2</a:t>
            </a:r>
            <a:endParaRPr lang="en-US" sz="2400" i="0" baseline="-25000" dirty="0">
              <a:solidFill>
                <a:srgbClr val="000099"/>
              </a:solidFill>
              <a:latin typeface="Times New Roman" pitchFamily="18" charset="0"/>
            </a:endParaRPr>
          </a:p>
        </p:txBody>
      </p:sp>
      <p:sp>
        <p:nvSpPr>
          <p:cNvPr id="14" name="Oval 6"/>
          <p:cNvSpPr>
            <a:spLocks noChangeArrowheads="1"/>
          </p:cNvSpPr>
          <p:nvPr/>
        </p:nvSpPr>
        <p:spPr bwMode="auto">
          <a:xfrm>
            <a:off x="3352800" y="4800600"/>
            <a:ext cx="668383" cy="706664"/>
          </a:xfrm>
          <a:prstGeom prst="ellipse">
            <a:avLst/>
          </a:prstGeom>
          <a:solidFill>
            <a:srgbClr val="FF9966"/>
          </a:solidFill>
          <a:ln w="25400">
            <a:solidFill>
              <a:schemeClr val="tx1"/>
            </a:solidFill>
            <a:round/>
            <a:headEnd/>
            <a:tailEnd/>
          </a:ln>
          <a:effectLst/>
        </p:spPr>
        <p:txBody>
          <a:bodyPr wrap="none" anchor="ctr"/>
          <a:lstStyle/>
          <a:p>
            <a:pPr algn="ctr"/>
            <a:r>
              <a:rPr lang="en-US" sz="2400" i="0" dirty="0" err="1" smtClean="0">
                <a:latin typeface="Times New Roman" pitchFamily="18" charset="0"/>
              </a:rPr>
              <a:t>X</a:t>
            </a:r>
            <a:r>
              <a:rPr lang="en-US" sz="2400" i="0" baseline="-25000" dirty="0" err="1" smtClean="0">
                <a:solidFill>
                  <a:srgbClr val="000099"/>
                </a:solidFill>
                <a:latin typeface="Times New Roman" pitchFamily="18" charset="0"/>
              </a:rPr>
              <a:t>t</a:t>
            </a:r>
            <a:r>
              <a:rPr lang="en-US" sz="2400" i="0" baseline="-25000" dirty="0" smtClean="0">
                <a:solidFill>
                  <a:srgbClr val="000099"/>
                </a:solidFill>
                <a:latin typeface="Times New Roman" pitchFamily="18" charset="0"/>
              </a:rPr>
              <a:t>=3</a:t>
            </a:r>
            <a:endParaRPr lang="en-US" sz="2400" i="0" baseline="-25000" dirty="0">
              <a:solidFill>
                <a:srgbClr val="000099"/>
              </a:solidFill>
              <a:latin typeface="Times New Roman" pitchFamily="18" charset="0"/>
            </a:endParaRPr>
          </a:p>
        </p:txBody>
      </p:sp>
      <p:sp>
        <p:nvSpPr>
          <p:cNvPr id="15" name="Oval 6"/>
          <p:cNvSpPr>
            <a:spLocks noChangeArrowheads="1"/>
          </p:cNvSpPr>
          <p:nvPr/>
        </p:nvSpPr>
        <p:spPr bwMode="auto">
          <a:xfrm>
            <a:off x="4800600" y="4800600"/>
            <a:ext cx="668383" cy="706664"/>
          </a:xfrm>
          <a:prstGeom prst="ellipse">
            <a:avLst/>
          </a:prstGeom>
          <a:solidFill>
            <a:srgbClr val="FF9966"/>
          </a:solidFill>
          <a:ln w="25400">
            <a:solidFill>
              <a:schemeClr val="tx1"/>
            </a:solidFill>
            <a:round/>
            <a:headEnd/>
            <a:tailEnd/>
          </a:ln>
          <a:effectLst/>
        </p:spPr>
        <p:txBody>
          <a:bodyPr wrap="none" anchor="ctr"/>
          <a:lstStyle/>
          <a:p>
            <a:pPr algn="ctr"/>
            <a:r>
              <a:rPr lang="en-US" sz="2400" i="0" dirty="0" err="1" smtClean="0">
                <a:latin typeface="Times New Roman" pitchFamily="18" charset="0"/>
              </a:rPr>
              <a:t>X</a:t>
            </a:r>
            <a:r>
              <a:rPr lang="en-US" sz="2400" i="0" baseline="-25000" dirty="0" err="1" smtClean="0">
                <a:solidFill>
                  <a:srgbClr val="000099"/>
                </a:solidFill>
                <a:latin typeface="Times New Roman" pitchFamily="18" charset="0"/>
              </a:rPr>
              <a:t>t</a:t>
            </a:r>
            <a:r>
              <a:rPr lang="en-US" sz="2400" i="0" baseline="-25000" dirty="0" smtClean="0">
                <a:solidFill>
                  <a:srgbClr val="000099"/>
                </a:solidFill>
                <a:latin typeface="Times New Roman" pitchFamily="18" charset="0"/>
              </a:rPr>
              <a:t>=4</a:t>
            </a:r>
            <a:endParaRPr lang="en-US" sz="2400" i="0" baseline="-25000" dirty="0">
              <a:solidFill>
                <a:srgbClr val="000099"/>
              </a:solidFill>
              <a:latin typeface="Times New Roman" pitchFamily="18" charset="0"/>
            </a:endParaRPr>
          </a:p>
        </p:txBody>
      </p:sp>
      <p:sp>
        <p:nvSpPr>
          <p:cNvPr id="16" name="Oval 6"/>
          <p:cNvSpPr>
            <a:spLocks noChangeArrowheads="1"/>
          </p:cNvSpPr>
          <p:nvPr/>
        </p:nvSpPr>
        <p:spPr bwMode="auto">
          <a:xfrm>
            <a:off x="6477000" y="4800600"/>
            <a:ext cx="668383" cy="706664"/>
          </a:xfrm>
          <a:prstGeom prst="ellipse">
            <a:avLst/>
          </a:prstGeom>
          <a:solidFill>
            <a:srgbClr val="FF9966"/>
          </a:solidFill>
          <a:ln w="25400">
            <a:solidFill>
              <a:schemeClr val="tx1"/>
            </a:solidFill>
            <a:round/>
            <a:headEnd/>
            <a:tailEnd/>
          </a:ln>
          <a:effectLst/>
        </p:spPr>
        <p:txBody>
          <a:bodyPr wrap="none" anchor="ctr"/>
          <a:lstStyle/>
          <a:p>
            <a:pPr algn="ctr"/>
            <a:r>
              <a:rPr lang="en-US" sz="2400" i="0" dirty="0" err="1" smtClean="0">
                <a:latin typeface="Times New Roman" pitchFamily="18" charset="0"/>
              </a:rPr>
              <a:t>X</a:t>
            </a:r>
            <a:r>
              <a:rPr lang="en-US" sz="2400" i="0" baseline="-25000" dirty="0" err="1" smtClean="0">
                <a:solidFill>
                  <a:srgbClr val="000099"/>
                </a:solidFill>
                <a:latin typeface="Times New Roman" pitchFamily="18" charset="0"/>
              </a:rPr>
              <a:t>t</a:t>
            </a:r>
            <a:r>
              <a:rPr lang="en-US" sz="2400" i="0" baseline="-25000" dirty="0" smtClean="0">
                <a:solidFill>
                  <a:srgbClr val="000099"/>
                </a:solidFill>
                <a:latin typeface="Times New Roman" pitchFamily="18" charset="0"/>
              </a:rPr>
              <a:t>=5</a:t>
            </a:r>
            <a:endParaRPr lang="en-US" sz="2400" i="0" baseline="-25000" dirty="0">
              <a:solidFill>
                <a:srgbClr val="000099"/>
              </a:solidFill>
              <a:latin typeface="Times New Roman" pitchFamily="18" charset="0"/>
            </a:endParaRPr>
          </a:p>
        </p:txBody>
      </p:sp>
      <p:cxnSp>
        <p:nvCxnSpPr>
          <p:cNvPr id="17" name="AutoShape 12"/>
          <p:cNvCxnSpPr>
            <a:cxnSpLocks noChangeShapeType="1"/>
          </p:cNvCxnSpPr>
          <p:nvPr/>
        </p:nvCxnSpPr>
        <p:spPr bwMode="auto">
          <a:xfrm rot="5400000" flipH="1" flipV="1">
            <a:off x="1507557" y="4131243"/>
            <a:ext cx="15902" cy="1354615"/>
          </a:xfrm>
          <a:prstGeom prst="curvedConnector3">
            <a:avLst>
              <a:gd name="adj1" fmla="val 744158"/>
            </a:avLst>
          </a:prstGeom>
          <a:noFill/>
          <a:ln w="25400">
            <a:solidFill>
              <a:schemeClr val="tx1"/>
            </a:solidFill>
            <a:round/>
            <a:headEnd/>
            <a:tailEnd type="triangle" w="med" len="med"/>
          </a:ln>
          <a:effectLst/>
        </p:spPr>
      </p:cxnSp>
      <p:cxnSp>
        <p:nvCxnSpPr>
          <p:cNvPr id="19" name="AutoShape 12"/>
          <p:cNvCxnSpPr>
            <a:cxnSpLocks noChangeShapeType="1"/>
          </p:cNvCxnSpPr>
          <p:nvPr/>
        </p:nvCxnSpPr>
        <p:spPr bwMode="auto">
          <a:xfrm rot="5400000" flipH="1" flipV="1">
            <a:off x="2955357" y="4131243"/>
            <a:ext cx="15902" cy="1354615"/>
          </a:xfrm>
          <a:prstGeom prst="curvedConnector3">
            <a:avLst>
              <a:gd name="adj1" fmla="val 744158"/>
            </a:avLst>
          </a:prstGeom>
          <a:noFill/>
          <a:ln w="25400">
            <a:solidFill>
              <a:schemeClr val="tx1"/>
            </a:solidFill>
            <a:round/>
            <a:headEnd/>
            <a:tailEnd type="triangle" w="med" len="med"/>
          </a:ln>
          <a:effectLst/>
        </p:spPr>
      </p:cxnSp>
      <p:cxnSp>
        <p:nvCxnSpPr>
          <p:cNvPr id="20" name="AutoShape 12"/>
          <p:cNvCxnSpPr>
            <a:cxnSpLocks noChangeShapeType="1"/>
          </p:cNvCxnSpPr>
          <p:nvPr/>
        </p:nvCxnSpPr>
        <p:spPr bwMode="auto">
          <a:xfrm rot="5400000" flipH="1" flipV="1">
            <a:off x="6003357" y="4207443"/>
            <a:ext cx="15902" cy="1354615"/>
          </a:xfrm>
          <a:prstGeom prst="curvedConnector3">
            <a:avLst>
              <a:gd name="adj1" fmla="val 744158"/>
            </a:avLst>
          </a:prstGeom>
          <a:noFill/>
          <a:ln w="25400">
            <a:solidFill>
              <a:schemeClr val="tx1"/>
            </a:solidFill>
            <a:round/>
            <a:headEnd/>
            <a:tailEnd type="triangle" w="med" len="med"/>
          </a:ln>
          <a:effectLst/>
        </p:spPr>
      </p:cxnSp>
      <p:cxnSp>
        <p:nvCxnSpPr>
          <p:cNvPr id="21" name="AutoShape 12"/>
          <p:cNvCxnSpPr>
            <a:cxnSpLocks noChangeShapeType="1"/>
          </p:cNvCxnSpPr>
          <p:nvPr/>
        </p:nvCxnSpPr>
        <p:spPr bwMode="auto">
          <a:xfrm rot="5400000" flipH="1" flipV="1">
            <a:off x="4479357" y="4131243"/>
            <a:ext cx="15902" cy="1354615"/>
          </a:xfrm>
          <a:prstGeom prst="curvedConnector3">
            <a:avLst>
              <a:gd name="adj1" fmla="val 744158"/>
            </a:avLst>
          </a:prstGeom>
          <a:noFill/>
          <a:ln w="25400">
            <a:solidFill>
              <a:schemeClr val="tx1"/>
            </a:solidFill>
            <a:round/>
            <a:headEnd/>
            <a:tailEnd type="triangle" w="med" len="med"/>
          </a:ln>
          <a:effectLst/>
        </p:spPr>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US" dirty="0" smtClean="0">
                <a:hlinkClick r:id="rId2"/>
              </a:rPr>
              <a:t>http://en.wikipedia.org/wiki/Hidden_Markov_model</a:t>
            </a:r>
            <a:endParaRPr lang="en-US" dirty="0" smtClean="0"/>
          </a:p>
          <a:p>
            <a:r>
              <a:rPr lang="en-US" dirty="0" smtClean="0">
                <a:hlinkClick r:id="rId3"/>
              </a:rPr>
              <a:t>www.evl.uic.edu/shalini/coursework/hmm</a:t>
            </a:r>
            <a:endParaRPr lang="en-US" dirty="0" smtClean="0"/>
          </a:p>
          <a:p>
            <a:r>
              <a:rPr lang="en-US" u="sng" dirty="0" smtClean="0">
                <a:solidFill>
                  <a:schemeClr val="accent1"/>
                </a:solidFill>
                <a:hlinkClick r:id="rId4"/>
              </a:rPr>
              <a:t>www.cedar.buffalo.edu/~govind/CS661/Lec12.</a:t>
            </a:r>
            <a:r>
              <a:rPr lang="en-US" b="1" u="sng" dirty="0" smtClean="0">
                <a:solidFill>
                  <a:schemeClr val="accent1"/>
                </a:solidFill>
                <a:hlinkClick r:id="rId4"/>
              </a:rPr>
              <a:t>ppt</a:t>
            </a:r>
            <a:endParaRPr lang="en-US" b="1" u="sng" dirty="0" smtClean="0">
              <a:solidFill>
                <a:schemeClr val="accent1"/>
              </a:solidFill>
            </a:endParaRPr>
          </a:p>
          <a:p>
            <a:r>
              <a:rPr lang="en-US" u="sng" dirty="0" smtClean="0">
                <a:solidFill>
                  <a:schemeClr val="accent1"/>
                </a:solidFill>
              </a:rPr>
              <a:t>www.bios.niu.edu/johns/bioinf.../</a:t>
            </a:r>
            <a:r>
              <a:rPr lang="en-US" b="1" u="sng" dirty="0" smtClean="0">
                <a:solidFill>
                  <a:schemeClr val="accent1"/>
                </a:solidFill>
              </a:rPr>
              <a:t>Hidden</a:t>
            </a:r>
            <a:r>
              <a:rPr lang="en-US" u="sng" dirty="0" smtClean="0">
                <a:solidFill>
                  <a:schemeClr val="accent1"/>
                </a:solidFill>
              </a:rPr>
              <a:t>%20</a:t>
            </a:r>
            <a:r>
              <a:rPr lang="en-US" b="1" u="sng" dirty="0" smtClean="0">
                <a:solidFill>
                  <a:schemeClr val="accent1"/>
                </a:solidFill>
              </a:rPr>
              <a:t>Markov</a:t>
            </a:r>
            <a:r>
              <a:rPr lang="en-US" u="sng" dirty="0" smtClean="0">
                <a:solidFill>
                  <a:schemeClr val="accent1"/>
                </a:solidFill>
              </a:rPr>
              <a:t>%20</a:t>
            </a:r>
            <a:r>
              <a:rPr lang="en-US" b="1" u="sng" dirty="0" smtClean="0">
                <a:solidFill>
                  <a:schemeClr val="accent1"/>
                </a:solidFill>
              </a:rPr>
              <a:t>Models</a:t>
            </a:r>
            <a:r>
              <a:rPr lang="en-US" u="sng" dirty="0" smtClean="0">
                <a:solidFill>
                  <a:schemeClr val="accent1"/>
                </a:solidFill>
              </a:rPr>
              <a:t>.</a:t>
            </a:r>
            <a:r>
              <a:rPr lang="en-US" b="1" u="sng" dirty="0" smtClean="0">
                <a:solidFill>
                  <a:schemeClr val="accent1"/>
                </a:solidFill>
              </a:rPr>
              <a:t>ppt</a:t>
            </a:r>
            <a:endParaRPr lang="en-US" u="sng" dirty="0" smtClean="0">
              <a:solidFill>
                <a:schemeClr val="accent1"/>
              </a:solidFill>
            </a:endParaRPr>
          </a:p>
          <a:p>
            <a:r>
              <a:rPr lang="en-US" dirty="0" smtClean="0">
                <a:hlinkClick r:id="rId5"/>
              </a:rPr>
              <a:t>www.ece.drexel.edu/gailr/ECE-S690-503/</a:t>
            </a:r>
            <a:r>
              <a:rPr lang="en-US" b="1" dirty="0" smtClean="0">
                <a:hlinkClick r:id="rId5"/>
              </a:rPr>
              <a:t>markov</a:t>
            </a:r>
            <a:r>
              <a:rPr lang="en-US" dirty="0" smtClean="0">
                <a:hlinkClick r:id="rId5"/>
              </a:rPr>
              <a:t>_</a:t>
            </a:r>
            <a:r>
              <a:rPr lang="en-US" b="1" dirty="0" smtClean="0">
                <a:hlinkClick r:id="rId5"/>
              </a:rPr>
              <a:t>models</a:t>
            </a:r>
            <a:r>
              <a:rPr lang="en-US" dirty="0" smtClean="0">
                <a:hlinkClick r:id="rId5"/>
              </a:rPr>
              <a:t>.</a:t>
            </a:r>
            <a:r>
              <a:rPr lang="en-US" b="1" dirty="0" smtClean="0">
                <a:hlinkClick r:id="rId5"/>
              </a:rPr>
              <a:t>ppt</a:t>
            </a:r>
            <a:r>
              <a:rPr lang="en-US" dirty="0" smtClean="0">
                <a:hlinkClick r:id="rId5"/>
              </a:rPr>
              <a:t>.pdf</a:t>
            </a: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838200" y="1143000"/>
            <a:ext cx="7467600" cy="4873752"/>
          </a:xfrm>
        </p:spPr>
        <p:txBody>
          <a:bodyPr/>
          <a:lstStyle/>
          <a:p>
            <a:endParaRPr lang="en-US" dirty="0" smtClean="0"/>
          </a:p>
          <a:p>
            <a:endParaRPr lang="en-US" dirty="0" smtClean="0"/>
          </a:p>
          <a:p>
            <a:endParaRPr lang="en-US" dirty="0" smtClean="0"/>
          </a:p>
          <a:p>
            <a:endParaRPr lang="en-US" dirty="0" smtClean="0"/>
          </a:p>
          <a:p>
            <a:pPr lvl="6">
              <a:buNone/>
            </a:pPr>
            <a:r>
              <a:rPr lang="en-US" sz="4000" dirty="0" smtClean="0"/>
              <a:t>Thank you</a:t>
            </a:r>
            <a:endParaRPr lang="en-US" sz="4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Markov Model : Example</a:t>
            </a:r>
            <a:endParaRPr lang="en-US" dirty="0"/>
          </a:p>
        </p:txBody>
      </p:sp>
      <p:sp>
        <p:nvSpPr>
          <p:cNvPr id="3" name="Content Placeholder 2"/>
          <p:cNvSpPr>
            <a:spLocks noGrp="1"/>
          </p:cNvSpPr>
          <p:nvPr>
            <p:ph sz="quarter" idx="1"/>
          </p:nvPr>
        </p:nvSpPr>
        <p:spPr/>
        <p:txBody>
          <a:bodyPr/>
          <a:lstStyle/>
          <a:p>
            <a:r>
              <a:rPr lang="en-US" dirty="0" smtClean="0"/>
              <a:t>A Discrete Markov Model with 5 states.</a:t>
            </a:r>
          </a:p>
          <a:p>
            <a:pPr>
              <a:buNone/>
            </a:pPr>
            <a:endParaRPr lang="en-US" dirty="0" smtClean="0"/>
          </a:p>
          <a:p>
            <a:r>
              <a:rPr lang="en-US" dirty="0" smtClean="0"/>
              <a:t>Each </a:t>
            </a:r>
            <a:r>
              <a:rPr lang="en-US" dirty="0" err="1" smtClean="0"/>
              <a:t>aij</a:t>
            </a:r>
            <a:r>
              <a:rPr lang="en-US" dirty="0" smtClean="0"/>
              <a:t> represents the probability of moving from state ‘ </a:t>
            </a:r>
            <a:r>
              <a:rPr lang="en-US" dirty="0" err="1" smtClean="0"/>
              <a:t>i</a:t>
            </a:r>
            <a:r>
              <a:rPr lang="en-US" dirty="0" smtClean="0"/>
              <a:t>’  to state  ’j’.</a:t>
            </a:r>
          </a:p>
        </p:txBody>
      </p:sp>
      <p:pic>
        <p:nvPicPr>
          <p:cNvPr id="4" name="Picture 4" descr="1"/>
          <p:cNvPicPr>
            <a:picLocks noChangeAspect="1" noChangeArrowheads="1"/>
          </p:cNvPicPr>
          <p:nvPr/>
        </p:nvPicPr>
        <p:blipFill>
          <a:blip r:embed="rId2" cstate="print"/>
          <a:srcRect/>
          <a:stretch>
            <a:fillRect/>
          </a:stretch>
        </p:blipFill>
        <p:spPr>
          <a:xfrm>
            <a:off x="3276600" y="3570345"/>
            <a:ext cx="2971800" cy="2917913"/>
          </a:xfrm>
          <a:prstGeom prst="rect">
            <a:avLst/>
          </a:prstGeom>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The probability to start in a given state I is </a:t>
            </a:r>
            <a:r>
              <a:rPr lang="en-US" dirty="0" err="1" smtClean="0"/>
              <a:t>π</a:t>
            </a:r>
            <a:r>
              <a:rPr lang="en-US" baseline="-25000" dirty="0" err="1" smtClean="0"/>
              <a:t>i</a:t>
            </a:r>
            <a:r>
              <a:rPr lang="en-US" dirty="0" smtClean="0"/>
              <a:t>.</a:t>
            </a:r>
          </a:p>
          <a:p>
            <a:endParaRPr lang="en-US" dirty="0" smtClean="0"/>
          </a:p>
          <a:p>
            <a:r>
              <a:rPr lang="en-US" dirty="0" smtClean="0"/>
              <a:t>The Vector π represents the start probabilities.</a:t>
            </a:r>
          </a:p>
          <a:p>
            <a:endParaRPr lang="en-US" dirty="0" smtClean="0"/>
          </a:p>
          <a:p>
            <a:r>
              <a:rPr lang="en-US" dirty="0" smtClean="0"/>
              <a:t> To define Markov model, the following probabilities have to be specified: transition probabilities    </a:t>
            </a:r>
            <a:r>
              <a:rPr lang="en-US" dirty="0" err="1" smtClean="0"/>
              <a:t>aij</a:t>
            </a:r>
            <a:r>
              <a:rPr lang="en-US" dirty="0" smtClean="0"/>
              <a:t> = P(Si | </a:t>
            </a:r>
            <a:r>
              <a:rPr lang="en-US" dirty="0" err="1" smtClean="0"/>
              <a:t>Sj</a:t>
            </a:r>
            <a:r>
              <a:rPr lang="en-US" dirty="0" smtClean="0"/>
              <a:t> )   and</a:t>
            </a:r>
          </a:p>
          <a:p>
            <a:pPr>
              <a:buNone/>
            </a:pPr>
            <a:r>
              <a:rPr lang="en-US" dirty="0" smtClean="0"/>
              <a:t>    initial probabilities  </a:t>
            </a:r>
          </a:p>
          <a:p>
            <a:pPr>
              <a:buNone/>
            </a:pPr>
            <a:r>
              <a:rPr lang="en-US" dirty="0" smtClean="0"/>
              <a:t>                     </a:t>
            </a:r>
            <a:r>
              <a:rPr lang="en-US" sz="4400" dirty="0" err="1" smtClean="0"/>
              <a:t>π</a:t>
            </a:r>
            <a:r>
              <a:rPr lang="en-US" sz="4400" baseline="-25000" dirty="0" err="1" smtClean="0"/>
              <a:t>i</a:t>
            </a:r>
            <a:r>
              <a:rPr lang="en-US" sz="4400" dirty="0" smtClean="0"/>
              <a:t> </a:t>
            </a:r>
            <a:r>
              <a:rPr lang="en-US" dirty="0" smtClean="0"/>
              <a:t>= P( Si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Markov  Models </a:t>
            </a:r>
            <a:endParaRPr lang="en-US" dirty="0"/>
          </a:p>
        </p:txBody>
      </p:sp>
      <p:sp>
        <p:nvSpPr>
          <p:cNvPr id="3" name="Content Placeholder 2"/>
          <p:cNvSpPr>
            <a:spLocks noGrp="1"/>
          </p:cNvSpPr>
          <p:nvPr>
            <p:ph sz="quarter" idx="1"/>
          </p:nvPr>
        </p:nvSpPr>
        <p:spPr/>
        <p:txBody>
          <a:bodyPr/>
          <a:lstStyle/>
          <a:p>
            <a:r>
              <a:rPr lang="en-US" dirty="0" smtClean="0"/>
              <a:t>A Hidden Markov model is a statistical model in which the system being </a:t>
            </a:r>
            <a:r>
              <a:rPr lang="en-US" dirty="0" err="1" smtClean="0"/>
              <a:t>modelled</a:t>
            </a:r>
            <a:r>
              <a:rPr lang="en-US" dirty="0" smtClean="0"/>
              <a:t> is assumed to be </a:t>
            </a:r>
            <a:r>
              <a:rPr lang="en-US" dirty="0" err="1" smtClean="0"/>
              <a:t>markov</a:t>
            </a:r>
            <a:r>
              <a:rPr lang="en-US" dirty="0" smtClean="0"/>
              <a:t> process with unobserved hidden states.</a:t>
            </a:r>
          </a:p>
          <a:p>
            <a:endParaRPr lang="en-US" dirty="0" smtClean="0"/>
          </a:p>
          <a:p>
            <a:r>
              <a:rPr lang="en-US" dirty="0" smtClean="0"/>
              <a:t>In Regular Markov models the state is clearly visible to others in which the state transition probabilities are the parameters only where as in HMM the state is not visible but the output is visible.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533400"/>
            <a:ext cx="5181600" cy="5908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7795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Description</a:t>
            </a:r>
            <a:endParaRPr lang="en-US" dirty="0"/>
          </a:p>
        </p:txBody>
      </p:sp>
      <p:sp>
        <p:nvSpPr>
          <p:cNvPr id="3" name="Content Placeholder 2"/>
          <p:cNvSpPr>
            <a:spLocks noGrp="1"/>
          </p:cNvSpPr>
          <p:nvPr>
            <p:ph sz="quarter" idx="1"/>
          </p:nvPr>
        </p:nvSpPr>
        <p:spPr/>
        <p:txBody>
          <a:bodyPr/>
          <a:lstStyle/>
          <a:p>
            <a:r>
              <a:rPr lang="en-US" dirty="0" smtClean="0"/>
              <a:t>It consists of set of states : S1,S2,S3…….</a:t>
            </a:r>
            <a:r>
              <a:rPr lang="en-US" dirty="0" err="1" smtClean="0"/>
              <a:t>sn</a:t>
            </a:r>
            <a:r>
              <a:rPr lang="en-US" dirty="0" smtClean="0"/>
              <a:t>.</a:t>
            </a:r>
          </a:p>
          <a:p>
            <a:r>
              <a:rPr lang="en-US" dirty="0" smtClean="0"/>
              <a:t>Process moves from One state to another state generating a sequence of states  Si1,Si2,….</a:t>
            </a:r>
            <a:r>
              <a:rPr lang="en-US" dirty="0" err="1" smtClean="0"/>
              <a:t>Sik</a:t>
            </a:r>
            <a:r>
              <a:rPr lang="en-US" dirty="0" smtClean="0"/>
              <a:t>…</a:t>
            </a:r>
          </a:p>
          <a:p>
            <a:r>
              <a:rPr lang="en-US" dirty="0" smtClean="0"/>
              <a:t>Markov chain property:  probability of each subsequent state depends only on what was the previous state</a:t>
            </a:r>
          </a:p>
          <a:p>
            <a:pPr>
              <a:buNone/>
            </a:pPr>
            <a:r>
              <a:rPr lang="en-US" dirty="0" smtClean="0"/>
              <a:t>    P( </a:t>
            </a:r>
            <a:r>
              <a:rPr lang="en-US" dirty="0" err="1" smtClean="0"/>
              <a:t>Sik</a:t>
            </a:r>
            <a:r>
              <a:rPr lang="en-US" dirty="0" smtClean="0"/>
              <a:t> | Sk1,Si2,……..Sik-1) =  P ( </a:t>
            </a:r>
            <a:r>
              <a:rPr lang="en-US" dirty="0" err="1" smtClean="0"/>
              <a:t>Sik</a:t>
            </a:r>
            <a:r>
              <a:rPr lang="en-US" dirty="0" smtClean="0"/>
              <a:t> | Sik-1)</a:t>
            </a:r>
          </a:p>
          <a:p>
            <a:r>
              <a:rPr lang="en-US" dirty="0" smtClean="0"/>
              <a:t>States are not visible, but each state randomly generates one of M observations (or visible states)</a:t>
            </a:r>
          </a:p>
          <a:p>
            <a:pPr>
              <a:buNone/>
            </a:pPr>
            <a:r>
              <a:rPr lang="en-US" dirty="0" smtClean="0"/>
              <a:t>                V = { v1,v2,v3…..</a:t>
            </a:r>
            <a:r>
              <a:rPr lang="en-US" dirty="0" err="1" smtClean="0"/>
              <a:t>vk</a:t>
            </a:r>
            <a:r>
              <a:rPr lang="en-US" dirty="0" smtClean="0"/>
              <a:t>…..}</a:t>
            </a:r>
          </a:p>
          <a:p>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c4d6d5c-dd3b-42ff-9982-61cd752b348c" xsi:nil="true"/>
    <lcf76f155ced4ddcb4097134ff3c332f xmlns="82374d3d-c7f0-4c67-9df0-83f04a7f88ad">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B12862F5A49214EB1A32927D565AA61" ma:contentTypeVersion="7" ma:contentTypeDescription="Create a new document." ma:contentTypeScope="" ma:versionID="95ed923185f8fd108d9c0e9bde8c0716">
  <xsd:schema xmlns:xsd="http://www.w3.org/2001/XMLSchema" xmlns:xs="http://www.w3.org/2001/XMLSchema" xmlns:p="http://schemas.microsoft.com/office/2006/metadata/properties" xmlns:ns2="82374d3d-c7f0-4c67-9df0-83f04a7f88ad" xmlns:ns3="2c4d6d5c-dd3b-42ff-9982-61cd752b348c" targetNamespace="http://schemas.microsoft.com/office/2006/metadata/properties" ma:root="true" ma:fieldsID="66a13af9e3239e7a1594d7421c5cba8c" ns2:_="" ns3:_="">
    <xsd:import namespace="82374d3d-c7f0-4c67-9df0-83f04a7f88ad"/>
    <xsd:import namespace="2c4d6d5c-dd3b-42ff-9982-61cd752b348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374d3d-c7f0-4c67-9df0-83f04a7f88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c4d6d5c-dd3b-42ff-9982-61cd752b348c"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9b79846-4284-4b81-af6f-47f48b2efa47}" ma:internalName="TaxCatchAll" ma:showField="CatchAllData" ma:web="2c4d6d5c-dd3b-42ff-9982-61cd752b348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9BA9AF-1609-458D-A932-233D932077B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BE127AF-2262-4B6E-AAA5-4C7D0360CB04}"/>
</file>

<file path=customXml/itemProps3.xml><?xml version="1.0" encoding="utf-8"?>
<ds:datastoreItem xmlns:ds="http://schemas.openxmlformats.org/officeDocument/2006/customXml" ds:itemID="{158D1076-5270-4DD0-AA4D-91B1952D04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640</TotalTime>
  <Words>1459</Words>
  <Application>Microsoft Office PowerPoint</Application>
  <PresentationFormat>On-screen Show (4:3)</PresentationFormat>
  <Paragraphs>218</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Oriel</vt:lpstr>
      <vt:lpstr>Hidden Markov Models</vt:lpstr>
      <vt:lpstr>Overview</vt:lpstr>
      <vt:lpstr>Markov Models</vt:lpstr>
      <vt:lpstr>Markov Property</vt:lpstr>
      <vt:lpstr>Discrete Markov Model : Example</vt:lpstr>
      <vt:lpstr>Example</vt:lpstr>
      <vt:lpstr>Hidden  Markov  Models </vt:lpstr>
      <vt:lpstr>PowerPoint Presentation</vt:lpstr>
      <vt:lpstr> Description</vt:lpstr>
      <vt:lpstr>Essentials</vt:lpstr>
      <vt:lpstr>Hidden markov models ( Probabilistic finite state automata )</vt:lpstr>
      <vt:lpstr>PowerPoint Presentation</vt:lpstr>
      <vt:lpstr>Hidden Markov Models -  HMM</vt:lpstr>
      <vt:lpstr>Hidden markov model recognition</vt:lpstr>
      <vt:lpstr>Hidden markov model recognition</vt:lpstr>
      <vt:lpstr>Main issues  ?</vt:lpstr>
      <vt:lpstr>Weather guessing game</vt:lpstr>
      <vt:lpstr>Solutions to evacuation problem ?</vt:lpstr>
      <vt:lpstr>Solutions to linear problem</vt:lpstr>
      <vt:lpstr>Weather guessing game</vt:lpstr>
      <vt:lpstr>Construct  State Transition Diagram</vt:lpstr>
      <vt:lpstr>PowerPoint Presentation</vt:lpstr>
      <vt:lpstr>PowerPoint Presentation</vt:lpstr>
      <vt:lpstr>PowerPoint Presentation</vt:lpstr>
      <vt:lpstr>viterbi algorithm</vt:lpstr>
      <vt:lpstr>PowerPoint Presentation</vt:lpstr>
      <vt:lpstr>Solution to decoding problem ?</vt:lpstr>
      <vt:lpstr>Viterbi algorithm</vt:lpstr>
      <vt:lpstr> viterbi algorithm with example</vt:lpstr>
      <vt:lpstr>PowerPoint Presentation</vt:lpstr>
      <vt:lpstr>PowerPoint Presentation</vt:lpstr>
      <vt:lpstr>PowerPoint Presentation</vt:lpstr>
      <vt:lpstr>PowerPoint Presentation</vt:lpstr>
      <vt:lpstr>Viterbi algorithm with example</vt:lpstr>
      <vt:lpstr>Viterbi algorithm with example</vt:lpstr>
      <vt:lpstr>Viterbi algorithm with example</vt:lpstr>
      <vt:lpstr>Consider the Ice-Cream Problem</vt:lpstr>
      <vt:lpstr>PowerPoint Presentation</vt:lpstr>
      <vt:lpstr>Applications of HMM</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Markov Models</dc:title>
  <dc:creator>Raj</dc:creator>
  <cp:lastModifiedBy>Windows User</cp:lastModifiedBy>
  <cp:revision>64</cp:revision>
  <dcterms:created xsi:type="dcterms:W3CDTF">2012-10-31T03:17:19Z</dcterms:created>
  <dcterms:modified xsi:type="dcterms:W3CDTF">2022-05-26T03:48:23Z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0x0101007B12862F5A49214EB1A32927D565AA61</vt:lpwstr>
  </property>
</Properties>
</file>