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3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0" r:id="rId2"/>
    <p:sldId id="288" r:id="rId3"/>
    <p:sldId id="281" r:id="rId4"/>
    <p:sldId id="282" r:id="rId5"/>
    <p:sldId id="283" r:id="rId6"/>
    <p:sldId id="284" r:id="rId7"/>
    <p:sldId id="285" r:id="rId8"/>
    <p:sldId id="286" r:id="rId9"/>
    <p:sldId id="290" r:id="rId10"/>
    <p:sldId id="291" r:id="rId11"/>
    <p:sldId id="292" r:id="rId12"/>
    <p:sldId id="293" r:id="rId13"/>
    <p:sldId id="294" r:id="rId14"/>
    <p:sldId id="295" r:id="rId15"/>
    <p:sldId id="287" r:id="rId16"/>
    <p:sldId id="256" r:id="rId17"/>
    <p:sldId id="257" r:id="rId18"/>
    <p:sldId id="258" r:id="rId19"/>
    <p:sldId id="259" r:id="rId20"/>
    <p:sldId id="277" r:id="rId21"/>
    <p:sldId id="263" r:id="rId22"/>
    <p:sldId id="264" r:id="rId23"/>
    <p:sldId id="265" r:id="rId24"/>
    <p:sldId id="261" r:id="rId25"/>
    <p:sldId id="262" r:id="rId26"/>
    <p:sldId id="260" r:id="rId27"/>
    <p:sldId id="278" r:id="rId28"/>
    <p:sldId id="266" r:id="rId29"/>
    <p:sldId id="267" r:id="rId30"/>
    <p:sldId id="272" r:id="rId31"/>
    <p:sldId id="268" r:id="rId32"/>
    <p:sldId id="269" r:id="rId33"/>
    <p:sldId id="270" r:id="rId34"/>
    <p:sldId id="271" r:id="rId35"/>
    <p:sldId id="274" r:id="rId36"/>
    <p:sldId id="279" r:id="rId37"/>
    <p:sldId id="273" r:id="rId38"/>
    <p:sldId id="289" r:id="rId39"/>
    <p:sldId id="275" r:id="rId40"/>
    <p:sldId id="27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38EE-6447-4FC7-B2A4-CBD2C6205A5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AE022-5692-4315-8CA7-63D7B879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05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977064-53A4-4DAD-97C9-D8CE2582C522}" type="slidenum">
              <a:rPr lang="en-GB" sz="1200" smtClean="0"/>
              <a:pPr eaLnBrk="1" hangingPunct="1"/>
              <a:t>22</a:t>
            </a:fld>
            <a:endParaRPr lang="en-GB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9D73E6-0E6B-4B48-A2A2-2D796767F799}" type="slidenum">
              <a:rPr lang="en-US"/>
              <a:pPr/>
              <a:t>23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4513" y="8687972"/>
            <a:ext cx="2971906" cy="45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224" tIns="45934" rIns="92224" bIns="45934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fld id="{13BD8D9C-B09B-4D79-A513-644C0D4D9424}" type="slidenum">
              <a:rPr lang="en-US" sz="1200">
                <a:latin typeface="Times New Roman" pitchFamily="16" charset="0"/>
              </a:rPr>
              <a:pPr algn="r" eaLnBrk="0" hangingPunct="0">
                <a:buClrTx/>
                <a:buFontTx/>
                <a:buNone/>
              </a:pPr>
              <a:t>23</a:t>
            </a:fld>
            <a:endParaRPr lang="en-US" sz="1200">
              <a:latin typeface="Times New Roman" pitchFamily="16" charset="0"/>
            </a:endParaRPr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85800"/>
            <a:ext cx="4573587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14189" y="4344767"/>
            <a:ext cx="5028041" cy="411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224" tIns="45934" rIns="92224" bIns="45934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445"/>
              </a:spcBef>
            </a:pPr>
            <a:r>
              <a:rPr lang="en-US" sz="1200">
                <a:latin typeface="Times New Roman" pitchFamily="16" charset="0"/>
              </a:rPr>
              <a:t> </a:t>
            </a:r>
          </a:p>
          <a:p>
            <a:pPr>
              <a:spcBef>
                <a:spcPts val="445"/>
              </a:spcBef>
            </a:pPr>
            <a:endParaRPr lang="en-US" sz="120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AB47-23FB-4D6D-B37E-D570168D4DD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9007-C3BC-4EEF-8396-578EA680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24150"/>
            <a:ext cx="5829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1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6061"/>
            <a:ext cx="54578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0318"/>
            <a:ext cx="8229600" cy="450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1528"/>
            <a:ext cx="8229600" cy="260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6980"/>
            <a:ext cx="8229600" cy="271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0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927"/>
            <a:ext cx="8229600" cy="252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5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53475"/>
            <a:ext cx="8229600" cy="26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7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71588"/>
            <a:ext cx="64103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8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SIMILARITY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web user information needs are represented by keyword queries</a:t>
            </a:r>
          </a:p>
          <a:p>
            <a:pPr algn="just"/>
            <a:r>
              <a:rPr lang="en-US" dirty="0" smtClean="0"/>
              <a:t>document relevance is defined in terms of how close a query is to documents found by the search engine</a:t>
            </a:r>
          </a:p>
          <a:p>
            <a:pPr algn="just"/>
            <a:r>
              <a:rPr lang="en-US" dirty="0" smtClean="0"/>
              <a:t>web search queries are usually incomplete and ambiguous, many of the documents returned may not be relevant to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However, once a relevant document is found, a larger collection of possibly relevant documents may be found by retrieving documents similar to the relevant document.</a:t>
            </a:r>
          </a:p>
          <a:p>
            <a:pPr algn="just"/>
            <a:r>
              <a:rPr lang="en-US" dirty="0" smtClean="0"/>
              <a:t>This process, called similarity search, is implemented in some search engines (e.g., Google) as an option to find pages similar or related to a given page. </a:t>
            </a:r>
          </a:p>
          <a:p>
            <a:pPr algn="just"/>
            <a:r>
              <a:rPr lang="en-US" dirty="0" smtClean="0"/>
              <a:t>The intuition behind similarity search is the cluster hypothesis in IR, stating that documents similar to relevant documents are also likely to be 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</a:p>
          <a:p>
            <a:pPr algn="just"/>
            <a:r>
              <a:rPr lang="en-US" dirty="0"/>
              <a:t>There is an alternative to cosine similarity, which appears to be more popular in </a:t>
            </a:r>
            <a:r>
              <a:rPr lang="en-US" dirty="0" smtClean="0"/>
              <a:t>the context </a:t>
            </a:r>
            <a:r>
              <a:rPr lang="en-US" dirty="0"/>
              <a:t>of similarity search</a:t>
            </a:r>
            <a:endParaRPr lang="en-US" dirty="0" smtClean="0"/>
          </a:p>
          <a:p>
            <a:r>
              <a:rPr lang="en-US" dirty="0" smtClean="0"/>
              <a:t>Jaccard Similarity</a:t>
            </a:r>
          </a:p>
          <a:p>
            <a:pPr lvl="1"/>
            <a:r>
              <a:rPr lang="en-US" dirty="0" smtClean="0"/>
              <a:t>similarity between two Boolean document vectors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52" y="4800600"/>
            <a:ext cx="66738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4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690688"/>
            <a:ext cx="74580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8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coefficient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06466"/>
            <a:ext cx="8229600" cy="11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8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coefficient defined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denote the set of terms that occur in document d as T (d). Then the similarity between two documents </a:t>
            </a:r>
            <a:r>
              <a:rPr lang="en-US" dirty="0" err="1" smtClean="0"/>
              <a:t>sim</a:t>
            </a:r>
            <a:r>
              <a:rPr lang="en-US" dirty="0"/>
              <a:t> </a:t>
            </a:r>
            <a:r>
              <a:rPr lang="en-US" dirty="0" smtClean="0"/>
              <a:t>(d1, d2) is defined as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48133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3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340225" y="1905000"/>
            <a:ext cx="38941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 b="1">
                <a:solidFill>
                  <a:srgbClr val="800000"/>
                </a:solidFill>
                <a:latin typeface="Tahoma" pitchFamily="34" charset="0"/>
              </a:rPr>
              <a:t>Euclidian distance:</a:t>
            </a:r>
            <a:r>
              <a:rPr lang="fr-FR" sz="1800" b="1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260000"/>
              </a:lnSpc>
            </a:pPr>
            <a:r>
              <a:rPr lang="fr-FR" sz="1800" b="1">
                <a:latin typeface="Tahoma" pitchFamily="34" charset="0"/>
              </a:rPr>
              <a:t>[(x</a:t>
            </a:r>
            <a:r>
              <a:rPr lang="fr-FR" sz="1800" b="1" baseline="-25000">
                <a:latin typeface="Tahoma" pitchFamily="34" charset="0"/>
              </a:rPr>
              <a:t>11</a:t>
            </a:r>
            <a:r>
              <a:rPr lang="fr-FR" sz="1800" b="1">
                <a:latin typeface="Tahoma" pitchFamily="34" charset="0"/>
              </a:rPr>
              <a:t> - x</a:t>
            </a:r>
            <a:r>
              <a:rPr lang="fr-FR" sz="1800" b="1" baseline="-25000">
                <a:latin typeface="Tahoma" pitchFamily="34" charset="0"/>
              </a:rPr>
              <a:t>21</a:t>
            </a:r>
            <a:r>
              <a:rPr lang="fr-FR" sz="1800" b="1">
                <a:latin typeface="Tahoma" pitchFamily="34" charset="0"/>
              </a:rPr>
              <a:t>) </a:t>
            </a:r>
            <a:r>
              <a:rPr lang="fr-FR" sz="1800" b="1" baseline="30000"/>
              <a:t>2</a:t>
            </a:r>
            <a:r>
              <a:rPr lang="fr-FR" sz="1800" b="1">
                <a:latin typeface="Tahoma" pitchFamily="34" charset="0"/>
              </a:rPr>
              <a:t> + (x</a:t>
            </a:r>
            <a:r>
              <a:rPr lang="fr-FR" sz="1800" b="1" baseline="-25000">
                <a:latin typeface="Tahoma" pitchFamily="34" charset="0"/>
              </a:rPr>
              <a:t>12</a:t>
            </a:r>
            <a:r>
              <a:rPr lang="fr-FR" sz="1800" b="1">
                <a:latin typeface="Tahoma" pitchFamily="34" charset="0"/>
              </a:rPr>
              <a:t> - x</a:t>
            </a:r>
            <a:r>
              <a:rPr lang="fr-FR" sz="1800" b="1" baseline="-25000">
                <a:latin typeface="Tahoma" pitchFamily="34" charset="0"/>
              </a:rPr>
              <a:t>22</a:t>
            </a:r>
            <a:r>
              <a:rPr lang="fr-FR" sz="1800" b="1">
                <a:latin typeface="Tahoma" pitchFamily="34" charset="0"/>
              </a:rPr>
              <a:t>)</a:t>
            </a:r>
            <a:r>
              <a:rPr lang="fr-FR" b="1" baseline="30000"/>
              <a:t>2</a:t>
            </a:r>
            <a:r>
              <a:rPr lang="fr-FR" sz="1800" b="1">
                <a:latin typeface="Tahoma" pitchFamily="34" charset="0"/>
              </a:rPr>
              <a:t>] </a:t>
            </a:r>
            <a:r>
              <a:rPr lang="fr-FR" sz="1800" b="1" baseline="30000">
                <a:latin typeface="Tahoma" pitchFamily="34" charset="0"/>
              </a:rPr>
              <a:t>1/2</a:t>
            </a:r>
            <a:r>
              <a:rPr lang="fr-FR" sz="1800" b="1">
                <a:latin typeface="Tahoma" pitchFamily="34" charset="0"/>
              </a:rPr>
              <a:t>  = </a:t>
            </a:r>
          </a:p>
          <a:p>
            <a:pPr eaLnBrk="1" hangingPunct="1"/>
            <a:r>
              <a:rPr lang="fr-FR" sz="1800" b="1">
                <a:latin typeface="Tahoma" pitchFamily="34" charset="0"/>
              </a:rPr>
              <a:t>= (4</a:t>
            </a:r>
            <a:r>
              <a:rPr lang="fr-FR" sz="1800" b="1" baseline="30000">
                <a:latin typeface="Tahoma" pitchFamily="34" charset="0"/>
              </a:rPr>
              <a:t>2</a:t>
            </a:r>
            <a:r>
              <a:rPr lang="fr-FR" sz="1800" b="1">
                <a:latin typeface="Tahoma" pitchFamily="34" charset="0"/>
              </a:rPr>
              <a:t> + 2</a:t>
            </a:r>
            <a:r>
              <a:rPr lang="fr-FR" sz="1800" b="1" baseline="30000">
                <a:latin typeface="Tahoma" pitchFamily="34" charset="0"/>
              </a:rPr>
              <a:t>2</a:t>
            </a:r>
            <a:r>
              <a:rPr lang="fr-FR" sz="1800" b="1">
                <a:latin typeface="Tahoma" pitchFamily="34" charset="0"/>
              </a:rPr>
              <a:t>)</a:t>
            </a:r>
            <a:r>
              <a:rPr lang="fr-FR" sz="1800" b="1" baseline="30000">
                <a:latin typeface="Tahoma" pitchFamily="34" charset="0"/>
              </a:rPr>
              <a:t>1/2</a:t>
            </a:r>
            <a:r>
              <a:rPr lang="fr-FR" sz="1800" b="1">
                <a:latin typeface="Tahoma" pitchFamily="34" charset="0"/>
              </a:rPr>
              <a:t> = 4.472</a:t>
            </a:r>
            <a:endParaRPr lang="en-GB" sz="1800" b="1">
              <a:latin typeface="Tahoma" pitchFamily="34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40225" y="3581400"/>
            <a:ext cx="43465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 b="1">
                <a:solidFill>
                  <a:srgbClr val="800000"/>
                </a:solidFill>
                <a:latin typeface="Tahoma" pitchFamily="34" charset="0"/>
              </a:rPr>
              <a:t>Manhattan (Hamming) distance:</a:t>
            </a:r>
          </a:p>
          <a:p>
            <a:pPr eaLnBrk="1" hangingPunct="1">
              <a:lnSpc>
                <a:spcPct val="140000"/>
              </a:lnSpc>
            </a:pPr>
            <a:r>
              <a:rPr lang="fr-FR" sz="1800" b="1">
                <a:latin typeface="Tahoma" pitchFamily="34" charset="0"/>
              </a:rPr>
              <a:t> |x</a:t>
            </a:r>
            <a:r>
              <a:rPr lang="fr-FR" sz="1800" b="1" baseline="-25000">
                <a:latin typeface="Tahoma" pitchFamily="34" charset="0"/>
              </a:rPr>
              <a:t>11</a:t>
            </a:r>
            <a:r>
              <a:rPr lang="fr-FR" sz="1800" b="1">
                <a:latin typeface="Tahoma" pitchFamily="34" charset="0"/>
              </a:rPr>
              <a:t> - x</a:t>
            </a:r>
            <a:r>
              <a:rPr lang="fr-FR" sz="1800" b="1" baseline="-25000">
                <a:latin typeface="Tahoma" pitchFamily="34" charset="0"/>
              </a:rPr>
              <a:t>21</a:t>
            </a:r>
            <a:r>
              <a:rPr lang="fr-FR" sz="1800" b="1">
                <a:latin typeface="Tahoma" pitchFamily="34" charset="0"/>
              </a:rPr>
              <a:t>| + |x</a:t>
            </a:r>
            <a:r>
              <a:rPr lang="fr-FR" sz="1800" b="1" baseline="-25000">
                <a:latin typeface="Tahoma" pitchFamily="34" charset="0"/>
              </a:rPr>
              <a:t>12</a:t>
            </a:r>
            <a:r>
              <a:rPr lang="fr-FR" sz="1800" b="1">
                <a:latin typeface="Tahoma" pitchFamily="34" charset="0"/>
              </a:rPr>
              <a:t> - x</a:t>
            </a:r>
            <a:r>
              <a:rPr lang="fr-FR" sz="1800" b="1" baseline="-25000">
                <a:latin typeface="Tahoma" pitchFamily="34" charset="0"/>
              </a:rPr>
              <a:t>22</a:t>
            </a:r>
            <a:r>
              <a:rPr lang="fr-FR" sz="1800" b="1">
                <a:latin typeface="Tahoma" pitchFamily="34" charset="0"/>
              </a:rPr>
              <a:t>| = 4 + 2 = 6</a:t>
            </a:r>
            <a:endParaRPr lang="en-GB" sz="1800" b="1">
              <a:latin typeface="Tahoma" pitchFamily="34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340225" y="4808538"/>
            <a:ext cx="37036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fr-FR" sz="1800" b="1">
                <a:solidFill>
                  <a:srgbClr val="800000"/>
                </a:solidFill>
                <a:latin typeface="Tahoma" pitchFamily="34" charset="0"/>
              </a:rPr>
              <a:t>Sup distance:</a:t>
            </a:r>
            <a:r>
              <a:rPr lang="fr-FR" sz="1800" b="1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fr-FR" sz="1800" b="1">
                <a:latin typeface="Tahoma" pitchFamily="34" charset="0"/>
              </a:rPr>
              <a:t>Max (|x</a:t>
            </a:r>
            <a:r>
              <a:rPr lang="fr-FR" sz="1800" b="1" baseline="-25000">
                <a:latin typeface="Tahoma" pitchFamily="34" charset="0"/>
              </a:rPr>
              <a:t>11</a:t>
            </a:r>
            <a:r>
              <a:rPr lang="fr-FR" sz="1800" b="1">
                <a:latin typeface="Tahoma" pitchFamily="34" charset="0"/>
              </a:rPr>
              <a:t> - x</a:t>
            </a:r>
            <a:r>
              <a:rPr lang="fr-FR" sz="1800" b="1" baseline="-25000">
                <a:latin typeface="Tahoma" pitchFamily="34" charset="0"/>
              </a:rPr>
              <a:t>21</a:t>
            </a:r>
            <a:r>
              <a:rPr lang="fr-FR" sz="1800" b="1">
                <a:latin typeface="Tahoma" pitchFamily="34" charset="0"/>
              </a:rPr>
              <a:t>|, |x</a:t>
            </a:r>
            <a:r>
              <a:rPr lang="fr-FR" sz="1800" b="1" baseline="-25000">
                <a:latin typeface="Tahoma" pitchFamily="34" charset="0"/>
              </a:rPr>
              <a:t>12</a:t>
            </a:r>
            <a:r>
              <a:rPr lang="fr-FR" sz="1800" b="1">
                <a:latin typeface="Tahoma" pitchFamily="34" charset="0"/>
              </a:rPr>
              <a:t> - x</a:t>
            </a:r>
            <a:r>
              <a:rPr lang="fr-FR" sz="1800" b="1" baseline="-25000">
                <a:latin typeface="Tahoma" pitchFamily="34" charset="0"/>
              </a:rPr>
              <a:t>22</a:t>
            </a:r>
            <a:r>
              <a:rPr lang="fr-FR" sz="1800" b="1">
                <a:latin typeface="Tahoma" pitchFamily="34" charset="0"/>
              </a:rPr>
              <a:t>|) =</a:t>
            </a:r>
          </a:p>
          <a:p>
            <a:pPr eaLnBrk="1" hangingPunct="1">
              <a:lnSpc>
                <a:spcPct val="140000"/>
              </a:lnSpc>
            </a:pPr>
            <a:r>
              <a:rPr lang="fr-FR" sz="1800" b="1">
                <a:latin typeface="Tahoma" pitchFamily="34" charset="0"/>
              </a:rPr>
              <a:t>  =  Max (4,  2) = 4</a:t>
            </a:r>
            <a:endParaRPr lang="en-GB" sz="1800" b="1">
              <a:latin typeface="Tahoma" pitchFamily="34" charset="0"/>
            </a:endParaRP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304800" y="2590800"/>
          <a:ext cx="3581400" cy="327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Image bitmap" r:id="rId4" imgW="6001588" imgH="5485714" progId="Paint.Picture">
                  <p:embed/>
                </p:oleObj>
              </mc:Choice>
              <mc:Fallback>
                <p:oleObj name="Image bitmap" r:id="rId4" imgW="6001588" imgH="54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3581400" cy="327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001000" cy="838200"/>
          </a:xfrm>
          <a:noFill/>
        </p:spPr>
        <p:txBody>
          <a:bodyPr/>
          <a:lstStyle/>
          <a:p>
            <a:pPr eaLnBrk="1" hangingPunct="1"/>
            <a:r>
              <a:rPr lang="de-DE" sz="3600" b="1" smtClean="0">
                <a:solidFill>
                  <a:srgbClr val="CC3300"/>
                </a:solidFill>
              </a:rPr>
              <a:t>Distance Measures („Metrics“):</a:t>
            </a:r>
            <a:endParaRPr lang="en-GB" sz="3600" b="1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SzPct val="60000"/>
              <a:buFontTx/>
              <a:buNone/>
            </a:pPr>
            <a:fld id="{E1B3D684-5D40-4FFB-9623-AF0E64D990FC}" type="slidenum">
              <a:rPr lang="en-US" sz="1200"/>
              <a:pPr algn="r">
                <a:buClrTx/>
                <a:buSzPct val="60000"/>
                <a:buFontTx/>
                <a:buNone/>
              </a:pPr>
              <a:t>23</a:t>
            </a:fld>
            <a:endParaRPr lang="en-US" sz="12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200" b="1" dirty="0">
                <a:solidFill>
                  <a:srgbClr val="333399"/>
                </a:solidFill>
                <a:latin typeface="Berlin Sans FB Demi" pitchFamily="32" charset="0"/>
              </a:rPr>
              <a:t>Special Cases of </a:t>
            </a:r>
            <a:r>
              <a:rPr lang="en-US" sz="3200" b="1" dirty="0" err="1">
                <a:solidFill>
                  <a:srgbClr val="333399"/>
                </a:solidFill>
                <a:latin typeface="Berlin Sans FB Demi" pitchFamily="32" charset="0"/>
              </a:rPr>
              <a:t>Minkowski</a:t>
            </a:r>
            <a:r>
              <a:rPr lang="en-US" sz="3200" b="1" dirty="0">
                <a:solidFill>
                  <a:srgbClr val="333399"/>
                </a:solidFill>
                <a:latin typeface="Berlin Sans FB Demi" pitchFamily="32" charset="0"/>
              </a:rPr>
              <a:t> Distance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4pPr>
            <a:lvl5pPr marL="2055813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5pPr>
            <a:lvl6pPr marL="2513013" indent="-227013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6pPr>
            <a:lvl7pPr marL="2970213" indent="-227013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7pPr>
            <a:lvl8pPr marL="3427413" indent="-227013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8pPr>
            <a:lvl9pPr marL="3884613" indent="-227013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ahoma" pitchFamily="32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000" i="1" dirty="0">
                <a:latin typeface="Calibri" pitchFamily="32" charset="0"/>
                <a:cs typeface="Times New Roman" pitchFamily="16" charset="0"/>
              </a:rPr>
              <a:t>h</a:t>
            </a:r>
            <a:r>
              <a:rPr lang="en-US" sz="2000" dirty="0">
                <a:latin typeface="Calibri" pitchFamily="32" charset="0"/>
                <a:cs typeface="Times New Roman" pitchFamily="16" charset="0"/>
              </a:rPr>
              <a:t> = 1:  </a:t>
            </a:r>
            <a:r>
              <a:rPr lang="en-US" sz="2000" dirty="0">
                <a:solidFill>
                  <a:srgbClr val="FF0000"/>
                </a:solidFill>
                <a:latin typeface="Calibri" pitchFamily="32" charset="0"/>
                <a:cs typeface="Times New Roman" pitchFamily="16" charset="0"/>
              </a:rPr>
              <a:t>Manhattan</a:t>
            </a:r>
            <a:r>
              <a:rPr lang="en-US" sz="2000" dirty="0">
                <a:latin typeface="Calibri" pitchFamily="32" charset="0"/>
                <a:cs typeface="Times New Roman" pitchFamily="16" charset="0"/>
              </a:rPr>
              <a:t> (city block, L</a:t>
            </a:r>
            <a:r>
              <a:rPr lang="en-US" sz="2000" baseline="-30000" dirty="0">
                <a:latin typeface="Calibri" pitchFamily="32" charset="0"/>
                <a:cs typeface="Times New Roman" pitchFamily="16" charset="0"/>
              </a:rPr>
              <a:t>1</a:t>
            </a:r>
            <a:r>
              <a:rPr lang="en-US" sz="2000" dirty="0">
                <a:latin typeface="Calibri" pitchFamily="32" charset="0"/>
                <a:cs typeface="Times New Roman" pitchFamily="16" charset="0"/>
              </a:rPr>
              <a:t> norm)</a:t>
            </a:r>
            <a:r>
              <a:rPr lang="en-US" sz="2000" dirty="0">
                <a:solidFill>
                  <a:srgbClr val="FF0000"/>
                </a:solidFill>
                <a:latin typeface="Calibri" pitchFamily="32" charset="0"/>
                <a:cs typeface="Times New Roman" pitchFamily="16" charset="0"/>
              </a:rPr>
              <a:t> distance</a:t>
            </a:r>
            <a:r>
              <a:rPr lang="en-US" sz="2000" dirty="0">
                <a:latin typeface="Calibri" pitchFamily="32" charset="0"/>
                <a:cs typeface="Times New Roman" pitchFamily="16" charset="0"/>
              </a:rPr>
              <a:t> </a:t>
            </a:r>
          </a:p>
          <a:p>
            <a:pPr lvl="1">
              <a:spcBef>
                <a:spcPts val="500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000" dirty="0">
                <a:latin typeface="Calibri" pitchFamily="32" charset="0"/>
                <a:cs typeface="Times New Roman" pitchFamily="16" charset="0"/>
              </a:rPr>
              <a:t>E.g., the Hamming distance: the number of bits that are different between two binary vectors</a:t>
            </a:r>
          </a:p>
          <a:p>
            <a:pPr lvl="1">
              <a:spcBef>
                <a:spcPts val="500"/>
              </a:spcBef>
              <a:buClr>
                <a:srgbClr val="FF0000"/>
              </a:buClr>
              <a:buSzPct val="55000"/>
              <a:buFont typeface="Wingdings" charset="2"/>
              <a:buNone/>
            </a:pPr>
            <a:endParaRPr lang="en-US" sz="2000" b="1" dirty="0">
              <a:latin typeface="Calibri" pitchFamily="32" charset="0"/>
              <a:cs typeface="Times New Roman" pitchFamily="16" charset="0"/>
            </a:endParaRP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None/>
            </a:pPr>
            <a:endParaRPr lang="en-US" sz="2000" i="1" dirty="0">
              <a:latin typeface="Calibri" pitchFamily="32" charset="0"/>
              <a:cs typeface="Times New Roman" pitchFamily="16" charset="0"/>
            </a:endParaRP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000" i="1" dirty="0">
                <a:latin typeface="Calibri" pitchFamily="32" charset="0"/>
                <a:cs typeface="Times New Roman" pitchFamily="16" charset="0"/>
              </a:rPr>
              <a:t>h </a:t>
            </a:r>
            <a:r>
              <a:rPr lang="en-US" sz="2000" dirty="0">
                <a:latin typeface="Calibri" pitchFamily="32" charset="0"/>
                <a:cs typeface="Times New Roman" pitchFamily="16" charset="0"/>
              </a:rPr>
              <a:t>= 2:  (L</a:t>
            </a:r>
            <a:r>
              <a:rPr lang="en-US" sz="2000" baseline="-25000" dirty="0">
                <a:latin typeface="Calibri" pitchFamily="32" charset="0"/>
                <a:cs typeface="Times New Roman" pitchFamily="16" charset="0"/>
              </a:rPr>
              <a:t>2</a:t>
            </a:r>
            <a:r>
              <a:rPr lang="en-US" sz="2000" dirty="0">
                <a:latin typeface="Calibri" pitchFamily="32" charset="0"/>
                <a:cs typeface="Times New Roman" pitchFamily="16" charset="0"/>
              </a:rPr>
              <a:t> norm) </a:t>
            </a:r>
            <a:r>
              <a:rPr lang="en-US" sz="2000" dirty="0">
                <a:solidFill>
                  <a:srgbClr val="FF0000"/>
                </a:solidFill>
                <a:latin typeface="Calibri" pitchFamily="32" charset="0"/>
                <a:cs typeface="Times New Roman" pitchFamily="16" charset="0"/>
              </a:rPr>
              <a:t>Euclidean</a:t>
            </a:r>
            <a:r>
              <a:rPr lang="en-US" sz="2000" dirty="0">
                <a:latin typeface="Calibri" pitchFamily="32" charset="0"/>
                <a:cs typeface="Times New Roman" pitchFamily="16" charset="0"/>
              </a:rPr>
              <a:t> distance</a:t>
            </a:r>
          </a:p>
          <a:p>
            <a:pPr lvl="4">
              <a:spcBef>
                <a:spcPts val="500"/>
              </a:spcBef>
              <a:buClr>
                <a:srgbClr val="00E4A8"/>
              </a:buClr>
              <a:buSzPct val="50000"/>
              <a:buFont typeface="Wingdings" charset="2"/>
              <a:buNone/>
            </a:pPr>
            <a:endParaRPr lang="en-US" sz="2000" dirty="0">
              <a:latin typeface="Calibri" pitchFamily="32" charset="0"/>
              <a:cs typeface="Times New Roman" pitchFamily="16" charset="0"/>
            </a:endParaRP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None/>
            </a:pPr>
            <a:endParaRPr lang="en-US" sz="2000" i="1" dirty="0">
              <a:latin typeface="Calibri" pitchFamily="32" charset="0"/>
              <a:cs typeface="Times New Roman" pitchFamily="16" charset="0"/>
            </a:endParaRP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endParaRPr lang="en-US" sz="2000" dirty="0">
              <a:latin typeface="Calibri" pitchFamily="32" charset="0"/>
              <a:cs typeface="Times New Roman" pitchFamily="16" charset="0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063750" y="3455988"/>
          <a:ext cx="50053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r:id="rId4" imgW="5033880" imgH="385560" progId="">
                  <p:embed/>
                </p:oleObj>
              </mc:Choice>
              <mc:Fallback>
                <p:oleObj r:id="rId4" imgW="5033880" imgH="385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55988"/>
                        <a:ext cx="5005388" cy="582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438400" y="2514600"/>
          <a:ext cx="411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r:id="rId6" imgW="4453200" imgH="327600" progId="">
                  <p:embed/>
                </p:oleObj>
              </mc:Choice>
              <mc:Fallback>
                <p:oleObj r:id="rId6" imgW="4453200" imgH="327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114800" cy="4143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1199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Similarity measures in arithmetic terms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4900" y="1744663"/>
            <a:ext cx="6934200" cy="4238625"/>
          </a:xfrm>
          <a:noFill/>
        </p:spPr>
      </p:pic>
    </p:spTree>
    <p:extLst>
      <p:ext uri="{BB962C8B-B14F-4D97-AF65-F5344CB8AC3E}">
        <p14:creationId xmlns:p14="http://schemas.microsoft.com/office/powerpoint/2010/main" val="21062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Let us say D1 = &lt; 3 4 5 6&gt;</a:t>
            </a:r>
          </a:p>
          <a:p>
            <a:r>
              <a:rPr lang="en-US" dirty="0" smtClean="0"/>
              <a:t>D2 = &lt;1 2 3 4&gt;</a:t>
            </a:r>
          </a:p>
          <a:p>
            <a:r>
              <a:rPr lang="en-US" dirty="0" smtClean="0"/>
              <a:t>L1 = </a:t>
            </a:r>
            <a:r>
              <a:rPr lang="en-US" dirty="0" err="1" smtClean="0"/>
              <a:t>sqrt</a:t>
            </a:r>
            <a:r>
              <a:rPr lang="en-US" dirty="0" smtClean="0"/>
              <a:t>(3*3+4*4+5*5+6*6) = </a:t>
            </a:r>
            <a:r>
              <a:rPr lang="en-US" dirty="0" err="1" smtClean="0"/>
              <a:t>sqrt</a:t>
            </a:r>
            <a:r>
              <a:rPr lang="en-US" dirty="0" smtClean="0"/>
              <a:t>(86)</a:t>
            </a:r>
            <a:endParaRPr lang="en-US" dirty="0" smtClean="0"/>
          </a:p>
          <a:p>
            <a:r>
              <a:rPr lang="en-US" dirty="0" smtClean="0"/>
              <a:t>L1*L1 = </a:t>
            </a:r>
            <a:r>
              <a:rPr lang="en-US" dirty="0" smtClean="0"/>
              <a:t>86</a:t>
            </a:r>
            <a:endParaRPr lang="en-US" dirty="0" smtClean="0"/>
          </a:p>
          <a:p>
            <a:r>
              <a:rPr lang="en-US" dirty="0" smtClean="0"/>
              <a:t>L2 = </a:t>
            </a:r>
            <a:r>
              <a:rPr lang="en-US" dirty="0" err="1" smtClean="0"/>
              <a:t>sqrt</a:t>
            </a:r>
            <a:r>
              <a:rPr lang="en-US" dirty="0" smtClean="0"/>
              <a:t>(1*1+2*2+3*3+4*4) = </a:t>
            </a:r>
            <a:r>
              <a:rPr lang="en-US" dirty="0" err="1" smtClean="0"/>
              <a:t>sqrt</a:t>
            </a:r>
            <a:r>
              <a:rPr lang="en-US" dirty="0" smtClean="0"/>
              <a:t>(30)</a:t>
            </a:r>
          </a:p>
          <a:p>
            <a:r>
              <a:rPr lang="en-US" dirty="0" smtClean="0"/>
              <a:t>L2*L2 = 30</a:t>
            </a:r>
          </a:p>
          <a:p>
            <a:r>
              <a:rPr lang="en-US" dirty="0" smtClean="0"/>
              <a:t>|D1.D2| = (3*1+4*2+5*3+6*4) = 50</a:t>
            </a:r>
          </a:p>
          <a:p>
            <a:r>
              <a:rPr lang="en-US" dirty="0" smtClean="0"/>
              <a:t>|D1.D1| =(3*3+4*4+5*5+6*6)  = </a:t>
            </a:r>
            <a:r>
              <a:rPr lang="en-US" dirty="0" smtClean="0"/>
              <a:t>86</a:t>
            </a:r>
            <a:endParaRPr lang="en-US" dirty="0" smtClean="0"/>
          </a:p>
          <a:p>
            <a:r>
              <a:rPr lang="en-US" dirty="0" smtClean="0"/>
              <a:t>|D2.D2| = (1*1+2*2+3*3+4*4) = 30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Dice similarity(1,2) = 2*50/(</a:t>
            </a:r>
            <a:r>
              <a:rPr lang="en-US" b="1" dirty="0" smtClean="0">
                <a:solidFill>
                  <a:srgbClr val="FF0000"/>
                </a:solidFill>
              </a:rPr>
              <a:t>86+30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dirty="0" smtClean="0">
                <a:solidFill>
                  <a:srgbClr val="FF0000"/>
                </a:solidFill>
              </a:rPr>
              <a:t>100/116 </a:t>
            </a:r>
            <a:r>
              <a:rPr lang="en-US" b="1" dirty="0" smtClean="0">
                <a:solidFill>
                  <a:srgbClr val="FF0000"/>
                </a:solidFill>
              </a:rPr>
              <a:t>=  </a:t>
            </a:r>
            <a:r>
              <a:rPr lang="en-US" b="1" dirty="0" smtClean="0">
                <a:solidFill>
                  <a:srgbClr val="FF0000"/>
                </a:solidFill>
              </a:rPr>
              <a:t>0.86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Jaccard similarity(1,2) = 50/(</a:t>
            </a:r>
            <a:r>
              <a:rPr lang="en-US" b="1" dirty="0" smtClean="0">
                <a:solidFill>
                  <a:srgbClr val="FF0000"/>
                </a:solidFill>
              </a:rPr>
              <a:t>86+30-50</a:t>
            </a:r>
            <a:r>
              <a:rPr lang="en-US" b="1" dirty="0" smtClean="0">
                <a:solidFill>
                  <a:srgbClr val="FF0000"/>
                </a:solidFill>
              </a:rPr>
              <a:t>) = </a:t>
            </a:r>
            <a:r>
              <a:rPr lang="en-US" b="1" dirty="0" smtClean="0">
                <a:solidFill>
                  <a:srgbClr val="FF0000"/>
                </a:solidFill>
              </a:rPr>
              <a:t>50/66=  0.76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Dice similarity (1,1) = </a:t>
            </a:r>
            <a:r>
              <a:rPr lang="en-US" b="1" dirty="0" smtClean="0">
                <a:solidFill>
                  <a:srgbClr val="FF0000"/>
                </a:solidFill>
              </a:rPr>
              <a:t>2*86/(86+86) </a:t>
            </a:r>
            <a:r>
              <a:rPr lang="en-US" b="1" dirty="0" smtClean="0">
                <a:solidFill>
                  <a:srgbClr val="FF0000"/>
                </a:solidFill>
              </a:rPr>
              <a:t>=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Jaccard similarity(1,1) = </a:t>
            </a:r>
            <a:r>
              <a:rPr lang="en-US" b="1" dirty="0" smtClean="0">
                <a:solidFill>
                  <a:srgbClr val="FF0000"/>
                </a:solidFill>
              </a:rPr>
              <a:t>86/(86+86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86) </a:t>
            </a:r>
            <a:r>
              <a:rPr lang="en-US" b="1" dirty="0" smtClean="0">
                <a:solidFill>
                  <a:srgbClr val="FF0000"/>
                </a:solidFill>
              </a:rPr>
              <a:t>=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Dice similarity(2,2) = 2*30/(30+30) = 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Jaccard similarity(2,2) = 30/(30+30-30)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Resemblance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4316048" cy="12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175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Jaccard coefficient computed</a:t>
            </a:r>
          </a:p>
          <a:p>
            <a:r>
              <a:rPr lang="en-US" dirty="0" smtClean="0"/>
              <a:t>with shingled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similarity vs document resemblance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D1: India beat England</a:t>
            </a:r>
          </a:p>
          <a:p>
            <a:r>
              <a:rPr lang="en-US" dirty="0" smtClean="0"/>
              <a:t>D2: England beat India</a:t>
            </a:r>
          </a:p>
          <a:p>
            <a:r>
              <a:rPr lang="en-US" dirty="0" smtClean="0"/>
              <a:t>Find 2-grams</a:t>
            </a:r>
          </a:p>
          <a:p>
            <a:r>
              <a:rPr lang="en-US" dirty="0" smtClean="0"/>
              <a:t>No overlap</a:t>
            </a:r>
          </a:p>
          <a:p>
            <a:r>
              <a:rPr lang="en-US" dirty="0" smtClean="0"/>
              <a:t>No/zero document resemblance, r</a:t>
            </a:r>
            <a:r>
              <a:rPr lang="en-US" baseline="-25000" dirty="0" smtClean="0"/>
              <a:t>2</a:t>
            </a:r>
            <a:r>
              <a:rPr lang="en-US" dirty="0" smtClean="0"/>
              <a:t>(D1,D2)=0</a:t>
            </a:r>
          </a:p>
          <a:p>
            <a:r>
              <a:rPr lang="en-US" dirty="0" smtClean="0"/>
              <a:t>Document similarity, yes/JC 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SEARCH QUALITY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86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9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4924"/>
            <a:ext cx="8686800" cy="208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4000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06021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Recall represents </a:t>
            </a:r>
            <a:r>
              <a:rPr lang="en-US" dirty="0"/>
              <a:t>the proportion of relevant documents retrieved </a:t>
            </a:r>
            <a:r>
              <a:rPr lang="en-US" dirty="0" smtClean="0"/>
              <a:t>to all </a:t>
            </a:r>
            <a:r>
              <a:rPr lang="en-US" dirty="0"/>
              <a:t>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28201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314450"/>
            <a:ext cx="700087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6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properties of terms in 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Heaps’ law: Estimating the number of terms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86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9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Zipf’s</a:t>
            </a:r>
            <a:r>
              <a:rPr lang="en-US" dirty="0"/>
              <a:t> law: Modeling the distribution of terms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61059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3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905000"/>
            <a:ext cx="694055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9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= C/i, i=1, C=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;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r>
              <a:rPr lang="en-US" smtClean="0"/>
              <a:t>= C/2………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676400"/>
            <a:ext cx="85344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762000"/>
            <a:ext cx="88026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0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Hebenon</a:t>
            </a:r>
            <a:r>
              <a:rPr lang="en-US" dirty="0"/>
              <a:t>, a poison referred to in Shakespeare's 'Hamlet' only once</a:t>
            </a:r>
          </a:p>
        </p:txBody>
      </p:sp>
    </p:spTree>
    <p:extLst>
      <p:ext uri="{BB962C8B-B14F-4D97-AF65-F5344CB8AC3E}">
        <p14:creationId xmlns:p14="http://schemas.microsoft.com/office/powerpoint/2010/main" val="27307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066800"/>
            <a:ext cx="9067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2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03" y="2514600"/>
            <a:ext cx="6673850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3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81000"/>
            <a:ext cx="905827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2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2738438"/>
            <a:ext cx="47910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3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57200"/>
            <a:ext cx="905827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9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481138"/>
            <a:ext cx="69437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5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266825"/>
            <a:ext cx="74580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55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119188"/>
            <a:ext cx="62007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281113"/>
            <a:ext cx="62579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1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2621"/>
            <a:ext cx="8229600" cy="348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4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2862F5A49214EB1A32927D565AA61" ma:contentTypeVersion="7" ma:contentTypeDescription="Create a new document." ma:contentTypeScope="" ma:versionID="95ed923185f8fd108d9c0e9bde8c0716">
  <xsd:schema xmlns:xsd="http://www.w3.org/2001/XMLSchema" xmlns:xs="http://www.w3.org/2001/XMLSchema" xmlns:p="http://schemas.microsoft.com/office/2006/metadata/properties" xmlns:ns2="82374d3d-c7f0-4c67-9df0-83f04a7f88ad" xmlns:ns3="2c4d6d5c-dd3b-42ff-9982-61cd752b348c" targetNamespace="http://schemas.microsoft.com/office/2006/metadata/properties" ma:root="true" ma:fieldsID="66a13af9e3239e7a1594d7421c5cba8c" ns2:_="" ns3:_="">
    <xsd:import namespace="82374d3d-c7f0-4c67-9df0-83f04a7f88ad"/>
    <xsd:import namespace="2c4d6d5c-dd3b-42ff-9982-61cd752b3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74d3d-c7f0-4c67-9df0-83f04a7f8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d6d5c-dd3b-42ff-9982-61cd752b348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9b79846-4284-4b81-af6f-47f48b2efa47}" ma:internalName="TaxCatchAll" ma:showField="CatchAllData" ma:web="2c4d6d5c-dd3b-42ff-9982-61cd752b3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c4d6d5c-dd3b-42ff-9982-61cd752b348c" xsi:nil="true"/>
    <lcf76f155ced4ddcb4097134ff3c332f xmlns="82374d3d-c7f0-4c67-9df0-83f04a7f88a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CC58DDD-4BDA-4438-8760-E60C45AF4FCA}"/>
</file>

<file path=customXml/itemProps2.xml><?xml version="1.0" encoding="utf-8"?>
<ds:datastoreItem xmlns:ds="http://schemas.openxmlformats.org/officeDocument/2006/customXml" ds:itemID="{2A80CA27-E46D-4836-97F1-E3586254DB21}"/>
</file>

<file path=customXml/itemProps3.xml><?xml version="1.0" encoding="utf-8"?>
<ds:datastoreItem xmlns:ds="http://schemas.openxmlformats.org/officeDocument/2006/customXml" ds:itemID="{959D13E2-FD66-45D0-9601-2FB4C320C7CD}"/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578</Words>
  <Application>Microsoft Office PowerPoint</Application>
  <PresentationFormat>On-screen Show (4:3)</PresentationFormat>
  <Paragraphs>70</Paragraphs>
  <Slides>40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Image bitmap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SIMILARITY SEARCH</vt:lpstr>
      <vt:lpstr>PowerPoint Presentation</vt:lpstr>
      <vt:lpstr>PowerPoint Presentation</vt:lpstr>
      <vt:lpstr>PowerPoint Presentation</vt:lpstr>
      <vt:lpstr>Jaccard coefficient</vt:lpstr>
      <vt:lpstr>Jaccard coefficient defined on sets</vt:lpstr>
      <vt:lpstr>Distance Measures („Metrics“):</vt:lpstr>
      <vt:lpstr>PowerPoint Presentation</vt:lpstr>
      <vt:lpstr>Similarity measures in arithmetic terms</vt:lpstr>
      <vt:lpstr>Example calculation</vt:lpstr>
      <vt:lpstr>Document Resemblance</vt:lpstr>
      <vt:lpstr>Document similarity vs document resemblance</vt:lpstr>
      <vt:lpstr>EVALUATING SEARCH QUALITY</vt:lpstr>
      <vt:lpstr>PowerPoint Presentation</vt:lpstr>
      <vt:lpstr>Statistical properties of terms in information retrieval</vt:lpstr>
      <vt:lpstr>Heaps’ law: Estimating the number of terms</vt:lpstr>
      <vt:lpstr>Zipf’s law: Modeling the distribution of terms</vt:lpstr>
      <vt:lpstr>PowerPoint Presentation</vt:lpstr>
      <vt:lpstr>fa= C/i, i=1, C=fa; fb= C/2……… 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SEARCH</dc:title>
  <dc:creator>Alok Chauhan</dc:creator>
  <cp:lastModifiedBy>Alok Chauhan</cp:lastModifiedBy>
  <cp:revision>33</cp:revision>
  <dcterms:created xsi:type="dcterms:W3CDTF">2021-09-23T17:58:24Z</dcterms:created>
  <dcterms:modified xsi:type="dcterms:W3CDTF">2023-02-03T13:10:49Z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0x0101007B12862F5A49214EB1A32927D565AA61</vt:lpwstr>
  </property>
</Properties>
</file>