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123658"/>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Plant Disease Prediction for Sustainable Agriculture</a:t>
            </a:r>
          </a:p>
          <a:p>
            <a:pPr algn="r"/>
            <a:endParaRPr lang="en-US" sz="3600" b="1" dirty="0">
              <a:solidFill>
                <a:schemeClr val="bg1"/>
              </a:solidFill>
              <a:latin typeface="Calibri" panose="020F0502020204030204" pitchFamily="34" charset="0"/>
              <a:cs typeface="Times New Roman" panose="02020603050405020304" pitchFamily="18" charset="0"/>
            </a:endParaRPr>
          </a:p>
          <a:p>
            <a:pPr algn="r"/>
            <a:r>
              <a:rPr lang="en-US" sz="2400" b="1" dirty="0" err="1">
                <a:solidFill>
                  <a:schemeClr val="bg1"/>
                </a:solidFill>
                <a:latin typeface="Calibri" panose="020F0502020204030204" pitchFamily="34" charset="0"/>
                <a:cs typeface="Times New Roman" panose="02020603050405020304" pitchFamily="18" charset="0"/>
              </a:rPr>
              <a:t>Aicte</a:t>
            </a:r>
            <a:r>
              <a:rPr lang="en-US" sz="2400" b="1" dirty="0">
                <a:solidFill>
                  <a:schemeClr val="bg1"/>
                </a:solidFill>
                <a:latin typeface="Calibri" panose="020F0502020204030204" pitchFamily="34" charset="0"/>
                <a:cs typeface="Times New Roman" panose="02020603050405020304" pitchFamily="18" charset="0"/>
              </a:rPr>
              <a:t> id:</a:t>
            </a:r>
            <a:r>
              <a:rPr lang="en-IN" sz="2400" b="0" i="0" dirty="0">
                <a:solidFill>
                  <a:srgbClr val="333333"/>
                </a:solidFill>
                <a:effectLst/>
                <a:latin typeface="Helvetica Neue"/>
              </a:rPr>
              <a:t> </a:t>
            </a:r>
            <a:r>
              <a:rPr lang="en-IN" sz="2400" b="0" i="0" dirty="0">
                <a:solidFill>
                  <a:schemeClr val="tx2"/>
                </a:solidFill>
                <a:effectLst/>
                <a:latin typeface="Helvetica Neue"/>
              </a:rPr>
              <a:t>STU66698a1aab92b1718192666</a:t>
            </a:r>
            <a:r>
              <a:rPr lang="en-US" sz="2400" b="1" dirty="0">
                <a:solidFill>
                  <a:schemeClr val="bg1"/>
                </a:solidFill>
                <a:latin typeface="Calibri" panose="020F0502020204030204" pitchFamily="34" charset="0"/>
                <a:cs typeface="Times New Roman" panose="02020603050405020304" pitchFamily="18" charset="0"/>
              </a:rPr>
              <a:t> </a:t>
            </a:r>
            <a:r>
              <a:rPr lang="en-IN" sz="2400" b="1" dirty="0">
                <a:solidFill>
                  <a:schemeClr val="bg1"/>
                </a:solidFill>
                <a:latin typeface="Calibri" panose="020F0502020204030204" pitchFamily="34" charset="0"/>
                <a:cs typeface="Times New Roman" panose="02020603050405020304" pitchFamily="18" charset="0"/>
              </a:rPr>
              <a:t> </a:t>
            </a:r>
            <a:endParaRPr lang="en-US" sz="24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6"/>
            <a:ext cx="7365885" cy="1015663"/>
          </a:xfrm>
          <a:prstGeom prst="rect">
            <a:avLst/>
          </a:prstGeom>
          <a:noFill/>
        </p:spPr>
        <p:txBody>
          <a:bodyPr wrap="square">
            <a:spAutoFit/>
          </a:bodyPr>
          <a:lstStyle/>
          <a:p>
            <a:r>
              <a:rPr lang="en-IN" sz="2000" b="1" dirty="0">
                <a:solidFill>
                  <a:srgbClr val="213163"/>
                </a:solidFill>
              </a:rPr>
              <a:t>Learning Objectives</a:t>
            </a:r>
          </a:p>
          <a:p>
            <a:endParaRPr lang="en-IN" sz="2000" b="1" dirty="0">
              <a:solidFill>
                <a:srgbClr val="213163"/>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400052F3-3B52-89F9-899B-C8F0FFC12ED2}"/>
              </a:ext>
            </a:extLst>
          </p:cNvPr>
          <p:cNvSpPr txBox="1"/>
          <p:nvPr/>
        </p:nvSpPr>
        <p:spPr>
          <a:xfrm>
            <a:off x="0" y="1567543"/>
            <a:ext cx="8839200" cy="4401205"/>
          </a:xfrm>
          <a:prstGeom prst="rect">
            <a:avLst/>
          </a:prstGeom>
          <a:noFill/>
        </p:spPr>
        <p:txBody>
          <a:bodyPr wrap="square" rtlCol="0">
            <a:spAutoFit/>
          </a:bodyPr>
          <a:lstStyle/>
          <a:p>
            <a:pPr algn="l">
              <a:buFont typeface="+mj-lt"/>
              <a:buAutoNum type="arabicPeriod"/>
            </a:pPr>
            <a:r>
              <a:rPr lang="en-US" sz="2000" b="1" i="0" dirty="0">
                <a:solidFill>
                  <a:srgbClr val="374151"/>
                </a:solidFill>
                <a:effectLst/>
                <a:latin typeface="__Inter_d65c78"/>
              </a:rPr>
              <a:t>Understanding Plant Diseases</a:t>
            </a:r>
            <a:endParaRPr lang="en-US" sz="2000" b="0" i="0" dirty="0">
              <a:solidFill>
                <a:srgbClr val="374151"/>
              </a:solidFill>
              <a:effectLst/>
              <a:latin typeface="__Inter_d65c78"/>
            </a:endParaRPr>
          </a:p>
          <a:p>
            <a:pPr marL="742950" lvl="1" indent="-285750" algn="l">
              <a:buFont typeface="+mj-lt"/>
              <a:buAutoNum type="arabicPeriod"/>
            </a:pPr>
            <a:r>
              <a:rPr lang="en-US" sz="2000" b="0" i="0" dirty="0">
                <a:solidFill>
                  <a:srgbClr val="374151"/>
                </a:solidFill>
                <a:effectLst/>
                <a:latin typeface="__Inter_d65c78"/>
              </a:rPr>
              <a:t>Identify common plant diseases affecting crops.</a:t>
            </a:r>
          </a:p>
          <a:p>
            <a:pPr marL="742950" lvl="1" indent="-285750" algn="l">
              <a:buFont typeface="+mj-lt"/>
              <a:buAutoNum type="arabicPeriod"/>
            </a:pPr>
            <a:r>
              <a:rPr lang="en-US" sz="2000" b="0" i="0" dirty="0">
                <a:solidFill>
                  <a:srgbClr val="374151"/>
                </a:solidFill>
                <a:effectLst/>
                <a:latin typeface="__Inter_d65c78"/>
              </a:rPr>
              <a:t>Recognize the symptoms and signs of various plant diseases.</a:t>
            </a:r>
          </a:p>
          <a:p>
            <a:pPr algn="l">
              <a:buFont typeface="+mj-lt"/>
              <a:buAutoNum type="arabicPeriod"/>
            </a:pPr>
            <a:r>
              <a:rPr lang="en-US" sz="2000" b="1" i="0" dirty="0">
                <a:solidFill>
                  <a:srgbClr val="374151"/>
                </a:solidFill>
                <a:effectLst/>
                <a:latin typeface="__Inter_d65c78"/>
              </a:rPr>
              <a:t>Importance of Disease Prediction</a:t>
            </a:r>
            <a:endParaRPr lang="en-US" sz="2000" b="0" i="0" dirty="0">
              <a:solidFill>
                <a:srgbClr val="374151"/>
              </a:solidFill>
              <a:effectLst/>
              <a:latin typeface="__Inter_d65c78"/>
            </a:endParaRPr>
          </a:p>
          <a:p>
            <a:pPr marL="742950" lvl="1" indent="-285750" algn="l">
              <a:buFont typeface="+mj-lt"/>
              <a:buAutoNum type="arabicPeriod"/>
            </a:pPr>
            <a:r>
              <a:rPr lang="en-US" sz="2000" b="0" i="0" dirty="0">
                <a:solidFill>
                  <a:srgbClr val="374151"/>
                </a:solidFill>
                <a:effectLst/>
                <a:latin typeface="__Inter_d65c78"/>
              </a:rPr>
              <a:t>Explain the significance of early disease detection in sustainable agriculture.</a:t>
            </a:r>
          </a:p>
          <a:p>
            <a:pPr marL="742950" lvl="1" indent="-285750" algn="l">
              <a:buFont typeface="+mj-lt"/>
              <a:buAutoNum type="arabicPeriod"/>
            </a:pPr>
            <a:r>
              <a:rPr lang="en-US" sz="2000" b="0" i="0" dirty="0">
                <a:solidFill>
                  <a:srgbClr val="374151"/>
                </a:solidFill>
                <a:effectLst/>
                <a:latin typeface="__Inter_d65c78"/>
              </a:rPr>
              <a:t>Discuss the impact of plant diseases on crop yield and food security.</a:t>
            </a:r>
          </a:p>
          <a:p>
            <a:pPr algn="l">
              <a:buFont typeface="+mj-lt"/>
              <a:buAutoNum type="arabicPeriod"/>
            </a:pPr>
            <a:r>
              <a:rPr lang="en-US" sz="2000" b="1" i="0" dirty="0">
                <a:solidFill>
                  <a:srgbClr val="374151"/>
                </a:solidFill>
                <a:effectLst/>
                <a:latin typeface="__Inter_d65c78"/>
              </a:rPr>
              <a:t>Introduction to Machine Learning and AI</a:t>
            </a:r>
            <a:endParaRPr lang="en-US" sz="2000" b="0" i="0" dirty="0">
              <a:solidFill>
                <a:srgbClr val="374151"/>
              </a:solidFill>
              <a:effectLst/>
              <a:latin typeface="__Inter_d65c78"/>
            </a:endParaRPr>
          </a:p>
          <a:p>
            <a:pPr marL="742950" lvl="1" indent="-285750" algn="l">
              <a:buFont typeface="+mj-lt"/>
              <a:buAutoNum type="arabicPeriod"/>
            </a:pPr>
            <a:r>
              <a:rPr lang="en-US" sz="2000" b="0" i="0" dirty="0">
                <a:solidFill>
                  <a:srgbClr val="374151"/>
                </a:solidFill>
                <a:effectLst/>
                <a:latin typeface="__Inter_d65c78"/>
              </a:rPr>
              <a:t>Describe the basic concepts of machine learning and artificial intelligence.</a:t>
            </a:r>
          </a:p>
          <a:p>
            <a:pPr marL="742950" lvl="1" indent="-285750" algn="l">
              <a:buFont typeface="+mj-lt"/>
              <a:buAutoNum type="arabicPeriod"/>
            </a:pPr>
            <a:r>
              <a:rPr lang="en-US" sz="2000" b="0" i="0" dirty="0">
                <a:solidFill>
                  <a:srgbClr val="374151"/>
                </a:solidFill>
                <a:effectLst/>
                <a:latin typeface="__Inter_d65c78"/>
              </a:rPr>
              <a:t>Understand how machine learning can be applied to agricultural practices.</a:t>
            </a:r>
          </a:p>
          <a:p>
            <a:pPr algn="l">
              <a:buFont typeface="+mj-lt"/>
              <a:buAutoNum type="arabicPeriod"/>
            </a:pPr>
            <a:r>
              <a:rPr lang="en-US" sz="2000" b="1" i="0" dirty="0">
                <a:solidFill>
                  <a:srgbClr val="374151"/>
                </a:solidFill>
                <a:effectLst/>
                <a:latin typeface="__Inter_d65c78"/>
              </a:rPr>
              <a:t>Image Processing Techniques</a:t>
            </a:r>
            <a:endParaRPr lang="en-US" sz="2000" b="0" i="0" dirty="0">
              <a:solidFill>
                <a:srgbClr val="374151"/>
              </a:solidFill>
              <a:effectLst/>
              <a:latin typeface="__Inter_d65c78"/>
            </a:endParaRPr>
          </a:p>
          <a:p>
            <a:pPr marL="742950" lvl="1" indent="-285750" algn="l">
              <a:buFont typeface="+mj-lt"/>
              <a:buAutoNum type="arabicPeriod"/>
            </a:pPr>
            <a:r>
              <a:rPr lang="en-US" sz="2000" b="0" i="0" dirty="0">
                <a:solidFill>
                  <a:srgbClr val="374151"/>
                </a:solidFill>
                <a:effectLst/>
                <a:latin typeface="__Inter_d65c78"/>
              </a:rPr>
              <a:t>Learn the fundamentals of image processing and its role in disease detection.</a:t>
            </a:r>
          </a:p>
          <a:p>
            <a:pPr marL="742950" lvl="1" indent="-285750" algn="l">
              <a:buFont typeface="+mj-lt"/>
              <a:buAutoNum type="arabicPeriod"/>
            </a:pPr>
            <a:r>
              <a:rPr lang="en-US" sz="2000" b="0" i="0" dirty="0">
                <a:solidFill>
                  <a:srgbClr val="374151"/>
                </a:solidFill>
                <a:effectLst/>
                <a:latin typeface="__Inter_d65c78"/>
              </a:rPr>
              <a:t>Explore techniques for image acquisition, preprocessing, and analysis.</a:t>
            </a:r>
          </a:p>
          <a:p>
            <a:endParaRPr lang="en-IN" sz="2000"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680859"/>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9A192573-8C56-DDBD-B861-780D657C21EB}"/>
              </a:ext>
            </a:extLst>
          </p:cNvPr>
          <p:cNvSpPr txBox="1"/>
          <p:nvPr/>
        </p:nvSpPr>
        <p:spPr>
          <a:xfrm>
            <a:off x="65314" y="1147666"/>
            <a:ext cx="12652310" cy="6117059"/>
          </a:xfrm>
          <a:prstGeom prst="rect">
            <a:avLst/>
          </a:prstGeom>
          <a:noFill/>
        </p:spPr>
        <p:txBody>
          <a:bodyPr wrap="square" rtlCol="0">
            <a:spAutoFit/>
          </a:bodyPr>
          <a:lstStyle/>
          <a:p>
            <a:pPr algn="l">
              <a:buFont typeface="+mj-lt"/>
              <a:buAutoNum type="arabicPeriod"/>
            </a:pPr>
            <a:r>
              <a:rPr lang="en-US" sz="1350" b="1" i="0" dirty="0">
                <a:solidFill>
                  <a:srgbClr val="374151"/>
                </a:solidFill>
                <a:effectLst/>
                <a:latin typeface="__Inter_d65c78"/>
              </a:rPr>
              <a:t>Google </a:t>
            </a:r>
            <a:r>
              <a:rPr lang="en-US" sz="1350" b="1" i="0" dirty="0" err="1">
                <a:solidFill>
                  <a:srgbClr val="374151"/>
                </a:solidFill>
                <a:effectLst/>
                <a:latin typeface="__Inter_d65c78"/>
              </a:rPr>
              <a:t>Colab</a:t>
            </a:r>
            <a:endParaRPr lang="en-US" sz="1350" b="0" i="0" dirty="0">
              <a:solidFill>
                <a:srgbClr val="374151"/>
              </a:solidFill>
              <a:effectLst/>
              <a:latin typeface="__Inter_d65c78"/>
            </a:endParaRPr>
          </a:p>
          <a:p>
            <a:pPr marL="742950" lvl="1" indent="-285750" algn="l">
              <a:buFont typeface="+mj-lt"/>
              <a:buAutoNum type="arabicPeriod"/>
            </a:pPr>
            <a:r>
              <a:rPr lang="en-US" sz="1350" b="1" i="0" dirty="0">
                <a:solidFill>
                  <a:srgbClr val="374151"/>
                </a:solidFill>
                <a:effectLst/>
                <a:latin typeface="__Inter_d65c78"/>
              </a:rPr>
              <a:t>Overview</a:t>
            </a:r>
            <a:r>
              <a:rPr lang="en-US" sz="1350" b="0" i="0" dirty="0">
                <a:solidFill>
                  <a:srgbClr val="374151"/>
                </a:solidFill>
                <a:effectLst/>
                <a:latin typeface="__Inter_d65c78"/>
              </a:rPr>
              <a:t>: Google </a:t>
            </a:r>
            <a:r>
              <a:rPr lang="en-US" sz="1350" b="0" i="0" dirty="0" err="1">
                <a:solidFill>
                  <a:srgbClr val="374151"/>
                </a:solidFill>
                <a:effectLst/>
                <a:latin typeface="__Inter_d65c78"/>
              </a:rPr>
              <a:t>Colab</a:t>
            </a:r>
            <a:r>
              <a:rPr lang="en-US" sz="1350" b="0" i="0" dirty="0">
                <a:solidFill>
                  <a:srgbClr val="374151"/>
                </a:solidFill>
                <a:effectLst/>
                <a:latin typeface="__Inter_d65c78"/>
              </a:rPr>
              <a:t> is a cloud-based </a:t>
            </a:r>
            <a:r>
              <a:rPr lang="en-US" sz="1350" b="0" i="0" dirty="0" err="1">
                <a:solidFill>
                  <a:srgbClr val="374151"/>
                </a:solidFill>
                <a:effectLst/>
                <a:latin typeface="__Inter_d65c78"/>
              </a:rPr>
              <a:t>Jupyter</a:t>
            </a:r>
            <a:r>
              <a:rPr lang="en-US" sz="1350" b="0" i="0" dirty="0">
                <a:solidFill>
                  <a:srgbClr val="374151"/>
                </a:solidFill>
                <a:effectLst/>
                <a:latin typeface="__Inter_d65c78"/>
              </a:rPr>
              <a:t> notebook environment that allows users to write and execute Python code in the browser.</a:t>
            </a:r>
          </a:p>
          <a:p>
            <a:pPr marL="742950" lvl="1" indent="-285750" algn="l">
              <a:buFont typeface="+mj-lt"/>
              <a:buAutoNum type="arabicPeriod"/>
            </a:pPr>
            <a:r>
              <a:rPr lang="en-US" sz="1350" b="1" i="0" dirty="0">
                <a:solidFill>
                  <a:srgbClr val="374151"/>
                </a:solidFill>
                <a:effectLst/>
                <a:latin typeface="__Inter_d65c78"/>
              </a:rPr>
              <a:t>Features</a:t>
            </a:r>
            <a:r>
              <a:rPr lang="en-US" sz="1350" b="0" i="0" dirty="0">
                <a:solidFill>
                  <a:srgbClr val="374151"/>
                </a:solidFill>
                <a:effectLst/>
                <a:latin typeface="__Inter_d65c78"/>
              </a:rPr>
              <a:t>:</a:t>
            </a:r>
          </a:p>
          <a:p>
            <a:pPr marL="1143000" lvl="2" indent="-228600" algn="l">
              <a:buFont typeface="+mj-lt"/>
              <a:buAutoNum type="arabicPeriod"/>
            </a:pPr>
            <a:r>
              <a:rPr lang="en-US" sz="1350" b="0" i="0" dirty="0">
                <a:solidFill>
                  <a:srgbClr val="374151"/>
                </a:solidFill>
                <a:effectLst/>
                <a:latin typeface="__Inter_d65c78"/>
              </a:rPr>
              <a:t>Free access to GPUs and TPUs for accelerated computing.</a:t>
            </a:r>
          </a:p>
          <a:p>
            <a:pPr marL="1143000" lvl="2" indent="-228600" algn="l">
              <a:buFont typeface="+mj-lt"/>
              <a:buAutoNum type="arabicPeriod"/>
            </a:pPr>
            <a:r>
              <a:rPr lang="en-US" sz="1350" b="0" i="0" dirty="0">
                <a:solidFill>
                  <a:srgbClr val="374151"/>
                </a:solidFill>
                <a:effectLst/>
                <a:latin typeface="__Inter_d65c78"/>
              </a:rPr>
              <a:t>Easy sharing and collaboration with others.</a:t>
            </a:r>
          </a:p>
          <a:p>
            <a:pPr marL="1143000" lvl="2" indent="-228600" algn="l">
              <a:buFont typeface="+mj-lt"/>
              <a:buAutoNum type="arabicPeriod"/>
            </a:pPr>
            <a:r>
              <a:rPr lang="en-US" sz="1350" b="0" i="0" dirty="0">
                <a:solidFill>
                  <a:srgbClr val="374151"/>
                </a:solidFill>
                <a:effectLst/>
                <a:latin typeface="__Inter_d65c78"/>
              </a:rPr>
              <a:t>Pre-installed libraries for machine learning and data science.</a:t>
            </a:r>
          </a:p>
          <a:p>
            <a:pPr algn="l">
              <a:buFont typeface="+mj-lt"/>
              <a:buAutoNum type="arabicPeriod"/>
            </a:pPr>
            <a:r>
              <a:rPr lang="en-US" sz="1350" b="1" i="0" dirty="0">
                <a:solidFill>
                  <a:srgbClr val="374151"/>
                </a:solidFill>
                <a:effectLst/>
                <a:latin typeface="__Inter_d65c78"/>
              </a:rPr>
              <a:t>Convolutional Neural Networks (CNN)</a:t>
            </a:r>
            <a:endParaRPr lang="en-US" sz="1350" b="0" i="0" dirty="0">
              <a:solidFill>
                <a:srgbClr val="374151"/>
              </a:solidFill>
              <a:effectLst/>
              <a:latin typeface="__Inter_d65c78"/>
            </a:endParaRPr>
          </a:p>
          <a:p>
            <a:pPr marL="742950" lvl="1" indent="-285750" algn="l">
              <a:buFont typeface="+mj-lt"/>
              <a:buAutoNum type="arabicPeriod"/>
            </a:pPr>
            <a:r>
              <a:rPr lang="en-US" sz="1350" b="1" i="0" dirty="0">
                <a:solidFill>
                  <a:srgbClr val="374151"/>
                </a:solidFill>
                <a:effectLst/>
                <a:latin typeface="__Inter_d65c78"/>
              </a:rPr>
              <a:t>Overview</a:t>
            </a:r>
            <a:r>
              <a:rPr lang="en-US" sz="1350" b="0" i="0" dirty="0">
                <a:solidFill>
                  <a:srgbClr val="374151"/>
                </a:solidFill>
                <a:effectLst/>
                <a:latin typeface="__Inter_d65c78"/>
              </a:rPr>
              <a:t>: CNNs are a class of deep learning models specifically designed for processing structured grid data, such as images.</a:t>
            </a:r>
          </a:p>
          <a:p>
            <a:pPr marL="742950" lvl="1" indent="-285750" algn="l">
              <a:buFont typeface="+mj-lt"/>
              <a:buAutoNum type="arabicPeriod"/>
            </a:pPr>
            <a:r>
              <a:rPr lang="en-US" sz="1350" b="1" i="0" dirty="0">
                <a:solidFill>
                  <a:srgbClr val="374151"/>
                </a:solidFill>
                <a:effectLst/>
                <a:latin typeface="__Inter_d65c78"/>
              </a:rPr>
              <a:t>Key Components</a:t>
            </a:r>
            <a:r>
              <a:rPr lang="en-US" sz="1350" b="0" i="0" dirty="0">
                <a:solidFill>
                  <a:srgbClr val="374151"/>
                </a:solidFill>
                <a:effectLst/>
                <a:latin typeface="__Inter_d65c78"/>
              </a:rPr>
              <a:t>:</a:t>
            </a:r>
          </a:p>
          <a:p>
            <a:pPr marL="1143000" lvl="2" indent="-228600" algn="l">
              <a:buFont typeface="+mj-lt"/>
              <a:buAutoNum type="arabicPeriod"/>
            </a:pPr>
            <a:r>
              <a:rPr lang="en-US" sz="1350" b="1" i="0" dirty="0">
                <a:solidFill>
                  <a:srgbClr val="374151"/>
                </a:solidFill>
                <a:effectLst/>
                <a:latin typeface="__Inter_d65c78"/>
              </a:rPr>
              <a:t>Convolutional Layers</a:t>
            </a:r>
            <a:r>
              <a:rPr lang="en-US" sz="1350" b="0" i="0" dirty="0">
                <a:solidFill>
                  <a:srgbClr val="374151"/>
                </a:solidFill>
                <a:effectLst/>
                <a:latin typeface="__Inter_d65c78"/>
              </a:rPr>
              <a:t>: Apply filters to input images to extract features.</a:t>
            </a:r>
          </a:p>
          <a:p>
            <a:pPr marL="1143000" lvl="2" indent="-228600" algn="l">
              <a:buFont typeface="+mj-lt"/>
              <a:buAutoNum type="arabicPeriod"/>
            </a:pPr>
            <a:r>
              <a:rPr lang="en-US" sz="1350" b="1" i="0" dirty="0">
                <a:solidFill>
                  <a:srgbClr val="374151"/>
                </a:solidFill>
                <a:effectLst/>
                <a:latin typeface="__Inter_d65c78"/>
              </a:rPr>
              <a:t>Pooling Layers</a:t>
            </a:r>
            <a:r>
              <a:rPr lang="en-US" sz="1350" b="0" i="0" dirty="0">
                <a:solidFill>
                  <a:srgbClr val="374151"/>
                </a:solidFill>
                <a:effectLst/>
                <a:latin typeface="__Inter_d65c78"/>
              </a:rPr>
              <a:t>: Reduce the spatial dimensions of the feature maps, retaining important information while decreasing computational load.</a:t>
            </a:r>
          </a:p>
          <a:p>
            <a:pPr marL="1143000" lvl="2" indent="-228600" algn="l">
              <a:buFont typeface="+mj-lt"/>
              <a:buAutoNum type="arabicPeriod"/>
            </a:pPr>
            <a:r>
              <a:rPr lang="en-US" sz="1350" b="1" i="0" dirty="0">
                <a:solidFill>
                  <a:srgbClr val="374151"/>
                </a:solidFill>
                <a:effectLst/>
                <a:latin typeface="__Inter_d65c78"/>
              </a:rPr>
              <a:t>Fully Connected Layers</a:t>
            </a:r>
            <a:r>
              <a:rPr lang="en-US" sz="1350" b="0" i="0" dirty="0">
                <a:solidFill>
                  <a:srgbClr val="374151"/>
                </a:solidFill>
                <a:effectLst/>
                <a:latin typeface="__Inter_d65c78"/>
              </a:rPr>
              <a:t>: Connect every neuron in one layer to every neuron in the next layer, typically used for classification tasks.</a:t>
            </a:r>
          </a:p>
          <a:p>
            <a:pPr algn="l">
              <a:buFont typeface="+mj-lt"/>
              <a:buAutoNum type="arabicPeriod"/>
            </a:pPr>
            <a:r>
              <a:rPr lang="en-US" sz="1350" b="1" i="0" dirty="0">
                <a:solidFill>
                  <a:srgbClr val="374151"/>
                </a:solidFill>
                <a:effectLst/>
                <a:latin typeface="__Inter_d65c78"/>
              </a:rPr>
              <a:t>TensorFlow and </a:t>
            </a:r>
            <a:r>
              <a:rPr lang="en-US" sz="1350" b="1" i="0" dirty="0" err="1">
                <a:solidFill>
                  <a:srgbClr val="374151"/>
                </a:solidFill>
                <a:effectLst/>
                <a:latin typeface="__Inter_d65c78"/>
              </a:rPr>
              <a:t>Keras</a:t>
            </a:r>
            <a:endParaRPr lang="en-US" sz="1350" b="0" i="0" dirty="0">
              <a:solidFill>
                <a:srgbClr val="374151"/>
              </a:solidFill>
              <a:effectLst/>
              <a:latin typeface="__Inter_d65c78"/>
            </a:endParaRPr>
          </a:p>
          <a:p>
            <a:pPr marL="742950" lvl="1" indent="-285750" algn="l">
              <a:buFont typeface="+mj-lt"/>
              <a:buAutoNum type="arabicPeriod"/>
            </a:pPr>
            <a:r>
              <a:rPr lang="en-US" sz="1350" b="1" i="0" dirty="0">
                <a:solidFill>
                  <a:srgbClr val="374151"/>
                </a:solidFill>
                <a:effectLst/>
                <a:latin typeface="__Inter_d65c78"/>
              </a:rPr>
              <a:t>TensorFlow</a:t>
            </a:r>
            <a:r>
              <a:rPr lang="en-US" sz="1350" b="0" i="0" dirty="0">
                <a:solidFill>
                  <a:srgbClr val="374151"/>
                </a:solidFill>
                <a:effectLst/>
                <a:latin typeface="__Inter_d65c78"/>
              </a:rPr>
              <a:t>: An open-source machine learning framework developed by Google, widely used for building and training deep learning models.</a:t>
            </a:r>
          </a:p>
          <a:p>
            <a:pPr marL="742950" lvl="1" indent="-285750" algn="l">
              <a:buFont typeface="+mj-lt"/>
              <a:buAutoNum type="arabicPeriod"/>
            </a:pPr>
            <a:r>
              <a:rPr lang="en-US" sz="1350" b="1" i="0" dirty="0" err="1">
                <a:solidFill>
                  <a:srgbClr val="374151"/>
                </a:solidFill>
                <a:effectLst/>
                <a:latin typeface="__Inter_d65c78"/>
              </a:rPr>
              <a:t>Keras</a:t>
            </a:r>
            <a:r>
              <a:rPr lang="en-US" sz="1350" b="0" i="0" dirty="0">
                <a:solidFill>
                  <a:srgbClr val="374151"/>
                </a:solidFill>
                <a:effectLst/>
                <a:latin typeface="__Inter_d65c78"/>
              </a:rPr>
              <a:t>: A high-level API for TensorFlow that simplifies the process of building and training neural networks.</a:t>
            </a:r>
          </a:p>
          <a:p>
            <a:pPr marL="1143000" lvl="2" indent="-228600" algn="l">
              <a:buFont typeface="+mj-lt"/>
              <a:buAutoNum type="arabicPeriod"/>
            </a:pPr>
            <a:r>
              <a:rPr lang="en-US" sz="1350" b="1" i="0" dirty="0">
                <a:solidFill>
                  <a:srgbClr val="374151"/>
                </a:solidFill>
                <a:effectLst/>
                <a:latin typeface="__Inter_d65c78"/>
              </a:rPr>
              <a:t>Model Building</a:t>
            </a:r>
            <a:r>
              <a:rPr lang="en-US" sz="1350" b="0" i="0" dirty="0">
                <a:solidFill>
                  <a:srgbClr val="374151"/>
                </a:solidFill>
                <a:effectLst/>
                <a:latin typeface="__Inter_d65c78"/>
              </a:rPr>
              <a:t>: Users can easily create CNN architectures using </a:t>
            </a:r>
            <a:r>
              <a:rPr lang="en-US" sz="1350" b="0" i="0" dirty="0" err="1">
                <a:solidFill>
                  <a:srgbClr val="374151"/>
                </a:solidFill>
                <a:effectLst/>
                <a:latin typeface="__Inter_d65c78"/>
              </a:rPr>
              <a:t>Keras</a:t>
            </a:r>
            <a:r>
              <a:rPr lang="en-US" sz="1350" b="0" i="0" dirty="0">
                <a:solidFill>
                  <a:srgbClr val="374151"/>
                </a:solidFill>
                <a:effectLst/>
                <a:latin typeface="__Inter_d65c78"/>
              </a:rPr>
              <a:t>' sequential or functional API.</a:t>
            </a:r>
          </a:p>
          <a:p>
            <a:pPr marL="1143000" lvl="2" indent="-228600" algn="l">
              <a:buFont typeface="+mj-lt"/>
              <a:buAutoNum type="arabicPeriod"/>
            </a:pPr>
            <a:r>
              <a:rPr lang="en-US" sz="1350" b="1" i="0" dirty="0">
                <a:solidFill>
                  <a:srgbClr val="374151"/>
                </a:solidFill>
                <a:effectLst/>
                <a:latin typeface="__Inter_d65c78"/>
              </a:rPr>
              <a:t>Training and Evaluation</a:t>
            </a:r>
            <a:r>
              <a:rPr lang="en-US" sz="1350" b="0" i="0" dirty="0">
                <a:solidFill>
                  <a:srgbClr val="374151"/>
                </a:solidFill>
                <a:effectLst/>
                <a:latin typeface="__Inter_d65c78"/>
              </a:rPr>
              <a:t>: </a:t>
            </a:r>
            <a:r>
              <a:rPr lang="en-US" sz="1350" b="0" i="0" dirty="0" err="1">
                <a:solidFill>
                  <a:srgbClr val="374151"/>
                </a:solidFill>
                <a:effectLst/>
                <a:latin typeface="__Inter_d65c78"/>
              </a:rPr>
              <a:t>Keras</a:t>
            </a:r>
            <a:r>
              <a:rPr lang="en-US" sz="1350" b="0" i="0" dirty="0">
                <a:solidFill>
                  <a:srgbClr val="374151"/>
                </a:solidFill>
                <a:effectLst/>
                <a:latin typeface="__Inter_d65c78"/>
              </a:rPr>
              <a:t> provides built-in functions for compiling, training, and evaluating models.</a:t>
            </a:r>
          </a:p>
          <a:p>
            <a:pPr algn="l">
              <a:buFont typeface="+mj-lt"/>
              <a:buAutoNum type="arabicPeriod"/>
            </a:pPr>
            <a:r>
              <a:rPr lang="en-US" sz="1350" b="1" i="0" dirty="0">
                <a:solidFill>
                  <a:srgbClr val="374151"/>
                </a:solidFill>
                <a:effectLst/>
                <a:latin typeface="__Inter_d65c78"/>
              </a:rPr>
              <a:t>Data Preprocessing Tools</a:t>
            </a:r>
            <a:endParaRPr lang="en-US" sz="1350" b="0" i="0" dirty="0">
              <a:solidFill>
                <a:srgbClr val="374151"/>
              </a:solidFill>
              <a:effectLst/>
              <a:latin typeface="__Inter_d65c78"/>
            </a:endParaRPr>
          </a:p>
          <a:p>
            <a:pPr marL="742950" lvl="1" indent="-285750" algn="l">
              <a:buFont typeface="+mj-lt"/>
              <a:buAutoNum type="arabicPeriod"/>
            </a:pPr>
            <a:r>
              <a:rPr lang="en-US" sz="1350" b="1" i="0" dirty="0">
                <a:solidFill>
                  <a:srgbClr val="374151"/>
                </a:solidFill>
                <a:effectLst/>
                <a:latin typeface="__Inter_d65c78"/>
              </a:rPr>
              <a:t>NumPy</a:t>
            </a:r>
            <a:r>
              <a:rPr lang="en-US" sz="1350" b="0" i="0" dirty="0">
                <a:solidFill>
                  <a:srgbClr val="374151"/>
                </a:solidFill>
                <a:effectLst/>
                <a:latin typeface="__Inter_d65c78"/>
              </a:rPr>
              <a:t>: A library for numerical computing in Python, used for handling arrays and performing mathematical operations.</a:t>
            </a:r>
          </a:p>
          <a:p>
            <a:pPr marL="742950" lvl="1" indent="-285750" algn="l">
              <a:buFont typeface="+mj-lt"/>
              <a:buAutoNum type="arabicPeriod"/>
            </a:pPr>
            <a:r>
              <a:rPr lang="en-US" sz="1350" b="1" i="0" dirty="0">
                <a:solidFill>
                  <a:srgbClr val="374151"/>
                </a:solidFill>
                <a:effectLst/>
                <a:latin typeface="__Inter_d65c78"/>
              </a:rPr>
              <a:t>OpenCV</a:t>
            </a:r>
            <a:r>
              <a:rPr lang="en-US" sz="1350" b="0" i="0" dirty="0">
                <a:solidFill>
                  <a:srgbClr val="374151"/>
                </a:solidFill>
                <a:effectLst/>
                <a:latin typeface="__Inter_d65c78"/>
              </a:rPr>
              <a:t>: A computer vision library that provides tools for image processing, such as resizing, color conversion, and augmentation.</a:t>
            </a:r>
          </a:p>
          <a:p>
            <a:pPr marL="742950" lvl="1" indent="-285750" algn="l">
              <a:buFont typeface="+mj-lt"/>
              <a:buAutoNum type="arabicPeriod"/>
            </a:pPr>
            <a:r>
              <a:rPr lang="en-US" sz="1350" b="1" i="0" dirty="0">
                <a:solidFill>
                  <a:srgbClr val="374151"/>
                </a:solidFill>
                <a:effectLst/>
                <a:latin typeface="__Inter_d65c78"/>
              </a:rPr>
              <a:t>Pandas</a:t>
            </a:r>
            <a:r>
              <a:rPr lang="en-US" sz="1350" b="0" i="0" dirty="0">
                <a:solidFill>
                  <a:srgbClr val="374151"/>
                </a:solidFill>
                <a:effectLst/>
                <a:latin typeface="__Inter_d65c78"/>
              </a:rPr>
              <a:t>: A data manipulation library that can be used for handling datasets, especially for loading and preprocessing image labels.</a:t>
            </a:r>
          </a:p>
          <a:p>
            <a:pPr algn="l">
              <a:buFont typeface="+mj-lt"/>
              <a:buAutoNum type="arabicPeriod"/>
            </a:pPr>
            <a:r>
              <a:rPr lang="en-US" sz="1350" b="1" i="0" dirty="0">
                <a:solidFill>
                  <a:srgbClr val="374151"/>
                </a:solidFill>
                <a:effectLst/>
                <a:latin typeface="__Inter_d65c78"/>
              </a:rPr>
              <a:t>Visualization Libraries</a:t>
            </a:r>
            <a:endParaRPr lang="en-US" sz="1350" b="0" i="0" dirty="0">
              <a:solidFill>
                <a:srgbClr val="374151"/>
              </a:solidFill>
              <a:effectLst/>
              <a:latin typeface="__Inter_d65c78"/>
            </a:endParaRPr>
          </a:p>
          <a:p>
            <a:pPr marL="742950" lvl="1" indent="-285750" algn="l">
              <a:buFont typeface="+mj-lt"/>
              <a:buAutoNum type="arabicPeriod"/>
            </a:pPr>
            <a:r>
              <a:rPr lang="en-US" sz="1350" b="1" i="0" dirty="0">
                <a:solidFill>
                  <a:srgbClr val="374151"/>
                </a:solidFill>
                <a:effectLst/>
                <a:latin typeface="__Inter_d65c78"/>
              </a:rPr>
              <a:t>Matplotlib</a:t>
            </a:r>
            <a:r>
              <a:rPr lang="en-US" sz="1350" b="0" i="0" dirty="0">
                <a:solidFill>
                  <a:srgbClr val="374151"/>
                </a:solidFill>
                <a:effectLst/>
                <a:latin typeface="__Inter_d65c78"/>
              </a:rPr>
              <a:t>: A plotting library used for visualizing data and model performance, such as displaying training loss and accuracy graphs.</a:t>
            </a:r>
          </a:p>
          <a:p>
            <a:pPr marL="742950" lvl="1" indent="-285750" algn="l">
              <a:buFont typeface="+mj-lt"/>
              <a:buAutoNum type="arabicPeriod"/>
            </a:pPr>
            <a:r>
              <a:rPr lang="en-US" sz="1350" b="1" i="0" dirty="0">
                <a:solidFill>
                  <a:srgbClr val="374151"/>
                </a:solidFill>
                <a:effectLst/>
                <a:latin typeface="__Inter_d65c78"/>
              </a:rPr>
              <a:t>Seaborn</a:t>
            </a:r>
            <a:r>
              <a:rPr lang="en-US" sz="1350" b="0" i="0" dirty="0">
                <a:solidFill>
                  <a:srgbClr val="374151"/>
                </a:solidFill>
                <a:effectLst/>
                <a:latin typeface="__Inter_d65c78"/>
              </a:rPr>
              <a:t>: A statistical data visualization library that can enhance the visual representation of data distributions and relationships.</a:t>
            </a:r>
          </a:p>
          <a:p>
            <a:pPr algn="l">
              <a:buFont typeface="+mj-lt"/>
              <a:buAutoNum type="arabicPeriod"/>
            </a:pPr>
            <a:r>
              <a:rPr lang="en-US" sz="1350" b="1" i="0" dirty="0">
                <a:solidFill>
                  <a:srgbClr val="374151"/>
                </a:solidFill>
                <a:effectLst/>
                <a:latin typeface="__Inter_d65c78"/>
              </a:rPr>
              <a:t>Version Control and Collaboration</a:t>
            </a:r>
            <a:endParaRPr lang="en-US" sz="1350" b="0" i="0" dirty="0">
              <a:solidFill>
                <a:srgbClr val="374151"/>
              </a:solidFill>
              <a:effectLst/>
              <a:latin typeface="__Inter_d65c78"/>
            </a:endParaRPr>
          </a:p>
          <a:p>
            <a:pPr marL="742950" lvl="1" indent="-285750" algn="l">
              <a:buFont typeface="+mj-lt"/>
              <a:buAutoNum type="arabicPeriod"/>
            </a:pPr>
            <a:r>
              <a:rPr lang="en-US" sz="1350" b="1" i="0" dirty="0">
                <a:solidFill>
                  <a:srgbClr val="374151"/>
                </a:solidFill>
                <a:effectLst/>
                <a:latin typeface="__Inter_d65c78"/>
              </a:rPr>
              <a:t>GitHub</a:t>
            </a:r>
            <a:r>
              <a:rPr lang="en-US" sz="1350" b="0" i="0" dirty="0">
                <a:solidFill>
                  <a:srgbClr val="374151"/>
                </a:solidFill>
                <a:effectLst/>
                <a:latin typeface="__Inter_d65c78"/>
              </a:rPr>
              <a:t>: A platform for version control and collaboration, allowing users to store and share their code repositories.</a:t>
            </a:r>
          </a:p>
          <a:p>
            <a:pPr marL="742950" lvl="1" indent="-285750" algn="l">
              <a:buFont typeface="+mj-lt"/>
              <a:buAutoNum type="arabicPeriod"/>
            </a:pPr>
            <a:r>
              <a:rPr lang="en-US" sz="1350" b="1" i="0" dirty="0">
                <a:solidFill>
                  <a:srgbClr val="374151"/>
                </a:solidFill>
                <a:effectLst/>
                <a:latin typeface="__Inter_d65c78"/>
              </a:rPr>
              <a:t>Google Drive</a:t>
            </a:r>
            <a:r>
              <a:rPr lang="en-US" sz="1350" b="0" i="0" dirty="0">
                <a:solidFill>
                  <a:srgbClr val="374151"/>
                </a:solidFill>
                <a:effectLst/>
                <a:latin typeface="__Inter_d65c78"/>
              </a:rPr>
              <a:t>: Integration with Google </a:t>
            </a:r>
            <a:r>
              <a:rPr lang="en-US" sz="1350" b="0" i="0" dirty="0" err="1">
                <a:solidFill>
                  <a:srgbClr val="374151"/>
                </a:solidFill>
                <a:effectLst/>
                <a:latin typeface="__Inter_d65c78"/>
              </a:rPr>
              <a:t>Colab</a:t>
            </a:r>
            <a:r>
              <a:rPr lang="en-US" sz="1350" b="0" i="0" dirty="0">
                <a:solidFill>
                  <a:srgbClr val="374151"/>
                </a:solidFill>
                <a:effectLst/>
                <a:latin typeface="__Inter_d65c78"/>
              </a:rPr>
              <a:t> for storing datasets and models, making it easy to access and share files.</a:t>
            </a:r>
          </a:p>
          <a:p>
            <a:br>
              <a:rPr lang="en-US" sz="1350" dirty="0"/>
            </a:br>
            <a:endParaRPr lang="en-IN" sz="135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49695" y="828043"/>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228E9582-E107-7405-BB8F-3FC688CB309D}"/>
              </a:ext>
            </a:extLst>
          </p:cNvPr>
          <p:cNvSpPr txBox="1"/>
          <p:nvPr/>
        </p:nvSpPr>
        <p:spPr>
          <a:xfrm>
            <a:off x="0" y="1330790"/>
            <a:ext cx="12192000" cy="5755422"/>
          </a:xfrm>
          <a:prstGeom prst="rect">
            <a:avLst/>
          </a:prstGeom>
          <a:noFill/>
        </p:spPr>
        <p:txBody>
          <a:bodyPr wrap="square" rtlCol="0">
            <a:spAutoFit/>
          </a:bodyPr>
          <a:lstStyle/>
          <a:p>
            <a:pPr algn="l">
              <a:buFont typeface="+mj-lt"/>
              <a:buAutoNum type="arabicPeriod"/>
            </a:pPr>
            <a:r>
              <a:rPr lang="en-US" sz="1600" b="1" i="0" dirty="0">
                <a:solidFill>
                  <a:srgbClr val="374151"/>
                </a:solidFill>
                <a:effectLst/>
                <a:latin typeface="__Inter_d65c78"/>
              </a:rPr>
              <a:t>Define the Problem</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Identify the specific problem (e.g., plant disease prediction).</a:t>
            </a:r>
          </a:p>
          <a:p>
            <a:pPr algn="l">
              <a:buFont typeface="+mj-lt"/>
              <a:buAutoNum type="arabicPeriod"/>
            </a:pPr>
            <a:r>
              <a:rPr lang="en-US" sz="1600" b="1" i="0" dirty="0">
                <a:solidFill>
                  <a:srgbClr val="374151"/>
                </a:solidFill>
                <a:effectLst/>
                <a:latin typeface="__Inter_d65c78"/>
              </a:rPr>
              <a:t>Data Collection</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Gather relevant datasets (e.g., images of plants).</a:t>
            </a:r>
          </a:p>
          <a:p>
            <a:pPr algn="l">
              <a:buFont typeface="+mj-lt"/>
              <a:buAutoNum type="arabicPeriod"/>
            </a:pPr>
            <a:r>
              <a:rPr lang="en-US" sz="1600" b="1" i="0" dirty="0">
                <a:solidFill>
                  <a:srgbClr val="374151"/>
                </a:solidFill>
                <a:effectLst/>
                <a:latin typeface="__Inter_d65c78"/>
              </a:rPr>
              <a:t>Data Preprocessing</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Resize images, normalize pixel values, apply data augmentation, and encode labels.</a:t>
            </a:r>
          </a:p>
          <a:p>
            <a:pPr algn="l">
              <a:buFont typeface="+mj-lt"/>
              <a:buAutoNum type="arabicPeriod"/>
            </a:pPr>
            <a:r>
              <a:rPr lang="en-US" sz="1600" b="1" i="0" dirty="0">
                <a:solidFill>
                  <a:srgbClr val="374151"/>
                </a:solidFill>
                <a:effectLst/>
                <a:latin typeface="__Inter_d65c78"/>
              </a:rPr>
              <a:t>Environment Setup</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Open Google </a:t>
            </a:r>
            <a:r>
              <a:rPr lang="en-US" sz="1600" b="0" i="0" dirty="0" err="1">
                <a:solidFill>
                  <a:srgbClr val="374151"/>
                </a:solidFill>
                <a:effectLst/>
                <a:latin typeface="__Inter_d65c78"/>
              </a:rPr>
              <a:t>Colab</a:t>
            </a:r>
            <a:r>
              <a:rPr lang="en-US" sz="1600" b="0" i="0" dirty="0">
                <a:solidFill>
                  <a:srgbClr val="374151"/>
                </a:solidFill>
                <a:effectLst/>
                <a:latin typeface="__Inter_d65c78"/>
              </a:rPr>
              <a:t> and import necessary libraries (TensorFlow, </a:t>
            </a:r>
            <a:r>
              <a:rPr lang="en-US" sz="1600" b="0" i="0" dirty="0" err="1">
                <a:solidFill>
                  <a:srgbClr val="374151"/>
                </a:solidFill>
                <a:effectLst/>
                <a:latin typeface="__Inter_d65c78"/>
              </a:rPr>
              <a:t>Keras</a:t>
            </a:r>
            <a:r>
              <a:rPr lang="en-US" sz="1600" b="0" i="0" dirty="0">
                <a:solidFill>
                  <a:srgbClr val="374151"/>
                </a:solidFill>
                <a:effectLst/>
                <a:latin typeface="__Inter_d65c78"/>
              </a:rPr>
              <a:t>, NumPy, etc.).</a:t>
            </a:r>
          </a:p>
          <a:p>
            <a:pPr algn="l">
              <a:buFont typeface="+mj-lt"/>
              <a:buAutoNum type="arabicPeriod"/>
            </a:pPr>
            <a:r>
              <a:rPr lang="en-US" sz="1600" b="1" i="0" dirty="0">
                <a:solidFill>
                  <a:srgbClr val="374151"/>
                </a:solidFill>
                <a:effectLst/>
                <a:latin typeface="__Inter_d65c78"/>
              </a:rPr>
              <a:t>Model Architecture Design</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Choose and build a CNN architecture using </a:t>
            </a:r>
            <a:r>
              <a:rPr lang="en-US" sz="1600" b="0" i="0" dirty="0" err="1">
                <a:solidFill>
                  <a:srgbClr val="374151"/>
                </a:solidFill>
                <a:effectLst/>
                <a:latin typeface="__Inter_d65c78"/>
              </a:rPr>
              <a:t>Keras</a:t>
            </a:r>
            <a:r>
              <a:rPr lang="en-US" sz="1600" b="0" i="0" dirty="0">
                <a:solidFill>
                  <a:srgbClr val="374151"/>
                </a:solidFill>
                <a:effectLst/>
                <a:latin typeface="__Inter_d65c78"/>
              </a:rPr>
              <a:t>, then compile the model.</a:t>
            </a:r>
          </a:p>
          <a:p>
            <a:pPr algn="l">
              <a:buFont typeface="+mj-lt"/>
              <a:buAutoNum type="arabicPeriod"/>
            </a:pPr>
            <a:r>
              <a:rPr lang="en-US" sz="1600" b="1" i="0" dirty="0">
                <a:solidFill>
                  <a:srgbClr val="374151"/>
                </a:solidFill>
                <a:effectLst/>
                <a:latin typeface="__Inter_d65c78"/>
              </a:rPr>
              <a:t>Model Training</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Split the dataset into training, validation, and test sets, then fit the model on the training data.</a:t>
            </a:r>
          </a:p>
          <a:p>
            <a:pPr algn="l">
              <a:buFont typeface="+mj-lt"/>
              <a:buAutoNum type="arabicPeriod"/>
            </a:pPr>
            <a:r>
              <a:rPr lang="en-US" sz="1600" b="1" i="0" dirty="0">
                <a:solidFill>
                  <a:srgbClr val="374151"/>
                </a:solidFill>
                <a:effectLst/>
                <a:latin typeface="__Inter_d65c78"/>
              </a:rPr>
              <a:t>Model Evaluation</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Evaluate the model on the test set and visualize performance metrics.</a:t>
            </a:r>
          </a:p>
          <a:p>
            <a:pPr algn="l">
              <a:buFont typeface="+mj-lt"/>
              <a:buAutoNum type="arabicPeriod"/>
            </a:pPr>
            <a:r>
              <a:rPr lang="en-US" sz="1600" b="1" i="0" dirty="0">
                <a:solidFill>
                  <a:srgbClr val="374151"/>
                </a:solidFill>
                <a:effectLst/>
                <a:latin typeface="__Inter_d65c78"/>
              </a:rPr>
              <a:t>Model Optimization</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Tune hyperparameters and apply regularization techniques to improve performance.</a:t>
            </a:r>
          </a:p>
          <a:p>
            <a:pPr algn="l">
              <a:buFont typeface="+mj-lt"/>
              <a:buAutoNum type="arabicPeriod"/>
            </a:pPr>
            <a:r>
              <a:rPr lang="en-US" sz="1600" b="1" i="0" dirty="0">
                <a:solidFill>
                  <a:srgbClr val="374151"/>
                </a:solidFill>
                <a:effectLst/>
                <a:latin typeface="__Inter_d65c78"/>
              </a:rPr>
              <a:t>Model Deployment</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Save the trained model and create a web application for predictions using frameworks like </a:t>
            </a:r>
            <a:r>
              <a:rPr lang="en-US" sz="1600" b="0" i="0" dirty="0" err="1">
                <a:solidFill>
                  <a:srgbClr val="374151"/>
                </a:solidFill>
                <a:effectLst/>
                <a:latin typeface="__Inter_d65c78"/>
              </a:rPr>
              <a:t>Streamlit</a:t>
            </a:r>
            <a:r>
              <a:rPr lang="en-US" sz="1600" b="0" i="0" dirty="0">
                <a:solidFill>
                  <a:srgbClr val="374151"/>
                </a:solidFill>
                <a:effectLst/>
                <a:latin typeface="__Inter_d65c78"/>
              </a:rPr>
              <a:t>.</a:t>
            </a:r>
          </a:p>
          <a:p>
            <a:pPr algn="l">
              <a:buFont typeface="+mj-lt"/>
              <a:buAutoNum type="arabicPeriod"/>
            </a:pPr>
            <a:r>
              <a:rPr lang="en-US" sz="1600" b="1" i="0" dirty="0">
                <a:solidFill>
                  <a:srgbClr val="374151"/>
                </a:solidFill>
                <a:effectLst/>
                <a:latin typeface="__Inter_d65c78"/>
              </a:rPr>
              <a:t>Documentation and Reporting</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Document the process and results, preparing a report for stakeholders.</a:t>
            </a:r>
          </a:p>
          <a:p>
            <a:pPr algn="l">
              <a:buFont typeface="+mj-lt"/>
              <a:buAutoNum type="arabicPeriod"/>
            </a:pPr>
            <a:r>
              <a:rPr lang="en-US" sz="1600" b="1" i="0" dirty="0">
                <a:solidFill>
                  <a:srgbClr val="374151"/>
                </a:solidFill>
                <a:effectLst/>
                <a:latin typeface="__Inter_d65c78"/>
              </a:rPr>
              <a:t>Future Work</a:t>
            </a:r>
            <a:endParaRPr lang="en-US" sz="1600" b="0" i="0" dirty="0">
              <a:solidFill>
                <a:srgbClr val="374151"/>
              </a:solidFill>
              <a:effectLst/>
              <a:latin typeface="__Inter_d65c78"/>
            </a:endParaRPr>
          </a:p>
          <a:p>
            <a:pPr marL="457200" lvl="1" algn="l"/>
            <a:r>
              <a:rPr lang="en-US" sz="1600" b="0" i="0" dirty="0">
                <a:solidFill>
                  <a:srgbClr val="374151"/>
                </a:solidFill>
                <a:effectLst/>
                <a:latin typeface="__Inter_d65c78"/>
              </a:rPr>
              <a:t>Identify areas for further research or improvements.</a:t>
            </a:r>
          </a:p>
          <a:p>
            <a:endParaRPr lang="en-IN" sz="1600"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16E8F7F6-5B7F-107D-5EAE-5A482C6BDA2B}"/>
              </a:ext>
            </a:extLst>
          </p:cNvPr>
          <p:cNvSpPr txBox="1"/>
          <p:nvPr/>
        </p:nvSpPr>
        <p:spPr>
          <a:xfrm>
            <a:off x="121298" y="1726163"/>
            <a:ext cx="11560629" cy="3827523"/>
          </a:xfrm>
          <a:prstGeom prst="rect">
            <a:avLst/>
          </a:prstGeom>
          <a:noFill/>
        </p:spPr>
        <p:txBody>
          <a:bodyPr wrap="square" rtlCol="0">
            <a:spAutoFit/>
          </a:bodyPr>
          <a:lstStyle/>
          <a:p>
            <a:pPr algn="l"/>
            <a:r>
              <a:rPr lang="en-US" b="0" i="0" dirty="0">
                <a:solidFill>
                  <a:srgbClr val="374151"/>
                </a:solidFill>
                <a:effectLst/>
                <a:latin typeface="__Inter_d65c78"/>
              </a:rPr>
              <a:t>In the agricultural sector, plant diseases pose a significant threat to crop yield and quality, leading to substantial economic losses and food insecurity. Traditional methods of diagnosing plant diseases rely heavily on visual inspections by trained experts, which can be time-consuming, subjective, and often result in delayed responses to outbreaks.</a:t>
            </a:r>
          </a:p>
          <a:p>
            <a:pPr algn="l"/>
            <a:r>
              <a:rPr lang="en-US" b="0" i="0" dirty="0">
                <a:solidFill>
                  <a:srgbClr val="374151"/>
                </a:solidFill>
                <a:effectLst/>
                <a:latin typeface="__Inter_d65c78"/>
              </a:rPr>
              <a:t>This project aims to develop a Convolutional Neural Network (CNN) model that can automatically identify and classify various plant diseases from images of leaves. The model will utilize a dataset containing labeled images of both healthy and diseased plants to train the CNN. The goal is to achieve high accuracy in disease prediction, enabling farmers to quickly and accurately diagnose plant health issues.</a:t>
            </a:r>
          </a:p>
          <a:p>
            <a:pPr algn="l"/>
            <a:r>
              <a:rPr lang="en-US" b="0" i="0" dirty="0">
                <a:solidFill>
                  <a:srgbClr val="374151"/>
                </a:solidFill>
                <a:effectLst/>
                <a:latin typeface="__Inter_d65c78"/>
              </a:rPr>
              <a:t>By providing a reliable and efficient tool for early disease detection, this project seeks to empower farmers with actionable insights, reduce the reliance on chemical treatments, and promote sustainable agricultural practices. Ultimately, the successful implementation of this model will contribute to improved crop management, increased productivity, and enhanced food security.</a:t>
            </a:r>
          </a:p>
          <a:p>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9121" y="92138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pic>
        <p:nvPicPr>
          <p:cNvPr id="12" name="Picture 11">
            <a:extLst>
              <a:ext uri="{FF2B5EF4-FFF2-40B4-BE49-F238E27FC236}">
                <a16:creationId xmlns:a16="http://schemas.microsoft.com/office/drawing/2014/main" id="{5A1E79B9-AC1F-A95F-D0ED-570816FE25DA}"/>
              </a:ext>
            </a:extLst>
          </p:cNvPr>
          <p:cNvPicPr>
            <a:picLocks noChangeAspect="1"/>
          </p:cNvPicPr>
          <p:nvPr/>
        </p:nvPicPr>
        <p:blipFill>
          <a:blip r:embed="rId2"/>
          <a:stretch>
            <a:fillRect/>
          </a:stretch>
        </p:blipFill>
        <p:spPr>
          <a:xfrm>
            <a:off x="0" y="1321498"/>
            <a:ext cx="6671387" cy="3147865"/>
          </a:xfrm>
          <a:prstGeom prst="rect">
            <a:avLst/>
          </a:prstGeom>
        </p:spPr>
      </p:pic>
      <p:pic>
        <p:nvPicPr>
          <p:cNvPr id="14" name="Picture 13">
            <a:extLst>
              <a:ext uri="{FF2B5EF4-FFF2-40B4-BE49-F238E27FC236}">
                <a16:creationId xmlns:a16="http://schemas.microsoft.com/office/drawing/2014/main" id="{AA1818B7-F4C0-0CC6-683B-A5600B31ADBD}"/>
              </a:ext>
            </a:extLst>
          </p:cNvPr>
          <p:cNvPicPr>
            <a:picLocks noChangeAspect="1"/>
          </p:cNvPicPr>
          <p:nvPr/>
        </p:nvPicPr>
        <p:blipFill>
          <a:blip r:embed="rId3"/>
          <a:stretch>
            <a:fillRect/>
          </a:stretch>
        </p:blipFill>
        <p:spPr>
          <a:xfrm>
            <a:off x="5455297" y="4208106"/>
            <a:ext cx="6736703" cy="2649894"/>
          </a:xfrm>
          <a:prstGeom prst="rect">
            <a:avLst/>
          </a:prstGeom>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0CA88D5D-66AC-FF93-4246-CABE415E22B3}"/>
              </a:ext>
            </a:extLst>
          </p:cNvPr>
          <p:cNvSpPr txBox="1"/>
          <p:nvPr/>
        </p:nvSpPr>
        <p:spPr>
          <a:xfrm>
            <a:off x="0" y="1614196"/>
            <a:ext cx="11476653" cy="4114844"/>
          </a:xfrm>
          <a:prstGeom prst="rect">
            <a:avLst/>
          </a:prstGeom>
          <a:noFill/>
        </p:spPr>
        <p:txBody>
          <a:bodyPr wrap="square" rtlCol="0">
            <a:spAutoFit/>
          </a:bodyPr>
          <a:lstStyle/>
          <a:p>
            <a:pPr algn="l"/>
            <a:r>
              <a:rPr lang="en-US" b="0" i="0" dirty="0">
                <a:solidFill>
                  <a:srgbClr val="374151"/>
                </a:solidFill>
                <a:effectLst/>
                <a:latin typeface="__Inter_d65c78"/>
              </a:rPr>
              <a:t>The development of a Convolutional Neural Network (CNN) model for plant disease prediction represents a significant advancement in the field of agricultural technology. By leveraging deep learning techniques, this project addresses the critical challenge of timely and accurate disease diagnosis, which is essential for maintaining crop health and maximizing yield.</a:t>
            </a:r>
          </a:p>
          <a:p>
            <a:pPr algn="l"/>
            <a:r>
              <a:rPr lang="en-US" b="0" i="0" dirty="0">
                <a:solidFill>
                  <a:srgbClr val="374151"/>
                </a:solidFill>
                <a:effectLst/>
                <a:latin typeface="__Inter_d65c78"/>
              </a:rPr>
              <a:t>Key takeaways from this project include:</a:t>
            </a:r>
          </a:p>
          <a:p>
            <a:pPr algn="l">
              <a:buFont typeface="Arial" panose="020B0604020202020204" pitchFamily="34" charset="0"/>
              <a:buChar char="•"/>
            </a:pPr>
            <a:r>
              <a:rPr lang="en-US" b="1" i="0" dirty="0">
                <a:solidFill>
                  <a:srgbClr val="374151"/>
                </a:solidFill>
                <a:effectLst/>
                <a:latin typeface="__Inter_d65c78"/>
              </a:rPr>
              <a:t>Enhanced Detection</a:t>
            </a:r>
            <a:r>
              <a:rPr lang="en-US" b="0" i="0" dirty="0">
                <a:solidFill>
                  <a:srgbClr val="374151"/>
                </a:solidFill>
                <a:effectLst/>
                <a:latin typeface="__Inter_d65c78"/>
              </a:rPr>
              <a:t>: The CNN model demonstrates the ability to effectively classify various plant diseases based on leaf images, providing a reliable alternative to traditional diagnostic methods.</a:t>
            </a:r>
          </a:p>
          <a:p>
            <a:pPr algn="l">
              <a:buFont typeface="Arial" panose="020B0604020202020204" pitchFamily="34" charset="0"/>
              <a:buChar char="•"/>
            </a:pPr>
            <a:r>
              <a:rPr lang="en-US" b="1" i="0" dirty="0">
                <a:solidFill>
                  <a:srgbClr val="374151"/>
                </a:solidFill>
                <a:effectLst/>
                <a:latin typeface="__Inter_d65c78"/>
              </a:rPr>
              <a:t>User Empowerment</a:t>
            </a:r>
            <a:r>
              <a:rPr lang="en-US" b="0" i="0" dirty="0">
                <a:solidFill>
                  <a:srgbClr val="374151"/>
                </a:solidFill>
                <a:effectLst/>
                <a:latin typeface="__Inter_d65c78"/>
              </a:rPr>
              <a:t>: By creating a user-friendly interface for farmers, the model facilitates quick decision-making, allowing for prompt interventions that can mitigate the impact of diseases on crops.</a:t>
            </a:r>
          </a:p>
          <a:p>
            <a:pPr algn="l">
              <a:buFont typeface="Arial" panose="020B0604020202020204" pitchFamily="34" charset="0"/>
              <a:buChar char="•"/>
            </a:pPr>
            <a:r>
              <a:rPr lang="en-US" b="1" i="0" dirty="0">
                <a:solidFill>
                  <a:srgbClr val="374151"/>
                </a:solidFill>
                <a:effectLst/>
                <a:latin typeface="__Inter_d65c78"/>
              </a:rPr>
              <a:t>Sustainable Practices</a:t>
            </a:r>
            <a:r>
              <a:rPr lang="en-US" b="0" i="0" dirty="0">
                <a:solidFill>
                  <a:srgbClr val="374151"/>
                </a:solidFill>
                <a:effectLst/>
                <a:latin typeface="__Inter_d65c78"/>
              </a:rPr>
              <a:t>: Early disease detection contributes to more sustainable agricultural practices by reducing the need for chemical treatments and promoting healthier crop management strategies.</a:t>
            </a:r>
          </a:p>
          <a:p>
            <a:pPr algn="l">
              <a:buFont typeface="Arial" panose="020B0604020202020204" pitchFamily="34" charset="0"/>
              <a:buChar char="•"/>
            </a:pPr>
            <a:r>
              <a:rPr lang="en-US" b="1" i="0" dirty="0">
                <a:solidFill>
                  <a:srgbClr val="374151"/>
                </a:solidFill>
                <a:effectLst/>
                <a:latin typeface="__Inter_d65c78"/>
              </a:rPr>
              <a:t>Future Potential</a:t>
            </a:r>
            <a:r>
              <a:rPr lang="en-US" b="0" i="0" dirty="0">
                <a:solidFill>
                  <a:srgbClr val="374151"/>
                </a:solidFill>
                <a:effectLst/>
                <a:latin typeface="__Inter_d65c78"/>
              </a:rPr>
              <a:t>: The successful implementation of this model opens avenues for further research and development, including the integration of additional features such as real-time monitoring and predictive analytics.</a:t>
            </a:r>
          </a:p>
          <a:p>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22</TotalTime>
  <Words>1052</Words>
  <Application>Microsoft Office PowerPoint</Application>
  <PresentationFormat>Widescreen</PresentationFormat>
  <Paragraphs>84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__Inter_d65c78</vt:lpstr>
      <vt:lpstr>Arial</vt:lpstr>
      <vt:lpstr>Calibri</vt:lpstr>
      <vt:lpstr>Helvetica Neue</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Aryan Shitole</cp:lastModifiedBy>
  <cp:revision>6</cp:revision>
  <dcterms:created xsi:type="dcterms:W3CDTF">2024-12-31T09:40:01Z</dcterms:created>
  <dcterms:modified xsi:type="dcterms:W3CDTF">2025-03-13T15:35:02Z</dcterms:modified>
</cp:coreProperties>
</file>