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8006-2554-4AD8-AF91-09D5702DACB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0BE-2B67-42CE-AD02-A1DDC502CF9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8006-2554-4AD8-AF91-09D5702DACB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0BE-2B67-42CE-AD02-A1DDC502C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8006-2554-4AD8-AF91-09D5702DACB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0BE-2B67-42CE-AD02-A1DDC502C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8006-2554-4AD8-AF91-09D5702DACB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0BE-2B67-42CE-AD02-A1DDC502CF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8006-2554-4AD8-AF91-09D5702DACB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0BE-2B67-42CE-AD02-A1DDC502C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8006-2554-4AD8-AF91-09D5702DACB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0BE-2B67-42CE-AD02-A1DDC502C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8006-2554-4AD8-AF91-09D5702DACB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0BE-2B67-42CE-AD02-A1DDC502C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8006-2554-4AD8-AF91-09D5702DACB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0BE-2B67-42CE-AD02-A1DDC502C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8006-2554-4AD8-AF91-09D5702DACB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0BE-2B67-42CE-AD02-A1DDC502C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8006-2554-4AD8-AF91-09D5702DACB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0BE-2B67-42CE-AD02-A1DDC502C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8006-2554-4AD8-AF91-09D5702DACB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0BE-2B67-42CE-AD02-A1DDC502C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EE3F8006-2554-4AD8-AF91-09D5702DACB3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E1EF0BE-2B67-42CE-AD02-A1DDC502CF9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455" y="1219200"/>
            <a:ext cx="86868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Prediction of Fake Profiles on Facebook using Supervised</a:t>
            </a:r>
            <a:b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Machine Learning Techniques-A Theoretical Model.</a:t>
            </a:r>
          </a:p>
        </p:txBody>
      </p:sp>
    </p:spTree>
    <p:extLst>
      <p:ext uri="{BB962C8B-B14F-4D97-AF65-F5344CB8AC3E}">
        <p14:creationId xmlns:p14="http://schemas.microsoft.com/office/powerpoint/2010/main" val="37270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Ensemble classifier and </a:t>
            </a:r>
            <a:r>
              <a:rPr lang="en-US" b="1" i="1" dirty="0" err="1"/>
              <a:t>AdaBoost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592283"/>
            <a:ext cx="7543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In machine learning, there is a new concept of </a:t>
            </a:r>
            <a:r>
              <a:rPr lang="en-US" sz="2200" dirty="0" smtClean="0"/>
              <a:t>combining ML </a:t>
            </a:r>
            <a:r>
              <a:rPr lang="en-US" sz="2200" dirty="0"/>
              <a:t>algorithms (classifiers) that are cooperatively </a:t>
            </a:r>
            <a:r>
              <a:rPr lang="en-US" sz="2200" dirty="0" smtClean="0"/>
              <a:t>trained on </a:t>
            </a:r>
            <a:r>
              <a:rPr lang="en-US" sz="2200" dirty="0"/>
              <a:t>data set in a supervised classification problem. </a:t>
            </a:r>
            <a:r>
              <a:rPr lang="en-US" sz="2200" dirty="0" smtClean="0"/>
              <a:t>And these </a:t>
            </a:r>
            <a:r>
              <a:rPr lang="en-US" sz="2200" dirty="0"/>
              <a:t>ensembles of classifiers could achieve more </a:t>
            </a:r>
            <a:r>
              <a:rPr lang="en-US" sz="2200" dirty="0" smtClean="0"/>
              <a:t>certain, precise </a:t>
            </a:r>
            <a:r>
              <a:rPr lang="en-US" sz="2200" dirty="0"/>
              <a:t>and accurate results by giving a new </a:t>
            </a:r>
            <a:r>
              <a:rPr lang="en-US" sz="2200" dirty="0" err="1" smtClean="0"/>
              <a:t>dimenssion</a:t>
            </a:r>
            <a:r>
              <a:rPr lang="en-US" sz="2200" dirty="0" smtClean="0"/>
              <a:t> to the </a:t>
            </a:r>
            <a:r>
              <a:rPr lang="en-US" sz="2200" dirty="0"/>
              <a:t>research work carried out in an effort to improve </a:t>
            </a:r>
            <a:r>
              <a:rPr lang="en-US" sz="2200" dirty="0" smtClean="0"/>
              <a:t>the performance </a:t>
            </a:r>
            <a:r>
              <a:rPr lang="en-US" sz="2200" dirty="0"/>
              <a:t>of individual classifiers. Boosting is a type </a:t>
            </a:r>
            <a:r>
              <a:rPr lang="en-US" sz="2200" dirty="0" smtClean="0"/>
              <a:t>of ensemble </a:t>
            </a:r>
            <a:r>
              <a:rPr lang="en-US" sz="2200" dirty="0"/>
              <a:t>classifier in machine learning which helps </a:t>
            </a:r>
            <a:r>
              <a:rPr lang="en-US" sz="2200" dirty="0" smtClean="0"/>
              <a:t>in predicting </a:t>
            </a:r>
            <a:r>
              <a:rPr lang="en-US" sz="2200" dirty="0"/>
              <a:t>accurately by combining many relatively </a:t>
            </a:r>
            <a:r>
              <a:rPr lang="en-US" sz="2200" dirty="0" smtClean="0"/>
              <a:t>weak and </a:t>
            </a:r>
            <a:r>
              <a:rPr lang="en-US" sz="2200" dirty="0"/>
              <a:t>inaccurate machine learning algorithms </a:t>
            </a:r>
            <a:r>
              <a:rPr lang="en-US" sz="2200" dirty="0" smtClean="0"/>
              <a:t>. The </a:t>
            </a:r>
            <a:r>
              <a:rPr lang="en-US" sz="2200" dirty="0" err="1" smtClean="0"/>
              <a:t>AdaBoost</a:t>
            </a:r>
            <a:r>
              <a:rPr lang="en-US" sz="2200" dirty="0" smtClean="0"/>
              <a:t> </a:t>
            </a:r>
            <a:r>
              <a:rPr lang="en-US" sz="2200" dirty="0"/>
              <a:t>algorithm proposed by Freund and </a:t>
            </a:r>
            <a:r>
              <a:rPr lang="en-US" sz="2200" dirty="0" err="1"/>
              <a:t>Schapire</a:t>
            </a:r>
            <a:r>
              <a:rPr lang="en-US" sz="2200" dirty="0"/>
              <a:t> </a:t>
            </a:r>
            <a:r>
              <a:rPr lang="en-US" sz="2200" dirty="0" smtClean="0"/>
              <a:t>was the </a:t>
            </a:r>
            <a:r>
              <a:rPr lang="en-US" sz="2200" dirty="0"/>
              <a:t>first practical boosting algorithm, and remains one </a:t>
            </a:r>
            <a:r>
              <a:rPr lang="en-US" sz="2200" dirty="0" smtClean="0"/>
              <a:t>of the </a:t>
            </a:r>
            <a:r>
              <a:rPr lang="en-US" sz="2200" dirty="0"/>
              <a:t>most widely used and studied, with applications </a:t>
            </a:r>
            <a:r>
              <a:rPr lang="en-US" sz="2200" dirty="0" smtClean="0"/>
              <a:t>in diverse </a:t>
            </a:r>
            <a:r>
              <a:rPr lang="en-US" sz="2200" dirty="0"/>
              <a:t>domain across horizontals and </a:t>
            </a:r>
            <a:r>
              <a:rPr lang="en-US" sz="2200" dirty="0" smtClean="0"/>
              <a:t>verticals.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2959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Feature Selection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676400"/>
            <a:ext cx="695895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Three main approaches exist for feature selection namely</a:t>
            </a:r>
          </a:p>
          <a:p>
            <a:r>
              <a:rPr lang="en-US" sz="2400" dirty="0"/>
              <a:t>embedded, filter and wrapper approaches </a:t>
            </a:r>
            <a:r>
              <a:rPr lang="en-US" sz="2400" dirty="0" smtClean="0"/>
              <a:t>. </a:t>
            </a:r>
            <a:r>
              <a:rPr lang="en-US" sz="2400" dirty="0"/>
              <a:t>In case of</a:t>
            </a:r>
          </a:p>
          <a:p>
            <a:r>
              <a:rPr lang="en-US" sz="2400" dirty="0"/>
              <a:t>feature extraction, a new set of features can be created from</a:t>
            </a:r>
          </a:p>
          <a:p>
            <a:r>
              <a:rPr lang="en-US" sz="2400" dirty="0"/>
              <a:t>the initial set that captures all the significant information in</a:t>
            </a:r>
          </a:p>
          <a:p>
            <a:r>
              <a:rPr lang="en-US" sz="2400" dirty="0"/>
              <a:t>a dataset. The creation of new set of features allows for</a:t>
            </a:r>
          </a:p>
          <a:p>
            <a:r>
              <a:rPr lang="en-US" sz="2400" dirty="0"/>
              <a:t>gathering the described benefits of dimensionality</a:t>
            </a:r>
          </a:p>
          <a:p>
            <a:r>
              <a:rPr lang="en-US" sz="2400" dirty="0"/>
              <a:t>reduction. In this research work hybrid of two natural</a:t>
            </a:r>
          </a:p>
          <a:p>
            <a:r>
              <a:rPr lang="en-US" sz="2400" dirty="0"/>
              <a:t>inspired algorithms “Artificial Bee Colony (ABC)” and</a:t>
            </a:r>
          </a:p>
          <a:p>
            <a:r>
              <a:rPr lang="en-US" sz="2400" dirty="0"/>
              <a:t>“Ant Colony Optimization(ACO)” has been used for</a:t>
            </a:r>
          </a:p>
          <a:p>
            <a:r>
              <a:rPr lang="en-US" sz="2400" dirty="0"/>
              <a:t>feature </a:t>
            </a:r>
            <a:r>
              <a:rPr lang="en-US" sz="2400" dirty="0" smtClean="0"/>
              <a:t>selection.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604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Weka</a:t>
            </a:r>
            <a:r>
              <a:rPr lang="en-US" b="1" i="1" dirty="0"/>
              <a:t> Tool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8818" y="1752600"/>
            <a:ext cx="776045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Weka</a:t>
            </a:r>
            <a:r>
              <a:rPr lang="en-US" sz="2800" dirty="0"/>
              <a:t> is a collection of machine learning algorithms for</a:t>
            </a:r>
          </a:p>
          <a:p>
            <a:r>
              <a:rPr lang="en-US" sz="2800" dirty="0"/>
              <a:t>data mining tasks. The algorithms can either be applied</a:t>
            </a:r>
          </a:p>
          <a:p>
            <a:r>
              <a:rPr lang="en-US" sz="2800" dirty="0"/>
              <a:t>directly to a dataset or called from Java code. </a:t>
            </a:r>
            <a:r>
              <a:rPr lang="en-US" sz="2800" dirty="0" err="1"/>
              <a:t>Weka</a:t>
            </a:r>
            <a:endParaRPr lang="en-US" sz="2800" dirty="0"/>
          </a:p>
          <a:p>
            <a:r>
              <a:rPr lang="en-US" sz="2800" dirty="0"/>
              <a:t>contains tools for data pre-processing, classification,</a:t>
            </a:r>
          </a:p>
          <a:p>
            <a:r>
              <a:rPr lang="en-US" sz="2800" dirty="0"/>
              <a:t>regression, clustering, association rules, and visualization.</a:t>
            </a:r>
          </a:p>
          <a:p>
            <a:r>
              <a:rPr lang="en-US" sz="2800" dirty="0"/>
              <a:t>It is also well-suited for developing new machine learning</a:t>
            </a:r>
          </a:p>
          <a:p>
            <a:r>
              <a:rPr lang="en-US" sz="2800" dirty="0"/>
              <a:t>schemes. In this model </a:t>
            </a:r>
            <a:r>
              <a:rPr lang="en-US" sz="2800" dirty="0" err="1"/>
              <a:t>W</a:t>
            </a:r>
            <a:r>
              <a:rPr lang="en-US" sz="2800" dirty="0" err="1" smtClean="0"/>
              <a:t>eka</a:t>
            </a:r>
            <a:r>
              <a:rPr lang="en-US" sz="2800" dirty="0" smtClean="0"/>
              <a:t> </a:t>
            </a:r>
            <a:r>
              <a:rPr lang="en-US" sz="2800" dirty="0"/>
              <a:t>tool was used for the</a:t>
            </a:r>
          </a:p>
          <a:p>
            <a:r>
              <a:rPr lang="en-US" sz="2800" dirty="0"/>
              <a:t>prediction of fake profile by using its ensemble classifier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5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509" y="0"/>
            <a:ext cx="7924800" cy="1143000"/>
          </a:xfrm>
        </p:spPr>
        <p:txBody>
          <a:bodyPr/>
          <a:lstStyle/>
          <a:p>
            <a:r>
              <a:rPr lang="en-US" sz="3200" b="1" dirty="0" smtClean="0"/>
              <a:t>Technique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13509" y="1143000"/>
            <a:ext cx="740093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this research work, a novel approach has been presented</a:t>
            </a:r>
          </a:p>
          <a:p>
            <a:r>
              <a:rPr lang="en-US" sz="2400" dirty="0"/>
              <a:t>for the prediction of fake profiles on </a:t>
            </a:r>
            <a:r>
              <a:rPr lang="en-US" sz="2400" dirty="0" err="1"/>
              <a:t>facebook</a:t>
            </a:r>
            <a:r>
              <a:rPr lang="en-US" sz="2400" dirty="0"/>
              <a:t> </a:t>
            </a:r>
            <a:r>
              <a:rPr lang="en-US" sz="2400" dirty="0" smtClean="0"/>
              <a:t>using </a:t>
            </a:r>
          </a:p>
          <a:p>
            <a:r>
              <a:rPr lang="en-US" sz="2400" dirty="0" smtClean="0"/>
              <a:t>supervised </a:t>
            </a:r>
            <a:r>
              <a:rPr lang="en-US" sz="2400" dirty="0"/>
              <a:t>machine learning algorithms. The proposed</a:t>
            </a:r>
          </a:p>
          <a:p>
            <a:r>
              <a:rPr lang="en-US" sz="2400" dirty="0"/>
              <a:t>model has applied sophisticated noise removal and data</a:t>
            </a:r>
          </a:p>
          <a:p>
            <a:r>
              <a:rPr lang="en-US" sz="2400" dirty="0"/>
              <a:t>normalization techniques on datasets before analyzing</a:t>
            </a:r>
          </a:p>
          <a:p>
            <a:r>
              <a:rPr lang="en-US" sz="2400" dirty="0"/>
              <a:t>them. A technique has been applied to identify the </a:t>
            </a:r>
            <a:r>
              <a:rPr lang="en-US" sz="2400" dirty="0" err="1"/>
              <a:t>nonsignificant</a:t>
            </a:r>
            <a:endParaRPr lang="en-US" sz="2400" dirty="0"/>
          </a:p>
          <a:p>
            <a:r>
              <a:rPr lang="en-US" sz="2400" dirty="0"/>
              <a:t>attributes in datasets and to do attribute</a:t>
            </a:r>
          </a:p>
          <a:p>
            <a:r>
              <a:rPr lang="en-US" sz="2400" dirty="0"/>
              <a:t>reduction accordingly by applying natural inspired</a:t>
            </a:r>
          </a:p>
          <a:p>
            <a:r>
              <a:rPr lang="en-US" sz="2400" dirty="0"/>
              <a:t>algorithms like Artificial Bee Colony (ABC), Ant Colony</a:t>
            </a:r>
          </a:p>
          <a:p>
            <a:r>
              <a:rPr lang="en-US" sz="2400" dirty="0"/>
              <a:t>Optimization (ACO). The proposed model was trained</a:t>
            </a:r>
          </a:p>
          <a:p>
            <a:r>
              <a:rPr lang="en-US" sz="2400" dirty="0"/>
              <a:t>using supervised machine algorithms individually for both</a:t>
            </a:r>
          </a:p>
          <a:p>
            <a:r>
              <a:rPr lang="en-US" sz="2400" dirty="0"/>
              <a:t>data sets i.e. fake and genuine. Ensemble classifier has</a:t>
            </a:r>
          </a:p>
          <a:p>
            <a:r>
              <a:rPr lang="en-US" sz="2400" dirty="0"/>
              <a:t>been used to make the prediction more accurate as shown</a:t>
            </a:r>
          </a:p>
          <a:p>
            <a:r>
              <a:rPr lang="en-US" sz="2400" dirty="0"/>
              <a:t>in the </a:t>
            </a:r>
            <a:r>
              <a:rPr lang="en-US" sz="2400" dirty="0" smtClean="0"/>
              <a:t>figure.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587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306944" cy="362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73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95400" y="685800"/>
            <a:ext cx="7010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common problem with machine learning is over </a:t>
            </a:r>
            <a:r>
              <a:rPr lang="en-US" sz="2000" dirty="0" smtClean="0"/>
              <a:t>fitting i.e</a:t>
            </a:r>
            <a:r>
              <a:rPr lang="en-US" sz="2000" dirty="0"/>
              <a:t>. bias towards the samples in the training set. </a:t>
            </a:r>
            <a:r>
              <a:rPr lang="en-US" sz="2000" dirty="0" smtClean="0"/>
              <a:t>An algorithm </a:t>
            </a:r>
            <a:r>
              <a:rPr lang="en-US" sz="2000" dirty="0"/>
              <a:t>may perform well on the training set and </a:t>
            </a:r>
            <a:r>
              <a:rPr lang="en-US" sz="2000" dirty="0" smtClean="0"/>
              <a:t>the same </a:t>
            </a:r>
            <a:r>
              <a:rPr lang="en-US" sz="2000" dirty="0"/>
              <a:t>may not hold true for other data set. Therefore, </a:t>
            </a:r>
            <a:r>
              <a:rPr lang="en-US" sz="2000" dirty="0" err="1" smtClean="0"/>
              <a:t>crossfold</a:t>
            </a:r>
            <a:r>
              <a:rPr lang="en-US" sz="2000" dirty="0" smtClean="0"/>
              <a:t> validation </a:t>
            </a:r>
            <a:r>
              <a:rPr lang="en-US" sz="2000" dirty="0"/>
              <a:t>was used, where the data is partitioned </a:t>
            </a:r>
            <a:r>
              <a:rPr lang="en-US" sz="2000" dirty="0" smtClean="0"/>
              <a:t>into training </a:t>
            </a:r>
            <a:r>
              <a:rPr lang="en-US" sz="2000" dirty="0"/>
              <a:t>and testing data in different ways where each</a:t>
            </a:r>
          </a:p>
          <a:p>
            <a:r>
              <a:rPr lang="en-US" sz="2000" dirty="0"/>
              <a:t>partition is called as a fold. The performance of </a:t>
            </a:r>
            <a:r>
              <a:rPr lang="en-US" sz="2000" dirty="0" smtClean="0"/>
              <a:t>the algorithm </a:t>
            </a:r>
            <a:r>
              <a:rPr lang="en-US" sz="2000" dirty="0"/>
              <a:t>is average of all the folds. Which samples </a:t>
            </a:r>
            <a:r>
              <a:rPr lang="en-US" sz="2000" dirty="0" smtClean="0"/>
              <a:t>are used </a:t>
            </a:r>
            <a:r>
              <a:rPr lang="en-US" sz="2000" dirty="0"/>
              <a:t>for training and which for testing can impact </a:t>
            </a:r>
            <a:r>
              <a:rPr lang="en-US" sz="2000" dirty="0" smtClean="0"/>
              <a:t>the measured </a:t>
            </a:r>
            <a:r>
              <a:rPr lang="en-US" sz="2000" dirty="0"/>
              <a:t>performance, so the cross-fold validation </a:t>
            </a:r>
            <a:r>
              <a:rPr lang="en-US" sz="2000" dirty="0" smtClean="0"/>
              <a:t>is implemented </a:t>
            </a:r>
            <a:r>
              <a:rPr lang="en-US" sz="2000" dirty="0"/>
              <a:t>multiple times with different folds. This</a:t>
            </a:r>
          </a:p>
          <a:p>
            <a:r>
              <a:rPr lang="en-US" sz="2000" dirty="0"/>
              <a:t>research work used 5-fold cross validation where the </a:t>
            </a:r>
            <a:r>
              <a:rPr lang="en-US" sz="2000" dirty="0" smtClean="0"/>
              <a:t>data was </a:t>
            </a:r>
            <a:r>
              <a:rPr lang="en-US" sz="2000" dirty="0"/>
              <a:t>split into 5 equal subsets, each of which was held </a:t>
            </a:r>
            <a:r>
              <a:rPr lang="en-US" sz="2000" dirty="0" smtClean="0"/>
              <a:t>out in </a:t>
            </a:r>
            <a:r>
              <a:rPr lang="en-US" sz="2000" dirty="0"/>
              <a:t>turn as the testing data while the algorithm was </a:t>
            </a:r>
            <a:r>
              <a:rPr lang="en-US" sz="2000" dirty="0" smtClean="0"/>
              <a:t>trained on </a:t>
            </a:r>
            <a:r>
              <a:rPr lang="en-US" sz="2000" dirty="0"/>
              <a:t>the remaining 4 subsets. The end results were </a:t>
            </a:r>
            <a:r>
              <a:rPr lang="en-US" sz="2000" dirty="0" smtClean="0"/>
              <a:t>noted based </a:t>
            </a:r>
            <a:r>
              <a:rPr lang="en-US" sz="2000" dirty="0"/>
              <a:t>on the efficiency of the model which was </a:t>
            </a:r>
            <a:r>
              <a:rPr lang="en-US" sz="2000" dirty="0" smtClean="0"/>
              <a:t>calculated using </a:t>
            </a:r>
            <a:r>
              <a:rPr lang="en-US" sz="2000" dirty="0"/>
              <a:t>False Positive and False Negative Analysis. The</a:t>
            </a:r>
          </a:p>
          <a:p>
            <a:r>
              <a:rPr lang="en-US" sz="2000" dirty="0"/>
              <a:t>results calculated justified that the </a:t>
            </a:r>
            <a:r>
              <a:rPr lang="en-US" sz="2000" dirty="0" err="1"/>
              <a:t>AdaBoost</a:t>
            </a:r>
            <a:r>
              <a:rPr lang="en-US" sz="2000" dirty="0"/>
              <a:t> </a:t>
            </a:r>
            <a:r>
              <a:rPr lang="en-US" sz="2000" dirty="0" smtClean="0"/>
              <a:t>classifier efficiency </a:t>
            </a:r>
            <a:r>
              <a:rPr lang="en-US" sz="2000" dirty="0"/>
              <a:t>increases with the increase in number of </a:t>
            </a:r>
            <a:r>
              <a:rPr lang="en-US" sz="2000" dirty="0" smtClean="0"/>
              <a:t>profiles in </a:t>
            </a:r>
            <a:r>
              <a:rPr lang="en-US" sz="2000" dirty="0"/>
              <a:t>training dataset.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870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09" y="381000"/>
            <a:ext cx="9116419" cy="592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84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905000"/>
            <a:ext cx="692414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this research work a theoretical machine learning model</a:t>
            </a:r>
          </a:p>
          <a:p>
            <a:r>
              <a:rPr lang="en-US" sz="2400" dirty="0"/>
              <a:t>has been proposed for prediction of fake profiles on</a:t>
            </a:r>
          </a:p>
          <a:p>
            <a:r>
              <a:rPr lang="en-US" sz="2400" dirty="0" err="1"/>
              <a:t>facebook</a:t>
            </a:r>
            <a:r>
              <a:rPr lang="en-US" sz="2400" dirty="0"/>
              <a:t>. The evaluation of the theoretical model using</a:t>
            </a:r>
          </a:p>
          <a:p>
            <a:r>
              <a:rPr lang="en-US" sz="2400" dirty="0"/>
              <a:t>ensemble classifiers showed good performance using </a:t>
            </a:r>
            <a:r>
              <a:rPr lang="en-US" sz="2400" dirty="0" err="1"/>
              <a:t>Weka</a:t>
            </a:r>
            <a:endParaRPr lang="en-US" sz="2400" dirty="0"/>
          </a:p>
          <a:p>
            <a:r>
              <a:rPr lang="en-US" sz="2400" dirty="0"/>
              <a:t>tool for detection of fake profiles on </a:t>
            </a:r>
            <a:r>
              <a:rPr lang="en-US" sz="2400" dirty="0" err="1"/>
              <a:t>facebook</a:t>
            </a:r>
            <a:r>
              <a:rPr lang="en-US" sz="2400" dirty="0"/>
              <a:t>. Based on</a:t>
            </a:r>
          </a:p>
          <a:p>
            <a:r>
              <a:rPr lang="en-US" sz="2400" dirty="0"/>
              <a:t>the analysis in this research work it was concluded as there</a:t>
            </a:r>
          </a:p>
          <a:p>
            <a:r>
              <a:rPr lang="en-US" sz="2400" dirty="0"/>
              <a:t>is no such model being used for detection of fake as well</a:t>
            </a:r>
          </a:p>
          <a:p>
            <a:r>
              <a:rPr lang="en-US" sz="2400" dirty="0"/>
              <a:t>genuine </a:t>
            </a:r>
            <a:r>
              <a:rPr lang="en-US" sz="2400" dirty="0" err="1"/>
              <a:t>facebook</a:t>
            </a:r>
            <a:r>
              <a:rPr lang="en-US" sz="2400" dirty="0"/>
              <a:t> profiles. Therefore, a combination of two</a:t>
            </a:r>
          </a:p>
          <a:p>
            <a:r>
              <a:rPr lang="en-US" sz="2400" dirty="0"/>
              <a:t>or more machine learning algorithms can be used for</a:t>
            </a:r>
          </a:p>
          <a:p>
            <a:r>
              <a:rPr lang="en-US" sz="2400" dirty="0"/>
              <a:t>detection of fake as well as genuine profiles on </a:t>
            </a:r>
            <a:r>
              <a:rPr lang="en-US" sz="2400" dirty="0" err="1"/>
              <a:t>facebook</a:t>
            </a:r>
            <a:r>
              <a:rPr lang="en-U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137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Suheel</a:t>
            </a:r>
            <a:r>
              <a:rPr lang="en-US" sz="2000" dirty="0"/>
              <a:t> </a:t>
            </a:r>
            <a:r>
              <a:rPr lang="en-US" sz="2000" dirty="0" err="1"/>
              <a:t>Yousuf</a:t>
            </a:r>
            <a:r>
              <a:rPr lang="en-US" sz="2000" dirty="0"/>
              <a:t> </a:t>
            </a:r>
            <a:r>
              <a:rPr lang="en-US" sz="2000" dirty="0" err="1"/>
              <a:t>Wani</a:t>
            </a:r>
            <a:r>
              <a:rPr lang="en-US" sz="2000" dirty="0"/>
              <a:t> et al, / (IJCSIT) International Journal of Computer Science and Information Technologies, Vol. 7 (4) , 2016, </a:t>
            </a:r>
            <a:r>
              <a:rPr lang="en-US" sz="2000" dirty="0" smtClean="0"/>
              <a:t>1735-1738</a:t>
            </a:r>
          </a:p>
          <a:p>
            <a:r>
              <a:rPr lang="en-US" sz="2000" dirty="0"/>
              <a:t>Facebook-Newsroom. </a:t>
            </a:r>
            <a:r>
              <a:rPr lang="en-US" sz="2000" dirty="0">
                <a:hlinkClick r:id="rId2"/>
              </a:rPr>
              <a:t>http://www.facebook.com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Y. </a:t>
            </a:r>
            <a:r>
              <a:rPr lang="en-US" sz="2000" dirty="0" err="1"/>
              <a:t>Boshmaf</a:t>
            </a:r>
            <a:r>
              <a:rPr lang="en-US" sz="2000" dirty="0"/>
              <a:t>, I. </a:t>
            </a:r>
            <a:r>
              <a:rPr lang="en-US" sz="2000" dirty="0" err="1"/>
              <a:t>Muslukhov</a:t>
            </a:r>
            <a:r>
              <a:rPr lang="en-US" sz="2000" dirty="0"/>
              <a:t>, K. </a:t>
            </a:r>
            <a:r>
              <a:rPr lang="en-US" sz="2000" dirty="0" err="1"/>
              <a:t>Beznosov</a:t>
            </a:r>
            <a:r>
              <a:rPr lang="en-US" sz="2000" dirty="0"/>
              <a:t>, and M. </a:t>
            </a:r>
            <a:r>
              <a:rPr lang="en-US" sz="2000" dirty="0" err="1"/>
              <a:t>Ripeanu</a:t>
            </a:r>
            <a:r>
              <a:rPr lang="en-US" sz="2000" dirty="0"/>
              <a:t>. </a:t>
            </a:r>
            <a:r>
              <a:rPr lang="en-US" sz="2000" dirty="0" smtClean="0"/>
              <a:t>The </a:t>
            </a:r>
            <a:r>
              <a:rPr lang="en-US" sz="2000" dirty="0" err="1" smtClean="0"/>
              <a:t>socialbot</a:t>
            </a:r>
            <a:r>
              <a:rPr lang="en-US" sz="2000" dirty="0" smtClean="0"/>
              <a:t> </a:t>
            </a:r>
            <a:r>
              <a:rPr lang="en-US" sz="2000" dirty="0"/>
              <a:t>network: when bots socialize for fame and money. </a:t>
            </a:r>
            <a:r>
              <a:rPr lang="en-US" sz="2000" dirty="0" smtClean="0"/>
              <a:t>In Proceedings </a:t>
            </a:r>
            <a:r>
              <a:rPr lang="en-US" sz="2000" dirty="0"/>
              <a:t>of the 27th Annual Computer Security </a:t>
            </a:r>
            <a:r>
              <a:rPr lang="en-US" sz="2000" dirty="0" smtClean="0"/>
              <a:t>Applications </a:t>
            </a:r>
            <a:r>
              <a:rPr lang="fr-FR" sz="2000" dirty="0" err="1" smtClean="0"/>
              <a:t>Conference</a:t>
            </a:r>
            <a:r>
              <a:rPr lang="fr-FR" sz="2000" dirty="0"/>
              <a:t>, pages 93–102. ACM, 2011</a:t>
            </a:r>
            <a:r>
              <a:rPr lang="fr-FR" sz="2000" dirty="0" smtClean="0"/>
              <a:t>.</a:t>
            </a:r>
          </a:p>
          <a:p>
            <a:r>
              <a:rPr lang="en-US" sz="2000" dirty="0"/>
              <a:t>P.L., </a:t>
            </a:r>
            <a:r>
              <a:rPr lang="en-US" sz="2000" dirty="0" err="1"/>
              <a:t>Traskin</a:t>
            </a:r>
            <a:r>
              <a:rPr lang="en-US" sz="2000" dirty="0"/>
              <a:t>, M.: </a:t>
            </a:r>
            <a:r>
              <a:rPr lang="en-US" sz="2000" dirty="0" err="1"/>
              <a:t>AdaBoost</a:t>
            </a:r>
            <a:r>
              <a:rPr lang="en-US" sz="2000" dirty="0"/>
              <a:t> is consistent. Journal of </a:t>
            </a:r>
            <a:r>
              <a:rPr lang="en-US" sz="2000" dirty="0" smtClean="0"/>
              <a:t>Machine Learning </a:t>
            </a:r>
            <a:r>
              <a:rPr lang="en-US" sz="2000" dirty="0"/>
              <a:t>Research 8, 2347–2368 (2007</a:t>
            </a:r>
            <a:r>
              <a:rPr lang="en-US" sz="2000" dirty="0" smtClean="0"/>
              <a:t>)\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870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      Index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3200" dirty="0" smtClean="0"/>
              <a:t>Abstract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Introduction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Methods Used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Technique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Analysis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Conclusion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5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924800" cy="1143000"/>
          </a:xfrm>
        </p:spPr>
        <p:txBody>
          <a:bodyPr/>
          <a:lstStyle/>
          <a:p>
            <a:r>
              <a:rPr lang="en-US" sz="4400" dirty="0" smtClean="0"/>
              <a:t>1. Introduction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143000"/>
            <a:ext cx="83058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Facebook </a:t>
            </a:r>
            <a:r>
              <a:rPr lang="en-US" sz="2000" b="1" dirty="0"/>
              <a:t>is a social networking site. This site </a:t>
            </a:r>
            <a:r>
              <a:rPr lang="en-US" sz="2000" b="1" dirty="0" smtClean="0"/>
              <a:t>has changed </a:t>
            </a:r>
            <a:r>
              <a:rPr lang="en-US" sz="2000" b="1" dirty="0"/>
              <a:t>the way people pursue social life and made it easy </a:t>
            </a:r>
            <a:r>
              <a:rPr lang="en-US" sz="2000" b="1" dirty="0" smtClean="0"/>
              <a:t>to connect </a:t>
            </a:r>
            <a:r>
              <a:rPr lang="en-US" sz="2000" b="1" dirty="0"/>
              <a:t>with family members, classmates, friends and colleagues</a:t>
            </a:r>
            <a:r>
              <a:rPr lang="en-US" sz="2000" b="1" dirty="0" smtClean="0"/>
              <a:t>. Based </a:t>
            </a:r>
            <a:r>
              <a:rPr lang="en-US" sz="2000" b="1" dirty="0"/>
              <a:t>on the data available for the first quarter of 2016 </a:t>
            </a:r>
            <a:r>
              <a:rPr lang="en-US" sz="2400" b="1" dirty="0" err="1" smtClean="0"/>
              <a:t>facebook</a:t>
            </a:r>
            <a:r>
              <a:rPr lang="en-US" sz="2400" b="1" dirty="0" smtClean="0"/>
              <a:t> </a:t>
            </a:r>
            <a:r>
              <a:rPr lang="en-US" sz="2000" b="1" dirty="0" smtClean="0"/>
              <a:t>has </a:t>
            </a:r>
            <a:r>
              <a:rPr lang="en-US" sz="2000" b="1" dirty="0"/>
              <a:t>approximately 1.65 billion active users. However, the </a:t>
            </a:r>
            <a:r>
              <a:rPr lang="en-US" sz="2000" b="1" dirty="0" smtClean="0"/>
              <a:t>number of </a:t>
            </a:r>
            <a:r>
              <a:rPr lang="en-US" sz="2000" b="1" dirty="0"/>
              <a:t>fake profiles has increased manifold and research work </a:t>
            </a:r>
            <a:r>
              <a:rPr lang="en-US" sz="2000" b="1" dirty="0" smtClean="0"/>
              <a:t>of different </a:t>
            </a:r>
            <a:r>
              <a:rPr lang="en-US" sz="2000" b="1" dirty="0"/>
              <a:t>researchers shows that 20% to 40% of the user </a:t>
            </a:r>
            <a:r>
              <a:rPr lang="en-US" sz="2000" b="1" dirty="0" smtClean="0"/>
              <a:t>profiles available </a:t>
            </a:r>
            <a:r>
              <a:rPr lang="en-US" sz="2000" b="1" dirty="0"/>
              <a:t>on </a:t>
            </a:r>
            <a:r>
              <a:rPr lang="en-US" sz="2400" b="1" dirty="0" err="1"/>
              <a:t>facebook</a:t>
            </a:r>
            <a:r>
              <a:rPr lang="en-US" sz="2400" b="1" dirty="0"/>
              <a:t> </a:t>
            </a:r>
            <a:r>
              <a:rPr lang="en-US" sz="2000" b="1" dirty="0"/>
              <a:t>are fake profiles. but with the fast </a:t>
            </a:r>
            <a:r>
              <a:rPr lang="en-US" sz="2000" b="1" dirty="0" smtClean="0"/>
              <a:t>growth of </a:t>
            </a:r>
            <a:r>
              <a:rPr lang="en-US" sz="2000" b="1" dirty="0"/>
              <a:t>users, fake profiles/users has also grown. In order to detect </a:t>
            </a:r>
            <a:r>
              <a:rPr lang="en-US" sz="2000" b="1" dirty="0" smtClean="0"/>
              <a:t>and minimize </a:t>
            </a:r>
            <a:r>
              <a:rPr lang="en-US" sz="2000" b="1" dirty="0"/>
              <a:t>the number of fake profiles on </a:t>
            </a:r>
            <a:r>
              <a:rPr lang="en-US" sz="2400" b="1" dirty="0" err="1"/>
              <a:t>facebook</a:t>
            </a:r>
            <a:r>
              <a:rPr lang="en-US" sz="2400" b="1" dirty="0"/>
              <a:t> </a:t>
            </a:r>
            <a:r>
              <a:rPr lang="en-US" sz="2000" b="1" dirty="0"/>
              <a:t>very </a:t>
            </a:r>
            <a:r>
              <a:rPr lang="en-US" sz="2000" b="1" dirty="0" smtClean="0"/>
              <a:t>few techniques </a:t>
            </a:r>
            <a:r>
              <a:rPr lang="en-US" sz="2000" b="1" dirty="0"/>
              <a:t>do exist. This research work is an effort to explain </a:t>
            </a:r>
            <a:r>
              <a:rPr lang="en-US" sz="2000" b="1" dirty="0" smtClean="0"/>
              <a:t>a theoretical </a:t>
            </a:r>
            <a:r>
              <a:rPr lang="en-US" sz="2000" b="1" dirty="0"/>
              <a:t>model using which fake profiles can be detected </a:t>
            </a:r>
            <a:r>
              <a:rPr lang="en-US" sz="2000" b="1" dirty="0" smtClean="0"/>
              <a:t>on </a:t>
            </a:r>
            <a:r>
              <a:rPr lang="en-US" sz="2400" b="1" dirty="0" err="1" smtClean="0"/>
              <a:t>facebook</a:t>
            </a:r>
            <a:r>
              <a:rPr lang="en-US" sz="2000" b="1" dirty="0"/>
              <a:t>. The proposed model has used machine </a:t>
            </a:r>
            <a:r>
              <a:rPr lang="en-US" sz="2000" b="1" dirty="0" smtClean="0"/>
              <a:t>learning algorithms </a:t>
            </a:r>
            <a:r>
              <a:rPr lang="en-US" sz="2000" b="1" dirty="0"/>
              <a:t>like </a:t>
            </a:r>
            <a:r>
              <a:rPr lang="en-US" sz="2400" b="1" i="1" u="sng" dirty="0" smtClean="0"/>
              <a:t>Support </a:t>
            </a:r>
            <a:r>
              <a:rPr lang="en-US" sz="2400" b="1" i="1" u="sng" dirty="0"/>
              <a:t>vector machine(SVM)</a:t>
            </a:r>
            <a:r>
              <a:rPr lang="en-US" sz="2000" b="1" dirty="0"/>
              <a:t>, </a:t>
            </a:r>
            <a:r>
              <a:rPr lang="en-US" sz="2400" b="1" i="1" u="sng" dirty="0" smtClean="0"/>
              <a:t>Decision Tree(DT</a:t>
            </a:r>
            <a:r>
              <a:rPr lang="en-US" sz="2400" b="1" i="1" u="sng" dirty="0"/>
              <a:t>)</a:t>
            </a:r>
            <a:r>
              <a:rPr lang="en-US" sz="2000" b="1" dirty="0"/>
              <a:t>, </a:t>
            </a:r>
            <a:r>
              <a:rPr lang="en-US" sz="2000" b="1" dirty="0" smtClean="0"/>
              <a:t>          </a:t>
            </a:r>
            <a:r>
              <a:rPr lang="en-US" sz="2400" b="1" i="1" u="sng" dirty="0" smtClean="0"/>
              <a:t>Artificial </a:t>
            </a:r>
            <a:r>
              <a:rPr lang="en-US" sz="2400" b="1" i="1" u="sng" dirty="0"/>
              <a:t>neural networks(ANN)</a:t>
            </a:r>
            <a:r>
              <a:rPr lang="en-US" sz="2000" b="1" dirty="0"/>
              <a:t> and </a:t>
            </a:r>
            <a:r>
              <a:rPr lang="en-US" sz="2400" b="1" i="1" u="sng" dirty="0"/>
              <a:t>Nave </a:t>
            </a:r>
            <a:r>
              <a:rPr lang="en-US" sz="2400" b="1" i="1" u="sng" dirty="0" err="1"/>
              <a:t>Bayaes</a:t>
            </a:r>
            <a:r>
              <a:rPr lang="en-US" sz="2400" b="1" i="1" u="sng" dirty="0"/>
              <a:t> (</a:t>
            </a:r>
            <a:r>
              <a:rPr lang="en-US" sz="2400" b="1" i="1" u="sng" dirty="0" smtClean="0"/>
              <a:t>NB)</a:t>
            </a:r>
            <a:r>
              <a:rPr lang="en-US" sz="2000" b="1" dirty="0" smtClean="0"/>
              <a:t> to </a:t>
            </a:r>
            <a:r>
              <a:rPr lang="en-US" sz="2000" b="1" dirty="0"/>
              <a:t>classify the user profiles into fake and genuine.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0514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2. Methods Used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600200"/>
            <a:ext cx="79248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   Machine Learning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b="1" dirty="0" smtClean="0"/>
              <a:t>Support Vector Machine(SVM)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b="1" dirty="0" smtClean="0"/>
              <a:t>Artificial Neural Network(ANN)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b="1" dirty="0" smtClean="0"/>
              <a:t>Decision Tree(DT)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b="1" dirty="0" smtClean="0"/>
              <a:t>Naïve Bayes Algorithm. </a:t>
            </a:r>
          </a:p>
          <a:p>
            <a:pPr marL="0" lvl="1" indent="0">
              <a:buNone/>
            </a:pPr>
            <a:r>
              <a:rPr lang="en-US" sz="2400" b="1" i="1" dirty="0"/>
              <a:t> </a:t>
            </a:r>
            <a:r>
              <a:rPr lang="en-US" sz="2400" b="1" i="1" dirty="0" smtClean="0"/>
              <a:t>  Ensemble </a:t>
            </a:r>
            <a:r>
              <a:rPr lang="en-US" sz="2400" b="1" i="1" dirty="0"/>
              <a:t>classifier and </a:t>
            </a:r>
            <a:r>
              <a:rPr lang="en-US" sz="2400" b="1" i="1" dirty="0" err="1" smtClean="0"/>
              <a:t>AdaBoost</a:t>
            </a:r>
            <a:endParaRPr lang="en-US" sz="2400" b="1" i="1" dirty="0" smtClean="0"/>
          </a:p>
          <a:p>
            <a:pPr marL="0" lvl="1" indent="0">
              <a:buNone/>
            </a:pPr>
            <a:r>
              <a:rPr lang="en-US" sz="2400" b="1" i="1" dirty="0"/>
              <a:t> </a:t>
            </a:r>
            <a:r>
              <a:rPr lang="en-US" sz="2400" b="1" i="1" dirty="0" smtClean="0"/>
              <a:t>  Feature Selection</a:t>
            </a:r>
          </a:p>
          <a:p>
            <a:pPr marL="0" lvl="1" indent="0">
              <a:buNone/>
            </a:pPr>
            <a:r>
              <a:rPr lang="en-US" sz="2400" b="1" i="1" dirty="0"/>
              <a:t> </a:t>
            </a:r>
            <a:r>
              <a:rPr lang="en-US" sz="2400" b="1" i="1" dirty="0" smtClean="0"/>
              <a:t>  </a:t>
            </a:r>
            <a:r>
              <a:rPr lang="en-US" sz="2400" b="1" i="1" dirty="0" err="1"/>
              <a:t>Weka</a:t>
            </a:r>
            <a:r>
              <a:rPr lang="en-US" sz="2400" b="1" i="1" dirty="0"/>
              <a:t> Tool</a:t>
            </a:r>
            <a:endParaRPr lang="en-US" sz="2400" b="1" dirty="0" smtClean="0"/>
          </a:p>
          <a:p>
            <a:pPr marL="457200" lvl="1" indent="0"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559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Machine learning</a:t>
            </a:r>
            <a:br>
              <a:rPr lang="en-US" b="1" i="1" dirty="0" smtClean="0"/>
            </a:br>
            <a:r>
              <a:rPr lang="en-US" b="1" i="1" dirty="0"/>
              <a:t>	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Machine learning is a branch of computer science </a:t>
            </a:r>
            <a:r>
              <a:rPr lang="en-US" sz="2000" dirty="0" smtClean="0"/>
              <a:t>which deals </a:t>
            </a:r>
            <a:r>
              <a:rPr lang="en-US" sz="2000" dirty="0"/>
              <a:t>with the study of algorithms that have ability to </a:t>
            </a:r>
            <a:r>
              <a:rPr lang="en-US" sz="2000" dirty="0" smtClean="0"/>
              <a:t>learn.</a:t>
            </a:r>
          </a:p>
          <a:p>
            <a:pPr marL="0" indent="0">
              <a:buNone/>
            </a:pPr>
            <a:r>
              <a:rPr lang="en-US" sz="2000" dirty="0" smtClean="0"/>
              <a:t>     </a:t>
            </a:r>
            <a:r>
              <a:rPr lang="en-US" sz="2000" dirty="0"/>
              <a:t>There are two main </a:t>
            </a:r>
            <a:r>
              <a:rPr lang="en-US" sz="2000" dirty="0" smtClean="0"/>
              <a:t>common types </a:t>
            </a:r>
            <a:r>
              <a:rPr lang="en-US" sz="2000" dirty="0"/>
              <a:t>of ML methods known </a:t>
            </a:r>
            <a:r>
              <a:rPr lang="en-US" sz="2000" dirty="0" smtClean="0"/>
              <a:t>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Supervised Learning 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Unsupervised Learning.</a:t>
            </a:r>
          </a:p>
          <a:p>
            <a:pPr marL="0" indent="0">
              <a:buNone/>
            </a:pPr>
            <a:r>
              <a:rPr lang="en-US" sz="1800" dirty="0"/>
              <a:t>In </a:t>
            </a:r>
            <a:r>
              <a:rPr lang="en-US" sz="1800" dirty="0" smtClean="0"/>
              <a:t>Supervised </a:t>
            </a:r>
            <a:r>
              <a:rPr lang="en-US" sz="1800" dirty="0"/>
              <a:t>learning a labeled set of training data is </a:t>
            </a:r>
            <a:r>
              <a:rPr lang="en-US" sz="1800" dirty="0" smtClean="0"/>
              <a:t>used to </a:t>
            </a:r>
            <a:r>
              <a:rPr lang="en-US" sz="1800" dirty="0"/>
              <a:t>estimate or map the input data to the desired output. </a:t>
            </a:r>
            <a:r>
              <a:rPr lang="en-US" sz="1800" dirty="0" smtClean="0"/>
              <a:t>In contrast</a:t>
            </a:r>
            <a:r>
              <a:rPr lang="en-US" sz="1800" dirty="0"/>
              <a:t>, under the unsupervised learning methods </a:t>
            </a:r>
            <a:r>
              <a:rPr lang="en-US" sz="1800" dirty="0" smtClean="0"/>
              <a:t>no labeled </a:t>
            </a:r>
            <a:r>
              <a:rPr lang="en-US" sz="1800" dirty="0"/>
              <a:t>examples are provided and there is no notion of </a:t>
            </a:r>
            <a:r>
              <a:rPr lang="en-US" sz="1800" dirty="0" smtClean="0"/>
              <a:t>the output </a:t>
            </a:r>
            <a:r>
              <a:rPr lang="en-US" sz="1800" dirty="0"/>
              <a:t>during the learning process.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15189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       1. Support </a:t>
            </a:r>
            <a:r>
              <a:rPr lang="en-US" b="1" i="1" dirty="0"/>
              <a:t>Vector Machines (</a:t>
            </a:r>
            <a:r>
              <a:rPr lang="en-US" b="1" i="1" dirty="0" smtClean="0"/>
              <a:t>SVM)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752600"/>
            <a:ext cx="8001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 SVM classifies data by finding the best hyper-plane that</a:t>
            </a:r>
          </a:p>
          <a:p>
            <a:r>
              <a:rPr lang="en-US" sz="2800" dirty="0"/>
              <a:t>separates all data points of one class from those of the other</a:t>
            </a:r>
          </a:p>
          <a:p>
            <a:r>
              <a:rPr lang="en-US" sz="2800" dirty="0"/>
              <a:t>class. The best hyper-plane for an SVM means the one with</a:t>
            </a:r>
          </a:p>
          <a:p>
            <a:r>
              <a:rPr lang="en-US" sz="2800" dirty="0"/>
              <a:t>the largest margin between the two classes. An SVM</a:t>
            </a:r>
          </a:p>
          <a:p>
            <a:r>
              <a:rPr lang="en-US" sz="2800" dirty="0"/>
              <a:t>classifies data by finding the best hyper-plane that </a:t>
            </a:r>
            <a:r>
              <a:rPr lang="en-US" sz="2800" dirty="0" smtClean="0"/>
              <a:t>separates all </a:t>
            </a:r>
            <a:r>
              <a:rPr lang="en-US" sz="2800" dirty="0"/>
              <a:t>data points of one class from those of the other </a:t>
            </a:r>
            <a:r>
              <a:rPr lang="en-US" sz="2800" dirty="0" smtClean="0"/>
              <a:t>class. The </a:t>
            </a:r>
            <a:r>
              <a:rPr lang="en-US" sz="2800" dirty="0"/>
              <a:t>support vectors are the data points that are closest </a:t>
            </a:r>
            <a:r>
              <a:rPr lang="en-US" sz="2800" dirty="0" smtClean="0"/>
              <a:t>to the </a:t>
            </a:r>
            <a:r>
              <a:rPr lang="en-US" sz="2800" dirty="0"/>
              <a:t>separating hyper-plane.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257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      2. Decision Tree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1" y="1720334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Decision </a:t>
            </a:r>
            <a:r>
              <a:rPr lang="en-US" sz="2400" dirty="0"/>
              <a:t>tree builds classification or regression models in</a:t>
            </a:r>
          </a:p>
          <a:p>
            <a:r>
              <a:rPr lang="en-US" sz="2400" dirty="0"/>
              <a:t>the form of a tree structure. It breaks down a dataset into</a:t>
            </a:r>
          </a:p>
          <a:p>
            <a:r>
              <a:rPr lang="en-US" sz="2400" dirty="0"/>
              <a:t>smaller and smaller subsets while at the same time an</a:t>
            </a:r>
          </a:p>
          <a:p>
            <a:r>
              <a:rPr lang="en-US" sz="2400" dirty="0"/>
              <a:t>associated decision tree is incrementally developed. The</a:t>
            </a:r>
          </a:p>
          <a:p>
            <a:r>
              <a:rPr lang="en-US" sz="2400" dirty="0"/>
              <a:t>final result is a tree with decision nodes and leaf nodes. A</a:t>
            </a:r>
          </a:p>
          <a:p>
            <a:r>
              <a:rPr lang="en-US" sz="2400" dirty="0"/>
              <a:t>decision node has two or more branches. Leaf node</a:t>
            </a:r>
          </a:p>
          <a:p>
            <a:r>
              <a:rPr lang="en-US" sz="2400" dirty="0"/>
              <a:t>represents a classification or decision and the topmost</a:t>
            </a:r>
          </a:p>
          <a:p>
            <a:r>
              <a:rPr lang="en-US" sz="2400" dirty="0"/>
              <a:t>decision node in a tree which corresponds to the </a:t>
            </a:r>
            <a:r>
              <a:rPr lang="en-US" sz="2400" dirty="0" smtClean="0"/>
              <a:t>best </a:t>
            </a:r>
          </a:p>
          <a:p>
            <a:r>
              <a:rPr lang="en-US" sz="2400" dirty="0" smtClean="0"/>
              <a:t>predictor </a:t>
            </a:r>
            <a:r>
              <a:rPr lang="en-US" sz="2400" dirty="0"/>
              <a:t>is known as root node. Decision trees can handle</a:t>
            </a:r>
          </a:p>
          <a:p>
            <a:r>
              <a:rPr lang="en-US" sz="2400" dirty="0"/>
              <a:t>both categorical and numerical data for prediction.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816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     3. Artificial </a:t>
            </a:r>
            <a:r>
              <a:rPr lang="en-US" b="1" i="1" dirty="0"/>
              <a:t>Neural Networks (ANN)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2725" y="1676400"/>
            <a:ext cx="672972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machine learning and cognitive science, artificial neural</a:t>
            </a:r>
          </a:p>
          <a:p>
            <a:r>
              <a:rPr lang="en-US" sz="2400" dirty="0"/>
              <a:t>networks (ANNs) are a family of models inspired by</a:t>
            </a:r>
          </a:p>
          <a:p>
            <a:r>
              <a:rPr lang="en-US" sz="2400" dirty="0"/>
              <a:t>biological neural networks (the central nervous systems of</a:t>
            </a:r>
          </a:p>
          <a:p>
            <a:r>
              <a:rPr lang="en-US" sz="2400" dirty="0"/>
              <a:t>animals, in particular the brain) which are used to estimate</a:t>
            </a:r>
          </a:p>
          <a:p>
            <a:r>
              <a:rPr lang="en-US" sz="2400" dirty="0"/>
              <a:t>approximate functions that can depend on a large number</a:t>
            </a:r>
          </a:p>
          <a:p>
            <a:r>
              <a:rPr lang="en-US" sz="2400" dirty="0"/>
              <a:t>of inputs and are generally unknown [19]. Artificial neural</a:t>
            </a:r>
          </a:p>
          <a:p>
            <a:r>
              <a:rPr lang="en-US" sz="2400" dirty="0"/>
              <a:t>networks are generally presented as systems of</a:t>
            </a:r>
          </a:p>
          <a:p>
            <a:r>
              <a:rPr lang="en-US" sz="2400" dirty="0"/>
              <a:t>interconnected "neurons" which exchange messages</a:t>
            </a:r>
          </a:p>
          <a:p>
            <a:r>
              <a:rPr lang="en-US" sz="2400" dirty="0"/>
              <a:t>between each other. The connections have numeric</a:t>
            </a:r>
          </a:p>
          <a:p>
            <a:r>
              <a:rPr lang="en-US" sz="2400" dirty="0"/>
              <a:t>weights that can be tuned based on experience, making</a:t>
            </a:r>
          </a:p>
          <a:p>
            <a:r>
              <a:rPr lang="en-US" sz="2400" dirty="0"/>
              <a:t>neural nets adaptive to inputs and capable of learning.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067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     4. Naive </a:t>
            </a:r>
            <a:r>
              <a:rPr lang="en-US" b="1" i="1" dirty="0"/>
              <a:t>Bayes Algorithm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676400"/>
            <a:ext cx="754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Bayesian classification, proposed work has a hypothesis</a:t>
            </a:r>
          </a:p>
          <a:p>
            <a:r>
              <a:rPr lang="en-US" sz="2400" dirty="0"/>
              <a:t>that the given data belongs to a particular class. The model</a:t>
            </a:r>
          </a:p>
          <a:p>
            <a:r>
              <a:rPr lang="en-US" sz="2400" dirty="0"/>
              <a:t>then calculates the probability for the hypothesis of being</a:t>
            </a:r>
          </a:p>
          <a:p>
            <a:r>
              <a:rPr lang="en-US" sz="2400" dirty="0"/>
              <a:t>true. This is among the most practical approaches for</a:t>
            </a:r>
          </a:p>
          <a:p>
            <a:r>
              <a:rPr lang="en-US" sz="2400" dirty="0"/>
              <a:t>certain types of problems. The approach requires only one</a:t>
            </a:r>
          </a:p>
          <a:p>
            <a:r>
              <a:rPr lang="en-US" sz="2400" dirty="0"/>
              <a:t>scan of the whole data. At any stage additional training data</a:t>
            </a:r>
          </a:p>
          <a:p>
            <a:r>
              <a:rPr lang="en-US" sz="2400" dirty="0"/>
              <a:t>is added then each training example can incrementally</a:t>
            </a:r>
          </a:p>
          <a:p>
            <a:r>
              <a:rPr lang="en-US" sz="2400" dirty="0"/>
              <a:t>increase or decrease the probability that the hypothesis is</a:t>
            </a:r>
          </a:p>
          <a:p>
            <a:r>
              <a:rPr lang="en-US" sz="2400" dirty="0"/>
              <a:t>correct.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824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144</TotalTime>
  <Words>1529</Words>
  <Application>Microsoft Office PowerPoint</Application>
  <PresentationFormat>On-screen Show (4:3)</PresentationFormat>
  <Paragraphs>121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Horizon</vt:lpstr>
      <vt:lpstr>PowerPoint Presentation</vt:lpstr>
      <vt:lpstr>      Index</vt:lpstr>
      <vt:lpstr>1. Introduction</vt:lpstr>
      <vt:lpstr>2. Methods Used</vt:lpstr>
      <vt:lpstr>Machine learning  </vt:lpstr>
      <vt:lpstr>       1. Support Vector Machines (SVM)</vt:lpstr>
      <vt:lpstr>      2. Decision Tree</vt:lpstr>
      <vt:lpstr>     3. Artificial Neural Networks (ANN)</vt:lpstr>
      <vt:lpstr>     4. Naive Bayes Algorithm</vt:lpstr>
      <vt:lpstr>Ensemble classifier and AdaBoost</vt:lpstr>
      <vt:lpstr>Feature Selection</vt:lpstr>
      <vt:lpstr>Weka Tool</vt:lpstr>
      <vt:lpstr>Technique</vt:lpstr>
      <vt:lpstr>PowerPoint Presentation</vt:lpstr>
      <vt:lpstr>PowerPoint Presentation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13</cp:revision>
  <dcterms:created xsi:type="dcterms:W3CDTF">2018-07-26T07:48:40Z</dcterms:created>
  <dcterms:modified xsi:type="dcterms:W3CDTF">2018-07-26T10:43:09Z</dcterms:modified>
</cp:coreProperties>
</file>