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Now Bold" charset="1" panose="00000800000000000000"/>
      <p:regular r:id="rId29"/>
    </p:embeddedFont>
    <p:embeddedFont>
      <p:font typeface="Now" charset="1" panose="00000500000000000000"/>
      <p:regular r:id="rId30"/>
    </p:embeddedFont>
    <p:embeddedFont>
      <p:font typeface="Now Medium" charset="1" panose="000006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224" y="1521354"/>
            <a:ext cx="2547553" cy="2097025"/>
            <a:chOff x="0" y="0"/>
            <a:chExt cx="3396737" cy="279603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8842" r="0" b="8842"/>
            <a:stretch>
              <a:fillRect/>
            </a:stretch>
          </p:blipFill>
          <p:spPr>
            <a:xfrm flipH="false" flipV="false">
              <a:off x="0" y="0"/>
              <a:ext cx="3396737" cy="279603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8109725" y="7989266"/>
            <a:ext cx="2068550" cy="609499"/>
            <a:chOff x="0" y="0"/>
            <a:chExt cx="952367" cy="2806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8653264" y="8294016"/>
            <a:ext cx="1016118" cy="0"/>
          </a:xfrm>
          <a:prstGeom prst="line">
            <a:avLst/>
          </a:prstGeom>
          <a:ln cap="flat" w="28575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2789966" y="4777599"/>
            <a:ext cx="1270806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 spc="201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UPTREND PREDICTION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14700" y="4041761"/>
            <a:ext cx="9058600" cy="50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4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Research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19175"/>
            <a:ext cx="3238822" cy="37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ARYAN LALKA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59076"/>
            <a:ext cx="3238822" cy="37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DARREN CARVALHO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89966" y="5863286"/>
            <a:ext cx="1270806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spc="134">
                <a:solidFill>
                  <a:srgbClr val="404040"/>
                </a:solidFill>
                <a:latin typeface="Now"/>
                <a:ea typeface="Now"/>
                <a:cs typeface="Now"/>
                <a:sym typeface="Now"/>
              </a:rPr>
              <a:t>USING DEEP LEARNING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7228" y="1804006"/>
            <a:ext cx="12653544" cy="7997131"/>
          </a:xfrm>
          <a:custGeom>
            <a:avLst/>
            <a:gdLst/>
            <a:ahLst/>
            <a:cxnLst/>
            <a:rect r="r" b="b" t="t" l="l"/>
            <a:pathLst>
              <a:path h="7997131" w="12653544">
                <a:moveTo>
                  <a:pt x="0" y="0"/>
                </a:moveTo>
                <a:lnTo>
                  <a:pt x="12653544" y="0"/>
                </a:lnTo>
                <a:lnTo>
                  <a:pt x="12653544" y="7997132"/>
                </a:lnTo>
                <a:lnTo>
                  <a:pt x="0" y="7997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590326" cy="5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Feature Importance Graph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2937" y="6211423"/>
            <a:ext cx="3035797" cy="3046877"/>
          </a:xfrm>
          <a:custGeom>
            <a:avLst/>
            <a:gdLst/>
            <a:ahLst/>
            <a:cxnLst/>
            <a:rect r="r" b="b" t="t" l="l"/>
            <a:pathLst>
              <a:path h="3046877" w="3035797">
                <a:moveTo>
                  <a:pt x="0" y="0"/>
                </a:moveTo>
                <a:lnTo>
                  <a:pt x="3035797" y="0"/>
                </a:lnTo>
                <a:lnTo>
                  <a:pt x="3035797" y="3046877"/>
                </a:lnTo>
                <a:lnTo>
                  <a:pt x="0" y="304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67601"/>
            <a:ext cx="14669525" cy="1001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7"/>
              </a:lnSpc>
            </a:pPr>
            <a:r>
              <a:rPr lang="en-US" sz="6399" b="true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Machine Learning Algorithms used: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76710"/>
            <a:ext cx="8862536" cy="132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SUPPORT VECTOR MACHINES (SVM)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RANDOM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40297"/>
            <a:ext cx="12099546" cy="1001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7"/>
              </a:lnSpc>
              <a:spcBef>
                <a:spcPct val="0"/>
              </a:spcBef>
            </a:pPr>
            <a:r>
              <a:rPr lang="en-US" b="true" sz="6399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Deep Learning models used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50861"/>
            <a:ext cx="11387052" cy="264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LSTM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GATED RECURRENT UNIT (GRU)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CNN (IMPLEMENTED THROUGH THE USE OF A HYBRID NEURAL NETWORK)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553" y="5744483"/>
            <a:ext cx="8916687" cy="926927"/>
          </a:xfrm>
          <a:custGeom>
            <a:avLst/>
            <a:gdLst/>
            <a:ahLst/>
            <a:cxnLst/>
            <a:rect r="r" b="b" t="t" l="l"/>
            <a:pathLst>
              <a:path h="926927" w="8916687">
                <a:moveTo>
                  <a:pt x="0" y="0"/>
                </a:moveTo>
                <a:lnTo>
                  <a:pt x="8916687" y="0"/>
                </a:lnTo>
                <a:lnTo>
                  <a:pt x="8916687" y="926927"/>
                </a:lnTo>
                <a:lnTo>
                  <a:pt x="0" y="92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0" b="-21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33516" y="5143500"/>
            <a:ext cx="7025784" cy="3328956"/>
          </a:xfrm>
          <a:custGeom>
            <a:avLst/>
            <a:gdLst/>
            <a:ahLst/>
            <a:cxnLst/>
            <a:rect r="r" b="b" t="t" l="l"/>
            <a:pathLst>
              <a:path h="3328956" w="7025784">
                <a:moveTo>
                  <a:pt x="0" y="0"/>
                </a:moveTo>
                <a:lnTo>
                  <a:pt x="7025784" y="0"/>
                </a:lnTo>
                <a:lnTo>
                  <a:pt x="7025784" y="3328956"/>
                </a:lnTo>
                <a:lnTo>
                  <a:pt x="0" y="3328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51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3731" y="2594867"/>
            <a:ext cx="7918330" cy="189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Dataset is further divided into training &amp; test datasets.(80/20 split).</a:t>
            </a:r>
          </a:p>
          <a:p>
            <a:pPr algn="l">
              <a:lnSpc>
                <a:spcPts val="2928"/>
              </a:lnSpc>
            </a:pPr>
          </a:p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 was not shuffled, in order to preserve chronological order of observations.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3731" y="1019175"/>
            <a:ext cx="5556175" cy="55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TRAIN-TEST-SPLIT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49894" y="1019175"/>
            <a:ext cx="7409406" cy="55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FEATURE SCALING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5231" y="2594867"/>
            <a:ext cx="5930498" cy="186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Make use of Min-Max Scaler in order to scale data to a range between 0-1</a:t>
            </a:r>
          </a:p>
          <a:p>
            <a:pPr algn="ctr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Done in order to ensure that all values are on the same scale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0309" y="5143500"/>
            <a:ext cx="11267381" cy="4076378"/>
          </a:xfrm>
          <a:custGeom>
            <a:avLst/>
            <a:gdLst/>
            <a:ahLst/>
            <a:cxnLst/>
            <a:rect r="r" b="b" t="t" l="l"/>
            <a:pathLst>
              <a:path h="4076378" w="11267381">
                <a:moveTo>
                  <a:pt x="0" y="0"/>
                </a:moveTo>
                <a:lnTo>
                  <a:pt x="11267382" y="0"/>
                </a:lnTo>
                <a:lnTo>
                  <a:pt x="11267382" y="4076378"/>
                </a:lnTo>
                <a:lnTo>
                  <a:pt x="0" y="4076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04175" y="952500"/>
            <a:ext cx="7309683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ALIGNING DATA LENGTH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04175" y="2257904"/>
            <a:ext cx="7309683" cy="218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Done to ensure accurate predictions over a set amount of data</a:t>
            </a:r>
          </a:p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Done by defining a lookback period i.e. no of time steps the model back references in order to make its predictions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95367" y="2479244"/>
            <a:ext cx="6510226" cy="5893688"/>
          </a:xfrm>
          <a:custGeom>
            <a:avLst/>
            <a:gdLst/>
            <a:ahLst/>
            <a:cxnLst/>
            <a:rect r="r" b="b" t="t" l="l"/>
            <a:pathLst>
              <a:path h="5893688" w="6510226">
                <a:moveTo>
                  <a:pt x="0" y="0"/>
                </a:moveTo>
                <a:lnTo>
                  <a:pt x="6510226" y="0"/>
                </a:lnTo>
                <a:lnTo>
                  <a:pt x="6510226" y="5893688"/>
                </a:lnTo>
                <a:lnTo>
                  <a:pt x="0" y="589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1423809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GENERATE INPUT SEQUENCES FOR MODEL INPUT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71788"/>
            <a:ext cx="7301489" cy="525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Input Sequences are generated in order to prepare our data for model input, specifically LSTM models.</a:t>
            </a:r>
          </a:p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 make use of TimeseriesGenerator from Keras to generate these seqs from training and test data</a:t>
            </a:r>
          </a:p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Important Parameters that we keep in mind: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Lookback Period of 21 days (Length).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Batch Size - Data is processed in batches of 32 sequences at a time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Features - 24 features in each sequence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14611" y="5838884"/>
            <a:ext cx="6544689" cy="3419416"/>
          </a:xfrm>
          <a:custGeom>
            <a:avLst/>
            <a:gdLst/>
            <a:ahLst/>
            <a:cxnLst/>
            <a:rect r="r" b="b" t="t" l="l"/>
            <a:pathLst>
              <a:path h="3419416" w="6544689">
                <a:moveTo>
                  <a:pt x="0" y="0"/>
                </a:moveTo>
                <a:lnTo>
                  <a:pt x="6544689" y="0"/>
                </a:lnTo>
                <a:lnTo>
                  <a:pt x="6544689" y="3419416"/>
                </a:lnTo>
                <a:lnTo>
                  <a:pt x="0" y="3419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0539" y="433202"/>
            <a:ext cx="5802934" cy="4337693"/>
          </a:xfrm>
          <a:custGeom>
            <a:avLst/>
            <a:gdLst/>
            <a:ahLst/>
            <a:cxnLst/>
            <a:rect r="r" b="b" t="t" l="l"/>
            <a:pathLst>
              <a:path h="4337693" w="5802934">
                <a:moveTo>
                  <a:pt x="0" y="0"/>
                </a:moveTo>
                <a:lnTo>
                  <a:pt x="5802934" y="0"/>
                </a:lnTo>
                <a:lnTo>
                  <a:pt x="5802934" y="4337693"/>
                </a:lnTo>
                <a:lnTo>
                  <a:pt x="0" y="4337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6816744" cy="110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6"/>
              </a:lnSpc>
              <a:spcBef>
                <a:spcPct val="0"/>
              </a:spcBef>
            </a:pPr>
            <a:r>
              <a:rPr lang="en-US" b="true" sz="7128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5-LAYER LSTM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44527"/>
            <a:ext cx="7918330" cy="408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Makes use of 5 LSTM Layers, with each layer capturing more intricate patterns that exist in the data.</a:t>
            </a:r>
          </a:p>
          <a:p>
            <a:pPr algn="l">
              <a:lnSpc>
                <a:spcPts val="2928"/>
              </a:lnSpc>
            </a:pPr>
          </a:p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Used to evaluate if a higher model depth potentially leads to better predictive performance.</a:t>
            </a:r>
          </a:p>
          <a:p>
            <a:pPr algn="l">
              <a:lnSpc>
                <a:spcPts val="2928"/>
              </a:lnSpc>
            </a:pPr>
          </a:p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Here, we make use of input sequences to feed into this model as LSTMs are known to work well with sequential data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76884" y="6164355"/>
            <a:ext cx="6259016" cy="3093945"/>
          </a:xfrm>
          <a:custGeom>
            <a:avLst/>
            <a:gdLst/>
            <a:ahLst/>
            <a:cxnLst/>
            <a:rect r="r" b="b" t="t" l="l"/>
            <a:pathLst>
              <a:path h="3093945" w="6259016">
                <a:moveTo>
                  <a:pt x="0" y="0"/>
                </a:moveTo>
                <a:lnTo>
                  <a:pt x="6259016" y="0"/>
                </a:lnTo>
                <a:lnTo>
                  <a:pt x="6259016" y="3093945"/>
                </a:lnTo>
                <a:lnTo>
                  <a:pt x="0" y="3093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32534" y="746332"/>
            <a:ext cx="5025327" cy="4635864"/>
          </a:xfrm>
          <a:custGeom>
            <a:avLst/>
            <a:gdLst/>
            <a:ahLst/>
            <a:cxnLst/>
            <a:rect r="r" b="b" t="t" l="l"/>
            <a:pathLst>
              <a:path h="4635864" w="5025327">
                <a:moveTo>
                  <a:pt x="0" y="0"/>
                </a:moveTo>
                <a:lnTo>
                  <a:pt x="5025326" y="0"/>
                </a:lnTo>
                <a:lnTo>
                  <a:pt x="5025326" y="4635864"/>
                </a:lnTo>
                <a:lnTo>
                  <a:pt x="0" y="4635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6662" y="952500"/>
            <a:ext cx="6879193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GRU (GATED RECTIFIED UNIT)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6662" y="3007114"/>
            <a:ext cx="7289482" cy="368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replaces the LSTM </a:t>
            </a: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layers with GRU layers, which are similar to LSTM but with fewer parameters.</a:t>
            </a:r>
          </a:p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Used to explore the efficiency &amp; performance of GRU layers compared to LSTM</a:t>
            </a:r>
          </a:p>
          <a:p>
            <a:pPr algn="ctr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Basically, a simplified version of LSTMs.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4684" y="3376431"/>
            <a:ext cx="6914616" cy="3534137"/>
          </a:xfrm>
          <a:custGeom>
            <a:avLst/>
            <a:gdLst/>
            <a:ahLst/>
            <a:cxnLst/>
            <a:rect r="r" b="b" t="t" l="l"/>
            <a:pathLst>
              <a:path h="3534137" w="6914616">
                <a:moveTo>
                  <a:pt x="0" y="0"/>
                </a:moveTo>
                <a:lnTo>
                  <a:pt x="6914616" y="0"/>
                </a:lnTo>
                <a:lnTo>
                  <a:pt x="6914616" y="3534138"/>
                </a:lnTo>
                <a:lnTo>
                  <a:pt x="0" y="353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43575" y="952500"/>
            <a:ext cx="6800850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HYBRID MODEL (CNN+LSTM)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9906" y="2812267"/>
            <a:ext cx="7366796" cy="50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Integrates CNN layers for feature extraction &amp; LSTM layers for sequence modelling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used in order to leverage strengths of both CNN &amp; LSTM to capture spatial &amp; temporal patterns.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1660" y="3013105"/>
            <a:ext cx="16884680" cy="2954819"/>
          </a:xfrm>
          <a:custGeom>
            <a:avLst/>
            <a:gdLst/>
            <a:ahLst/>
            <a:cxnLst/>
            <a:rect r="r" b="b" t="t" l="l"/>
            <a:pathLst>
              <a:path h="2954819" w="16884680">
                <a:moveTo>
                  <a:pt x="0" y="0"/>
                </a:moveTo>
                <a:lnTo>
                  <a:pt x="16884680" y="0"/>
                </a:lnTo>
                <a:lnTo>
                  <a:pt x="16884680" y="2954819"/>
                </a:lnTo>
                <a:lnTo>
                  <a:pt x="0" y="2954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57392" y="952500"/>
            <a:ext cx="477321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MODEL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5440" y="7140618"/>
            <a:ext cx="6399729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BEST MODEL - 5-LAYER LSTM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79919" y="2041688"/>
            <a:ext cx="3397442" cy="6666410"/>
          </a:xfrm>
          <a:custGeom>
            <a:avLst/>
            <a:gdLst/>
            <a:ahLst/>
            <a:cxnLst/>
            <a:rect r="r" b="b" t="t" l="l"/>
            <a:pathLst>
              <a:path h="6666410" w="3397442">
                <a:moveTo>
                  <a:pt x="0" y="0"/>
                </a:moveTo>
                <a:lnTo>
                  <a:pt x="3397442" y="0"/>
                </a:lnTo>
                <a:lnTo>
                  <a:pt x="3397442" y="6666410"/>
                </a:lnTo>
                <a:lnTo>
                  <a:pt x="0" y="666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79569" y="398145"/>
            <a:ext cx="2328862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08476" y="3421316"/>
            <a:ext cx="6535524" cy="383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 HAVE TAKEN A BINARY MODEL APPROACH WHEN IT COMES TO MAKING OUR PREDICTIONS FOR UPTREND. BASICALLY IT MEANS, 1 = UPTREND AND 0 = DOWNTREND/NO TREND.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097056" y="1688311"/>
            <a:ext cx="315706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PREDICTIONS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39123" y="1398854"/>
            <a:ext cx="8209754" cy="87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2"/>
              </a:lnSpc>
              <a:spcBef>
                <a:spcPct val="0"/>
              </a:spcBef>
            </a:pPr>
            <a:r>
              <a:rPr lang="en-US" b="true" sz="56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TABLE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69145" y="3125750"/>
            <a:ext cx="2817511" cy="44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91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69145" y="4488840"/>
            <a:ext cx="2817511" cy="89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91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69145" y="6216389"/>
            <a:ext cx="3195834" cy="44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91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MODELS USED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723022" y="2892917"/>
            <a:ext cx="923934" cy="9239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39682" lIns="39682" bIns="39682" rIns="39682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795262" y="3012293"/>
            <a:ext cx="768734" cy="61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2"/>
              </a:lnSpc>
            </a:pPr>
            <a:r>
              <a:rPr lang="en-US" sz="3673">
                <a:solidFill>
                  <a:srgbClr val="000000">
                    <a:alpha val="82745"/>
                  </a:srgbClr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23022" y="4460276"/>
            <a:ext cx="923934" cy="92393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723022" y="4598669"/>
            <a:ext cx="923934" cy="61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9"/>
              </a:lnSpc>
            </a:pPr>
            <a:r>
              <a:rPr lang="en-US" sz="367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723022" y="5988916"/>
            <a:ext cx="913214" cy="91321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23022" y="6097801"/>
            <a:ext cx="913214" cy="61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sz="3628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723022" y="7502205"/>
            <a:ext cx="913214" cy="91321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723022" y="7611090"/>
            <a:ext cx="913214" cy="61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sz="3628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69145" y="7498045"/>
            <a:ext cx="3195834" cy="89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91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FUTURE ENHANCEMENTS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27866" y="2238250"/>
            <a:ext cx="10631434" cy="6990168"/>
          </a:xfrm>
          <a:custGeom>
            <a:avLst/>
            <a:gdLst/>
            <a:ahLst/>
            <a:cxnLst/>
            <a:rect r="r" b="b" t="t" l="l"/>
            <a:pathLst>
              <a:path h="6990168" w="10631434">
                <a:moveTo>
                  <a:pt x="0" y="0"/>
                </a:moveTo>
                <a:lnTo>
                  <a:pt x="10631434" y="0"/>
                </a:lnTo>
                <a:lnTo>
                  <a:pt x="10631434" y="6990167"/>
                </a:lnTo>
                <a:lnTo>
                  <a:pt x="0" y="6990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5319" y="952500"/>
            <a:ext cx="485441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CONFUSION MATRIX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5319" y="2114425"/>
            <a:ext cx="4817797" cy="714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5" indent="-280673" lvl="1">
              <a:lnSpc>
                <a:spcPts val="439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HIGH TP - EFFECTIVE AT IDENTIFYING UPTRENDS</a:t>
            </a:r>
          </a:p>
          <a:p>
            <a:pPr algn="ctr" marL="561345" indent="-280673" lvl="1">
              <a:lnSpc>
                <a:spcPts val="439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LOW FN - RARELY MISES AN UPTREND WHEN ONE ACTUALLY OCCURS</a:t>
            </a:r>
          </a:p>
          <a:p>
            <a:pPr algn="ctr" marL="561345" indent="-280673" lvl="1">
              <a:lnSpc>
                <a:spcPts val="439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MODERATE FP - INCORRECTLY PREDICTS UPTREND WHEN THERE ISN’T ONE</a:t>
            </a:r>
          </a:p>
          <a:p>
            <a:pPr algn="ctr" marL="561345" indent="-280673" lvl="1">
              <a:lnSpc>
                <a:spcPts val="439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HIGH TN - EFFECTIVE AT IDENTIFYING PERIODS WHERE THERE IS NO UPTREND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5204" y="3213044"/>
            <a:ext cx="7604096" cy="6045256"/>
          </a:xfrm>
          <a:custGeom>
            <a:avLst/>
            <a:gdLst/>
            <a:ahLst/>
            <a:cxnLst/>
            <a:rect r="r" b="b" t="t" l="l"/>
            <a:pathLst>
              <a:path h="6045256" w="7604096">
                <a:moveTo>
                  <a:pt x="0" y="0"/>
                </a:moveTo>
                <a:lnTo>
                  <a:pt x="7604096" y="0"/>
                </a:lnTo>
                <a:lnTo>
                  <a:pt x="7604096" y="6045256"/>
                </a:lnTo>
                <a:lnTo>
                  <a:pt x="0" y="604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89818" y="952500"/>
            <a:ext cx="6908364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ROC CURVE AND AUC SCORE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3327" y="3605002"/>
            <a:ext cx="6936828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graph that shows how well a binary classifier performs by plotting the trade-off between true positive rate (sensitivity) and false positive rate (1-specificity) at different thresholds.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12530"/>
            <a:ext cx="13863659" cy="6136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415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Additional Data: </a:t>
            </a:r>
            <a:r>
              <a:rPr lang="en-US" sz="27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Gathering more diverse data could improve model generalization.</a:t>
            </a:r>
          </a:p>
          <a:p>
            <a:pPr algn="just">
              <a:lnSpc>
                <a:spcPts val="3415"/>
              </a:lnSpc>
            </a:pPr>
          </a:p>
          <a:p>
            <a:pPr algn="just" marL="604518" indent="-302259" lvl="1">
              <a:lnSpc>
                <a:spcPts val="3415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Portfolio Management:</a:t>
            </a:r>
            <a:r>
              <a:rPr lang="en-US" sz="27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Using the model to manage stocks in a portfolio, generating buy and sell signals.</a:t>
            </a:r>
          </a:p>
          <a:p>
            <a:pPr algn="just">
              <a:lnSpc>
                <a:spcPts val="3415"/>
              </a:lnSpc>
            </a:pPr>
          </a:p>
          <a:p>
            <a:pPr algn="just" marL="604518" indent="-302259" lvl="1">
              <a:lnSpc>
                <a:spcPts val="3415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Model Interpretability:</a:t>
            </a:r>
            <a:r>
              <a:rPr lang="en-US" sz="27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Implementing SHAP (SHapley Additive exPlanations) values or LIME to interpret the model's predictions and feature importance.</a:t>
            </a:r>
          </a:p>
          <a:p>
            <a:pPr algn="just">
              <a:lnSpc>
                <a:spcPts val="3415"/>
              </a:lnSpc>
            </a:pPr>
          </a:p>
          <a:p>
            <a:pPr algn="just" marL="604518" indent="-302259" lvl="1">
              <a:lnSpc>
                <a:spcPts val="3415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Real</a:t>
            </a:r>
            <a:r>
              <a:rPr lang="en-US" b="true" sz="27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Time Prediction:</a:t>
            </a:r>
            <a:r>
              <a:rPr lang="en-US" sz="27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Using stock data APIs to be able to get real time data and host a forecasting web app.</a:t>
            </a:r>
          </a:p>
          <a:p>
            <a:pPr algn="just">
              <a:lnSpc>
                <a:spcPts val="3415"/>
              </a:lnSpc>
            </a:pPr>
          </a:p>
          <a:p>
            <a:pPr algn="just" marL="604518" indent="-302259" lvl="1">
              <a:lnSpc>
                <a:spcPts val="3415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Using LLMs: </a:t>
            </a:r>
            <a:r>
              <a:rPr lang="en-US" sz="27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Using LLMs for sentiment analysis to improve prediction with the help of fundamental analysis.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16356" y="6733851"/>
            <a:ext cx="2542944" cy="2524449"/>
          </a:xfrm>
          <a:custGeom>
            <a:avLst/>
            <a:gdLst/>
            <a:ahLst/>
            <a:cxnLst/>
            <a:rect r="r" b="b" t="t" l="l"/>
            <a:pathLst>
              <a:path h="2524449" w="2542944">
                <a:moveTo>
                  <a:pt x="0" y="0"/>
                </a:moveTo>
                <a:lnTo>
                  <a:pt x="2542944" y="0"/>
                </a:lnTo>
                <a:lnTo>
                  <a:pt x="2542944" y="2524449"/>
                </a:lnTo>
                <a:lnTo>
                  <a:pt x="0" y="2524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4385"/>
            <a:ext cx="13503917" cy="125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0"/>
              </a:lnSpc>
              <a:spcBef>
                <a:spcPct val="0"/>
              </a:spcBef>
            </a:pPr>
            <a:r>
              <a:rPr lang="en-US" b="true" sz="8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FUTURE ENHANCEMENTS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2041" y="4509770"/>
            <a:ext cx="13503917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40"/>
              </a:lnSpc>
              <a:spcBef>
                <a:spcPct val="0"/>
              </a:spcBef>
            </a:pPr>
            <a:r>
              <a:rPr lang="en-US" b="true" sz="12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5002" y="5830498"/>
            <a:ext cx="3452914" cy="3427802"/>
          </a:xfrm>
          <a:custGeom>
            <a:avLst/>
            <a:gdLst/>
            <a:ahLst/>
            <a:cxnLst/>
            <a:rect r="r" b="b" t="t" l="l"/>
            <a:pathLst>
              <a:path h="3427802" w="3452914">
                <a:moveTo>
                  <a:pt x="0" y="0"/>
                </a:moveTo>
                <a:lnTo>
                  <a:pt x="3452914" y="0"/>
                </a:lnTo>
                <a:lnTo>
                  <a:pt x="3452914" y="3427802"/>
                </a:lnTo>
                <a:lnTo>
                  <a:pt x="0" y="3427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6991435" cy="125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0"/>
              </a:lnSpc>
              <a:spcBef>
                <a:spcPct val="0"/>
              </a:spcBef>
            </a:pPr>
            <a:r>
              <a:rPr lang="en-US" b="true" sz="8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82204"/>
            <a:ext cx="13214750" cy="224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6"/>
              </a:lnSpc>
            </a:pPr>
            <a:r>
              <a:rPr lang="en-US" sz="48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Compare the efficacy of the advanced model architectures used to predict uptrend in stock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66038"/>
            <a:ext cx="14422759" cy="149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6"/>
              </a:lnSpc>
            </a:pPr>
            <a:r>
              <a:rPr lang="en-US" sz="4800" b="true">
                <a:solidFill>
                  <a:srgbClr val="000000"/>
                </a:solidFill>
                <a:latin typeface="Now Medium"/>
                <a:ea typeface="Now Medium"/>
                <a:cs typeface="Now Medium"/>
                <a:sym typeface="Now Medium"/>
              </a:rPr>
              <a:t>Aim : </a:t>
            </a:r>
            <a:r>
              <a:rPr lang="en-US" sz="48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Develop a predictive model to forecast daily uptrend prediction in stock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6755" y="1878841"/>
            <a:ext cx="5779225" cy="3736272"/>
          </a:xfrm>
          <a:custGeom>
            <a:avLst/>
            <a:gdLst/>
            <a:ahLst/>
            <a:cxnLst/>
            <a:rect r="r" b="b" t="t" l="l"/>
            <a:pathLst>
              <a:path h="3736272" w="5779225">
                <a:moveTo>
                  <a:pt x="0" y="0"/>
                </a:moveTo>
                <a:lnTo>
                  <a:pt x="5779225" y="0"/>
                </a:lnTo>
                <a:lnTo>
                  <a:pt x="5779225" y="3736272"/>
                </a:lnTo>
                <a:lnTo>
                  <a:pt x="0" y="3736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80659" y="5815914"/>
            <a:ext cx="6237126" cy="3999098"/>
          </a:xfrm>
          <a:custGeom>
            <a:avLst/>
            <a:gdLst/>
            <a:ahLst/>
            <a:cxnLst/>
            <a:rect r="r" b="b" t="t" l="l"/>
            <a:pathLst>
              <a:path h="3999098" w="6237126">
                <a:moveTo>
                  <a:pt x="0" y="0"/>
                </a:moveTo>
                <a:lnTo>
                  <a:pt x="6237125" y="0"/>
                </a:lnTo>
                <a:lnTo>
                  <a:pt x="6237125" y="3999098"/>
                </a:lnTo>
                <a:lnTo>
                  <a:pt x="0" y="3999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746977"/>
            <a:ext cx="6521956" cy="4196536"/>
          </a:xfrm>
          <a:custGeom>
            <a:avLst/>
            <a:gdLst/>
            <a:ahLst/>
            <a:cxnLst/>
            <a:rect r="r" b="b" t="t" l="l"/>
            <a:pathLst>
              <a:path h="4196536" w="6521956">
                <a:moveTo>
                  <a:pt x="0" y="0"/>
                </a:moveTo>
                <a:lnTo>
                  <a:pt x="6521956" y="0"/>
                </a:lnTo>
                <a:lnTo>
                  <a:pt x="6521956" y="4196536"/>
                </a:lnTo>
                <a:lnTo>
                  <a:pt x="0" y="4196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10746"/>
            <a:ext cx="13503917" cy="250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0"/>
              </a:lnSpc>
              <a:spcBef>
                <a:spcPct val="0"/>
              </a:spcBef>
            </a:pPr>
            <a:r>
              <a:rPr lang="en-US" b="true" sz="8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EXPLORATORY DATA ANALYSIS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492439" y="8737694"/>
            <a:ext cx="1766861" cy="520606"/>
            <a:chOff x="0" y="0"/>
            <a:chExt cx="952367" cy="2806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5956705" y="8997997"/>
            <a:ext cx="867922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77784"/>
            <a:ext cx="7809939" cy="1437482"/>
          </a:xfrm>
          <a:custGeom>
            <a:avLst/>
            <a:gdLst/>
            <a:ahLst/>
            <a:cxnLst/>
            <a:rect r="r" b="b" t="t" l="l"/>
            <a:pathLst>
              <a:path h="1437482" w="7809939">
                <a:moveTo>
                  <a:pt x="0" y="0"/>
                </a:moveTo>
                <a:lnTo>
                  <a:pt x="7809939" y="0"/>
                </a:lnTo>
                <a:lnTo>
                  <a:pt x="7809939" y="1437482"/>
                </a:lnTo>
                <a:lnTo>
                  <a:pt x="0" y="1437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87521" y="3439759"/>
            <a:ext cx="6698406" cy="4294860"/>
          </a:xfrm>
          <a:custGeom>
            <a:avLst/>
            <a:gdLst/>
            <a:ahLst/>
            <a:cxnLst/>
            <a:rect r="r" b="b" t="t" l="l"/>
            <a:pathLst>
              <a:path h="4294860" w="6698406">
                <a:moveTo>
                  <a:pt x="0" y="0"/>
                </a:moveTo>
                <a:lnTo>
                  <a:pt x="6698406" y="0"/>
                </a:lnTo>
                <a:lnTo>
                  <a:pt x="6698406" y="4294860"/>
                </a:lnTo>
                <a:lnTo>
                  <a:pt x="0" y="4294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536737"/>
            <a:ext cx="3436549" cy="3797828"/>
          </a:xfrm>
          <a:custGeom>
            <a:avLst/>
            <a:gdLst/>
            <a:ahLst/>
            <a:cxnLst/>
            <a:rect r="r" b="b" t="t" l="l"/>
            <a:pathLst>
              <a:path h="3797828" w="3436549">
                <a:moveTo>
                  <a:pt x="0" y="0"/>
                </a:moveTo>
                <a:lnTo>
                  <a:pt x="3436549" y="0"/>
                </a:lnTo>
                <a:lnTo>
                  <a:pt x="3436549" y="3797828"/>
                </a:lnTo>
                <a:lnTo>
                  <a:pt x="0" y="379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57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6871779" cy="5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Feature Extraction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59930"/>
            <a:ext cx="6698406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Using TA-Lib Library, we extract features from Open, High, Low, Close and Volume.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7521" y="1022314"/>
            <a:ext cx="6871779" cy="5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Choosing a Threshold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4208" y="1759930"/>
            <a:ext cx="6698406" cy="11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Plotting a threshold to signify uptrend with the help of percentiles and standard deviation of stock returns data.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87521" y="8140446"/>
            <a:ext cx="6698406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Our chosen threshold is </a:t>
            </a:r>
            <a:r>
              <a:rPr lang="en-US" sz="24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0.003 or 0.3%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96515"/>
            <a:ext cx="6698406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Total number of features now is </a:t>
            </a:r>
            <a:r>
              <a:rPr lang="en-US" sz="24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346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24724"/>
            <a:ext cx="8115300" cy="2237552"/>
          </a:xfrm>
          <a:custGeom>
            <a:avLst/>
            <a:gdLst/>
            <a:ahLst/>
            <a:cxnLst/>
            <a:rect r="r" b="b" t="t" l="l"/>
            <a:pathLst>
              <a:path h="2237552" w="8115300">
                <a:moveTo>
                  <a:pt x="0" y="0"/>
                </a:moveTo>
                <a:lnTo>
                  <a:pt x="8115300" y="0"/>
                </a:lnTo>
                <a:lnTo>
                  <a:pt x="8115300" y="2237552"/>
                </a:lnTo>
                <a:lnTo>
                  <a:pt x="0" y="2237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87521" y="4026837"/>
            <a:ext cx="5557807" cy="2717423"/>
          </a:xfrm>
          <a:custGeom>
            <a:avLst/>
            <a:gdLst/>
            <a:ahLst/>
            <a:cxnLst/>
            <a:rect r="r" b="b" t="t" l="l"/>
            <a:pathLst>
              <a:path h="2717423" w="5557807">
                <a:moveTo>
                  <a:pt x="0" y="0"/>
                </a:moveTo>
                <a:lnTo>
                  <a:pt x="5557807" y="0"/>
                </a:lnTo>
                <a:lnTo>
                  <a:pt x="5557807" y="2717423"/>
                </a:lnTo>
                <a:lnTo>
                  <a:pt x="0" y="2717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6871779" cy="5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Defining Target Variable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03609"/>
            <a:ext cx="6698406" cy="14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target variable is either an uptrend or no trend. We get an output of 1 if daily returns is greater than 1 which signifies an uptrend, or 0.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34735"/>
            <a:ext cx="6698406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Furthermore, backfill any missing values and drop NaN values.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7521" y="1019175"/>
            <a:ext cx="6871779" cy="5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Class Imbalance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87521" y="1903609"/>
            <a:ext cx="6698406" cy="14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ratio of 1s and 0s in the target variable need to be balanced to that there is no bias while training the model and during prediction.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87521" y="7103162"/>
            <a:ext cx="6698406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Once the imbalance is taken care of, we can move to the next step.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27909" y="2900189"/>
            <a:ext cx="6724675" cy="6262446"/>
          </a:xfrm>
          <a:custGeom>
            <a:avLst/>
            <a:gdLst/>
            <a:ahLst/>
            <a:cxnLst/>
            <a:rect r="r" b="b" t="t" l="l"/>
            <a:pathLst>
              <a:path h="6262446" w="6724675">
                <a:moveTo>
                  <a:pt x="0" y="0"/>
                </a:moveTo>
                <a:lnTo>
                  <a:pt x="6724675" y="0"/>
                </a:lnTo>
                <a:lnTo>
                  <a:pt x="6724675" y="6262447"/>
                </a:lnTo>
                <a:lnTo>
                  <a:pt x="0" y="626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58535"/>
            <a:ext cx="11103695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When dealing with stock data, we need to make sure that all features are independent and there exists no multicollinearity.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8590326" cy="55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Dealing with Multicollinearity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25646"/>
            <a:ext cx="8271723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 calculate the VIF values for each feature and only select those features with the least VIF. (&lt;1.5)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90664"/>
            <a:ext cx="8590326" cy="75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To scale the dataset and remove collinear features, we use </a:t>
            </a:r>
            <a:r>
              <a:rPr lang="en-US" sz="24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Variance Inflation Factor (VIF).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021887"/>
            <a:ext cx="8271723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features with higher VIF are dropped, and we proceed with the new dataset.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3920" y="4865214"/>
            <a:ext cx="10767366" cy="4145436"/>
          </a:xfrm>
          <a:custGeom>
            <a:avLst/>
            <a:gdLst/>
            <a:ahLst/>
            <a:cxnLst/>
            <a:rect r="r" b="b" t="t" l="l"/>
            <a:pathLst>
              <a:path h="4145436" w="10767366">
                <a:moveTo>
                  <a:pt x="0" y="0"/>
                </a:moveTo>
                <a:lnTo>
                  <a:pt x="10767366" y="0"/>
                </a:lnTo>
                <a:lnTo>
                  <a:pt x="10767366" y="4145436"/>
                </a:lnTo>
                <a:lnTo>
                  <a:pt x="0" y="414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6871779" cy="747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6"/>
              </a:lnSpc>
            </a:pPr>
            <a:r>
              <a:rPr lang="en-US" sz="48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Feature Selection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05706"/>
            <a:ext cx="11103695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Ranking features on the basis of importance and eliminating those that are not important.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14756"/>
            <a:ext cx="8590326" cy="55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1. Recursive Feature Elimination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31021"/>
            <a:ext cx="4568376" cy="112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Support Vector Classifier</a:t>
            </a: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and </a:t>
            </a:r>
            <a:r>
              <a:rPr lang="en-US" sz="2400" b="tru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Random Forest Classifier </a:t>
            </a: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are used for this.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17892"/>
            <a:ext cx="7941927" cy="74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Features with Rank 1 are selected and the rest i.e. ranks higher than 1 are eliminated.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24148" y="3454973"/>
            <a:ext cx="7184256" cy="6046084"/>
          </a:xfrm>
          <a:custGeom>
            <a:avLst/>
            <a:gdLst/>
            <a:ahLst/>
            <a:cxnLst/>
            <a:rect r="r" b="b" t="t" l="l"/>
            <a:pathLst>
              <a:path h="6046084" w="7184256">
                <a:moveTo>
                  <a:pt x="0" y="0"/>
                </a:moveTo>
                <a:lnTo>
                  <a:pt x="7184256" y="0"/>
                </a:lnTo>
                <a:lnTo>
                  <a:pt x="7184256" y="6046084"/>
                </a:lnTo>
                <a:lnTo>
                  <a:pt x="0" y="6046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420789"/>
            <a:ext cx="8590326" cy="1836182"/>
          </a:xfrm>
          <a:custGeom>
            <a:avLst/>
            <a:gdLst/>
            <a:ahLst/>
            <a:cxnLst/>
            <a:rect r="r" b="b" t="t" l="l"/>
            <a:pathLst>
              <a:path h="1836182" w="8590326">
                <a:moveTo>
                  <a:pt x="0" y="0"/>
                </a:moveTo>
                <a:lnTo>
                  <a:pt x="8590326" y="0"/>
                </a:lnTo>
                <a:lnTo>
                  <a:pt x="8590326" y="1836182"/>
                </a:lnTo>
                <a:lnTo>
                  <a:pt x="0" y="1836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15024"/>
            <a:ext cx="11103695" cy="186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SOM uses the Unified Distance Matrix (U-Matrix) to visualize all the features. </a:t>
            </a:r>
          </a:p>
          <a:p>
            <a:pPr algn="l">
              <a:lnSpc>
                <a:spcPts val="2928"/>
              </a:lnSpc>
            </a:pP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Any overlapping features are said to be highly correlated and so  scaling of these features is necessary.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590326" cy="55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2. Self Organizing Maps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90396"/>
            <a:ext cx="7908650" cy="11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features are manually dropped and the final dataset of features is used to train and test the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DAGYJRNvF7A</dc:identifier>
  <dcterms:modified xsi:type="dcterms:W3CDTF">2011-08-01T06:04:30Z</dcterms:modified>
  <cp:revision>1</cp:revision>
  <dc:title>Uptrend Prediction using Deep Learning</dc:title>
</cp:coreProperties>
</file>