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3" r:id="rId6"/>
    <p:sldId id="260"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9832EA-0AC4-4835-B461-1ECE39D2B8FF}" type="datetimeFigureOut">
              <a:rPr lang="en-US" smtClean="0"/>
              <a:t>4/6/2025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5A65CA-ACF9-4D81-A25A-A6554C279FD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0026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9832EA-0AC4-4835-B461-1ECE39D2B8FF}" type="datetimeFigureOut">
              <a:rPr lang="en-US" smtClean="0"/>
              <a:t>4/6/2025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5A65CA-ACF9-4D81-A25A-A6554C279FD9}" type="slidenum">
              <a:rPr lang="en-US" smtClean="0"/>
              <a:t>‹#›</a:t>
            </a:fld>
            <a:endParaRPr lang="en-US"/>
          </a:p>
        </p:txBody>
      </p:sp>
    </p:spTree>
    <p:extLst>
      <p:ext uri="{BB962C8B-B14F-4D97-AF65-F5344CB8AC3E}">
        <p14:creationId xmlns:p14="http://schemas.microsoft.com/office/powerpoint/2010/main" val="497668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9832EA-0AC4-4835-B461-1ECE39D2B8FF}" type="datetimeFigureOut">
              <a:rPr lang="en-US" smtClean="0"/>
              <a:t>4/6/2025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5A65CA-ACF9-4D81-A25A-A6554C279FD9}" type="slidenum">
              <a:rPr lang="en-US" smtClean="0"/>
              <a:t>‹#›</a:t>
            </a:fld>
            <a:endParaRPr lang="en-US"/>
          </a:p>
        </p:txBody>
      </p:sp>
    </p:spTree>
    <p:extLst>
      <p:ext uri="{BB962C8B-B14F-4D97-AF65-F5344CB8AC3E}">
        <p14:creationId xmlns:p14="http://schemas.microsoft.com/office/powerpoint/2010/main" val="1755493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9832EA-0AC4-4835-B461-1ECE39D2B8FF}" type="datetimeFigureOut">
              <a:rPr lang="en-US" smtClean="0"/>
              <a:t>4/6/2025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5A65CA-ACF9-4D81-A25A-A6554C279FD9}" type="slidenum">
              <a:rPr lang="en-US" smtClean="0"/>
              <a:t>‹#›</a:t>
            </a:fld>
            <a:endParaRPr lang="en-US"/>
          </a:p>
        </p:txBody>
      </p:sp>
    </p:spTree>
    <p:extLst>
      <p:ext uri="{BB962C8B-B14F-4D97-AF65-F5344CB8AC3E}">
        <p14:creationId xmlns:p14="http://schemas.microsoft.com/office/powerpoint/2010/main" val="176501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9832EA-0AC4-4835-B461-1ECE39D2B8FF}" type="datetimeFigureOut">
              <a:rPr lang="en-US" smtClean="0"/>
              <a:t>4/6/2025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5A65CA-ACF9-4D81-A25A-A6554C279FD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7019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9832EA-0AC4-4835-B461-1ECE39D2B8FF}" type="datetimeFigureOut">
              <a:rPr lang="en-US" smtClean="0"/>
              <a:t>4/6/2025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5A65CA-ACF9-4D81-A25A-A6554C279FD9}" type="slidenum">
              <a:rPr lang="en-US" smtClean="0"/>
              <a:t>‹#›</a:t>
            </a:fld>
            <a:endParaRPr lang="en-US"/>
          </a:p>
        </p:txBody>
      </p:sp>
    </p:spTree>
    <p:extLst>
      <p:ext uri="{BB962C8B-B14F-4D97-AF65-F5344CB8AC3E}">
        <p14:creationId xmlns:p14="http://schemas.microsoft.com/office/powerpoint/2010/main" val="633191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9832EA-0AC4-4835-B461-1ECE39D2B8FF}" type="datetimeFigureOut">
              <a:rPr lang="en-US" smtClean="0"/>
              <a:t>4/6/2025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5A65CA-ACF9-4D81-A25A-A6554C279FD9}" type="slidenum">
              <a:rPr lang="en-US" smtClean="0"/>
              <a:t>‹#›</a:t>
            </a:fld>
            <a:endParaRPr lang="en-US"/>
          </a:p>
        </p:txBody>
      </p:sp>
    </p:spTree>
    <p:extLst>
      <p:ext uri="{BB962C8B-B14F-4D97-AF65-F5344CB8AC3E}">
        <p14:creationId xmlns:p14="http://schemas.microsoft.com/office/powerpoint/2010/main" val="2496272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D9832EA-0AC4-4835-B461-1ECE39D2B8FF}" type="datetimeFigureOut">
              <a:rPr lang="en-US" smtClean="0"/>
              <a:t>4/6/2025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5A65CA-ACF9-4D81-A25A-A6554C279FD9}" type="slidenum">
              <a:rPr lang="en-US" smtClean="0"/>
              <a:t>‹#›</a:t>
            </a:fld>
            <a:endParaRPr lang="en-US"/>
          </a:p>
        </p:txBody>
      </p:sp>
    </p:spTree>
    <p:extLst>
      <p:ext uri="{BB962C8B-B14F-4D97-AF65-F5344CB8AC3E}">
        <p14:creationId xmlns:p14="http://schemas.microsoft.com/office/powerpoint/2010/main" val="378310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D9832EA-0AC4-4835-B461-1ECE39D2B8FF}" type="datetimeFigureOut">
              <a:rPr lang="en-US" smtClean="0"/>
              <a:t>4/6/2025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45A65CA-ACF9-4D81-A25A-A6554C279FD9}" type="slidenum">
              <a:rPr lang="en-US" smtClean="0"/>
              <a:t>‹#›</a:t>
            </a:fld>
            <a:endParaRPr lang="en-US"/>
          </a:p>
        </p:txBody>
      </p:sp>
    </p:spTree>
    <p:extLst>
      <p:ext uri="{BB962C8B-B14F-4D97-AF65-F5344CB8AC3E}">
        <p14:creationId xmlns:p14="http://schemas.microsoft.com/office/powerpoint/2010/main" val="1493628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D9832EA-0AC4-4835-B461-1ECE39D2B8FF}" type="datetimeFigureOut">
              <a:rPr lang="en-US" smtClean="0"/>
              <a:t>4/6/2025</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45A65CA-ACF9-4D81-A25A-A6554C279FD9}" type="slidenum">
              <a:rPr lang="en-US" smtClean="0"/>
              <a:t>‹#›</a:t>
            </a:fld>
            <a:endParaRPr lang="en-US"/>
          </a:p>
        </p:txBody>
      </p:sp>
    </p:spTree>
    <p:extLst>
      <p:ext uri="{BB962C8B-B14F-4D97-AF65-F5344CB8AC3E}">
        <p14:creationId xmlns:p14="http://schemas.microsoft.com/office/powerpoint/2010/main" val="1988470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9832EA-0AC4-4835-B461-1ECE39D2B8FF}" type="datetimeFigureOut">
              <a:rPr lang="en-US" smtClean="0"/>
              <a:t>4/6/2025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5A65CA-ACF9-4D81-A25A-A6554C279FD9}" type="slidenum">
              <a:rPr lang="en-US" smtClean="0"/>
              <a:t>‹#›</a:t>
            </a:fld>
            <a:endParaRPr lang="en-US"/>
          </a:p>
        </p:txBody>
      </p:sp>
    </p:spTree>
    <p:extLst>
      <p:ext uri="{BB962C8B-B14F-4D97-AF65-F5344CB8AC3E}">
        <p14:creationId xmlns:p14="http://schemas.microsoft.com/office/powerpoint/2010/main" val="268740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D9832EA-0AC4-4835-B461-1ECE39D2B8FF}" type="datetimeFigureOut">
              <a:rPr lang="en-US" smtClean="0"/>
              <a:t>4/6/2025</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45A65CA-ACF9-4D81-A25A-A6554C279FD9}"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23264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0D519-7742-462E-AB85-AA04470A4736}"/>
              </a:ext>
            </a:extLst>
          </p:cNvPr>
          <p:cNvSpPr>
            <a:spLocks noGrp="1"/>
          </p:cNvSpPr>
          <p:nvPr>
            <p:ph type="ctrTitle"/>
          </p:nvPr>
        </p:nvSpPr>
        <p:spPr>
          <a:xfrm>
            <a:off x="1524000" y="2035703"/>
            <a:ext cx="9144000" cy="1181630"/>
          </a:xfrm>
        </p:spPr>
        <p:txBody>
          <a:bodyPr>
            <a:normAutofit fontScale="90000"/>
          </a:bodyPr>
          <a:lstStyle/>
          <a:p>
            <a:r>
              <a:rPr lang="en-US" b="1" dirty="0"/>
              <a:t>TEXT SUMMARIZATION</a:t>
            </a:r>
          </a:p>
        </p:txBody>
      </p:sp>
      <p:sp>
        <p:nvSpPr>
          <p:cNvPr id="3" name="Subtitle 2">
            <a:extLst>
              <a:ext uri="{FF2B5EF4-FFF2-40B4-BE49-F238E27FC236}">
                <a16:creationId xmlns:a16="http://schemas.microsoft.com/office/drawing/2014/main" id="{E217F7E3-95FF-49C2-B28D-0E3280D439BF}"/>
              </a:ext>
            </a:extLst>
          </p:cNvPr>
          <p:cNvSpPr>
            <a:spLocks noGrp="1"/>
          </p:cNvSpPr>
          <p:nvPr>
            <p:ph type="subTitle" idx="1"/>
          </p:nvPr>
        </p:nvSpPr>
        <p:spPr>
          <a:xfrm>
            <a:off x="0" y="5875866"/>
            <a:ext cx="9144000" cy="982134"/>
          </a:xfrm>
        </p:spPr>
        <p:txBody>
          <a:bodyPr/>
          <a:lstStyle/>
          <a:p>
            <a:pPr algn="l"/>
            <a:r>
              <a:rPr lang="en-US" dirty="0"/>
              <a:t>NAME – Aryan Singh</a:t>
            </a:r>
          </a:p>
        </p:txBody>
      </p:sp>
    </p:spTree>
    <p:extLst>
      <p:ext uri="{BB962C8B-B14F-4D97-AF65-F5344CB8AC3E}">
        <p14:creationId xmlns:p14="http://schemas.microsoft.com/office/powerpoint/2010/main" val="503270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CAD9F-B03B-4412-942F-11E018737E9C}"/>
              </a:ext>
            </a:extLst>
          </p:cNvPr>
          <p:cNvSpPr>
            <a:spLocks noGrp="1"/>
          </p:cNvSpPr>
          <p:nvPr>
            <p:ph type="title"/>
          </p:nvPr>
        </p:nvSpPr>
        <p:spPr>
          <a:xfrm>
            <a:off x="74644" y="1167340"/>
            <a:ext cx="8314267" cy="574675"/>
          </a:xfrm>
        </p:spPr>
        <p:txBody>
          <a:bodyPr>
            <a:normAutofit fontScale="90000"/>
          </a:bodyPr>
          <a:lstStyle/>
          <a:p>
            <a:r>
              <a:rPr lang="en-US" dirty="0">
                <a:latin typeface="Times New Roman" panose="02020603050405020304" pitchFamily="18" charset="0"/>
                <a:cs typeface="Times New Roman" panose="02020603050405020304" pitchFamily="18" charset="0"/>
              </a:rPr>
              <a:t>Abstract</a:t>
            </a:r>
            <a:r>
              <a:rPr lang="en-US" dirty="0"/>
              <a:t> </a:t>
            </a:r>
          </a:p>
        </p:txBody>
      </p:sp>
      <p:sp>
        <p:nvSpPr>
          <p:cNvPr id="3" name="Content Placeholder 2">
            <a:extLst>
              <a:ext uri="{FF2B5EF4-FFF2-40B4-BE49-F238E27FC236}">
                <a16:creationId xmlns:a16="http://schemas.microsoft.com/office/drawing/2014/main" id="{7916E3AA-1EF4-4105-B3EE-66EC58E7F038}"/>
              </a:ext>
            </a:extLst>
          </p:cNvPr>
          <p:cNvSpPr>
            <a:spLocks noGrp="1"/>
          </p:cNvSpPr>
          <p:nvPr>
            <p:ph idx="1"/>
          </p:nvPr>
        </p:nvSpPr>
        <p:spPr>
          <a:xfrm>
            <a:off x="270588" y="1825624"/>
            <a:ext cx="11523306" cy="3865036"/>
          </a:xfrm>
        </p:spPr>
        <p:txBody>
          <a:bodyPr>
            <a:normAutofit fontScale="92500" lnSpcReduction="20000"/>
          </a:bodyPr>
          <a:lstStyle/>
          <a:p>
            <a:pPr marL="0" indent="0" algn="just">
              <a:lnSpc>
                <a:spcPct val="150000"/>
              </a:lnSpc>
              <a:buNone/>
            </a:pPr>
            <a:r>
              <a:rPr lang="en-US" sz="1600" dirty="0">
                <a:latin typeface="Times New Roman" panose="02020603050405020304" pitchFamily="18" charset="0"/>
                <a:cs typeface="Times New Roman" panose="02020603050405020304" pitchFamily="18" charset="0"/>
              </a:rPr>
              <a:t>The rapid accumulation of digital textual data across various domains necessitates advanced text summarization techniques to enhance information processing and retrieval. Recent advancements in Natural Language Processing (NLP) and Machine Learning (ML) have fostered significant developments in both extractive and abstractive text summarization methods. The primary focus is on the shift towards hybrid models that combine the precision of extractive methods with the generative capabilities of abstractive systems to produce coherent and contextually relevant summaries. Challenges such as data diversity, language complexity, and the need for model interpretability are discussed, alongside the potential of multi-document summarization to handle information from heterogeneous sources. Evaluation metrics like ROUGE remain pivotal for assessing summarization quality, underscoring the ongoing need to refine these tools to better capture semantic accuracy. Future directions point towards enhancing multilingual capabilities, leveraging unsupervised learning for scalable solutions, and improving user-specific summarization to tailor content to individual needs. The project aims to address this challenge by employing various natural language processing techniques to create concise summaries from extensive texts, which is crucial for saving time and making information processing more efficient. The abstract highlights the importance of summarization in managing data overload effectively and mentions the development of a model that integrates multiple summarization techniques for improved performance</a:t>
            </a:r>
          </a:p>
        </p:txBody>
      </p:sp>
    </p:spTree>
    <p:extLst>
      <p:ext uri="{BB962C8B-B14F-4D97-AF65-F5344CB8AC3E}">
        <p14:creationId xmlns:p14="http://schemas.microsoft.com/office/powerpoint/2010/main" val="706644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35904-8A0B-437D-93FB-0F6F8A739706}"/>
              </a:ext>
            </a:extLst>
          </p:cNvPr>
          <p:cNvSpPr>
            <a:spLocks noGrp="1"/>
          </p:cNvSpPr>
          <p:nvPr>
            <p:ph type="title"/>
          </p:nvPr>
        </p:nvSpPr>
        <p:spPr>
          <a:xfrm>
            <a:off x="0" y="1247041"/>
            <a:ext cx="9093200" cy="540808"/>
          </a:xfrm>
        </p:spPr>
        <p:txBody>
          <a:bodyPr>
            <a:normAutofit fontScale="90000"/>
          </a:bodyPr>
          <a:lstStyle/>
          <a:p>
            <a:r>
              <a:rPr lang="en-US" dirty="0">
                <a:latin typeface="Times New Roman" panose="02020603050405020304" pitchFamily="18" charset="0"/>
                <a:cs typeface="Times New Roman" panose="02020603050405020304" pitchFamily="18" charset="0"/>
              </a:rPr>
              <a:t>Introduction</a:t>
            </a:r>
          </a:p>
        </p:txBody>
      </p:sp>
      <p:sp>
        <p:nvSpPr>
          <p:cNvPr id="4" name="Rectangle 1">
            <a:extLst>
              <a:ext uri="{FF2B5EF4-FFF2-40B4-BE49-F238E27FC236}">
                <a16:creationId xmlns:a16="http://schemas.microsoft.com/office/drawing/2014/main" id="{94ABED25-714A-47AF-8B3C-AD259FF79078}"/>
              </a:ext>
            </a:extLst>
          </p:cNvPr>
          <p:cNvSpPr>
            <a:spLocks noChangeArrowheads="1"/>
          </p:cNvSpPr>
          <p:nvPr/>
        </p:nvSpPr>
        <p:spPr bwMode="auto">
          <a:xfrm>
            <a:off x="0" y="1884727"/>
            <a:ext cx="11980333"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spcBef>
                <a:spcPct val="0"/>
              </a:spcBef>
              <a:spcAft>
                <a:spcPct val="0"/>
              </a:spcAft>
            </a:pPr>
            <a:r>
              <a:rPr lang="en-US" dirty="0">
                <a:latin typeface="Times New Roman" panose="02020603050405020304" pitchFamily="18" charset="0"/>
                <a:cs typeface="Times New Roman" panose="02020603050405020304" pitchFamily="18" charset="0"/>
              </a:rPr>
              <a:t>Summarization is the process of condensing text into a shorter form while preserving essential information and the original meaning.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Text Summarization (ATS) condenses lengthy texts while preserving essential information, reducing reading time and improving decision-making in industries like banking, law, and healthcare. It can simplify research, enhance indexing, and provide less biased summaries.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There are two types of ATS:</a:t>
            </a:r>
          </a:p>
          <a:p>
            <a:pPr lvl="4" algn="just" eaLnBrk="0" fontAlgn="base" hangingPunct="0">
              <a:spcBef>
                <a:spcPct val="0"/>
              </a:spcBef>
              <a:spcAft>
                <a:spcPct val="0"/>
              </a:spcAft>
              <a:buFontTx/>
              <a:buAutoNum type="arabicPeriod"/>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Extractive Summarization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Selects relevant sentences from the original text.</a:t>
            </a:r>
          </a:p>
          <a:p>
            <a:pPr lvl="4" algn="just" eaLnBrk="0" fontAlgn="base" hangingPunct="0">
              <a:spcBef>
                <a:spcPct val="0"/>
              </a:spcBef>
              <a:spcAft>
                <a:spcPct val="0"/>
              </a:spcAft>
              <a:buFontTx/>
              <a:buAutoNum type="arabicPeriod" startAt="2"/>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Abstractive Summarization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Generates new sentences that express key ideas using advanced models like Transformers.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47682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35904-8A0B-437D-93FB-0F6F8A739706}"/>
              </a:ext>
            </a:extLst>
          </p:cNvPr>
          <p:cNvSpPr>
            <a:spLocks noGrp="1"/>
          </p:cNvSpPr>
          <p:nvPr>
            <p:ph type="title"/>
          </p:nvPr>
        </p:nvSpPr>
        <p:spPr>
          <a:xfrm>
            <a:off x="111967" y="942644"/>
            <a:ext cx="10515600" cy="801688"/>
          </a:xfrm>
        </p:spPr>
        <p:txBody>
          <a:bodyPr>
            <a:normAutofit/>
          </a:bodyPr>
          <a:lstStyle/>
          <a:p>
            <a:r>
              <a:rPr lang="en-US" sz="4000" dirty="0">
                <a:latin typeface="Times New Roman" panose="02020603050405020304" pitchFamily="18" charset="0"/>
                <a:cs typeface="Times New Roman" panose="02020603050405020304" pitchFamily="18" charset="0"/>
              </a:rPr>
              <a:t>Literature Survey</a:t>
            </a:r>
          </a:p>
        </p:txBody>
      </p:sp>
      <p:graphicFrame>
        <p:nvGraphicFramePr>
          <p:cNvPr id="6" name="Table 5">
            <a:extLst>
              <a:ext uri="{FF2B5EF4-FFF2-40B4-BE49-F238E27FC236}">
                <a16:creationId xmlns:a16="http://schemas.microsoft.com/office/drawing/2014/main" id="{88CC9058-F3C7-7977-7046-C4AEC2807D1C}"/>
              </a:ext>
            </a:extLst>
          </p:cNvPr>
          <p:cNvGraphicFramePr>
            <a:graphicFrameLocks noGrp="1"/>
          </p:cNvGraphicFramePr>
          <p:nvPr>
            <p:extLst>
              <p:ext uri="{D42A27DB-BD31-4B8C-83A1-F6EECF244321}">
                <p14:modId xmlns:p14="http://schemas.microsoft.com/office/powerpoint/2010/main" val="2255228853"/>
              </p:ext>
            </p:extLst>
          </p:nvPr>
        </p:nvGraphicFramePr>
        <p:xfrm>
          <a:off x="922623" y="2022996"/>
          <a:ext cx="10647336" cy="3491516"/>
        </p:xfrm>
        <a:graphic>
          <a:graphicData uri="http://schemas.openxmlformats.org/drawingml/2006/table">
            <a:tbl>
              <a:tblPr/>
              <a:tblGrid>
                <a:gridCol w="1300574">
                  <a:extLst>
                    <a:ext uri="{9D8B030D-6E8A-4147-A177-3AD203B41FA5}">
                      <a16:colId xmlns:a16="http://schemas.microsoft.com/office/drawing/2014/main" val="3204914"/>
                    </a:ext>
                  </a:extLst>
                </a:gridCol>
                <a:gridCol w="2301291">
                  <a:extLst>
                    <a:ext uri="{9D8B030D-6E8A-4147-A177-3AD203B41FA5}">
                      <a16:colId xmlns:a16="http://schemas.microsoft.com/office/drawing/2014/main" val="3628760352"/>
                    </a:ext>
                  </a:extLst>
                </a:gridCol>
                <a:gridCol w="1137556">
                  <a:extLst>
                    <a:ext uri="{9D8B030D-6E8A-4147-A177-3AD203B41FA5}">
                      <a16:colId xmlns:a16="http://schemas.microsoft.com/office/drawing/2014/main" val="1685467729"/>
                    </a:ext>
                  </a:extLst>
                </a:gridCol>
                <a:gridCol w="2660644">
                  <a:extLst>
                    <a:ext uri="{9D8B030D-6E8A-4147-A177-3AD203B41FA5}">
                      <a16:colId xmlns:a16="http://schemas.microsoft.com/office/drawing/2014/main" val="3730215040"/>
                    </a:ext>
                  </a:extLst>
                </a:gridCol>
                <a:gridCol w="3247271">
                  <a:extLst>
                    <a:ext uri="{9D8B030D-6E8A-4147-A177-3AD203B41FA5}">
                      <a16:colId xmlns:a16="http://schemas.microsoft.com/office/drawing/2014/main" val="2873132312"/>
                    </a:ext>
                  </a:extLst>
                </a:gridCol>
              </a:tblGrid>
              <a:tr h="586167">
                <a:tc>
                  <a:txBody>
                    <a:bodyPr/>
                    <a:lstStyle/>
                    <a:p>
                      <a:pPr marL="0" marR="0" fontAlgn="t">
                        <a:buNone/>
                      </a:pPr>
                      <a:r>
                        <a:rPr lang="en-IN" sz="1200" b="1" dirty="0">
                          <a:effectLst/>
                          <a:latin typeface="Times New Roman" panose="02020603050405020304" pitchFamily="18" charset="0"/>
                        </a:rPr>
                        <a:t>Author(s)</a:t>
                      </a:r>
                      <a:endParaRPr lang="en-IN" sz="1200" dirty="0">
                        <a:effectLst/>
                        <a:latin typeface="Times New Roman" panose="02020603050405020304" pitchFamily="18" charset="0"/>
                      </a:endParaRPr>
                    </a:p>
                  </a:txBody>
                  <a:tcPr marL="50800" marR="50800" marT="50800" marB="50800">
                    <a:lnL>
                      <a:noFill/>
                    </a:lnL>
                    <a:lnR>
                      <a:noFill/>
                    </a:lnR>
                    <a:lnT>
                      <a:noFill/>
                    </a:lnT>
                    <a:lnB>
                      <a:noFill/>
                    </a:lnB>
                    <a:noFill/>
                  </a:tcPr>
                </a:tc>
                <a:tc>
                  <a:txBody>
                    <a:bodyPr/>
                    <a:lstStyle/>
                    <a:p>
                      <a:pPr marL="0" marR="0" fontAlgn="t">
                        <a:buNone/>
                      </a:pPr>
                      <a:r>
                        <a:rPr lang="en-IN" sz="1200" b="1" dirty="0">
                          <a:effectLst/>
                          <a:latin typeface="Times New Roman" panose="02020603050405020304" pitchFamily="18" charset="0"/>
                        </a:rPr>
                        <a:t>Work Title</a:t>
                      </a:r>
                      <a:endParaRPr lang="en-IN" sz="1200" dirty="0">
                        <a:effectLst/>
                        <a:latin typeface="Times New Roman" panose="02020603050405020304" pitchFamily="18" charset="0"/>
                      </a:endParaRPr>
                    </a:p>
                  </a:txBody>
                  <a:tcPr marL="50800" marR="50800" marT="50800" marB="50800">
                    <a:lnL>
                      <a:noFill/>
                    </a:lnL>
                    <a:lnR>
                      <a:noFill/>
                    </a:lnR>
                    <a:lnT>
                      <a:noFill/>
                    </a:lnT>
                    <a:lnB>
                      <a:noFill/>
                    </a:lnB>
                    <a:noFill/>
                  </a:tcPr>
                </a:tc>
                <a:tc>
                  <a:txBody>
                    <a:bodyPr/>
                    <a:lstStyle/>
                    <a:p>
                      <a:pPr marL="0" marR="0" fontAlgn="t">
                        <a:buNone/>
                      </a:pPr>
                      <a:r>
                        <a:rPr lang="en-IN" sz="1200" b="1">
                          <a:effectLst/>
                          <a:latin typeface="Times New Roman" panose="02020603050405020304" pitchFamily="18" charset="0"/>
                        </a:rPr>
                        <a:t>Technology Used</a:t>
                      </a:r>
                      <a:endParaRPr lang="en-IN" sz="1200">
                        <a:effectLst/>
                        <a:latin typeface="Times New Roman" panose="02020603050405020304" pitchFamily="18" charset="0"/>
                      </a:endParaRPr>
                    </a:p>
                  </a:txBody>
                  <a:tcPr marL="50800" marR="50800" marT="50800" marB="50800">
                    <a:lnL>
                      <a:noFill/>
                    </a:lnL>
                    <a:lnR>
                      <a:noFill/>
                    </a:lnR>
                    <a:lnT>
                      <a:noFill/>
                    </a:lnT>
                    <a:lnB>
                      <a:noFill/>
                    </a:lnB>
                    <a:noFill/>
                  </a:tcPr>
                </a:tc>
                <a:tc>
                  <a:txBody>
                    <a:bodyPr/>
                    <a:lstStyle/>
                    <a:p>
                      <a:pPr marL="0" marR="0" fontAlgn="t">
                        <a:buNone/>
                      </a:pPr>
                      <a:r>
                        <a:rPr lang="en-IN" sz="1200" b="1">
                          <a:effectLst/>
                          <a:latin typeface="Times New Roman" panose="02020603050405020304" pitchFamily="18" charset="0"/>
                        </a:rPr>
                        <a:t>Research Gap</a:t>
                      </a:r>
                      <a:endParaRPr lang="en-IN" sz="1200">
                        <a:effectLst/>
                        <a:latin typeface="Times New Roman" panose="02020603050405020304" pitchFamily="18" charset="0"/>
                      </a:endParaRPr>
                    </a:p>
                  </a:txBody>
                  <a:tcPr marL="50800" marR="50800" marT="50800" marB="50800">
                    <a:lnL>
                      <a:noFill/>
                    </a:lnL>
                    <a:lnR>
                      <a:noFill/>
                    </a:lnR>
                    <a:lnT>
                      <a:noFill/>
                    </a:lnT>
                    <a:lnB>
                      <a:noFill/>
                    </a:lnB>
                    <a:noFill/>
                  </a:tcPr>
                </a:tc>
                <a:tc>
                  <a:txBody>
                    <a:bodyPr/>
                    <a:lstStyle/>
                    <a:p>
                      <a:pPr marL="0" marR="0" fontAlgn="t">
                        <a:buNone/>
                      </a:pPr>
                      <a:r>
                        <a:rPr lang="en-IN" sz="1200" b="1">
                          <a:effectLst/>
                          <a:latin typeface="Times New Roman" panose="02020603050405020304" pitchFamily="18" charset="0"/>
                        </a:rPr>
                        <a:t>Conclusion of Research</a:t>
                      </a:r>
                      <a:endParaRPr lang="en-IN" sz="1200">
                        <a:effectLst/>
                        <a:latin typeface="Times New Roman" panose="02020603050405020304" pitchFamily="18" charset="0"/>
                      </a:endParaRPr>
                    </a:p>
                  </a:txBody>
                  <a:tcPr marL="50800" marR="50800" marT="50800" marB="50800">
                    <a:lnL>
                      <a:noFill/>
                    </a:lnL>
                    <a:lnR>
                      <a:noFill/>
                    </a:lnR>
                    <a:lnT>
                      <a:noFill/>
                    </a:lnT>
                    <a:lnB>
                      <a:noFill/>
                    </a:lnB>
                    <a:noFill/>
                  </a:tcPr>
                </a:tc>
                <a:extLst>
                  <a:ext uri="{0D108BD9-81ED-4DB2-BD59-A6C34878D82A}">
                    <a16:rowId xmlns:a16="http://schemas.microsoft.com/office/drawing/2014/main" val="3076943239"/>
                  </a:ext>
                </a:extLst>
              </a:tr>
              <a:tr h="815537">
                <a:tc>
                  <a:txBody>
                    <a:bodyPr/>
                    <a:lstStyle/>
                    <a:p>
                      <a:pPr marL="0" marR="0" fontAlgn="t">
                        <a:buNone/>
                      </a:pPr>
                      <a:r>
                        <a:rPr lang="en-IN" sz="1200">
                          <a:effectLst/>
                          <a:latin typeface="Times New Roman" panose="02020603050405020304" pitchFamily="18" charset="0"/>
                        </a:rPr>
                        <a:t>C. Lakshmi Devasenal, M. Hemalatha</a:t>
                      </a:r>
                    </a:p>
                  </a:txBody>
                  <a:tcPr marL="50800" marR="50800" marT="50800" marB="50800">
                    <a:lnL>
                      <a:noFill/>
                    </a:lnL>
                    <a:lnR>
                      <a:noFill/>
                    </a:lnR>
                    <a:lnT>
                      <a:noFill/>
                    </a:lnT>
                    <a:lnB>
                      <a:noFill/>
                    </a:lnB>
                    <a:noFill/>
                  </a:tcPr>
                </a:tc>
                <a:tc>
                  <a:txBody>
                    <a:bodyPr/>
                    <a:lstStyle/>
                    <a:p>
                      <a:pPr marL="0" marR="0" fontAlgn="t">
                        <a:buNone/>
                      </a:pPr>
                      <a:r>
                        <a:rPr lang="en-IN" sz="1200">
                          <a:effectLst/>
                          <a:latin typeface="Times New Roman" panose="02020603050405020304" pitchFamily="18" charset="0"/>
                        </a:rPr>
                        <a:t>Automatic Text Categorization and Summarization using Rule Reduction</a:t>
                      </a:r>
                    </a:p>
                  </a:txBody>
                  <a:tcPr marL="50800" marR="50800" marT="50800" marB="50800">
                    <a:lnL>
                      <a:noFill/>
                    </a:lnL>
                    <a:lnR>
                      <a:noFill/>
                    </a:lnR>
                    <a:lnT>
                      <a:noFill/>
                    </a:lnT>
                    <a:lnB>
                      <a:noFill/>
                    </a:lnB>
                    <a:noFill/>
                  </a:tcPr>
                </a:tc>
                <a:tc>
                  <a:txBody>
                    <a:bodyPr/>
                    <a:lstStyle/>
                    <a:p>
                      <a:pPr marL="0" marR="0" fontAlgn="t">
                        <a:buNone/>
                      </a:pPr>
                      <a:r>
                        <a:rPr lang="en-IN" sz="1200">
                          <a:effectLst/>
                          <a:latin typeface="Times New Roman" panose="02020603050405020304" pitchFamily="18" charset="0"/>
                        </a:rPr>
                        <a:t>Rule Reduction Technique</a:t>
                      </a:r>
                    </a:p>
                  </a:txBody>
                  <a:tcPr marL="50800" marR="50800" marT="50800" marB="50800">
                    <a:lnL>
                      <a:noFill/>
                    </a:lnL>
                    <a:lnR>
                      <a:noFill/>
                    </a:lnR>
                    <a:lnT>
                      <a:noFill/>
                    </a:lnT>
                    <a:lnB>
                      <a:noFill/>
                    </a:lnB>
                    <a:noFill/>
                  </a:tcPr>
                </a:tc>
                <a:tc>
                  <a:txBody>
                    <a:bodyPr/>
                    <a:lstStyle/>
                    <a:p>
                      <a:pPr marL="0" marR="0" fontAlgn="t">
                        <a:buNone/>
                      </a:pPr>
                      <a:r>
                        <a:rPr lang="en-IN" sz="1200">
                          <a:effectLst/>
                          <a:latin typeface="Times New Roman" panose="02020603050405020304" pitchFamily="18" charset="0"/>
                        </a:rPr>
                        <a:t>Limited research on rule-based categorization and summarization in VisualText.</a:t>
                      </a:r>
                    </a:p>
                  </a:txBody>
                  <a:tcPr marL="50800" marR="50800" marT="50800" marB="50800">
                    <a:lnL>
                      <a:noFill/>
                    </a:lnL>
                    <a:lnR>
                      <a:noFill/>
                    </a:lnR>
                    <a:lnT>
                      <a:noFill/>
                    </a:lnT>
                    <a:lnB>
                      <a:noFill/>
                    </a:lnB>
                    <a:noFill/>
                  </a:tcPr>
                </a:tc>
                <a:tc>
                  <a:txBody>
                    <a:bodyPr/>
                    <a:lstStyle/>
                    <a:p>
                      <a:pPr marL="0" marR="0" fontAlgn="t">
                        <a:buNone/>
                      </a:pPr>
                      <a:r>
                        <a:rPr lang="en-IN" sz="1200">
                          <a:effectLst/>
                          <a:latin typeface="Times New Roman" panose="02020603050405020304" pitchFamily="18" charset="0"/>
                        </a:rPr>
                        <a:t>Demonstrated effective text categorization and summarization using rule reduction, validating the approach for practical applications.</a:t>
                      </a:r>
                    </a:p>
                  </a:txBody>
                  <a:tcPr marL="50800" marR="50800" marT="50800" marB="50800">
                    <a:lnL>
                      <a:noFill/>
                    </a:lnL>
                    <a:lnR>
                      <a:noFill/>
                    </a:lnR>
                    <a:lnT>
                      <a:noFill/>
                    </a:lnT>
                    <a:lnB>
                      <a:noFill/>
                    </a:lnB>
                    <a:noFill/>
                  </a:tcPr>
                </a:tc>
                <a:extLst>
                  <a:ext uri="{0D108BD9-81ED-4DB2-BD59-A6C34878D82A}">
                    <a16:rowId xmlns:a16="http://schemas.microsoft.com/office/drawing/2014/main" val="52498528"/>
                  </a:ext>
                </a:extLst>
              </a:tr>
              <a:tr h="1044906">
                <a:tc>
                  <a:txBody>
                    <a:bodyPr/>
                    <a:lstStyle/>
                    <a:p>
                      <a:pPr marL="0" marR="0" fontAlgn="t">
                        <a:buNone/>
                      </a:pPr>
                      <a:r>
                        <a:rPr lang="en-IN" sz="1200" dirty="0" err="1">
                          <a:effectLst/>
                          <a:latin typeface="Times New Roman" panose="02020603050405020304" pitchFamily="18" charset="0"/>
                        </a:rPr>
                        <a:t>Tanzirul</a:t>
                      </a:r>
                      <a:r>
                        <a:rPr lang="en-IN" sz="1200" dirty="0">
                          <a:effectLst/>
                          <a:latin typeface="Times New Roman" panose="02020603050405020304" pitchFamily="18" charset="0"/>
                        </a:rPr>
                        <a:t> Islam et al.</a:t>
                      </a:r>
                    </a:p>
                  </a:txBody>
                  <a:tcPr marL="50800" marR="50800" marT="50800" marB="50800">
                    <a:lnL>
                      <a:noFill/>
                    </a:lnL>
                    <a:lnR>
                      <a:noFill/>
                    </a:lnR>
                    <a:lnT>
                      <a:noFill/>
                    </a:lnT>
                    <a:lnB>
                      <a:noFill/>
                    </a:lnB>
                    <a:noFill/>
                  </a:tcPr>
                </a:tc>
                <a:tc>
                  <a:txBody>
                    <a:bodyPr/>
                    <a:lstStyle/>
                    <a:p>
                      <a:pPr marL="0" marR="0" fontAlgn="t">
                        <a:buNone/>
                      </a:pPr>
                      <a:r>
                        <a:rPr lang="en-IN" sz="1200">
                          <a:effectLst/>
                          <a:latin typeface="Times New Roman" panose="02020603050405020304" pitchFamily="18" charset="0"/>
                        </a:rPr>
                        <a:t>Comparative Analysis of Different Text Summarization Techniques Using Enhanced Tokenization</a:t>
                      </a:r>
                    </a:p>
                  </a:txBody>
                  <a:tcPr marL="50800" marR="50800" marT="50800" marB="50800">
                    <a:lnL>
                      <a:noFill/>
                    </a:lnL>
                    <a:lnR>
                      <a:noFill/>
                    </a:lnR>
                    <a:lnT>
                      <a:noFill/>
                    </a:lnT>
                    <a:lnB>
                      <a:noFill/>
                    </a:lnB>
                    <a:noFill/>
                  </a:tcPr>
                </a:tc>
                <a:tc>
                  <a:txBody>
                    <a:bodyPr/>
                    <a:lstStyle/>
                    <a:p>
                      <a:pPr marL="0" marR="0" fontAlgn="t">
                        <a:buNone/>
                      </a:pPr>
                      <a:r>
                        <a:rPr lang="en-IN" sz="1200">
                          <a:effectLst/>
                          <a:latin typeface="Times New Roman" panose="02020603050405020304" pitchFamily="18" charset="0"/>
                        </a:rPr>
                        <a:t>Enhanced Tokenization</a:t>
                      </a:r>
                    </a:p>
                  </a:txBody>
                  <a:tcPr marL="50800" marR="50800" marT="50800" marB="50800">
                    <a:lnL>
                      <a:noFill/>
                    </a:lnL>
                    <a:lnR>
                      <a:noFill/>
                    </a:lnR>
                    <a:lnT>
                      <a:noFill/>
                    </a:lnT>
                    <a:lnB>
                      <a:noFill/>
                    </a:lnB>
                    <a:noFill/>
                  </a:tcPr>
                </a:tc>
                <a:tc>
                  <a:txBody>
                    <a:bodyPr/>
                    <a:lstStyle/>
                    <a:p>
                      <a:pPr marL="0" marR="0" fontAlgn="t">
                        <a:buNone/>
                      </a:pPr>
                      <a:r>
                        <a:rPr lang="en-IN" sz="1200" dirty="0">
                          <a:effectLst/>
                          <a:latin typeface="Times New Roman" panose="02020603050405020304" pitchFamily="18" charset="0"/>
                        </a:rPr>
                        <a:t>Lack of effective summarization techniques for the various language due to its complex morphology and diverse dialects.</a:t>
                      </a:r>
                    </a:p>
                  </a:txBody>
                  <a:tcPr marL="50800" marR="50800" marT="50800" marB="50800">
                    <a:lnL>
                      <a:noFill/>
                    </a:lnL>
                    <a:lnR>
                      <a:noFill/>
                    </a:lnR>
                    <a:lnT>
                      <a:noFill/>
                    </a:lnT>
                    <a:lnB>
                      <a:noFill/>
                    </a:lnB>
                    <a:noFill/>
                  </a:tcPr>
                </a:tc>
                <a:tc>
                  <a:txBody>
                    <a:bodyPr/>
                    <a:lstStyle/>
                    <a:p>
                      <a:pPr marL="0" marR="0" fontAlgn="t">
                        <a:buNone/>
                      </a:pPr>
                      <a:r>
                        <a:rPr lang="en-IN" sz="1200" dirty="0">
                          <a:effectLst/>
                          <a:latin typeface="Times New Roman" panose="02020603050405020304" pitchFamily="18" charset="0"/>
                        </a:rPr>
                        <a:t>Suggested that enhanced tokenization improves the quality of text summarization in Bangla, showing promising results for further development.</a:t>
                      </a:r>
                    </a:p>
                  </a:txBody>
                  <a:tcPr marL="50800" marR="50800" marT="50800" marB="50800">
                    <a:lnL>
                      <a:noFill/>
                    </a:lnL>
                    <a:lnR>
                      <a:noFill/>
                    </a:lnR>
                    <a:lnT>
                      <a:noFill/>
                    </a:lnT>
                    <a:lnB>
                      <a:noFill/>
                    </a:lnB>
                    <a:noFill/>
                  </a:tcPr>
                </a:tc>
                <a:extLst>
                  <a:ext uri="{0D108BD9-81ED-4DB2-BD59-A6C34878D82A}">
                    <a16:rowId xmlns:a16="http://schemas.microsoft.com/office/drawing/2014/main" val="2632605277"/>
                  </a:ext>
                </a:extLst>
              </a:tr>
              <a:tr h="1044906">
                <a:tc>
                  <a:txBody>
                    <a:bodyPr/>
                    <a:lstStyle/>
                    <a:p>
                      <a:pPr marL="0" marR="0" fontAlgn="t">
                        <a:buNone/>
                      </a:pPr>
                      <a:r>
                        <a:rPr lang="en-IN" sz="1200" dirty="0">
                          <a:effectLst/>
                          <a:latin typeface="Times New Roman" panose="02020603050405020304" pitchFamily="18" charset="0"/>
                        </a:rPr>
                        <a:t>G. Uday Kiran et al.</a:t>
                      </a:r>
                    </a:p>
                  </a:txBody>
                  <a:tcPr marL="50800" marR="50800" marT="50800" marB="50800">
                    <a:lnL>
                      <a:noFill/>
                    </a:lnL>
                    <a:lnR>
                      <a:noFill/>
                    </a:lnR>
                    <a:lnT>
                      <a:noFill/>
                    </a:lnT>
                    <a:lnB>
                      <a:noFill/>
                    </a:lnB>
                    <a:noFill/>
                  </a:tcPr>
                </a:tc>
                <a:tc>
                  <a:txBody>
                    <a:bodyPr/>
                    <a:lstStyle/>
                    <a:p>
                      <a:pPr marL="0" marR="0" fontAlgn="t">
                        <a:buNone/>
                      </a:pPr>
                      <a:r>
                        <a:rPr lang="en-IN" sz="1200" dirty="0">
                          <a:effectLst/>
                          <a:latin typeface="Times New Roman" panose="02020603050405020304" pitchFamily="18" charset="0"/>
                        </a:rPr>
                        <a:t>Deep Learning Based Abstractive Text Summarization: A Survey</a:t>
                      </a:r>
                    </a:p>
                  </a:txBody>
                  <a:tcPr marL="50800" marR="50800" marT="50800" marB="50800">
                    <a:lnL>
                      <a:noFill/>
                    </a:lnL>
                    <a:lnR>
                      <a:noFill/>
                    </a:lnR>
                    <a:lnT>
                      <a:noFill/>
                    </a:lnT>
                    <a:lnB>
                      <a:noFill/>
                    </a:lnB>
                    <a:noFill/>
                  </a:tcPr>
                </a:tc>
                <a:tc>
                  <a:txBody>
                    <a:bodyPr/>
                    <a:lstStyle/>
                    <a:p>
                      <a:pPr marL="0" marR="0" fontAlgn="t">
                        <a:buNone/>
                      </a:pPr>
                      <a:r>
                        <a:rPr lang="en-IN" sz="1200" dirty="0">
                          <a:effectLst/>
                          <a:latin typeface="Times New Roman" panose="02020603050405020304" pitchFamily="18" charset="0"/>
                        </a:rPr>
                        <a:t>Deep Learning Models</a:t>
                      </a:r>
                    </a:p>
                  </a:txBody>
                  <a:tcPr marL="50800" marR="50800" marT="50800" marB="50800">
                    <a:lnL>
                      <a:noFill/>
                    </a:lnL>
                    <a:lnR>
                      <a:noFill/>
                    </a:lnR>
                    <a:lnT>
                      <a:noFill/>
                    </a:lnT>
                    <a:lnB>
                      <a:noFill/>
                    </a:lnB>
                    <a:noFill/>
                  </a:tcPr>
                </a:tc>
                <a:tc>
                  <a:txBody>
                    <a:bodyPr/>
                    <a:lstStyle/>
                    <a:p>
                      <a:pPr marL="0" marR="0" fontAlgn="t">
                        <a:buNone/>
                      </a:pPr>
                      <a:r>
                        <a:rPr lang="en-IN" sz="1200" dirty="0">
                          <a:effectLst/>
                          <a:latin typeface="Times New Roman" panose="02020603050405020304" pitchFamily="18" charset="0"/>
                        </a:rPr>
                        <a:t>Need for improved models and techniques in abstractive text summarization due to the complexity of natural languages.</a:t>
                      </a:r>
                    </a:p>
                  </a:txBody>
                  <a:tcPr marL="50800" marR="50800" marT="50800" marB="50800">
                    <a:lnL>
                      <a:noFill/>
                    </a:lnL>
                    <a:lnR>
                      <a:noFill/>
                    </a:lnR>
                    <a:lnT>
                      <a:noFill/>
                    </a:lnT>
                    <a:lnB>
                      <a:noFill/>
                    </a:lnB>
                    <a:noFill/>
                  </a:tcPr>
                </a:tc>
                <a:tc>
                  <a:txBody>
                    <a:bodyPr/>
                    <a:lstStyle/>
                    <a:p>
                      <a:pPr marL="0" marR="0" fontAlgn="t">
                        <a:buNone/>
                      </a:pPr>
                      <a:r>
                        <a:rPr lang="en-IN" sz="1200" dirty="0">
                          <a:effectLst/>
                          <a:latin typeface="Times New Roman" panose="02020603050405020304" pitchFamily="18" charset="0"/>
                        </a:rPr>
                        <a:t>Provided a comprehensive overview of various deep learning models for abstractive summarization and highlighted the emerging trends and challenges in the field.</a:t>
                      </a:r>
                    </a:p>
                  </a:txBody>
                  <a:tcPr marL="50800" marR="50800" marT="50800" marB="50800">
                    <a:lnL>
                      <a:noFill/>
                    </a:lnL>
                    <a:lnR>
                      <a:noFill/>
                    </a:lnR>
                    <a:lnT>
                      <a:noFill/>
                    </a:lnT>
                    <a:lnB>
                      <a:noFill/>
                    </a:lnB>
                    <a:noFill/>
                  </a:tcPr>
                </a:tc>
                <a:extLst>
                  <a:ext uri="{0D108BD9-81ED-4DB2-BD59-A6C34878D82A}">
                    <a16:rowId xmlns:a16="http://schemas.microsoft.com/office/drawing/2014/main" val="437901836"/>
                  </a:ext>
                </a:extLst>
              </a:tr>
            </a:tbl>
          </a:graphicData>
        </a:graphic>
      </p:graphicFrame>
    </p:spTree>
    <p:extLst>
      <p:ext uri="{BB962C8B-B14F-4D97-AF65-F5344CB8AC3E}">
        <p14:creationId xmlns:p14="http://schemas.microsoft.com/office/powerpoint/2010/main" val="3921406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5EE31-5977-7B24-E801-A845D743B1DF}"/>
              </a:ext>
            </a:extLst>
          </p:cNvPr>
          <p:cNvSpPr>
            <a:spLocks noGrp="1"/>
          </p:cNvSpPr>
          <p:nvPr>
            <p:ph type="title"/>
          </p:nvPr>
        </p:nvSpPr>
        <p:spPr>
          <a:xfrm>
            <a:off x="0" y="876979"/>
            <a:ext cx="9481457" cy="869594"/>
          </a:xfrm>
        </p:spPr>
        <p:txBody>
          <a:bodyPr>
            <a:normAutofit/>
          </a:bodyPr>
          <a:lstStyle/>
          <a:p>
            <a:r>
              <a:rPr lang="en-IN" sz="4000" b="1" dirty="0"/>
              <a:t>Concluson</a:t>
            </a:r>
          </a:p>
        </p:txBody>
      </p:sp>
      <p:sp>
        <p:nvSpPr>
          <p:cNvPr id="20" name="TextBox 19">
            <a:extLst>
              <a:ext uri="{FF2B5EF4-FFF2-40B4-BE49-F238E27FC236}">
                <a16:creationId xmlns:a16="http://schemas.microsoft.com/office/drawing/2014/main" id="{10AC26B0-F7F4-C68C-A40F-2ACE0529BF75}"/>
              </a:ext>
            </a:extLst>
          </p:cNvPr>
          <p:cNvSpPr txBox="1"/>
          <p:nvPr/>
        </p:nvSpPr>
        <p:spPr>
          <a:xfrm>
            <a:off x="233265" y="1642188"/>
            <a:ext cx="11700587" cy="4247317"/>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 an era of overwhelming digital information, text summarization plays a pivotal role in extracting relevant insights efficiently. Our project presents a hybrid approach that combines the precision of extractive methods with the generative capabilities of abstractive models, leveraging NLP and machine learning techniques. This strategy not only ensures the retention of core content but also improves fluency and coherence in the generated summaries.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Through enhanced tokenization, feature-based scoring, and the application of both rule-based and learning-based models, we demonstrate an effective framework for summarizing large volumes of text. Compared to existing research, our method aligns with current trends while maintaining simplicity, making it suitable for practical use.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While the outcomes are promising, challenges remain in handling multi-document inputs, semantic accuracy, and domain-specific summarization. Future enhancements could involve incorporating deep learning architectures like BERT or GPT, multilingual support, and personalized summarization based on user context.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work underlines the importance of text summarization in managing information overload and sets a foundation for building more intelligent and adaptive summarization systems.</a:t>
            </a:r>
          </a:p>
        </p:txBody>
      </p:sp>
    </p:spTree>
    <p:extLst>
      <p:ext uri="{BB962C8B-B14F-4D97-AF65-F5344CB8AC3E}">
        <p14:creationId xmlns:p14="http://schemas.microsoft.com/office/powerpoint/2010/main" val="1505053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7D597-8141-4D9A-935B-D9010E93EF0B}"/>
              </a:ext>
            </a:extLst>
          </p:cNvPr>
          <p:cNvSpPr>
            <a:spLocks noGrp="1"/>
          </p:cNvSpPr>
          <p:nvPr>
            <p:ph type="title"/>
          </p:nvPr>
        </p:nvSpPr>
        <p:spPr>
          <a:xfrm>
            <a:off x="-65314" y="670767"/>
            <a:ext cx="10515600" cy="657755"/>
          </a:xfrm>
        </p:spPr>
        <p:txBody>
          <a:bodyPr/>
          <a:lstStyle/>
          <a:p>
            <a:r>
              <a:rPr lang="en-US" sz="4000" dirty="0">
                <a:latin typeface="Times New Roman" panose="02020603050405020304" pitchFamily="18" charset="0"/>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p:txBody>
      </p:sp>
      <p:sp>
        <p:nvSpPr>
          <p:cNvPr id="7" name="Rectangle 3">
            <a:extLst>
              <a:ext uri="{FF2B5EF4-FFF2-40B4-BE49-F238E27FC236}">
                <a16:creationId xmlns:a16="http://schemas.microsoft.com/office/drawing/2014/main" id="{1AE61EE9-BD9D-CA77-BEEB-E7FB47B4F8F4}"/>
              </a:ext>
            </a:extLst>
          </p:cNvPr>
          <p:cNvSpPr>
            <a:spLocks noChangeArrowheads="1"/>
          </p:cNvSpPr>
          <p:nvPr/>
        </p:nvSpPr>
        <p:spPr bwMode="auto">
          <a:xfrm>
            <a:off x="157066" y="1765350"/>
            <a:ext cx="11877868" cy="3616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Devasena, C. L., &amp; Hemalatha, M. (2024). Automatic Text Categorization and Summarization using Rule Reduction. In Proceedings of the International Conference on Text Processing and Computational Natural Language Semantics (TPCNLS 2024). IEEE. DOI: 10.1109/TPCNLS49217.2024.9002510</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Dumne</a:t>
            </a:r>
            <a:r>
              <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 et al. (2024). Automatic Text Summarization using Text Rank Algorithm. In Proceedings of the International Conference on Machine Learning and Data Engineering (</a:t>
            </a:r>
            <a:r>
              <a:rPr kumimoji="0" lang="en-US" altLang="en-US"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iCMLDE</a:t>
            </a:r>
            <a:r>
              <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2024). IEEE. DOI: 10.1109/iCMLDE50731.2024.9372991</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Islam, T., et al. (2024). Comparative Analysis of Different Text Summarization Techniques Using Enhanced Tokenization. In Proceedings of the International Conference on Advanced Computational Techniques in Information and Communication Technologies (ICACTICT 2024). IEEE. DOI: 10.1109/ICACTICT50921.2024.9386210</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Kiran, G. U., et al. (2024). Deep Learning Based Abstractive Text Summarization: A Survey. In Proceedings of the International Symposium on Deep Learning and Applications (ISDLA 2024). IEEE. DOI: 10.1109/ISDLA47613.2024.9152731</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Aubakirov, S., &amp; Akhmetov, I. (2024). Dynamic Optimization of Minimum Document Frequency for Extractive Text Summarization Using </a:t>
            </a:r>
            <a:r>
              <a:rPr kumimoji="0" lang="en-US" altLang="en-US"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GreedSum</a:t>
            </a:r>
            <a:r>
              <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Algorithm. In Proceedings of the International Conference on Computational Intelligence and Data Science (</a:t>
            </a:r>
            <a:r>
              <a:rPr kumimoji="0" lang="en-US" altLang="en-US"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ProCID</a:t>
            </a:r>
            <a:r>
              <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2024). IEEE. DOI: 10.1109/ProCID50735.2024.9357856</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Jeba Jingle, B., et al. (2024). ML based Text Summarization for Sentiment Analysis in Information Retrieval using Feature Engineering. In Proceedings of the International Conference on Sustainable Expert Systems (ICSES-2024). IEEE. DOI: 10.1109/ICSES63445.2024.10763146</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Zade, N., et al. (2024). NLP Based Automated Text Summarization and Translation: A Comprehensive Analysis. In Proceedings of 2nd International Conference on Sustainable Computing and Smart Systems (ICSCSS 2024). IEEE. DOI: 10.1109/ICSCSS60660.2024.10624907</a:t>
            </a:r>
          </a:p>
        </p:txBody>
      </p:sp>
    </p:spTree>
    <p:extLst>
      <p:ext uri="{BB962C8B-B14F-4D97-AF65-F5344CB8AC3E}">
        <p14:creationId xmlns:p14="http://schemas.microsoft.com/office/powerpoint/2010/main" val="1807793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01E13-403E-4247-8381-46D2304B8292}"/>
              </a:ext>
            </a:extLst>
          </p:cNvPr>
          <p:cNvSpPr>
            <a:spLocks noGrp="1"/>
          </p:cNvSpPr>
          <p:nvPr>
            <p:ph type="title"/>
          </p:nvPr>
        </p:nvSpPr>
        <p:spPr>
          <a:xfrm>
            <a:off x="3748184" y="2007312"/>
            <a:ext cx="4695631" cy="1706271"/>
          </a:xfrm>
        </p:spPr>
        <p:txBody>
          <a:bodyPr>
            <a:normAutofit/>
          </a:bodyPr>
          <a:lstStyle/>
          <a:p>
            <a:pPr algn="ctr"/>
            <a:r>
              <a:rPr lang="en-US" sz="4800" b="1" dirty="0"/>
              <a:t>THANK YOU</a:t>
            </a:r>
            <a:endParaRPr lang="en-IN" sz="4800" b="1" dirty="0"/>
          </a:p>
        </p:txBody>
      </p:sp>
    </p:spTree>
    <p:extLst>
      <p:ext uri="{BB962C8B-B14F-4D97-AF65-F5344CB8AC3E}">
        <p14:creationId xmlns:p14="http://schemas.microsoft.com/office/powerpoint/2010/main" val="415450555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129</TotalTime>
  <Words>1020</Words>
  <Application>Microsoft Office PowerPoint</Application>
  <PresentationFormat>Widescreen</PresentationFormat>
  <Paragraphs>47</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Retrospect</vt:lpstr>
      <vt:lpstr>TEXT SUMMARIZATION</vt:lpstr>
      <vt:lpstr>Abstract </vt:lpstr>
      <vt:lpstr>Introduction</vt:lpstr>
      <vt:lpstr>Literature Survey</vt:lpstr>
      <vt:lpstr>Concluson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SUMMARIZATION</dc:title>
  <dc:creator>user</dc:creator>
  <cp:lastModifiedBy>Aryan singh</cp:lastModifiedBy>
  <cp:revision>13</cp:revision>
  <dcterms:created xsi:type="dcterms:W3CDTF">2025-04-04T05:14:15Z</dcterms:created>
  <dcterms:modified xsi:type="dcterms:W3CDTF">2025-04-06T15:49:36Z</dcterms:modified>
</cp:coreProperties>
</file>