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4" r:id="rId6"/>
    <p:sldId id="269" r:id="rId7"/>
    <p:sldId id="266" r:id="rId8"/>
    <p:sldId id="268"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2828"/>
    <a:srgbClr val="D1147C"/>
    <a:srgbClr val="FAF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notesSlide" Target="../notesSlides/notesSlide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27.xml"/><Relationship Id="rId7" Type="http://schemas.openxmlformats.org/officeDocument/2006/relationships/image" Target="../media/image5.png"/><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3" Type="http://schemas.openxmlformats.org/officeDocument/2006/relationships/notesSlide" Target="../notesSlides/notesSlide5.xml"/><Relationship Id="rId12" Type="http://schemas.openxmlformats.org/officeDocument/2006/relationships/slideLayout" Target="../slideLayouts/slideLayout1.xml"/><Relationship Id="rId11" Type="http://schemas.openxmlformats.org/officeDocument/2006/relationships/image" Target="../media/image7.png"/><Relationship Id="rId10" Type="http://schemas.openxmlformats.org/officeDocument/2006/relationships/tags" Target="../tags/tag28.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5.xml"/><Relationship Id="rId7" Type="http://schemas.openxmlformats.org/officeDocument/2006/relationships/image" Target="../media/image8.png"/><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notesSlide" Target="../notesSlides/notesSlide6.xml"/><Relationship Id="rId12" Type="http://schemas.openxmlformats.org/officeDocument/2006/relationships/slideLayout" Target="../slideLayouts/slideLayout1.xml"/><Relationship Id="rId11" Type="http://schemas.openxmlformats.org/officeDocument/2006/relationships/image" Target="../media/image10.png"/><Relationship Id="rId10" Type="http://schemas.openxmlformats.org/officeDocument/2006/relationships/tags" Target="../tags/tag36.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9" Type="http://schemas.openxmlformats.org/officeDocument/2006/relationships/hyperlink" Target="anchalbatra49@gmail.com&#13;" TargetMode="External"/><Relationship Id="rId8" Type="http://schemas.openxmlformats.org/officeDocument/2006/relationships/hyperlink" Target="https://github.com/achlbatra&#13;" TargetMode="External"/><Relationship Id="rId7" Type="http://schemas.openxmlformats.org/officeDocument/2006/relationships/hyperlink" Target="https://www.linkedin.com/in/anchal-batra/&#13;" TargetMode="Externa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8" Type="http://schemas.openxmlformats.org/officeDocument/2006/relationships/notesSlide" Target="../notesSlides/notesSlide8.xml"/><Relationship Id="rId17" Type="http://schemas.openxmlformats.org/officeDocument/2006/relationships/slideLayout" Target="../slideLayouts/slideLayout1.xml"/><Relationship Id="rId16"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image" Target="../media/image11.png"/><Relationship Id="rId13" Type="http://schemas.openxmlformats.org/officeDocument/2006/relationships/hyperlink" Target="aroraaryan997@gmail.com&#13;" TargetMode="External"/><Relationship Id="rId12" Type="http://schemas.openxmlformats.org/officeDocument/2006/relationships/hyperlink" Target="https://github.com/aryan22csu031&#13;" TargetMode="External"/><Relationship Id="rId11" Type="http://schemas.openxmlformats.org/officeDocument/2006/relationships/hyperlink" Target="https://www.linkedin.com/in/aryan-arora-064082208" TargetMode="External"/><Relationship Id="rId10" Type="http://schemas.openxmlformats.org/officeDocument/2006/relationships/tags" Target="../tags/tag49.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bb_logo"/>
          <p:cNvPicPr>
            <a:picLocks noChangeAspect="1"/>
          </p:cNvPicPr>
          <p:nvPr/>
        </p:nvPicPr>
        <p:blipFill>
          <a:blip r:embed="rId1"/>
          <a:stretch>
            <a:fillRect/>
          </a:stretch>
        </p:blipFill>
        <p:spPr>
          <a:xfrm>
            <a:off x="7604125" y="1277620"/>
            <a:ext cx="1267460" cy="1267460"/>
          </a:xfrm>
          <a:prstGeom prst="rect">
            <a:avLst/>
          </a:prstGeom>
        </p:spPr>
      </p:pic>
      <p:sp>
        <p:nvSpPr>
          <p:cNvPr id="22" name="Text Box 21"/>
          <p:cNvSpPr txBox="1"/>
          <p:nvPr/>
        </p:nvSpPr>
        <p:spPr>
          <a:xfrm>
            <a:off x="2583180" y="3009265"/>
            <a:ext cx="6841490" cy="1390015"/>
          </a:xfrm>
          <a:prstGeom prst="rect">
            <a:avLst/>
          </a:prstGeom>
          <a:noFill/>
        </p:spPr>
        <p:txBody>
          <a:bodyPr wrap="square" rtlCol="0">
            <a:noAutofit/>
          </a:bodyPr>
          <a:p>
            <a:pPr algn="ctr"/>
            <a:r>
              <a:rPr lang="en-US" sz="8000">
                <a:solidFill>
                  <a:srgbClr val="FD2828"/>
                </a:solidFill>
                <a:latin typeface="Brush Script MT" panose="03060802040406070304" charset="0"/>
                <a:cs typeface="Brush Script MT" panose="03060802040406070304" charset="0"/>
              </a:rPr>
              <a:t>WaffleHacks ‘24</a:t>
            </a:r>
            <a:endParaRPr lang="en-US" sz="8000">
              <a:solidFill>
                <a:srgbClr val="FD2828"/>
              </a:solidFill>
              <a:latin typeface="Brush Script MT" panose="03060802040406070304" charset="0"/>
              <a:cs typeface="Brush Script MT" panose="03060802040406070304" charset="0"/>
            </a:endParaRPr>
          </a:p>
          <a:p>
            <a:pPr algn="ctr"/>
            <a:r>
              <a:rPr lang="en-US" sz="2800">
                <a:solidFill>
                  <a:schemeClr val="tx1"/>
                </a:solidFill>
                <a:latin typeface="Calibri" panose="020F0502020204030204" charset="0"/>
                <a:cs typeface="Calibri" panose="020F0502020204030204" charset="0"/>
              </a:rPr>
              <a:t>Hackers With Hearts</a:t>
            </a:r>
            <a:endParaRPr lang="en-US" sz="2800">
              <a:solidFill>
                <a:schemeClr val="tx1"/>
              </a:solidFill>
              <a:latin typeface="Calibri" panose="020F0502020204030204" charset="0"/>
              <a:cs typeface="Calibri" panose="020F0502020204030204" charset="0"/>
            </a:endParaRPr>
          </a:p>
        </p:txBody>
      </p:sp>
      <p:sp>
        <p:nvSpPr>
          <p:cNvPr id="24" name="Text Box 23"/>
          <p:cNvSpPr txBox="1"/>
          <p:nvPr/>
        </p:nvSpPr>
        <p:spPr>
          <a:xfrm>
            <a:off x="2583180" y="988695"/>
            <a:ext cx="7729855" cy="1845310"/>
          </a:xfrm>
          <a:prstGeom prst="rect">
            <a:avLst/>
          </a:prstGeom>
          <a:noFill/>
        </p:spPr>
        <p:txBody>
          <a:bodyPr wrap="square" rtlCol="0">
            <a:spAutoFit/>
          </a:bodyPr>
          <a:p>
            <a:r>
              <a:rPr lang="en-US" sz="4000">
                <a:latin typeface="Bahnschrift Condensed" panose="020B0502040204020203" charset="0"/>
                <a:cs typeface="Bahnschrift Condensed" panose="020B0502040204020203" charset="0"/>
              </a:rPr>
              <a:t>Presenting</a:t>
            </a:r>
            <a:endParaRPr lang="en-US"/>
          </a:p>
          <a:p>
            <a:r>
              <a:rPr lang="en-US" sz="5400">
                <a:solidFill>
                  <a:schemeClr val="tx1"/>
                </a:solidFill>
                <a:latin typeface="Brush Script MT" panose="03060802040406070304" charset="0"/>
                <a:cs typeface="Brush Script MT" panose="03060802040406070304" charset="0"/>
              </a:rPr>
              <a:t>Bachat</a:t>
            </a:r>
            <a:r>
              <a:rPr lang="en-US" sz="5400">
                <a:solidFill>
                  <a:srgbClr val="FD2828"/>
                </a:solidFill>
                <a:latin typeface="Brush Script MT" panose="03060802040406070304" charset="0"/>
                <a:cs typeface="Brush Script MT" panose="03060802040406070304" charset="0"/>
              </a:rPr>
              <a:t>Buddy</a:t>
            </a:r>
            <a:endParaRPr lang="en-US" sz="5400">
              <a:solidFill>
                <a:srgbClr val="FD2828"/>
              </a:solidFill>
              <a:latin typeface="Brush Script MT" panose="03060802040406070304" charset="0"/>
              <a:cs typeface="Brush Script MT" panose="03060802040406070304" charset="0"/>
            </a:endParaRPr>
          </a:p>
          <a:p>
            <a:r>
              <a:rPr lang="en-US" sz="2000">
                <a:latin typeface="Times New Roman" panose="02020603050405020304" charset="0"/>
                <a:cs typeface="Times New Roman" panose="02020603050405020304" charset="0"/>
              </a:rPr>
              <a:t>Your Personal Finance Assistant</a:t>
            </a:r>
            <a:endParaRPr lang="en-US" sz="2000">
              <a:latin typeface="Times New Roman" panose="02020603050405020304" charset="0"/>
              <a:cs typeface="Times New Roman" panose="02020603050405020304" charset="0"/>
            </a:endParaRPr>
          </a:p>
        </p:txBody>
      </p:sp>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2"/>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3"/>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4"/>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5"/>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6"/>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31" name="Text Box 30"/>
          <p:cNvSpPr txBox="1"/>
          <p:nvPr/>
        </p:nvSpPr>
        <p:spPr>
          <a:xfrm>
            <a:off x="3715385" y="4947920"/>
            <a:ext cx="4577715" cy="1630045"/>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Team : </a:t>
            </a:r>
            <a:r>
              <a:rPr lang="en-US" sz="2000" b="1">
                <a:solidFill>
                  <a:srgbClr val="D1147C"/>
                </a:solidFill>
                <a:latin typeface="Bahnschrift Condensed" panose="020B0502040204020203" charset="0"/>
                <a:cs typeface="Bahnschrift Condensed" panose="020B0502040204020203" charset="0"/>
              </a:rPr>
              <a:t>INNOVATION NEXUS</a:t>
            </a:r>
            <a:endParaRPr lang="en-US" sz="2000" b="1">
              <a:latin typeface="Bahnschrift Condensed" panose="020B0502040204020203" charset="0"/>
              <a:cs typeface="Bahnschrift Condensed" panose="020B0502040204020203" charset="0"/>
            </a:endParaRPr>
          </a:p>
          <a:p>
            <a:pPr algn="ctr"/>
            <a:r>
              <a:rPr lang="en-US" sz="2000">
                <a:latin typeface="Times New Roman" panose="02020603050405020304" charset="0"/>
                <a:cs typeface="Times New Roman" panose="02020603050405020304" charset="0"/>
              </a:rPr>
              <a:t>Aryan Arora </a:t>
            </a:r>
            <a:endParaRPr lang="en-US" sz="2000">
              <a:latin typeface="Times New Roman" panose="02020603050405020304" charset="0"/>
              <a:cs typeface="Times New Roman" panose="02020603050405020304" charset="0"/>
            </a:endParaRPr>
          </a:p>
          <a:p>
            <a:pPr algn="ctr"/>
            <a:r>
              <a:rPr lang="en-US" sz="2000" i="1">
                <a:solidFill>
                  <a:srgbClr val="D1147C"/>
                </a:solidFill>
                <a:latin typeface="Times New Roman" panose="02020603050405020304" charset="0"/>
                <a:cs typeface="Times New Roman" panose="02020603050405020304" charset="0"/>
              </a:rPr>
              <a:t>aroraaryan997@gmail.com</a:t>
            </a:r>
            <a:endParaRPr lang="en-US" sz="2000" i="1">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Anchal Batra</a:t>
            </a:r>
            <a:endParaRPr lang="en-US" sz="2000">
              <a:latin typeface="Times New Roman" panose="02020603050405020304" charset="0"/>
              <a:cs typeface="Times New Roman" panose="02020603050405020304" charset="0"/>
            </a:endParaRPr>
          </a:p>
          <a:p>
            <a:pPr algn="ctr"/>
            <a:r>
              <a:rPr lang="en-US" sz="2000">
                <a:latin typeface="Times New Roman" panose="02020603050405020304" charset="0"/>
                <a:cs typeface="Times New Roman" panose="02020603050405020304" charset="0"/>
              </a:rPr>
              <a:t> </a:t>
            </a:r>
            <a:r>
              <a:rPr lang="en-US" sz="2000" i="1">
                <a:solidFill>
                  <a:srgbClr val="D1147C"/>
                </a:solidFill>
                <a:latin typeface="Times New Roman" panose="02020603050405020304" charset="0"/>
                <a:cs typeface="Times New Roman" panose="02020603050405020304" charset="0"/>
              </a:rPr>
              <a:t>anchalbatra49@gmail.com</a:t>
            </a:r>
            <a:endParaRPr lang="en-US" sz="2000" i="1">
              <a:solidFill>
                <a:srgbClr val="D1147C"/>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2" name="Text Box 1"/>
          <p:cNvSpPr txBox="1"/>
          <p:nvPr/>
        </p:nvSpPr>
        <p:spPr>
          <a:xfrm>
            <a:off x="1659255" y="2089785"/>
            <a:ext cx="9044305" cy="1958975"/>
          </a:xfrm>
          <a:prstGeom prst="rect">
            <a:avLst/>
          </a:prstGeom>
          <a:noFill/>
        </p:spPr>
        <p:txBody>
          <a:bodyPr wrap="square" rtlCol="0">
            <a:noAutofit/>
          </a:bodyPr>
          <a:p>
            <a:pPr algn="ctr"/>
            <a:r>
              <a:rPr lang="en-US" sz="2400" b="1" i="1">
                <a:latin typeface="Times New Roman" panose="02020603050405020304" charset="0"/>
                <a:cs typeface="Times New Roman" panose="02020603050405020304" charset="0"/>
              </a:rPr>
              <a:t>The Financial Management Dilemma</a:t>
            </a:r>
            <a:endParaRPr lang="en-US" sz="2400" b="1" i="1">
              <a:latin typeface="Times New Roman" panose="02020603050405020304" charset="0"/>
              <a:cs typeface="Times New Roman" panose="02020603050405020304" charset="0"/>
            </a:endParaRPr>
          </a:p>
          <a:p>
            <a:pPr algn="ctr"/>
            <a:endParaRPr lang="en-US" sz="2400" b="1" i="1">
              <a:latin typeface="Times New Roman" panose="02020603050405020304" charset="0"/>
              <a:cs typeface="Times New Roman" panose="02020603050405020304" charset="0"/>
            </a:endParaRPr>
          </a:p>
          <a:p>
            <a:pPr algn="ctr"/>
            <a:r>
              <a:rPr lang="en-US">
                <a:latin typeface="Times New Roman" panose="02020603050405020304" charset="0"/>
                <a:cs typeface="Times New Roman" panose="02020603050405020304" charset="0"/>
              </a:rPr>
              <a:t>Managing personal finances can be a daunting and tedious task for many individuals. The complexity of budgeting, tracking expenses, and saving often leads to financial stress and poor money management. How can we create an innovative solution that simplifies personal finance management, making it intuitive, engaging, and even fun, encouraging users to take control of their financial well-being?</a:t>
            </a:r>
            <a:endParaRPr lang="en-US">
              <a:latin typeface="Times New Roman" panose="02020603050405020304" charset="0"/>
              <a:cs typeface="Times New Roman" panose="02020603050405020304" charset="0"/>
            </a:endParaRPr>
          </a:p>
        </p:txBody>
      </p:sp>
      <p:sp>
        <p:nvSpPr>
          <p:cNvPr id="3" name="Text Box 2"/>
          <p:cNvSpPr txBox="1"/>
          <p:nvPr/>
        </p:nvSpPr>
        <p:spPr>
          <a:xfrm>
            <a:off x="2789555" y="835025"/>
            <a:ext cx="6414135" cy="521970"/>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Problem Statement</a:t>
            </a:r>
            <a:endParaRPr lang="en-US" sz="2800" b="1" u="sng">
              <a:solidFill>
                <a:srgbClr val="FD2828"/>
              </a:solidFill>
              <a:latin typeface="Bahnschrift Condensed" panose="020B0502040204020203" charset="0"/>
              <a:cs typeface="Bahnschrift Condensed" panose="020B0502040204020203" charset="0"/>
            </a:endParaRPr>
          </a:p>
        </p:txBody>
      </p:sp>
      <p:grpSp>
        <p:nvGrpSpPr>
          <p:cNvPr id="7" name="Group 6"/>
          <p:cNvGrpSpPr/>
          <p:nvPr/>
        </p:nvGrpSpPr>
        <p:grpSpPr>
          <a:xfrm>
            <a:off x="4217670" y="4314190"/>
            <a:ext cx="3330575" cy="1274445"/>
            <a:chOff x="6510" y="6727"/>
            <a:chExt cx="5245" cy="2007"/>
          </a:xfrm>
        </p:grpSpPr>
        <p:pic>
          <p:nvPicPr>
            <p:cNvPr id="4" name="Picture 3"/>
            <p:cNvPicPr/>
            <p:nvPr/>
          </p:nvPicPr>
          <p:blipFill>
            <a:blip r:embed="rId6"/>
          </p:blipFill>
          <p:spPr>
            <a:xfrm>
              <a:off x="8056" y="6727"/>
              <a:ext cx="1826" cy="2007"/>
            </a:xfrm>
            <a:prstGeom prst="rect">
              <a:avLst/>
            </a:prstGeom>
          </p:spPr>
        </p:pic>
        <p:pic>
          <p:nvPicPr>
            <p:cNvPr id="5" name="Picture 4"/>
            <p:cNvPicPr/>
            <p:nvPr/>
          </p:nvPicPr>
          <p:blipFill>
            <a:blip r:embed="rId7"/>
          </p:blipFill>
          <p:spPr>
            <a:xfrm>
              <a:off x="6510" y="6899"/>
              <a:ext cx="1677" cy="1662"/>
            </a:xfrm>
            <a:prstGeom prst="rect">
              <a:avLst/>
            </a:prstGeom>
          </p:spPr>
        </p:pic>
        <p:pic>
          <p:nvPicPr>
            <p:cNvPr id="6" name="Picture 5"/>
            <p:cNvPicPr/>
            <p:nvPr/>
          </p:nvPicPr>
          <p:blipFill>
            <a:blip r:embed="rId8"/>
          </p:blipFill>
          <p:spPr>
            <a:xfrm>
              <a:off x="10014" y="6900"/>
              <a:ext cx="1741" cy="174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2" name="Text Box 1"/>
          <p:cNvSpPr txBox="1"/>
          <p:nvPr/>
        </p:nvSpPr>
        <p:spPr>
          <a:xfrm>
            <a:off x="1659255" y="1483995"/>
            <a:ext cx="9044305" cy="4724400"/>
          </a:xfrm>
          <a:prstGeom prst="rect">
            <a:avLst/>
          </a:prstGeom>
          <a:noFill/>
        </p:spPr>
        <p:txBody>
          <a:bodyPr wrap="square" rtlCol="0">
            <a:noAutofit/>
          </a:bodyPr>
          <a:p>
            <a:pPr algn="ctr"/>
            <a:r>
              <a:rPr lang="en-US" sz="2400" b="1" i="1">
                <a:latin typeface="Times New Roman" panose="02020603050405020304" charset="0"/>
                <a:cs typeface="Times New Roman" panose="02020603050405020304" charset="0"/>
              </a:rPr>
              <a:t>Introducing </a:t>
            </a:r>
            <a:r>
              <a:rPr lang="en-US" sz="2400" b="1" i="1">
                <a:solidFill>
                  <a:schemeClr val="tx1"/>
                </a:solidFill>
                <a:latin typeface="Times New Roman" panose="02020603050405020304" charset="0"/>
                <a:cs typeface="Times New Roman" panose="02020603050405020304" charset="0"/>
              </a:rPr>
              <a:t>Bachat</a:t>
            </a:r>
            <a:r>
              <a:rPr lang="en-US" sz="2400" b="1" i="1">
                <a:solidFill>
                  <a:srgbClr val="FD2828"/>
                </a:solidFill>
                <a:latin typeface="Times New Roman" panose="02020603050405020304" charset="0"/>
                <a:cs typeface="Times New Roman" panose="02020603050405020304" charset="0"/>
              </a:rPr>
              <a:t>Buddy</a:t>
            </a:r>
            <a:endParaRPr lang="en-US" sz="2400" b="1" i="1">
              <a:solidFill>
                <a:srgbClr val="FD2828"/>
              </a:solidFill>
              <a:latin typeface="Times New Roman" panose="02020603050405020304" charset="0"/>
              <a:cs typeface="Times New Roman" panose="02020603050405020304" charset="0"/>
            </a:endParaRPr>
          </a:p>
          <a:p>
            <a:pPr algn="ctr"/>
            <a:endParaRPr lang="en-US" sz="2400" b="1" i="1">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Bachat Buddy revolutionizes personal finance management by making it simple, engaging, and fun. Our app helps users effortlessly budget, track expenses, and save, transforming financial stress into financial confidence.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b="1" i="1">
                <a:latin typeface="Times New Roman" panose="02020603050405020304" charset="0"/>
                <a:cs typeface="Times New Roman" panose="02020603050405020304" charset="0"/>
              </a:rPr>
              <a:t>Key Features:</a:t>
            </a:r>
            <a:endParaRPr lang="en-US">
              <a:latin typeface="Times New Roman" panose="02020603050405020304" charset="0"/>
              <a:cs typeface="Times New Roman" panose="02020603050405020304" charset="0"/>
            </a:endParaRPr>
          </a:p>
          <a:p>
            <a:pPr marL="457200" indent="-457200" algn="l">
              <a:buAutoNum type="arabicPeriod"/>
            </a:pPr>
            <a:r>
              <a:rPr lang="en-US">
                <a:latin typeface="Times New Roman" panose="02020603050405020304" charset="0"/>
                <a:cs typeface="Times New Roman" panose="02020603050405020304" charset="0"/>
              </a:rPr>
              <a:t>User-Friendly Interface: Easy navigation with interactive dashboards.</a:t>
            </a:r>
            <a:endParaRPr lang="en-US">
              <a:latin typeface="Times New Roman" panose="02020603050405020304" charset="0"/>
              <a:cs typeface="Times New Roman" panose="02020603050405020304" charset="0"/>
            </a:endParaRPr>
          </a:p>
          <a:p>
            <a:pPr marL="457200" indent="-457200" algn="l">
              <a:buAutoNum type="arabicPeriod"/>
            </a:pPr>
            <a:r>
              <a:rPr lang="en-US">
                <a:latin typeface="Times New Roman" panose="02020603050405020304" charset="0"/>
                <a:cs typeface="Times New Roman" panose="02020603050405020304" charset="0"/>
              </a:rPr>
              <a:t>Expense Tracking: Real-time tracking and categorization of transactions.</a:t>
            </a:r>
            <a:endParaRPr lang="en-US">
              <a:latin typeface="Times New Roman" panose="02020603050405020304" charset="0"/>
              <a:cs typeface="Times New Roman" panose="02020603050405020304" charset="0"/>
            </a:endParaRPr>
          </a:p>
          <a:p>
            <a:pPr marL="457200" indent="-457200" algn="l">
              <a:buAutoNum type="arabicPeriod"/>
            </a:pPr>
            <a:r>
              <a:rPr lang="en-US">
                <a:latin typeface="Times New Roman" panose="02020603050405020304" charset="0"/>
                <a:cs typeface="Times New Roman" panose="02020603050405020304" charset="0"/>
              </a:rPr>
              <a:t>Daily/Weekly/Monthly Analysis:</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1600">
                <a:latin typeface="Times New Roman" panose="02020603050405020304" charset="0"/>
                <a:cs typeface="Times New Roman" panose="02020603050405020304" charset="0"/>
              </a:rPr>
              <a:t>Comprehensive analysis of spending and saving habits.</a:t>
            </a:r>
            <a:endParaRPr lang="en-US" sz="16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1600">
                <a:latin typeface="Times New Roman" panose="02020603050405020304" charset="0"/>
                <a:cs typeface="Times New Roman" panose="02020603050405020304" charset="0"/>
              </a:rPr>
              <a:t>Detailed reports and insights delivered daily, weekly, and monthly.</a:t>
            </a:r>
            <a:endParaRPr lang="en-US" sz="1600">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sz="1600">
              <a:latin typeface="Times New Roman" panose="02020603050405020304" charset="0"/>
              <a:cs typeface="Times New Roman" panose="02020603050405020304" charset="0"/>
            </a:endParaRPr>
          </a:p>
          <a:p>
            <a:pPr indent="0" algn="l">
              <a:buFont typeface="Arial" panose="020B0604020202020204" pitchFamily="34" charset="0"/>
              <a:buNone/>
            </a:pPr>
            <a:r>
              <a:rPr lang="en-US" b="1" i="1">
                <a:latin typeface="Times New Roman" panose="02020603050405020304" charset="0"/>
                <a:cs typeface="Times New Roman" panose="02020603050405020304" charset="0"/>
              </a:rPr>
              <a:t>Why Bachat Buddy?</a:t>
            </a:r>
            <a:endParaRPr lang="en-US" b="1" i="1">
              <a:latin typeface="Times New Roman" panose="02020603050405020304" charset="0"/>
              <a:cs typeface="Times New Roman" panose="02020603050405020304" charset="0"/>
            </a:endParaRPr>
          </a:p>
          <a:p>
            <a:pPr marL="342900" indent="-342900" algn="l">
              <a:buFont typeface="Wingdings" panose="05000000000000000000" charset="0"/>
              <a:buChar char="§"/>
            </a:pPr>
            <a:r>
              <a:rPr lang="en-US">
                <a:latin typeface="Times New Roman" panose="02020603050405020304" charset="0"/>
                <a:cs typeface="Times New Roman" panose="02020603050405020304" charset="0"/>
              </a:rPr>
              <a:t>Engaging: Turns financial management into a fun activity.</a:t>
            </a:r>
            <a:endParaRPr lang="en-US">
              <a:latin typeface="Times New Roman" panose="02020603050405020304" charset="0"/>
              <a:cs typeface="Times New Roman" panose="02020603050405020304" charset="0"/>
            </a:endParaRPr>
          </a:p>
          <a:p>
            <a:pPr marL="342900" indent="-342900" algn="l">
              <a:buFont typeface="Wingdings" panose="05000000000000000000" charset="0"/>
              <a:buChar char="§"/>
            </a:pPr>
            <a:r>
              <a:rPr lang="en-US">
                <a:latin typeface="Times New Roman" panose="02020603050405020304" charset="0"/>
                <a:cs typeface="Times New Roman" panose="02020603050405020304" charset="0"/>
              </a:rPr>
              <a:t>Empowering: Provides actionable insights and tools.</a:t>
            </a:r>
            <a:endParaRPr lang="en-US">
              <a:latin typeface="Times New Roman" panose="02020603050405020304" charset="0"/>
              <a:cs typeface="Times New Roman" panose="02020603050405020304" charset="0"/>
            </a:endParaRPr>
          </a:p>
          <a:p>
            <a:pPr marL="342900" indent="-342900" algn="l">
              <a:buFont typeface="Wingdings" panose="05000000000000000000" charset="0"/>
              <a:buChar char="§"/>
            </a:pPr>
            <a:r>
              <a:rPr lang="en-US">
                <a:latin typeface="Times New Roman" panose="02020603050405020304" charset="0"/>
                <a:cs typeface="Times New Roman" panose="02020603050405020304" charset="0"/>
              </a:rPr>
              <a:t>Effortless: Simplifies complex financial tasks for all users.</a:t>
            </a:r>
            <a:endParaRPr lang="en-US">
              <a:latin typeface="Times New Roman" panose="02020603050405020304" charset="0"/>
              <a:cs typeface="Times New Roman" panose="02020603050405020304" charset="0"/>
            </a:endParaRPr>
          </a:p>
          <a:p>
            <a:pPr indent="457200" algn="l">
              <a:buNone/>
            </a:pPr>
            <a:endParaRPr lang="en-US">
              <a:latin typeface="Times New Roman" panose="02020603050405020304" charset="0"/>
              <a:cs typeface="Times New Roman" panose="02020603050405020304" charset="0"/>
            </a:endParaRPr>
          </a:p>
        </p:txBody>
      </p:sp>
      <p:sp>
        <p:nvSpPr>
          <p:cNvPr id="3" name="Text Box 2"/>
          <p:cNvSpPr txBox="1"/>
          <p:nvPr/>
        </p:nvSpPr>
        <p:spPr>
          <a:xfrm>
            <a:off x="2789555" y="835025"/>
            <a:ext cx="6414135" cy="521970"/>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Our Solution</a:t>
            </a:r>
            <a:endParaRPr lang="en-US" sz="2800" b="1" u="sng">
              <a:solidFill>
                <a:srgbClr val="FD2828"/>
              </a:solidFill>
              <a:latin typeface="Bahnschrift Condensed" panose="020B0502040204020203" charset="0"/>
              <a:cs typeface="Bahnschrift Condensed"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2" name="Text Box 1"/>
          <p:cNvSpPr txBox="1"/>
          <p:nvPr/>
        </p:nvSpPr>
        <p:spPr>
          <a:xfrm>
            <a:off x="904240" y="1409065"/>
            <a:ext cx="10383520" cy="4895215"/>
          </a:xfrm>
          <a:prstGeom prst="rect">
            <a:avLst/>
          </a:prstGeom>
          <a:noFill/>
        </p:spPr>
        <p:txBody>
          <a:bodyPr wrap="square" rtlCol="0">
            <a:noAutofit/>
          </a:bodyPr>
          <a:p>
            <a:pPr algn="ctr"/>
            <a:r>
              <a:rPr lang="en-US" sz="2000" b="1" i="1">
                <a:latin typeface="Times New Roman" panose="02020603050405020304" charset="0"/>
                <a:cs typeface="Times New Roman" panose="02020603050405020304" charset="0"/>
              </a:rPr>
              <a:t>Front-End:</a:t>
            </a:r>
            <a:endParaRPr lang="en-US">
              <a:latin typeface="Times New Roman" panose="02020603050405020304" charset="0"/>
              <a:cs typeface="Times New Roman" panose="02020603050405020304" charset="0"/>
            </a:endParaRPr>
          </a:p>
          <a:p>
            <a:pPr indent="457200" algn="l">
              <a:lnSpc>
                <a:spcPct val="100000"/>
              </a:lnSpc>
              <a:buNone/>
            </a:pPr>
            <a:r>
              <a:rPr lang="en-US" b="1" i="1">
                <a:latin typeface="Times New Roman" panose="02020603050405020304" charset="0"/>
                <a:cs typeface="Times New Roman" panose="02020603050405020304" charset="0"/>
              </a:rPr>
              <a:t>HTML5</a:t>
            </a:r>
            <a:r>
              <a:rPr lang="en-US">
                <a:latin typeface="Times New Roman" panose="02020603050405020304" charset="0"/>
                <a:cs typeface="Times New Roman" panose="02020603050405020304" charset="0"/>
              </a:rPr>
              <a:t>: Ensures semantic, well-structured content.</a:t>
            </a:r>
            <a:endParaRPr lang="en-US">
              <a:latin typeface="Times New Roman" panose="02020603050405020304" charset="0"/>
              <a:cs typeface="Times New Roman" panose="02020603050405020304" charset="0"/>
            </a:endParaRPr>
          </a:p>
          <a:p>
            <a:pPr indent="457200" algn="l">
              <a:lnSpc>
                <a:spcPct val="100000"/>
              </a:lnSpc>
              <a:buNone/>
            </a:pPr>
            <a:r>
              <a:rPr lang="en-US" b="1" i="1">
                <a:latin typeface="Times New Roman" panose="02020603050405020304" charset="0"/>
                <a:cs typeface="Times New Roman" panose="02020603050405020304" charset="0"/>
              </a:rPr>
              <a:t>CSS</a:t>
            </a:r>
            <a:r>
              <a:rPr lang="en-US">
                <a:latin typeface="Times New Roman" panose="02020603050405020304" charset="0"/>
                <a:cs typeface="Times New Roman" panose="02020603050405020304" charset="0"/>
              </a:rPr>
              <a:t>: Enhances user interface aesthetics and responsiveness.</a:t>
            </a:r>
            <a:endParaRPr lang="en-US">
              <a:latin typeface="Times New Roman" panose="02020603050405020304" charset="0"/>
              <a:cs typeface="Times New Roman" panose="02020603050405020304" charset="0"/>
            </a:endParaRPr>
          </a:p>
          <a:p>
            <a:pPr indent="457200" algn="l"/>
            <a:r>
              <a:rPr lang="en-US" b="1" i="1">
                <a:latin typeface="Times New Roman" panose="02020603050405020304" charset="0"/>
                <a:cs typeface="Times New Roman" panose="02020603050405020304" charset="0"/>
              </a:rPr>
              <a:t>JavaScript</a:t>
            </a:r>
            <a:r>
              <a:rPr lang="en-US">
                <a:latin typeface="Times New Roman" panose="02020603050405020304" charset="0"/>
                <a:cs typeface="Times New Roman" panose="02020603050405020304" charset="0"/>
              </a:rPr>
              <a:t>: Enables rich, interactive user experiences and functionality.</a:t>
            </a:r>
            <a:endParaRPr lang="en-US">
              <a:latin typeface="Times New Roman" panose="02020603050405020304" charset="0"/>
              <a:cs typeface="Times New Roman" panose="02020603050405020304" charset="0"/>
            </a:endParaRPr>
          </a:p>
          <a:p>
            <a:pPr algn="ctr"/>
            <a:r>
              <a:rPr lang="en-US" sz="2000" b="1" i="1">
                <a:latin typeface="Times New Roman" panose="02020603050405020304" charset="0"/>
                <a:cs typeface="Times New Roman" panose="02020603050405020304" charset="0"/>
                <a:sym typeface="+mn-ea"/>
              </a:rPr>
              <a:t>Backend:</a:t>
            </a:r>
            <a:endParaRPr lang="en-US" sz="2000" b="1" i="1">
              <a:latin typeface="Times New Roman" panose="02020603050405020304" charset="0"/>
              <a:cs typeface="Times New Roman" panose="02020603050405020304" charset="0"/>
              <a:sym typeface="+mn-ea"/>
            </a:endParaRPr>
          </a:p>
          <a:p>
            <a:pPr indent="457200" algn="l"/>
            <a:r>
              <a:rPr lang="en-US" b="1" i="1">
                <a:latin typeface="Times New Roman" panose="02020603050405020304" charset="0"/>
                <a:cs typeface="Times New Roman" panose="02020603050405020304" charset="0"/>
                <a:sym typeface="+mn-ea"/>
              </a:rPr>
              <a:t>Flask</a:t>
            </a:r>
            <a:r>
              <a:rPr lang="en-US">
                <a:latin typeface="Times New Roman" panose="02020603050405020304" charset="0"/>
                <a:cs typeface="Times New Roman" panose="02020603050405020304" charset="0"/>
                <a:sym typeface="+mn-ea"/>
              </a:rPr>
              <a:t>: Micro web framework for Python.</a:t>
            </a:r>
            <a:endParaRPr lang="en-US" sz="2000" b="1" i="1">
              <a:latin typeface="Times New Roman" panose="02020603050405020304" charset="0"/>
              <a:cs typeface="Times New Roman" panose="02020603050405020304" charset="0"/>
              <a:sym typeface="+mn-ea"/>
            </a:endParaRPr>
          </a:p>
          <a:p>
            <a:pPr indent="457200" algn="ctr">
              <a:lnSpc>
                <a:spcPct val="100000"/>
              </a:lnSpc>
              <a:buNone/>
            </a:pPr>
            <a:r>
              <a:rPr lang="en-US" sz="2000" b="1" i="1">
                <a:latin typeface="Times New Roman" panose="02020603050405020304" charset="0"/>
                <a:cs typeface="Times New Roman" panose="02020603050405020304" charset="0"/>
                <a:sym typeface="+mn-ea"/>
              </a:rPr>
              <a:t>Data Analysis:</a:t>
            </a:r>
            <a:endParaRPr lang="en-US" sz="2000" b="1" i="1">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Python</a:t>
            </a:r>
            <a:r>
              <a:rPr lang="en-US">
                <a:latin typeface="Times New Roman" panose="02020603050405020304" charset="0"/>
                <a:cs typeface="Times New Roman" panose="02020603050405020304" charset="0"/>
                <a:sym typeface="+mn-ea"/>
              </a:rPr>
              <a:t>: Extensive libraries for data manipulation and analysis, easy integration with other technologies.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Pandas</a:t>
            </a:r>
            <a:r>
              <a:rPr lang="en-US">
                <a:latin typeface="Times New Roman" panose="02020603050405020304" charset="0"/>
                <a:cs typeface="Times New Roman" panose="02020603050405020304" charset="0"/>
                <a:sym typeface="+mn-ea"/>
              </a:rPr>
              <a:t>: High-performance data structures and easy-to-use data analysis tools.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NumPy</a:t>
            </a:r>
            <a:r>
              <a:rPr lang="en-US">
                <a:latin typeface="Times New Roman" panose="02020603050405020304" charset="0"/>
                <a:cs typeface="Times New Roman" panose="02020603050405020304" charset="0"/>
                <a:sym typeface="+mn-ea"/>
              </a:rPr>
              <a:t>: Efficient array operations, mathematical functions, and tools.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Matplotlib</a:t>
            </a:r>
            <a:r>
              <a:rPr lang="en-US">
                <a:latin typeface="Times New Roman" panose="02020603050405020304" charset="0"/>
                <a:cs typeface="Times New Roman" panose="02020603050405020304" charset="0"/>
                <a:sym typeface="+mn-ea"/>
              </a:rPr>
              <a:t>: High-quality 2D plots and extensive customization options.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Seaborn</a:t>
            </a:r>
            <a:r>
              <a:rPr lang="en-US">
                <a:latin typeface="Times New Roman" panose="02020603050405020304" charset="0"/>
                <a:cs typeface="Times New Roman" panose="02020603050405020304" charset="0"/>
                <a:sym typeface="+mn-ea"/>
              </a:rPr>
              <a:t>: Attractive statistical graphics and simplified plotting functions.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Streamlit</a:t>
            </a:r>
            <a:r>
              <a:rPr lang="en-US">
                <a:latin typeface="Times New Roman" panose="02020603050405020304" charset="0"/>
                <a:cs typeface="Times New Roman" panose="02020603050405020304" charset="0"/>
                <a:sym typeface="+mn-ea"/>
              </a:rPr>
              <a:t>: Quick and easy app development, interactive user interfaces.</a:t>
            </a:r>
            <a:endParaRPr lang="en-US">
              <a:latin typeface="Times New Roman" panose="02020603050405020304" charset="0"/>
              <a:cs typeface="Times New Roman" panose="02020603050405020304" charset="0"/>
              <a:sym typeface="+mn-ea"/>
            </a:endParaRPr>
          </a:p>
          <a:p>
            <a:pPr algn="ctr"/>
            <a:r>
              <a:rPr lang="en-US" sz="2000" b="1" i="1">
                <a:latin typeface="Times New Roman" panose="02020603050405020304" charset="0"/>
                <a:cs typeface="Times New Roman" panose="02020603050405020304" charset="0"/>
                <a:sym typeface="+mn-ea"/>
              </a:rPr>
              <a:t>Version Control:</a:t>
            </a:r>
            <a:endParaRPr lang="en-US">
              <a:latin typeface="Times New Roman" panose="02020603050405020304" charset="0"/>
              <a:cs typeface="Times New Roman" panose="02020603050405020304" charset="0"/>
            </a:endParaRPr>
          </a:p>
          <a:p>
            <a:pPr indent="457200" algn="l">
              <a:lnSpc>
                <a:spcPct val="100000"/>
              </a:lnSpc>
              <a:buNone/>
            </a:pPr>
            <a:r>
              <a:rPr lang="en-US" b="1" i="1">
                <a:latin typeface="Times New Roman" panose="02020603050405020304" charset="0"/>
                <a:cs typeface="Times New Roman" panose="02020603050405020304" charset="0"/>
                <a:sym typeface="+mn-ea"/>
              </a:rPr>
              <a:t>Git: </a:t>
            </a:r>
            <a:r>
              <a:rPr lang="en-US">
                <a:latin typeface="Times New Roman" panose="02020603050405020304" charset="0"/>
                <a:cs typeface="Times New Roman" panose="02020603050405020304" charset="0"/>
                <a:sym typeface="+mn-ea"/>
              </a:rPr>
              <a:t>Tracks changes, facilitates collaboration, and maintains a history of code changes.</a:t>
            </a:r>
            <a:endParaRPr lang="en-US">
              <a:latin typeface="Times New Roman" panose="02020603050405020304" charset="0"/>
              <a:cs typeface="Times New Roman" panose="02020603050405020304" charset="0"/>
              <a:sym typeface="+mn-ea"/>
            </a:endParaRPr>
          </a:p>
          <a:p>
            <a:pPr indent="457200" algn="l">
              <a:lnSpc>
                <a:spcPct val="100000"/>
              </a:lnSpc>
              <a:buNone/>
            </a:pPr>
            <a:r>
              <a:rPr lang="en-US" b="1" i="1">
                <a:latin typeface="Times New Roman" panose="02020603050405020304" charset="0"/>
                <a:cs typeface="Times New Roman" panose="02020603050405020304" charset="0"/>
                <a:sym typeface="+mn-ea"/>
              </a:rPr>
              <a:t>GitHub:</a:t>
            </a:r>
            <a:r>
              <a:rPr lang="en-US">
                <a:latin typeface="Times New Roman" panose="02020603050405020304" charset="0"/>
                <a:cs typeface="Times New Roman" panose="02020603050405020304" charset="0"/>
                <a:sym typeface="+mn-ea"/>
              </a:rPr>
              <a:t> Enables collaborative development, code review, and continuous integration.</a:t>
            </a:r>
            <a:endParaRPr lang="en-US">
              <a:latin typeface="Times New Roman" panose="02020603050405020304" charset="0"/>
              <a:cs typeface="Times New Roman" panose="02020603050405020304" charset="0"/>
              <a:sym typeface="+mn-ea"/>
            </a:endParaRPr>
          </a:p>
          <a:p>
            <a:pPr indent="457200" algn="l">
              <a:lnSpc>
                <a:spcPct val="100000"/>
              </a:lnSpc>
              <a:buNone/>
            </a:pPr>
            <a:endParaRPr lang="en-US">
              <a:latin typeface="Times New Roman" panose="02020603050405020304" charset="0"/>
              <a:cs typeface="Times New Roman" panose="02020603050405020304" charset="0"/>
              <a:sym typeface="+mn-ea"/>
            </a:endParaRPr>
          </a:p>
          <a:p>
            <a:pPr indent="457200" algn="l">
              <a:lnSpc>
                <a:spcPct val="100000"/>
              </a:lnSpc>
              <a:buNone/>
            </a:pPr>
            <a:endParaRPr lang="en-US">
              <a:latin typeface="Times New Roman" panose="02020603050405020304" charset="0"/>
              <a:cs typeface="Times New Roman" panose="02020603050405020304" charset="0"/>
              <a:sym typeface="+mn-ea"/>
            </a:endParaRPr>
          </a:p>
        </p:txBody>
      </p:sp>
      <p:sp>
        <p:nvSpPr>
          <p:cNvPr id="3" name="Text Box 2"/>
          <p:cNvSpPr txBox="1"/>
          <p:nvPr/>
        </p:nvSpPr>
        <p:spPr>
          <a:xfrm>
            <a:off x="2789555" y="835025"/>
            <a:ext cx="6414135" cy="521970"/>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Tools &amp; Tech Stack Used</a:t>
            </a:r>
            <a:endParaRPr lang="en-US" sz="2800" b="1" u="sng">
              <a:solidFill>
                <a:srgbClr val="FD2828"/>
              </a:solidFill>
              <a:latin typeface="Bahnschrift Condensed" panose="020B0502040204020203" charset="0"/>
              <a:cs typeface="Bahnschrift Condensed"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2" name="Text Box 1"/>
          <p:cNvSpPr txBox="1"/>
          <p:nvPr/>
        </p:nvSpPr>
        <p:spPr>
          <a:xfrm>
            <a:off x="791210" y="1677670"/>
            <a:ext cx="10506710" cy="4777105"/>
          </a:xfrm>
          <a:prstGeom prst="rect">
            <a:avLst/>
          </a:prstGeom>
          <a:noFill/>
        </p:spPr>
        <p:txBody>
          <a:bodyPr wrap="square" rtlCol="0">
            <a:noAutofit/>
          </a:bodyPr>
          <a:p>
            <a:pPr algn="r"/>
            <a:r>
              <a:rPr lang="en-US" sz="2400" b="1" i="1">
                <a:latin typeface="Times New Roman" panose="02020603050405020304" charset="0"/>
                <a:cs typeface="Times New Roman" panose="02020603050405020304" charset="0"/>
              </a:rPr>
              <a:t>Step 1: Visit the home page</a:t>
            </a:r>
            <a:endParaRPr lang="en-US" sz="2400" b="1" i="1">
              <a:latin typeface="Times New Roman" panose="02020603050405020304" charset="0"/>
              <a:cs typeface="Times New Roman" panose="02020603050405020304" charset="0"/>
            </a:endParaRPr>
          </a:p>
          <a:p>
            <a:pPr algn="r"/>
            <a:r>
              <a:rPr lang="en-US" sz="2400" b="1" i="1">
                <a:latin typeface="Times New Roman" panose="02020603050405020304" charset="0"/>
                <a:cs typeface="Times New Roman" panose="02020603050405020304" charset="0"/>
              </a:rPr>
              <a:t> and fill the form to Input CSV File</a:t>
            </a:r>
            <a:endParaRPr lang="en-US" sz="2400" b="1" i="1">
              <a:latin typeface="Times New Roman" panose="02020603050405020304" charset="0"/>
              <a:cs typeface="Times New Roman" panose="02020603050405020304" charset="0"/>
            </a:endParaRPr>
          </a:p>
          <a:p>
            <a:pPr algn="r"/>
            <a:r>
              <a:rPr lang="en-US" sz="1600">
                <a:latin typeface="Times New Roman" panose="02020603050405020304" charset="0"/>
                <a:cs typeface="Times New Roman" panose="02020603050405020304" charset="0"/>
              </a:rPr>
              <a:t>Note: Run app.py(Flask file) and </a:t>
            </a:r>
            <a:endParaRPr lang="en-US" sz="1600">
              <a:latin typeface="Times New Roman" panose="02020603050405020304" charset="0"/>
              <a:cs typeface="Times New Roman" panose="02020603050405020304" charset="0"/>
            </a:endParaRPr>
          </a:p>
          <a:p>
            <a:pPr algn="r"/>
            <a:r>
              <a:rPr lang="en-US" sz="1600">
                <a:latin typeface="Times New Roman" panose="02020603050405020304" charset="0"/>
                <a:cs typeface="Times New Roman" panose="02020603050405020304" charset="0"/>
              </a:rPr>
              <a:t>dashboard.py(Streamlit dashboard) </a:t>
            </a:r>
            <a:endParaRPr lang="en-US" sz="1600">
              <a:latin typeface="Times New Roman" panose="02020603050405020304" charset="0"/>
              <a:cs typeface="Times New Roman" panose="02020603050405020304" charset="0"/>
            </a:endParaRPr>
          </a:p>
          <a:p>
            <a:pPr algn="r"/>
            <a:r>
              <a:rPr lang="en-US" sz="1600">
                <a:latin typeface="Times New Roman" panose="02020603050405020304" charset="0"/>
                <a:cs typeface="Times New Roman" panose="02020603050405020304" charset="0"/>
              </a:rPr>
              <a:t>simultanously to load input file</a:t>
            </a:r>
            <a:endParaRPr lang="en-US" sz="1600" b="1">
              <a:latin typeface="Times New Roman" panose="02020603050405020304" charset="0"/>
              <a:cs typeface="Times New Roman" panose="02020603050405020304" charset="0"/>
            </a:endParaRPr>
          </a:p>
          <a:p>
            <a:pPr algn="l"/>
            <a:endParaRPr lang="en-US" b="1">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                                                                                                		Sample dataset:</a:t>
            </a:r>
            <a:endParaRPr lang="en-US" b="1">
              <a:latin typeface="Times New Roman" panose="02020603050405020304" charset="0"/>
              <a:cs typeface="Times New Roman" panose="02020603050405020304" charset="0"/>
            </a:endParaRPr>
          </a:p>
          <a:p>
            <a:pPr algn="r"/>
            <a:endParaRPr lang="en-US">
              <a:latin typeface="Times New Roman" panose="02020603050405020304" charset="0"/>
              <a:cs typeface="Times New Roman" panose="02020603050405020304" charset="0"/>
            </a:endParaRPr>
          </a:p>
          <a:p>
            <a:pPr indent="457200" algn="r">
              <a:buNone/>
            </a:pPr>
            <a:endParaRPr lang="en-US">
              <a:latin typeface="Times New Roman" panose="02020603050405020304" charset="0"/>
              <a:cs typeface="Times New Roman" panose="02020603050405020304" charset="0"/>
            </a:endParaRPr>
          </a:p>
        </p:txBody>
      </p:sp>
      <p:sp>
        <p:nvSpPr>
          <p:cNvPr id="3" name="Text Box 2"/>
          <p:cNvSpPr txBox="1"/>
          <p:nvPr/>
        </p:nvSpPr>
        <p:spPr>
          <a:xfrm>
            <a:off x="2789555" y="724535"/>
            <a:ext cx="6414135" cy="953135"/>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How to use </a:t>
            </a:r>
            <a:r>
              <a:rPr lang="en-US" sz="2800" b="1" i="1" u="sng">
                <a:latin typeface="Times New Roman" panose="02020603050405020304" charset="0"/>
                <a:cs typeface="Times New Roman" panose="02020603050405020304" charset="0"/>
                <a:sym typeface="+mn-ea"/>
              </a:rPr>
              <a:t>Bachat</a:t>
            </a:r>
            <a:r>
              <a:rPr lang="en-US" sz="2800" b="1" i="1" u="sng">
                <a:solidFill>
                  <a:srgbClr val="FD2828"/>
                </a:solidFill>
                <a:latin typeface="Times New Roman" panose="02020603050405020304" charset="0"/>
                <a:cs typeface="Times New Roman" panose="02020603050405020304" charset="0"/>
                <a:sym typeface="+mn-ea"/>
              </a:rPr>
              <a:t>Buddy </a:t>
            </a:r>
            <a:r>
              <a:rPr lang="en-US" sz="2800" b="1" i="1" u="sng">
                <a:solidFill>
                  <a:srgbClr val="FD2828"/>
                </a:solidFill>
                <a:latin typeface="Bahnschrift Condensed" panose="020B0502040204020203" charset="0"/>
                <a:cs typeface="Bahnschrift Condensed" panose="020B0502040204020203" charset="0"/>
                <a:sym typeface="+mn-ea"/>
              </a:rPr>
              <a:t>?</a:t>
            </a:r>
            <a:endParaRPr lang="en-US" sz="2800" b="1" i="1" u="sng">
              <a:solidFill>
                <a:srgbClr val="FD2828"/>
              </a:solidFill>
              <a:latin typeface="Times New Roman" panose="02020603050405020304" charset="0"/>
              <a:cs typeface="Times New Roman" panose="02020603050405020304" charset="0"/>
            </a:endParaRPr>
          </a:p>
          <a:p>
            <a:pPr algn="ctr"/>
            <a:endParaRPr lang="en-US" sz="2800" b="1" u="sng">
              <a:solidFill>
                <a:srgbClr val="FD2828"/>
              </a:solidFill>
              <a:latin typeface="Bahnschrift Condensed" panose="020B0502040204020203" charset="0"/>
              <a:cs typeface="Bahnschrift Condensed" panose="020B0502040204020203" charset="0"/>
            </a:endParaRPr>
          </a:p>
        </p:txBody>
      </p:sp>
      <p:pic>
        <p:nvPicPr>
          <p:cNvPr id="5" name="Picture 4"/>
          <p:cNvPicPr>
            <a:picLocks noChangeAspect="1"/>
          </p:cNvPicPr>
          <p:nvPr>
            <p:custDataLst>
              <p:tags r:id="rId6"/>
            </p:custDataLst>
          </p:nvPr>
        </p:nvPicPr>
        <p:blipFill>
          <a:blip r:embed="rId7"/>
          <a:stretch>
            <a:fillRect/>
          </a:stretch>
        </p:blipFill>
        <p:spPr>
          <a:xfrm>
            <a:off x="8040370" y="4342130"/>
            <a:ext cx="3338195" cy="2112645"/>
          </a:xfrm>
          <a:prstGeom prst="rect">
            <a:avLst/>
          </a:prstGeom>
        </p:spPr>
      </p:pic>
      <p:pic>
        <p:nvPicPr>
          <p:cNvPr id="4" name="Picture 3"/>
          <p:cNvPicPr>
            <a:picLocks noChangeAspect="1"/>
          </p:cNvPicPr>
          <p:nvPr>
            <p:custDataLst>
              <p:tags r:id="rId8"/>
            </p:custDataLst>
          </p:nvPr>
        </p:nvPicPr>
        <p:blipFill>
          <a:blip r:embed="rId9"/>
          <a:stretch>
            <a:fillRect/>
          </a:stretch>
        </p:blipFill>
        <p:spPr>
          <a:xfrm>
            <a:off x="139700" y="1746250"/>
            <a:ext cx="4168140" cy="3404235"/>
          </a:xfrm>
          <a:prstGeom prst="rect">
            <a:avLst/>
          </a:prstGeom>
        </p:spPr>
      </p:pic>
      <p:pic>
        <p:nvPicPr>
          <p:cNvPr id="6" name="Picture 5"/>
          <p:cNvPicPr>
            <a:picLocks noChangeAspect="1"/>
          </p:cNvPicPr>
          <p:nvPr>
            <p:custDataLst>
              <p:tags r:id="rId10"/>
            </p:custDataLst>
          </p:nvPr>
        </p:nvPicPr>
        <p:blipFill>
          <a:blip r:embed="rId11"/>
          <a:stretch>
            <a:fillRect/>
          </a:stretch>
        </p:blipFill>
        <p:spPr>
          <a:xfrm>
            <a:off x="3441700" y="2473960"/>
            <a:ext cx="3867785" cy="4074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2" name="Text Box 1"/>
          <p:cNvSpPr txBox="1"/>
          <p:nvPr/>
        </p:nvSpPr>
        <p:spPr>
          <a:xfrm>
            <a:off x="791210" y="1651000"/>
            <a:ext cx="10506710" cy="4777105"/>
          </a:xfrm>
          <a:prstGeom prst="rect">
            <a:avLst/>
          </a:prstGeom>
          <a:noFill/>
        </p:spPr>
        <p:txBody>
          <a:bodyPr wrap="square" rtlCol="0">
            <a:noAutofit/>
          </a:bodyPr>
          <a:p>
            <a:pPr algn="ctr"/>
            <a:r>
              <a:rPr lang="en-US" sz="2400" b="1" i="1">
                <a:latin typeface="Times New Roman" panose="02020603050405020304" charset="0"/>
                <a:cs typeface="Times New Roman" panose="02020603050405020304" charset="0"/>
              </a:rPr>
              <a:t>Step 2: Dashboard Display</a:t>
            </a:r>
            <a:endParaRPr lang="en-US" sz="2400" b="1" i="1">
              <a:latin typeface="Times New Roman" panose="02020603050405020304" charset="0"/>
              <a:cs typeface="Times New Roman" panose="02020603050405020304" charset="0"/>
            </a:endParaRPr>
          </a:p>
          <a:p>
            <a:pPr algn="ctr"/>
            <a:endParaRPr lang="en-US" sz="2400" b="1" i="1">
              <a:latin typeface="Times New Roman" panose="02020603050405020304" charset="0"/>
              <a:cs typeface="Times New Roman" panose="02020603050405020304" charset="0"/>
            </a:endParaRPr>
          </a:p>
          <a:p>
            <a:pPr algn="ctr"/>
            <a:r>
              <a:rPr lang="en-US">
                <a:latin typeface="Times New Roman" panose="02020603050405020304" charset="0"/>
                <a:cs typeface="Times New Roman" panose="02020603050405020304" charset="0"/>
              </a:rPr>
              <a:t>View your personalized financial dashboard.</a:t>
            </a:r>
            <a:endParaRPr lang="en-US">
              <a:latin typeface="Times New Roman" panose="02020603050405020304" charset="0"/>
              <a:cs typeface="Times New Roman" panose="02020603050405020304" charset="0"/>
            </a:endParaRPr>
          </a:p>
          <a:p>
            <a:pPr indent="457200" algn="ctr">
              <a:buNone/>
            </a:pPr>
            <a:endParaRPr lang="en-US">
              <a:latin typeface="Times New Roman" panose="02020603050405020304" charset="0"/>
              <a:cs typeface="Times New Roman" panose="02020603050405020304" charset="0"/>
            </a:endParaRPr>
          </a:p>
        </p:txBody>
      </p:sp>
      <p:sp>
        <p:nvSpPr>
          <p:cNvPr id="3" name="Text Box 2"/>
          <p:cNvSpPr txBox="1"/>
          <p:nvPr/>
        </p:nvSpPr>
        <p:spPr>
          <a:xfrm>
            <a:off x="2789555" y="835025"/>
            <a:ext cx="6414135" cy="953135"/>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How to use </a:t>
            </a:r>
            <a:r>
              <a:rPr lang="en-US" sz="2800" b="1" i="1" u="sng">
                <a:latin typeface="Times New Roman" panose="02020603050405020304" charset="0"/>
                <a:cs typeface="Times New Roman" panose="02020603050405020304" charset="0"/>
                <a:sym typeface="+mn-ea"/>
              </a:rPr>
              <a:t>Bachat</a:t>
            </a:r>
            <a:r>
              <a:rPr lang="en-US" sz="2800" b="1" i="1" u="sng">
                <a:solidFill>
                  <a:srgbClr val="FD2828"/>
                </a:solidFill>
                <a:latin typeface="Times New Roman" panose="02020603050405020304" charset="0"/>
                <a:cs typeface="Times New Roman" panose="02020603050405020304" charset="0"/>
                <a:sym typeface="+mn-ea"/>
              </a:rPr>
              <a:t>Buddy </a:t>
            </a:r>
            <a:r>
              <a:rPr lang="en-US" sz="2800" b="1" i="1" u="sng">
                <a:solidFill>
                  <a:srgbClr val="FD2828"/>
                </a:solidFill>
                <a:latin typeface="Bahnschrift Condensed" panose="020B0502040204020203" charset="0"/>
                <a:cs typeface="Bahnschrift Condensed" panose="020B0502040204020203" charset="0"/>
                <a:sym typeface="+mn-ea"/>
              </a:rPr>
              <a:t>?</a:t>
            </a:r>
            <a:endParaRPr lang="en-US" sz="2800" b="1" i="1" u="sng">
              <a:solidFill>
                <a:srgbClr val="FD2828"/>
              </a:solidFill>
              <a:latin typeface="Times New Roman" panose="02020603050405020304" charset="0"/>
              <a:cs typeface="Times New Roman" panose="02020603050405020304" charset="0"/>
            </a:endParaRPr>
          </a:p>
          <a:p>
            <a:pPr algn="ctr"/>
            <a:endParaRPr lang="en-US" sz="2800" b="1" u="sng">
              <a:solidFill>
                <a:srgbClr val="FD2828"/>
              </a:solidFill>
              <a:latin typeface="Bahnschrift Condensed" panose="020B0502040204020203" charset="0"/>
              <a:cs typeface="Bahnschrift Condensed" panose="020B0502040204020203" charset="0"/>
            </a:endParaRPr>
          </a:p>
        </p:txBody>
      </p:sp>
      <p:pic>
        <p:nvPicPr>
          <p:cNvPr id="4" name="Picture 3"/>
          <p:cNvPicPr>
            <a:picLocks noChangeAspect="1"/>
          </p:cNvPicPr>
          <p:nvPr>
            <p:custDataLst>
              <p:tags r:id="rId6"/>
            </p:custDataLst>
          </p:nvPr>
        </p:nvPicPr>
        <p:blipFill>
          <a:blip r:embed="rId7"/>
          <a:stretch>
            <a:fillRect/>
          </a:stretch>
        </p:blipFill>
        <p:spPr>
          <a:xfrm>
            <a:off x="240030" y="2784475"/>
            <a:ext cx="4947285" cy="3643630"/>
          </a:xfrm>
          <a:prstGeom prst="rect">
            <a:avLst/>
          </a:prstGeom>
        </p:spPr>
      </p:pic>
      <p:pic>
        <p:nvPicPr>
          <p:cNvPr id="5" name="Picture 4"/>
          <p:cNvPicPr>
            <a:picLocks noChangeAspect="1"/>
          </p:cNvPicPr>
          <p:nvPr>
            <p:custDataLst>
              <p:tags r:id="rId8"/>
            </p:custDataLst>
          </p:nvPr>
        </p:nvPicPr>
        <p:blipFill>
          <a:blip r:embed="rId9"/>
          <a:stretch>
            <a:fillRect/>
          </a:stretch>
        </p:blipFill>
        <p:spPr>
          <a:xfrm>
            <a:off x="5367655" y="3088005"/>
            <a:ext cx="4371975" cy="3340100"/>
          </a:xfrm>
          <a:prstGeom prst="rect">
            <a:avLst/>
          </a:prstGeom>
        </p:spPr>
      </p:pic>
      <p:pic>
        <p:nvPicPr>
          <p:cNvPr id="7" name="Picture 6"/>
          <p:cNvPicPr>
            <a:picLocks noChangeAspect="1"/>
          </p:cNvPicPr>
          <p:nvPr>
            <p:custDataLst>
              <p:tags r:id="rId10"/>
            </p:custDataLst>
          </p:nvPr>
        </p:nvPicPr>
        <p:blipFill>
          <a:blip r:embed="rId11"/>
          <a:stretch>
            <a:fillRect/>
          </a:stretch>
        </p:blipFill>
        <p:spPr>
          <a:xfrm>
            <a:off x="9819640" y="3008630"/>
            <a:ext cx="2240915" cy="3715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3" name="Text Box 2"/>
          <p:cNvSpPr txBox="1"/>
          <p:nvPr/>
        </p:nvSpPr>
        <p:spPr>
          <a:xfrm>
            <a:off x="2789555" y="835025"/>
            <a:ext cx="6414135" cy="521970"/>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Message from Creators</a:t>
            </a:r>
            <a:endParaRPr lang="en-US" sz="2800" b="1" u="sng">
              <a:solidFill>
                <a:srgbClr val="FD2828"/>
              </a:solidFill>
              <a:latin typeface="Bahnschrift Condensed" panose="020B0502040204020203" charset="0"/>
              <a:cs typeface="Bahnschrift Condensed" panose="020B0502040204020203" charset="0"/>
            </a:endParaRPr>
          </a:p>
        </p:txBody>
      </p:sp>
      <p:sp>
        <p:nvSpPr>
          <p:cNvPr id="8" name="Text Box 7"/>
          <p:cNvSpPr txBox="1"/>
          <p:nvPr/>
        </p:nvSpPr>
        <p:spPr>
          <a:xfrm>
            <a:off x="1017270" y="1554480"/>
            <a:ext cx="4992370" cy="4910455"/>
          </a:xfrm>
          <a:prstGeom prst="rect">
            <a:avLst/>
          </a:prstGeom>
          <a:noFill/>
        </p:spPr>
        <p:txBody>
          <a:bodyPr wrap="square" rtlCol="0">
            <a:noAutofit/>
          </a:bodyPr>
          <a:p>
            <a:pPr algn="l"/>
            <a:r>
              <a:rPr lang="en-US" sz="2000" b="1" i="1">
                <a:latin typeface="Times New Roman" panose="02020603050405020304" charset="0"/>
                <a:cs typeface="Times New Roman" panose="02020603050405020304" charset="0"/>
              </a:rPr>
              <a:t>Aryan Arora - Frontend &amp; Backend Developer</a:t>
            </a:r>
            <a:endParaRPr lang="en-US" sz="2000" b="1" i="1">
              <a:latin typeface="Times New Roman" panose="02020603050405020304" charset="0"/>
              <a:cs typeface="Times New Roman" panose="02020603050405020304" charset="0"/>
            </a:endParaRPr>
          </a:p>
          <a:p>
            <a:endParaRPr lang="en-US" sz="2000" b="1" i="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"In developing Bachat Buddy's frontend, I've gained invaluable insights into creating responsive and intuitive user interfaces. Collaborating on a project of this scale taught me the importance of communication and iterative development.</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Moving forward, ensuring seamless integration between frontend and backend components is crucial. Continuous testing and feedback loops can enhance user experience and overall system reliability. Let's keep innovating to meet evolving user needs!”</a:t>
            </a:r>
            <a:endParaRPr lang="en-US">
              <a:latin typeface="Times New Roman" panose="02020603050405020304" charset="0"/>
              <a:cs typeface="Times New Roman" panose="02020603050405020304" charset="0"/>
            </a:endParaRPr>
          </a:p>
        </p:txBody>
      </p:sp>
      <p:sp>
        <p:nvSpPr>
          <p:cNvPr id="9" name="Text Box 8"/>
          <p:cNvSpPr txBox="1"/>
          <p:nvPr>
            <p:custDataLst>
              <p:tags r:id="rId6"/>
            </p:custDataLst>
          </p:nvPr>
        </p:nvSpPr>
        <p:spPr>
          <a:xfrm>
            <a:off x="6235700" y="1554480"/>
            <a:ext cx="4883150" cy="4911090"/>
          </a:xfrm>
          <a:prstGeom prst="rect">
            <a:avLst/>
          </a:prstGeom>
          <a:noFill/>
        </p:spPr>
        <p:txBody>
          <a:bodyPr wrap="square" rtlCol="0">
            <a:noAutofit/>
          </a:bodyPr>
          <a:p>
            <a:r>
              <a:rPr lang="en-US" sz="2000" b="1" i="1">
                <a:latin typeface="Times New Roman" panose="02020603050405020304" charset="0"/>
                <a:cs typeface="Times New Roman" panose="02020603050405020304" charset="0"/>
              </a:rPr>
              <a:t>Anchal Batra - Data Analysis &amp; Backend Developer</a:t>
            </a:r>
            <a:endParaRPr lang="en-US" sz="2000" b="1" i="1">
              <a:latin typeface="Times New Roman" panose="02020603050405020304" charset="0"/>
              <a:cs typeface="Times New Roman" panose="02020603050405020304" charset="0"/>
            </a:endParaRPr>
          </a:p>
          <a:p>
            <a:endParaRPr lang="en-US"/>
          </a:p>
          <a:p>
            <a:pPr algn="just"/>
            <a:r>
              <a:rPr lang="en-US">
                <a:latin typeface="Times New Roman" panose="02020603050405020304" charset="0"/>
                <a:cs typeface="Times New Roman" panose="02020603050405020304" charset="0"/>
              </a:rPr>
              <a:t>"Working on Bachat Buddy's data analysis and backend using Flask has been enriching. Harnessing Python libraries like Pandas for data manipulation and Streamlit for visualization provided a deeper understanding of data-driven decision-making. Collaborating with diverse teams highlighted the significance of adaptable solutions and efficient problem-solving.</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As we advance, enhancing data security measures and optimizing algorithms for faster processing can elevate user trust and application performance. Let's continue leveraging analytics to deliver personalized insights that empower users in their financial journey.”</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9235" y="250190"/>
            <a:ext cx="1410335" cy="1372235"/>
            <a:chOff x="361" y="394"/>
            <a:chExt cx="2221" cy="2161"/>
          </a:xfrm>
        </p:grpSpPr>
        <p:sp>
          <p:nvSpPr>
            <p:cNvPr id="25" name="Regular Pentagon 24"/>
            <p:cNvSpPr/>
            <p:nvPr/>
          </p:nvSpPr>
          <p:spPr>
            <a:xfrm rot="3000000">
              <a:off x="361" y="694"/>
              <a:ext cx="691" cy="690"/>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gular Pentagon 25"/>
            <p:cNvSpPr/>
            <p:nvPr>
              <p:custDataLst>
                <p:tags r:id="rId1"/>
              </p:custDataLst>
            </p:nvPr>
          </p:nvSpPr>
          <p:spPr>
            <a:xfrm rot="600000">
              <a:off x="1856" y="394"/>
              <a:ext cx="398" cy="43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gular Pentagon 26"/>
            <p:cNvSpPr/>
            <p:nvPr>
              <p:custDataLst>
                <p:tags r:id="rId2"/>
              </p:custDataLst>
            </p:nvPr>
          </p:nvSpPr>
          <p:spPr>
            <a:xfrm rot="360000">
              <a:off x="808" y="2012"/>
              <a:ext cx="417" cy="415"/>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gular Pentagon 27"/>
            <p:cNvSpPr/>
            <p:nvPr>
              <p:custDataLst>
                <p:tags r:id="rId3"/>
              </p:custDataLst>
            </p:nvPr>
          </p:nvSpPr>
          <p:spPr>
            <a:xfrm rot="480000">
              <a:off x="2090" y="1696"/>
              <a:ext cx="492"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gular Pentagon 28"/>
            <p:cNvSpPr/>
            <p:nvPr>
              <p:custDataLst>
                <p:tags r:id="rId4"/>
              </p:custDataLst>
            </p:nvPr>
          </p:nvSpPr>
          <p:spPr>
            <a:xfrm rot="20520000">
              <a:off x="1225" y="1212"/>
              <a:ext cx="537" cy="484"/>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gular Pentagon 29"/>
            <p:cNvSpPr/>
            <p:nvPr>
              <p:custDataLst>
                <p:tags r:id="rId5"/>
              </p:custDataLst>
            </p:nvPr>
          </p:nvSpPr>
          <p:spPr>
            <a:xfrm rot="1440000">
              <a:off x="1650" y="2263"/>
              <a:ext cx="277" cy="293"/>
            </a:xfrm>
            <a:prstGeom prst="pentagon">
              <a:avLst/>
            </a:prstGeom>
            <a:solidFill>
              <a:srgbClr val="D1147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3" name="Text Box 2"/>
          <p:cNvSpPr txBox="1"/>
          <p:nvPr/>
        </p:nvSpPr>
        <p:spPr>
          <a:xfrm>
            <a:off x="1307465" y="835025"/>
            <a:ext cx="6414135" cy="521970"/>
          </a:xfrm>
          <a:prstGeom prst="rect">
            <a:avLst/>
          </a:prstGeom>
          <a:noFill/>
        </p:spPr>
        <p:txBody>
          <a:bodyPr wrap="square" rtlCol="0">
            <a:spAutoFit/>
          </a:bodyPr>
          <a:p>
            <a:pPr algn="ctr"/>
            <a:r>
              <a:rPr lang="en-US" sz="2800" b="1" u="sng">
                <a:solidFill>
                  <a:srgbClr val="FD2828"/>
                </a:solidFill>
                <a:latin typeface="Bahnschrift Condensed" panose="020B0502040204020203" charset="0"/>
                <a:cs typeface="Bahnschrift Condensed" panose="020B0502040204020203" charset="0"/>
              </a:rPr>
              <a:t>Contact Us</a:t>
            </a:r>
            <a:endParaRPr lang="en-US" sz="2800" b="1" u="sng">
              <a:solidFill>
                <a:srgbClr val="FD2828"/>
              </a:solidFill>
              <a:latin typeface="Bahnschrift Condensed" panose="020B0502040204020203" charset="0"/>
              <a:cs typeface="Bahnschrift Condensed" panose="020B0502040204020203" charset="0"/>
            </a:endParaRPr>
          </a:p>
        </p:txBody>
      </p:sp>
      <p:sp>
        <p:nvSpPr>
          <p:cNvPr id="8" name="Text Box 7"/>
          <p:cNvSpPr txBox="1"/>
          <p:nvPr>
            <p:custDataLst>
              <p:tags r:id="rId6"/>
            </p:custDataLst>
          </p:nvPr>
        </p:nvSpPr>
        <p:spPr>
          <a:xfrm>
            <a:off x="6490970" y="1681480"/>
            <a:ext cx="4992370" cy="4910455"/>
          </a:xfrm>
          <a:prstGeom prst="rect">
            <a:avLst/>
          </a:prstGeom>
          <a:noFill/>
        </p:spPr>
        <p:txBody>
          <a:bodyPr wrap="square" rtlCol="0">
            <a:noAutofit/>
          </a:bodyPr>
          <a:p>
            <a:pPr algn="ctr"/>
            <a:r>
              <a:rPr lang="en-US" sz="2000" b="1" i="1">
                <a:latin typeface="Times New Roman" panose="02020603050405020304" charset="0"/>
                <a:cs typeface="Times New Roman" panose="02020603050405020304" charset="0"/>
              </a:rPr>
              <a:t>Anchal Batra - Data analysis &amp; Backend Developer</a:t>
            </a:r>
            <a:endParaRPr lang="en-US" sz="2000" b="1" i="1">
              <a:latin typeface="Times New Roman" panose="02020603050405020304" charset="0"/>
              <a:cs typeface="Times New Roman" panose="02020603050405020304" charset="0"/>
            </a:endParaRPr>
          </a:p>
          <a:p>
            <a:endParaRPr lang="en-US" sz="2000" b="1" i="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LinkedIn: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hlinkClick r:id="rId7" action="ppaction://hlinkfile"/>
              </a:rPr>
              <a:t>https://www.linkedin.com/in/anchal-batra/</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Github:</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hlinkClick r:id="rId8" action="ppaction://hlinkfile"/>
              </a:rPr>
              <a:t>https://github.com/achlbatra</a:t>
            </a:r>
            <a:endParaRPr lang="en-US">
              <a:latin typeface="Times New Roman" panose="02020603050405020304" charset="0"/>
              <a:cs typeface="Times New Roman" panose="02020603050405020304" charset="0"/>
              <a:hlinkClick r:id="rId8" action="ppaction://hlinkfile"/>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EmailId:</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hlinkClick r:id="rId9" action="ppaction://hlinkfile"/>
              </a:rPr>
              <a:t>anchalbatra49@gmail.com</a:t>
            </a:r>
            <a:endParaRPr lang="en-US">
              <a:latin typeface="Times New Roman" panose="02020603050405020304" charset="0"/>
              <a:cs typeface="Times New Roman" panose="02020603050405020304" charset="0"/>
              <a:hlinkClick r:id="rId9" action="ppaction://hlinkfile"/>
            </a:endParaRPr>
          </a:p>
          <a:p>
            <a:pPr algn="just"/>
            <a:endParaRPr lang="en-US">
              <a:latin typeface="Times New Roman" panose="02020603050405020304" charset="0"/>
              <a:cs typeface="Times New Roman" panose="02020603050405020304" charset="0"/>
            </a:endParaRPr>
          </a:p>
        </p:txBody>
      </p:sp>
      <p:sp>
        <p:nvSpPr>
          <p:cNvPr id="9" name="Text Box 8"/>
          <p:cNvSpPr txBox="1"/>
          <p:nvPr>
            <p:custDataLst>
              <p:tags r:id="rId10"/>
            </p:custDataLst>
          </p:nvPr>
        </p:nvSpPr>
        <p:spPr>
          <a:xfrm>
            <a:off x="1144270" y="1681480"/>
            <a:ext cx="4992370" cy="4910455"/>
          </a:xfrm>
          <a:prstGeom prst="rect">
            <a:avLst/>
          </a:prstGeom>
          <a:noFill/>
        </p:spPr>
        <p:txBody>
          <a:bodyPr wrap="square" rtlCol="0">
            <a:noAutofit/>
          </a:bodyPr>
          <a:p>
            <a:pPr algn="ctr"/>
            <a:r>
              <a:rPr lang="en-US" sz="2000" b="1" i="1">
                <a:latin typeface="Times New Roman" panose="02020603050405020304" charset="0"/>
                <a:cs typeface="Times New Roman" panose="02020603050405020304" charset="0"/>
              </a:rPr>
              <a:t>Aryan Arora - Frontend &amp; Backend Developer</a:t>
            </a:r>
            <a:endParaRPr lang="en-US" sz="2000" b="1" i="1">
              <a:latin typeface="Times New Roman" panose="02020603050405020304" charset="0"/>
              <a:cs typeface="Times New Roman" panose="02020603050405020304" charset="0"/>
            </a:endParaRPr>
          </a:p>
          <a:p>
            <a:endParaRPr lang="en-US" sz="2000" b="1" i="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LinkedIn: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hlinkClick r:id="rId1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https://www.linkedin.com/in/aryan-arora-064082208</a:t>
            </a:r>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Github:</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hlinkClick r:id="rId12" action="ppaction://hlinkfile"/>
              </a:rPr>
              <a:t>https://github.com/aryan22csu031</a:t>
            </a:r>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EmailId:</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hlinkClick r:id="rId13" action="ppaction://hlinkfile"/>
              </a:rPr>
              <a:t>aroraaryan997@gmail.com</a:t>
            </a:r>
            <a:endParaRPr lang="en-US">
              <a:latin typeface="Times New Roman" panose="02020603050405020304" charset="0"/>
              <a:cs typeface="Times New Roman" panose="02020603050405020304" charset="0"/>
              <a:sym typeface="+mn-ea"/>
            </a:endParaRPr>
          </a:p>
        </p:txBody>
      </p:sp>
      <p:grpSp>
        <p:nvGrpSpPr>
          <p:cNvPr id="13" name="Group 12"/>
          <p:cNvGrpSpPr/>
          <p:nvPr/>
        </p:nvGrpSpPr>
        <p:grpSpPr>
          <a:xfrm>
            <a:off x="5790565" y="665480"/>
            <a:ext cx="2437765" cy="738505"/>
            <a:chOff x="6111" y="8786"/>
            <a:chExt cx="5277" cy="1594"/>
          </a:xfrm>
        </p:grpSpPr>
        <p:pic>
          <p:nvPicPr>
            <p:cNvPr id="10" name="Picture 9"/>
            <p:cNvPicPr/>
            <p:nvPr/>
          </p:nvPicPr>
          <p:blipFill>
            <a:blip r:embed="rId14"/>
          </p:blipFill>
          <p:spPr>
            <a:xfrm>
              <a:off x="6111" y="8909"/>
              <a:ext cx="1314" cy="1297"/>
            </a:xfrm>
            <a:prstGeom prst="rect">
              <a:avLst/>
            </a:prstGeom>
          </p:spPr>
        </p:pic>
        <p:pic>
          <p:nvPicPr>
            <p:cNvPr id="11" name="Picture 10"/>
            <p:cNvPicPr/>
            <p:nvPr/>
          </p:nvPicPr>
          <p:blipFill>
            <a:blip r:embed="rId15"/>
          </p:blipFill>
          <p:spPr>
            <a:xfrm>
              <a:off x="7857" y="8909"/>
              <a:ext cx="1497" cy="1297"/>
            </a:xfrm>
            <a:prstGeom prst="rect">
              <a:avLst/>
            </a:prstGeom>
          </p:spPr>
        </p:pic>
        <p:pic>
          <p:nvPicPr>
            <p:cNvPr id="12" name="Picture 11"/>
            <p:cNvPicPr/>
            <p:nvPr/>
          </p:nvPicPr>
          <p:blipFill>
            <a:blip r:embed="rId16"/>
          </p:blipFill>
          <p:spPr>
            <a:xfrm>
              <a:off x="9786" y="8786"/>
              <a:ext cx="1602" cy="1595"/>
            </a:xfrm>
            <a:prstGeom prst="rect">
              <a:avLst/>
            </a:prstGeom>
          </p:spPr>
        </p:pic>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4250</Words>
  <Application>WPS Presentation</Application>
  <PresentationFormat>Widescreen</PresentationFormat>
  <Paragraphs>118</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Brush Script MT</vt:lpstr>
      <vt:lpstr>Calibri</vt:lpstr>
      <vt:lpstr>Bahnschrift Condensed</vt:lpstr>
      <vt:lpstr>Times New Roman</vt:lpstr>
      <vt:lpstr>Wingdings</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9</cp:revision>
  <dcterms:created xsi:type="dcterms:W3CDTF">2024-06-18T13:16:00Z</dcterms:created>
  <dcterms:modified xsi:type="dcterms:W3CDTF">2024-06-22T16:06:34Z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1C00C8DF0E2846518C64608469CFA9BE_13</vt:lpwstr>
  </property>
  <property fmtid="{D5CDD505-2E9C-101B-9397-08002B2CF9AE}" pid="3" name="KSOProductBuildVer">
    <vt:lpwstr>1033-12.2.0.17119</vt:lpwstr>
  </property>
</Properties>
</file>