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527" y="0"/>
            <a:ext cx="5669471" cy="4559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15272" y="5804956"/>
            <a:ext cx="2285999" cy="228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6440" y="3577945"/>
            <a:ext cx="14295119" cy="299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96440" y="6817525"/>
            <a:ext cx="14295119" cy="168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71616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89" y="3998388"/>
            <a:ext cx="8020820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849" y="1993908"/>
            <a:ext cx="16864300" cy="652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71616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440" y="3577945"/>
            <a:ext cx="12816205" cy="2994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0395"/>
              </a:lnSpc>
              <a:spcBef>
                <a:spcPts val="105"/>
              </a:spcBef>
            </a:pPr>
            <a:r>
              <a:rPr dirty="0" sz="8750" spc="13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875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750" spc="-90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8750">
              <a:latin typeface="Lucida Sans Unicode"/>
              <a:cs typeface="Lucida Sans Unicode"/>
            </a:endParaRPr>
          </a:p>
          <a:p>
            <a:pPr marL="12700">
              <a:lnSpc>
                <a:spcPts val="12975"/>
              </a:lnSpc>
            </a:pPr>
            <a:r>
              <a:rPr dirty="0" sz="10900" spc="3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900" spc="6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900" spc="6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900" spc="75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0900" spc="3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900" spc="96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90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900" spc="3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900" spc="13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900" spc="6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900" spc="76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0900" spc="-9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900" spc="-54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900" spc="6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900" spc="13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900" spc="81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0900" spc="76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0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6440" y="6817525"/>
            <a:ext cx="7017384" cy="16884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900" spc="14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0900" spc="6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900" spc="95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900" spc="6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900" spc="5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900" spc="95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900" spc="3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900" spc="2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900" spc="82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1028700"/>
            <a:ext cx="11117580" cy="4006215"/>
            <a:chOff x="1028700" y="1028700"/>
            <a:chExt cx="11117580" cy="4006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3409" y="4082284"/>
              <a:ext cx="952499" cy="952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2004404"/>
            <a:ext cx="8517255" cy="8282940"/>
            <a:chOff x="0" y="2004404"/>
            <a:chExt cx="8517255" cy="82829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43500"/>
              <a:ext cx="5273762" cy="5143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73" y="2004404"/>
              <a:ext cx="6729802" cy="6718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079" y="2262034"/>
              <a:ext cx="952499" cy="9524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92208" y="2204948"/>
            <a:ext cx="43465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45" b="0">
                <a:solidFill>
                  <a:srgbClr val="171616"/>
                </a:solidFill>
                <a:latin typeface="Lucida Sans Unicode"/>
                <a:cs typeface="Lucida Sans Unicode"/>
              </a:rPr>
              <a:t>Introduction</a:t>
            </a:r>
            <a:endParaRPr sz="5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2208" y="3896838"/>
            <a:ext cx="6626859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solidFill>
                  <a:srgbClr val="171616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171616"/>
                </a:solidFill>
                <a:latin typeface="Microsoft Sans Serif"/>
                <a:cs typeface="Microsoft Sans Serif"/>
              </a:rPr>
              <a:t>challenge</a:t>
            </a:r>
            <a:r>
              <a:rPr dirty="0" sz="2800" spc="-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71616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0">
                <a:solidFill>
                  <a:srgbClr val="171616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171616"/>
                </a:solidFill>
                <a:latin typeface="Microsoft Sans Serif"/>
                <a:cs typeface="Microsoft Sans Serif"/>
              </a:rPr>
              <a:t>recognize</a:t>
            </a:r>
            <a:r>
              <a:rPr dirty="0" sz="2800" spc="-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171616"/>
                </a:solidFill>
                <a:latin typeface="Microsoft Sans Serif"/>
                <a:cs typeface="Microsoft Sans Serif"/>
              </a:rPr>
              <a:t>fraudulent </a:t>
            </a:r>
            <a:r>
              <a:rPr dirty="0" sz="2800" spc="-7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171616"/>
                </a:solidFill>
                <a:latin typeface="Microsoft Sans Serif"/>
                <a:cs typeface="Microsoft Sans Serif"/>
              </a:rPr>
              <a:t>credit </a:t>
            </a:r>
            <a:r>
              <a:rPr dirty="0" sz="2800" spc="70">
                <a:solidFill>
                  <a:srgbClr val="171616"/>
                </a:solidFill>
                <a:latin typeface="Microsoft Sans Serif"/>
                <a:cs typeface="Microsoft Sans Serif"/>
              </a:rPr>
              <a:t>card </a:t>
            </a:r>
            <a:r>
              <a:rPr dirty="0" sz="2800" spc="75">
                <a:solidFill>
                  <a:srgbClr val="171616"/>
                </a:solidFill>
                <a:latin typeface="Microsoft Sans Serif"/>
                <a:cs typeface="Microsoft Sans Serif"/>
              </a:rPr>
              <a:t>transactions </a:t>
            </a:r>
            <a:r>
              <a:rPr dirty="0" sz="2800" spc="30">
                <a:solidFill>
                  <a:srgbClr val="171616"/>
                </a:solidFill>
                <a:latin typeface="Microsoft Sans Serif"/>
                <a:cs typeface="Microsoft Sans Serif"/>
              </a:rPr>
              <a:t>so </a:t>
            </a:r>
            <a:r>
              <a:rPr dirty="0" sz="2800" spc="140">
                <a:solidFill>
                  <a:srgbClr val="171616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125">
                <a:solidFill>
                  <a:srgbClr val="171616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1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171616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2800" spc="-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5">
                <a:solidFill>
                  <a:srgbClr val="171616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171616"/>
                </a:solidFill>
                <a:latin typeface="Microsoft Sans Serif"/>
                <a:cs typeface="Microsoft Sans Serif"/>
              </a:rPr>
              <a:t>credit</a:t>
            </a:r>
            <a:r>
              <a:rPr dirty="0" sz="2800" spc="-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171616"/>
                </a:solidFill>
                <a:latin typeface="Microsoft Sans Serif"/>
                <a:cs typeface="Microsoft Sans Serif"/>
              </a:rPr>
              <a:t>card</a:t>
            </a:r>
            <a:r>
              <a:rPr dirty="0" sz="2800" spc="-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171616"/>
                </a:solidFill>
                <a:latin typeface="Microsoft Sans Serif"/>
                <a:cs typeface="Microsoft Sans Serif"/>
              </a:rPr>
              <a:t>companies</a:t>
            </a:r>
            <a:r>
              <a:rPr dirty="0" sz="2800" spc="-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171616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-7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5">
                <a:solidFill>
                  <a:srgbClr val="171616"/>
                </a:solidFill>
                <a:latin typeface="Microsoft Sans Serif"/>
                <a:cs typeface="Microsoft Sans Serif"/>
              </a:rPr>
              <a:t>not </a:t>
            </a:r>
            <a:r>
              <a:rPr dirty="0" sz="2800" spc="60">
                <a:solidFill>
                  <a:srgbClr val="171616"/>
                </a:solidFill>
                <a:latin typeface="Microsoft Sans Serif"/>
                <a:cs typeface="Microsoft Sans Serif"/>
              </a:rPr>
              <a:t>charged </a:t>
            </a:r>
            <a:r>
              <a:rPr dirty="0" sz="2800" spc="170">
                <a:solidFill>
                  <a:srgbClr val="171616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95">
                <a:solidFill>
                  <a:srgbClr val="171616"/>
                </a:solidFill>
                <a:latin typeface="Microsoft Sans Serif"/>
                <a:cs typeface="Microsoft Sans Serif"/>
              </a:rPr>
              <a:t>items </a:t>
            </a:r>
            <a:r>
              <a:rPr dirty="0" sz="2800" spc="140">
                <a:solidFill>
                  <a:srgbClr val="171616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95">
                <a:solidFill>
                  <a:srgbClr val="171616"/>
                </a:solidFill>
                <a:latin typeface="Microsoft Sans Serif"/>
                <a:cs typeface="Microsoft Sans Serif"/>
              </a:rPr>
              <a:t>they </a:t>
            </a:r>
            <a:r>
              <a:rPr dirty="0" sz="2800" spc="125">
                <a:solidFill>
                  <a:srgbClr val="171616"/>
                </a:solidFill>
                <a:latin typeface="Microsoft Sans Serif"/>
                <a:cs typeface="Microsoft Sans Serif"/>
              </a:rPr>
              <a:t>did </a:t>
            </a:r>
            <a:r>
              <a:rPr dirty="0" sz="2800" spc="165">
                <a:solidFill>
                  <a:srgbClr val="171616"/>
                </a:solidFill>
                <a:latin typeface="Microsoft Sans Serif"/>
                <a:cs typeface="Microsoft Sans Serif"/>
              </a:rPr>
              <a:t>not </a:t>
            </a:r>
            <a:r>
              <a:rPr dirty="0" sz="2800" spc="-73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171616"/>
                </a:solidFill>
                <a:latin typeface="Microsoft Sans Serif"/>
                <a:cs typeface="Microsoft Sans Serif"/>
              </a:rPr>
              <a:t>purchase.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34959"/>
            <a:ext cx="3153501" cy="31520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9056" y="820844"/>
            <a:ext cx="2819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200" b="0">
                <a:solidFill>
                  <a:srgbClr val="171616"/>
                </a:solidFill>
                <a:latin typeface="Lucida Sans Unicode"/>
                <a:cs typeface="Lucida Sans Unicode"/>
              </a:rPr>
              <a:t>Dataset</a:t>
            </a:r>
            <a:endParaRPr sz="56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2534" y="2362214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2080" marR="290830">
              <a:lnSpc>
                <a:spcPct val="155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60"/>
              <a:t>dataset contains </a:t>
            </a:r>
            <a:r>
              <a:rPr dirty="0" spc="65"/>
              <a:t>transactions </a:t>
            </a:r>
            <a:r>
              <a:rPr dirty="0" spc="95"/>
              <a:t>made </a:t>
            </a:r>
            <a:r>
              <a:rPr dirty="0" spc="70"/>
              <a:t>by </a:t>
            </a:r>
            <a:r>
              <a:rPr dirty="0" spc="85"/>
              <a:t>credit </a:t>
            </a:r>
            <a:r>
              <a:rPr dirty="0" spc="35"/>
              <a:t>cards </a:t>
            </a:r>
            <a:r>
              <a:rPr dirty="0" spc="100"/>
              <a:t>in </a:t>
            </a:r>
            <a:r>
              <a:rPr dirty="0" spc="65"/>
              <a:t>September </a:t>
            </a:r>
            <a:r>
              <a:rPr dirty="0" spc="35"/>
              <a:t>2013 </a:t>
            </a:r>
            <a:r>
              <a:rPr dirty="0" spc="70"/>
              <a:t>by </a:t>
            </a:r>
            <a:r>
              <a:rPr dirty="0" spc="50"/>
              <a:t>European </a:t>
            </a:r>
            <a:r>
              <a:rPr dirty="0" spc="65"/>
              <a:t>cardholders. </a:t>
            </a:r>
            <a:r>
              <a:rPr dirty="0" spc="70"/>
              <a:t> </a:t>
            </a:r>
            <a:r>
              <a:rPr dirty="0" spc="-5"/>
              <a:t>This</a:t>
            </a:r>
            <a:r>
              <a:rPr dirty="0" spc="-10"/>
              <a:t> </a:t>
            </a:r>
            <a:r>
              <a:rPr dirty="0" spc="60"/>
              <a:t>dataset</a:t>
            </a:r>
            <a:r>
              <a:rPr dirty="0" spc="-5"/>
              <a:t> </a:t>
            </a:r>
            <a:r>
              <a:rPr dirty="0" spc="65"/>
              <a:t>presents</a:t>
            </a:r>
            <a:r>
              <a:rPr dirty="0" spc="-5"/>
              <a:t> </a:t>
            </a:r>
            <a:r>
              <a:rPr dirty="0" spc="65"/>
              <a:t>transactions</a:t>
            </a:r>
            <a:r>
              <a:rPr dirty="0" spc="-10"/>
              <a:t> </a:t>
            </a:r>
            <a:r>
              <a:rPr dirty="0" spc="125"/>
              <a:t>that</a:t>
            </a:r>
            <a:r>
              <a:rPr dirty="0" spc="-5"/>
              <a:t> </a:t>
            </a:r>
            <a:r>
              <a:rPr dirty="0" spc="75"/>
              <a:t>occurred</a:t>
            </a:r>
            <a:r>
              <a:rPr dirty="0" spc="-5"/>
              <a:t> </a:t>
            </a:r>
            <a:r>
              <a:rPr dirty="0" spc="100"/>
              <a:t>in</a:t>
            </a:r>
            <a:r>
              <a:rPr dirty="0" spc="-10"/>
              <a:t> </a:t>
            </a:r>
            <a:r>
              <a:rPr dirty="0" spc="145"/>
              <a:t>two</a:t>
            </a:r>
            <a:r>
              <a:rPr dirty="0" spc="-5"/>
              <a:t> days, </a:t>
            </a:r>
            <a:r>
              <a:rPr dirty="0" spc="95"/>
              <a:t>where</a:t>
            </a:r>
            <a:r>
              <a:rPr dirty="0" spc="-5"/>
              <a:t> </a:t>
            </a:r>
            <a:r>
              <a:rPr dirty="0" spc="70"/>
              <a:t>we</a:t>
            </a:r>
            <a:r>
              <a:rPr dirty="0" spc="-10"/>
              <a:t> </a:t>
            </a:r>
            <a:r>
              <a:rPr dirty="0" spc="35"/>
              <a:t>have</a:t>
            </a:r>
            <a:r>
              <a:rPr dirty="0" spc="-5"/>
              <a:t> </a:t>
            </a:r>
            <a:r>
              <a:rPr dirty="0" spc="35"/>
              <a:t>492</a:t>
            </a:r>
            <a:r>
              <a:rPr dirty="0" spc="-5"/>
              <a:t> </a:t>
            </a:r>
            <a:r>
              <a:rPr dirty="0" spc="90"/>
              <a:t>frauds</a:t>
            </a:r>
            <a:r>
              <a:rPr dirty="0" spc="-10"/>
              <a:t> </a:t>
            </a:r>
            <a:r>
              <a:rPr dirty="0" spc="145"/>
              <a:t>out</a:t>
            </a:r>
            <a:r>
              <a:rPr dirty="0" spc="-5"/>
              <a:t> </a:t>
            </a:r>
            <a:r>
              <a:rPr dirty="0" spc="130"/>
              <a:t>of</a:t>
            </a:r>
            <a:r>
              <a:rPr dirty="0" spc="-5"/>
              <a:t> </a:t>
            </a:r>
            <a:r>
              <a:rPr dirty="0" spc="15"/>
              <a:t>284,807 </a:t>
            </a:r>
            <a:r>
              <a:rPr dirty="0" spc="-650"/>
              <a:t> </a:t>
            </a:r>
            <a:r>
              <a:rPr dirty="0" spc="60"/>
              <a:t>transactions. </a:t>
            </a:r>
            <a:r>
              <a:rPr dirty="0"/>
              <a:t>The </a:t>
            </a:r>
            <a:r>
              <a:rPr dirty="0" spc="60"/>
              <a:t>dataset </a:t>
            </a:r>
            <a:r>
              <a:rPr dirty="0"/>
              <a:t>is </a:t>
            </a:r>
            <a:r>
              <a:rPr dirty="0" spc="60"/>
              <a:t>highly </a:t>
            </a:r>
            <a:r>
              <a:rPr dirty="0" spc="50"/>
              <a:t>unbalanced, </a:t>
            </a:r>
            <a:r>
              <a:rPr dirty="0" spc="110"/>
              <a:t>the </a:t>
            </a:r>
            <a:r>
              <a:rPr dirty="0" spc="60"/>
              <a:t>positive </a:t>
            </a:r>
            <a:r>
              <a:rPr dirty="0" spc="-30"/>
              <a:t>class </a:t>
            </a:r>
            <a:r>
              <a:rPr dirty="0" spc="40"/>
              <a:t>(frauds) </a:t>
            </a:r>
            <a:r>
              <a:rPr dirty="0" spc="60"/>
              <a:t>account </a:t>
            </a:r>
            <a:r>
              <a:rPr dirty="0" spc="150"/>
              <a:t>for </a:t>
            </a:r>
            <a:r>
              <a:rPr dirty="0" spc="-10"/>
              <a:t>0.172% </a:t>
            </a:r>
            <a:r>
              <a:rPr dirty="0" spc="130"/>
              <a:t>of </a:t>
            </a:r>
            <a:r>
              <a:rPr dirty="0" spc="35"/>
              <a:t>all </a:t>
            </a:r>
            <a:r>
              <a:rPr dirty="0" spc="40"/>
              <a:t> </a:t>
            </a:r>
            <a:r>
              <a:rPr dirty="0" spc="60"/>
              <a:t>transactions.</a:t>
            </a:r>
          </a:p>
          <a:p>
            <a:pPr marL="1402080" marR="5080">
              <a:lnSpc>
                <a:spcPct val="155000"/>
              </a:lnSpc>
            </a:pPr>
            <a:r>
              <a:rPr dirty="0" spc="95"/>
              <a:t>It </a:t>
            </a:r>
            <a:r>
              <a:rPr dirty="0" spc="60"/>
              <a:t>contains </a:t>
            </a:r>
            <a:r>
              <a:rPr dirty="0" spc="80"/>
              <a:t>only numerical </a:t>
            </a:r>
            <a:r>
              <a:rPr dirty="0" spc="130"/>
              <a:t>input </a:t>
            </a:r>
            <a:r>
              <a:rPr dirty="0" spc="40"/>
              <a:t>variables </a:t>
            </a:r>
            <a:r>
              <a:rPr dirty="0" spc="80"/>
              <a:t>which </a:t>
            </a:r>
            <a:r>
              <a:rPr dirty="0" spc="60"/>
              <a:t>are </a:t>
            </a:r>
            <a:r>
              <a:rPr dirty="0" spc="110"/>
              <a:t>the </a:t>
            </a:r>
            <a:r>
              <a:rPr dirty="0" spc="85"/>
              <a:t>result </a:t>
            </a:r>
            <a:r>
              <a:rPr dirty="0" spc="130"/>
              <a:t>of </a:t>
            </a:r>
            <a:r>
              <a:rPr dirty="0"/>
              <a:t>a </a:t>
            </a:r>
            <a:r>
              <a:rPr dirty="0" spc="-165"/>
              <a:t>PCA </a:t>
            </a:r>
            <a:r>
              <a:rPr dirty="0" spc="105"/>
              <a:t>transformation. </a:t>
            </a:r>
            <a:r>
              <a:rPr dirty="0" spc="85"/>
              <a:t>Unfortunately, </a:t>
            </a:r>
            <a:r>
              <a:rPr dirty="0" spc="90"/>
              <a:t> </a:t>
            </a:r>
            <a:r>
              <a:rPr dirty="0" spc="95"/>
              <a:t>due </a:t>
            </a:r>
            <a:r>
              <a:rPr dirty="0" spc="150"/>
              <a:t>to </a:t>
            </a:r>
            <a:r>
              <a:rPr dirty="0" spc="80"/>
              <a:t>confidentiality </a:t>
            </a:r>
            <a:r>
              <a:rPr dirty="0" spc="-10"/>
              <a:t>issues, </a:t>
            </a:r>
            <a:r>
              <a:rPr dirty="0" spc="70"/>
              <a:t>we </a:t>
            </a:r>
            <a:r>
              <a:rPr dirty="0" spc="85"/>
              <a:t>cannot </a:t>
            </a:r>
            <a:r>
              <a:rPr dirty="0" spc="90"/>
              <a:t>provide </a:t>
            </a:r>
            <a:r>
              <a:rPr dirty="0" spc="110"/>
              <a:t>the </a:t>
            </a:r>
            <a:r>
              <a:rPr dirty="0" spc="70"/>
              <a:t>original </a:t>
            </a:r>
            <a:r>
              <a:rPr dirty="0" spc="75"/>
              <a:t>features </a:t>
            </a:r>
            <a:r>
              <a:rPr dirty="0" spc="90"/>
              <a:t>and </a:t>
            </a:r>
            <a:r>
              <a:rPr dirty="0" spc="135"/>
              <a:t>more </a:t>
            </a:r>
            <a:r>
              <a:rPr dirty="0" spc="80"/>
              <a:t>background </a:t>
            </a:r>
            <a:r>
              <a:rPr dirty="0" spc="125"/>
              <a:t>information </a:t>
            </a:r>
            <a:r>
              <a:rPr dirty="0" spc="-650"/>
              <a:t> </a:t>
            </a:r>
            <a:r>
              <a:rPr dirty="0" spc="110"/>
              <a:t>about the </a:t>
            </a:r>
            <a:r>
              <a:rPr dirty="0" spc="55"/>
              <a:t>data. </a:t>
            </a:r>
            <a:r>
              <a:rPr dirty="0" spc="25"/>
              <a:t>Features </a:t>
            </a:r>
            <a:r>
              <a:rPr dirty="0" spc="-80"/>
              <a:t>V1, V2, </a:t>
            </a:r>
            <a:r>
              <a:rPr dirty="0" spc="545"/>
              <a:t>… </a:t>
            </a:r>
            <a:r>
              <a:rPr dirty="0" spc="-40"/>
              <a:t>V28 </a:t>
            </a:r>
            <a:r>
              <a:rPr dirty="0" spc="60"/>
              <a:t>are </a:t>
            </a:r>
            <a:r>
              <a:rPr dirty="0" spc="110"/>
              <a:t>the </a:t>
            </a:r>
            <a:r>
              <a:rPr dirty="0" spc="75"/>
              <a:t>principal </a:t>
            </a:r>
            <a:r>
              <a:rPr dirty="0" spc="95"/>
              <a:t>components obtained </a:t>
            </a:r>
            <a:r>
              <a:rPr dirty="0" spc="130"/>
              <a:t>with </a:t>
            </a:r>
            <a:r>
              <a:rPr dirty="0" spc="-145"/>
              <a:t>PCA, </a:t>
            </a:r>
            <a:r>
              <a:rPr dirty="0" spc="110"/>
              <a:t>the </a:t>
            </a:r>
            <a:r>
              <a:rPr dirty="0" spc="80"/>
              <a:t>only </a:t>
            </a:r>
            <a:r>
              <a:rPr dirty="0" spc="85"/>
              <a:t> </a:t>
            </a:r>
            <a:r>
              <a:rPr dirty="0" spc="75"/>
              <a:t>features</a:t>
            </a:r>
            <a:r>
              <a:rPr dirty="0" spc="-10"/>
              <a:t> </a:t>
            </a:r>
            <a:r>
              <a:rPr dirty="0" spc="80"/>
              <a:t>which</a:t>
            </a:r>
            <a:r>
              <a:rPr dirty="0" spc="-10"/>
              <a:t> </a:t>
            </a:r>
            <a:r>
              <a:rPr dirty="0" spc="35"/>
              <a:t>have</a:t>
            </a:r>
            <a:r>
              <a:rPr dirty="0" spc="-5"/>
              <a:t> </a:t>
            </a:r>
            <a:r>
              <a:rPr dirty="0" spc="145"/>
              <a:t>not</a:t>
            </a:r>
            <a:r>
              <a:rPr dirty="0" spc="-10"/>
              <a:t> </a:t>
            </a:r>
            <a:r>
              <a:rPr dirty="0" spc="70"/>
              <a:t>been</a:t>
            </a:r>
            <a:r>
              <a:rPr dirty="0" spc="-5"/>
              <a:t> </a:t>
            </a:r>
            <a:r>
              <a:rPr dirty="0" spc="114"/>
              <a:t>transformed</a:t>
            </a:r>
            <a:r>
              <a:rPr dirty="0" spc="-10"/>
              <a:t> </a:t>
            </a:r>
            <a:r>
              <a:rPr dirty="0" spc="130"/>
              <a:t>with</a:t>
            </a:r>
            <a:r>
              <a:rPr dirty="0" spc="-10"/>
              <a:t> </a:t>
            </a:r>
            <a:r>
              <a:rPr dirty="0" spc="-165"/>
              <a:t>PCA</a:t>
            </a:r>
            <a:r>
              <a:rPr dirty="0" spc="-5"/>
              <a:t> </a:t>
            </a:r>
            <a:r>
              <a:rPr dirty="0" spc="60"/>
              <a:t>are</a:t>
            </a:r>
            <a:r>
              <a:rPr dirty="0" spc="-10"/>
              <a:t> </a:t>
            </a:r>
            <a:r>
              <a:rPr dirty="0" spc="50"/>
              <a:t>'Time'</a:t>
            </a:r>
            <a:r>
              <a:rPr dirty="0" spc="-5"/>
              <a:t> </a:t>
            </a:r>
            <a:r>
              <a:rPr dirty="0" spc="90"/>
              <a:t>and</a:t>
            </a:r>
            <a:r>
              <a:rPr dirty="0" spc="-10"/>
              <a:t> </a:t>
            </a:r>
            <a:r>
              <a:rPr dirty="0" spc="90"/>
              <a:t>'Amount'.</a:t>
            </a:r>
            <a:r>
              <a:rPr dirty="0" spc="-5"/>
              <a:t> </a:t>
            </a:r>
            <a:r>
              <a:rPr dirty="0" spc="40"/>
              <a:t>Feature</a:t>
            </a:r>
            <a:r>
              <a:rPr dirty="0" spc="-10"/>
              <a:t> </a:t>
            </a:r>
            <a:r>
              <a:rPr dirty="0" spc="50"/>
              <a:t>'Time'</a:t>
            </a:r>
            <a:r>
              <a:rPr dirty="0" spc="-10"/>
              <a:t> </a:t>
            </a:r>
            <a:r>
              <a:rPr dirty="0" spc="60"/>
              <a:t>contains</a:t>
            </a:r>
            <a:r>
              <a:rPr dirty="0" spc="-5"/>
              <a:t> </a:t>
            </a:r>
            <a:r>
              <a:rPr dirty="0" spc="110"/>
              <a:t>the </a:t>
            </a:r>
            <a:r>
              <a:rPr dirty="0" spc="-650"/>
              <a:t> </a:t>
            </a:r>
            <a:r>
              <a:rPr dirty="0" spc="30"/>
              <a:t>seconds</a:t>
            </a:r>
            <a:r>
              <a:rPr dirty="0" spc="-15"/>
              <a:t> </a:t>
            </a:r>
            <a:r>
              <a:rPr dirty="0" spc="40"/>
              <a:t>elapsed</a:t>
            </a:r>
            <a:r>
              <a:rPr dirty="0" spc="-10"/>
              <a:t> </a:t>
            </a:r>
            <a:r>
              <a:rPr dirty="0" spc="85"/>
              <a:t>between</a:t>
            </a:r>
            <a:r>
              <a:rPr dirty="0" spc="-10"/>
              <a:t> </a:t>
            </a:r>
            <a:r>
              <a:rPr dirty="0" spc="20"/>
              <a:t>each</a:t>
            </a:r>
            <a:r>
              <a:rPr dirty="0" spc="-10"/>
              <a:t> </a:t>
            </a:r>
            <a:r>
              <a:rPr dirty="0" spc="80"/>
              <a:t>transaction</a:t>
            </a:r>
            <a:r>
              <a:rPr dirty="0" spc="-10"/>
              <a:t> </a:t>
            </a:r>
            <a:r>
              <a:rPr dirty="0" spc="90"/>
              <a:t>and</a:t>
            </a:r>
            <a:r>
              <a:rPr dirty="0" spc="-10"/>
              <a:t> </a:t>
            </a:r>
            <a:r>
              <a:rPr dirty="0" spc="110"/>
              <a:t>the</a:t>
            </a:r>
            <a:r>
              <a:rPr dirty="0" spc="-10"/>
              <a:t> </a:t>
            </a:r>
            <a:r>
              <a:rPr dirty="0" spc="100"/>
              <a:t>first</a:t>
            </a:r>
            <a:r>
              <a:rPr dirty="0" spc="-10"/>
              <a:t> </a:t>
            </a:r>
            <a:r>
              <a:rPr dirty="0" spc="80"/>
              <a:t>transaction</a:t>
            </a:r>
            <a:r>
              <a:rPr dirty="0" spc="-10"/>
              <a:t> </a:t>
            </a:r>
            <a:r>
              <a:rPr dirty="0" spc="100"/>
              <a:t>in</a:t>
            </a:r>
            <a:r>
              <a:rPr dirty="0" spc="-10"/>
              <a:t> </a:t>
            </a:r>
            <a:r>
              <a:rPr dirty="0" spc="110"/>
              <a:t>the</a:t>
            </a:r>
            <a:r>
              <a:rPr dirty="0" spc="-10"/>
              <a:t> </a:t>
            </a:r>
            <a:r>
              <a:rPr dirty="0" spc="50"/>
              <a:t>dataset.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95"/>
              <a:t>feature</a:t>
            </a:r>
            <a:r>
              <a:rPr dirty="0" spc="-15"/>
              <a:t> </a:t>
            </a:r>
            <a:r>
              <a:rPr dirty="0" spc="105"/>
              <a:t>'Amount' </a:t>
            </a:r>
            <a:r>
              <a:rPr dirty="0" spc="11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110"/>
              <a:t>the</a:t>
            </a:r>
            <a:r>
              <a:rPr dirty="0" spc="-10"/>
              <a:t> </a:t>
            </a:r>
            <a:r>
              <a:rPr dirty="0" spc="80"/>
              <a:t>transaction</a:t>
            </a:r>
            <a:r>
              <a:rPr dirty="0" spc="-10"/>
              <a:t> </a:t>
            </a:r>
            <a:r>
              <a:rPr dirty="0" spc="90"/>
              <a:t>Amount,</a:t>
            </a:r>
            <a:r>
              <a:rPr dirty="0" spc="-10"/>
              <a:t> </a:t>
            </a:r>
            <a:r>
              <a:rPr dirty="0" spc="80"/>
              <a:t>this</a:t>
            </a:r>
            <a:r>
              <a:rPr dirty="0" spc="-10"/>
              <a:t> </a:t>
            </a:r>
            <a:r>
              <a:rPr dirty="0" spc="95"/>
              <a:t>feature</a:t>
            </a:r>
            <a:r>
              <a:rPr dirty="0" spc="-10"/>
              <a:t> </a:t>
            </a:r>
            <a:r>
              <a:rPr dirty="0" spc="20"/>
              <a:t>can</a:t>
            </a:r>
            <a:r>
              <a:rPr dirty="0" spc="-10"/>
              <a:t> </a:t>
            </a:r>
            <a:r>
              <a:rPr dirty="0" spc="70"/>
              <a:t>be</a:t>
            </a:r>
            <a:r>
              <a:rPr dirty="0" spc="-10"/>
              <a:t> </a:t>
            </a:r>
            <a:r>
              <a:rPr dirty="0" spc="55"/>
              <a:t>used</a:t>
            </a:r>
            <a:r>
              <a:rPr dirty="0" spc="-10"/>
              <a:t> </a:t>
            </a:r>
            <a:r>
              <a:rPr dirty="0" spc="150"/>
              <a:t>for</a:t>
            </a:r>
            <a:r>
              <a:rPr dirty="0" spc="-10"/>
              <a:t> </a:t>
            </a:r>
            <a:r>
              <a:rPr dirty="0" spc="75"/>
              <a:t>example-dependant</a:t>
            </a:r>
            <a:r>
              <a:rPr dirty="0" spc="-10"/>
              <a:t> </a:t>
            </a:r>
            <a:r>
              <a:rPr dirty="0" spc="35"/>
              <a:t>cost-sensitive</a:t>
            </a:r>
            <a:r>
              <a:rPr dirty="0" spc="-10"/>
              <a:t> </a:t>
            </a:r>
            <a:r>
              <a:rPr dirty="0" spc="55"/>
              <a:t>learning.</a:t>
            </a:r>
          </a:p>
          <a:p>
            <a:pPr marL="1402080">
              <a:lnSpc>
                <a:spcPct val="100000"/>
              </a:lnSpc>
              <a:spcBef>
                <a:spcPts val="1650"/>
              </a:spcBef>
            </a:pPr>
            <a:r>
              <a:rPr dirty="0" spc="40"/>
              <a:t>Feature</a:t>
            </a:r>
            <a:r>
              <a:rPr dirty="0" spc="-15"/>
              <a:t> </a:t>
            </a:r>
            <a:r>
              <a:rPr dirty="0" spc="-25"/>
              <a:t>'Class'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 spc="110"/>
              <a:t>the</a:t>
            </a:r>
            <a:r>
              <a:rPr dirty="0" spc="-10"/>
              <a:t> </a:t>
            </a:r>
            <a:r>
              <a:rPr dirty="0" spc="55"/>
              <a:t>response</a:t>
            </a:r>
            <a:r>
              <a:rPr dirty="0" spc="-10"/>
              <a:t> </a:t>
            </a:r>
            <a:r>
              <a:rPr dirty="0" spc="55"/>
              <a:t>variable</a:t>
            </a:r>
            <a:r>
              <a:rPr dirty="0" spc="-10"/>
              <a:t> </a:t>
            </a:r>
            <a:r>
              <a:rPr dirty="0" spc="90"/>
              <a:t>and</a:t>
            </a:r>
            <a:r>
              <a:rPr dirty="0" spc="-10"/>
              <a:t> </a:t>
            </a:r>
            <a:r>
              <a:rPr dirty="0" spc="125"/>
              <a:t>it</a:t>
            </a:r>
            <a:r>
              <a:rPr dirty="0" spc="-10"/>
              <a:t> </a:t>
            </a:r>
            <a:r>
              <a:rPr dirty="0" spc="35"/>
              <a:t>takes</a:t>
            </a:r>
            <a:r>
              <a:rPr dirty="0" spc="-10"/>
              <a:t> </a:t>
            </a:r>
            <a:r>
              <a:rPr dirty="0" spc="40"/>
              <a:t>value</a:t>
            </a:r>
            <a:r>
              <a:rPr dirty="0" spc="-10"/>
              <a:t> </a:t>
            </a:r>
            <a:r>
              <a:rPr dirty="0" spc="35"/>
              <a:t>1</a:t>
            </a:r>
            <a:r>
              <a:rPr dirty="0" spc="-10"/>
              <a:t> </a:t>
            </a:r>
            <a:r>
              <a:rPr dirty="0" spc="100"/>
              <a:t>in</a:t>
            </a:r>
            <a:r>
              <a:rPr dirty="0" spc="-15"/>
              <a:t> </a:t>
            </a:r>
            <a:r>
              <a:rPr dirty="0" spc="-30"/>
              <a:t>case</a:t>
            </a:r>
            <a:r>
              <a:rPr dirty="0" spc="-10"/>
              <a:t> </a:t>
            </a:r>
            <a:r>
              <a:rPr dirty="0" spc="130"/>
              <a:t>of</a:t>
            </a:r>
            <a:r>
              <a:rPr dirty="0" spc="-10"/>
              <a:t> </a:t>
            </a:r>
            <a:r>
              <a:rPr dirty="0" spc="120"/>
              <a:t>fraud</a:t>
            </a:r>
            <a:r>
              <a:rPr dirty="0" spc="-10"/>
              <a:t> </a:t>
            </a:r>
            <a:r>
              <a:rPr dirty="0" spc="90"/>
              <a:t>and</a:t>
            </a:r>
            <a:r>
              <a:rPr dirty="0" spc="-10"/>
              <a:t> </a:t>
            </a:r>
            <a:r>
              <a:rPr dirty="0" spc="35"/>
              <a:t>0</a:t>
            </a:r>
            <a:r>
              <a:rPr dirty="0" spc="-10"/>
              <a:t> </a:t>
            </a:r>
            <a:r>
              <a:rPr dirty="0" spc="70"/>
              <a:t>otherwise.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2534" y="2952764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2534" y="4724414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06" y="618392"/>
            <a:ext cx="9454848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5456" y="765122"/>
            <a:ext cx="3045460" cy="1259205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4840"/>
              </a:lnSpc>
              <a:spcBef>
                <a:spcPts val="229"/>
              </a:spcBef>
            </a:pPr>
            <a:r>
              <a:rPr dirty="0" sz="4050" spc="160">
                <a:solidFill>
                  <a:srgbClr val="171616"/>
                </a:solidFill>
                <a:latin typeface="Arial"/>
                <a:cs typeface="Arial"/>
              </a:rPr>
              <a:t>C</a:t>
            </a:r>
            <a:r>
              <a:rPr dirty="0" sz="4050" spc="105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dirty="0" sz="4050" spc="155">
                <a:solidFill>
                  <a:srgbClr val="171616"/>
                </a:solidFill>
                <a:latin typeface="Arial"/>
                <a:cs typeface="Arial"/>
              </a:rPr>
              <a:t>rr</a:t>
            </a:r>
            <a:r>
              <a:rPr dirty="0" sz="4050" spc="240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dirty="0" sz="4050" spc="65">
                <a:solidFill>
                  <a:srgbClr val="171616"/>
                </a:solidFill>
                <a:latin typeface="Arial"/>
                <a:cs typeface="Arial"/>
              </a:rPr>
              <a:t>l</a:t>
            </a:r>
            <a:r>
              <a:rPr dirty="0" sz="4050" spc="495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dirty="0" sz="4050" spc="290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dirty="0" sz="4050" spc="65">
                <a:solidFill>
                  <a:srgbClr val="171616"/>
                </a:solidFill>
                <a:latin typeface="Arial"/>
                <a:cs typeface="Arial"/>
              </a:rPr>
              <a:t>i</a:t>
            </a:r>
            <a:r>
              <a:rPr dirty="0" sz="4050" spc="105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dirty="0" sz="4050" spc="165">
                <a:solidFill>
                  <a:srgbClr val="171616"/>
                </a:solidFill>
                <a:latin typeface="Arial"/>
                <a:cs typeface="Arial"/>
              </a:rPr>
              <a:t>n  </a:t>
            </a:r>
            <a:r>
              <a:rPr dirty="0" sz="4050" spc="250">
                <a:solidFill>
                  <a:srgbClr val="171616"/>
                </a:solidFill>
                <a:latin typeface="Arial"/>
                <a:cs typeface="Arial"/>
              </a:rPr>
              <a:t>Matrix</a:t>
            </a:r>
            <a:endParaRPr sz="40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5179" y="2525461"/>
            <a:ext cx="109023" cy="109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15914" y="2325595"/>
            <a:ext cx="7235190" cy="4768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99060">
              <a:lnSpc>
                <a:spcPct val="115300"/>
              </a:lnSpc>
              <a:spcBef>
                <a:spcPts val="90"/>
              </a:spcBef>
            </a:pPr>
            <a:r>
              <a:rPr dirty="0" sz="2250" spc="20">
                <a:solidFill>
                  <a:srgbClr val="171616"/>
                </a:solidFill>
                <a:latin typeface="Microsoft Sans Serif"/>
                <a:cs typeface="Microsoft Sans Serif"/>
              </a:rPr>
              <a:t>The</a:t>
            </a:r>
            <a:r>
              <a:rPr dirty="0" sz="225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95">
                <a:solidFill>
                  <a:srgbClr val="171616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25">
                <a:solidFill>
                  <a:srgbClr val="171616"/>
                </a:solidFill>
                <a:latin typeface="Microsoft Sans Serif"/>
                <a:cs typeface="Microsoft Sans Serif"/>
              </a:rPr>
              <a:t>matrix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60">
                <a:solidFill>
                  <a:srgbClr val="171616"/>
                </a:solidFill>
                <a:latin typeface="Microsoft Sans Serif"/>
                <a:cs typeface="Microsoft Sans Serif"/>
              </a:rPr>
              <a:t>graphically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5">
                <a:solidFill>
                  <a:srgbClr val="171616"/>
                </a:solidFill>
                <a:latin typeface="Microsoft Sans Serif"/>
                <a:cs typeface="Microsoft Sans Serif"/>
              </a:rPr>
              <a:t>gives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171616"/>
                </a:solidFill>
                <a:latin typeface="Microsoft Sans Serif"/>
                <a:cs typeface="Microsoft Sans Serif"/>
              </a:rPr>
              <a:t>us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an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60">
                <a:solidFill>
                  <a:srgbClr val="171616"/>
                </a:solidFill>
                <a:latin typeface="Microsoft Sans Serif"/>
                <a:cs typeface="Microsoft Sans Serif"/>
              </a:rPr>
              <a:t>idea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of </a:t>
            </a:r>
            <a:r>
              <a:rPr dirty="0" sz="2250" spc="-5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40">
                <a:solidFill>
                  <a:srgbClr val="171616"/>
                </a:solidFill>
                <a:latin typeface="Microsoft Sans Serif"/>
                <a:cs typeface="Microsoft Sans Serif"/>
              </a:rPr>
              <a:t>how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features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80">
                <a:solidFill>
                  <a:srgbClr val="171616"/>
                </a:solidFill>
                <a:latin typeface="Microsoft Sans Serif"/>
                <a:cs typeface="Microsoft Sans Serif"/>
              </a:rPr>
              <a:t>correlate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with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35">
                <a:solidFill>
                  <a:srgbClr val="171616"/>
                </a:solidFill>
                <a:latin typeface="Microsoft Sans Serif"/>
                <a:cs typeface="Microsoft Sans Serif"/>
              </a:rPr>
              <a:t>each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other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05">
                <a:solidFill>
                  <a:srgbClr val="171616"/>
                </a:solidFill>
                <a:latin typeface="Microsoft Sans Serif"/>
                <a:cs typeface="Microsoft Sans Serif"/>
              </a:rPr>
              <a:t>and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40">
                <a:solidFill>
                  <a:srgbClr val="171616"/>
                </a:solidFill>
                <a:latin typeface="Microsoft Sans Serif"/>
                <a:cs typeface="Microsoft Sans Serif"/>
              </a:rPr>
              <a:t>can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95">
                <a:solidFill>
                  <a:srgbClr val="171616"/>
                </a:solidFill>
                <a:latin typeface="Microsoft Sans Serif"/>
                <a:cs typeface="Microsoft Sans Serif"/>
              </a:rPr>
              <a:t>help </a:t>
            </a:r>
            <a:r>
              <a:rPr dirty="0" sz="2250" spc="-5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171616"/>
                </a:solidFill>
                <a:latin typeface="Microsoft Sans Serif"/>
                <a:cs typeface="Microsoft Sans Serif"/>
              </a:rPr>
              <a:t>us </a:t>
            </a:r>
            <a:r>
              <a:rPr dirty="0" sz="2250" spc="100">
                <a:solidFill>
                  <a:srgbClr val="171616"/>
                </a:solidFill>
                <a:latin typeface="Microsoft Sans Serif"/>
                <a:cs typeface="Microsoft Sans Serif"/>
              </a:rPr>
              <a:t>predict </a:t>
            </a:r>
            <a:r>
              <a:rPr dirty="0" sz="2250" spc="120">
                <a:solidFill>
                  <a:srgbClr val="171616"/>
                </a:solidFill>
                <a:latin typeface="Microsoft Sans Serif"/>
                <a:cs typeface="Microsoft Sans Serif"/>
              </a:rPr>
              <a:t>what </a:t>
            </a:r>
            <a:r>
              <a:rPr dirty="0" sz="2250" spc="75">
                <a:solidFill>
                  <a:srgbClr val="171616"/>
                </a:solidFill>
                <a:latin typeface="Microsoft Sans Serif"/>
                <a:cs typeface="Microsoft Sans Serif"/>
              </a:rPr>
              <a:t>are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that </a:t>
            </a:r>
            <a:r>
              <a:rPr dirty="0" sz="2250" spc="75">
                <a:solidFill>
                  <a:srgbClr val="171616"/>
                </a:solidFill>
                <a:latin typeface="Microsoft Sans Serif"/>
                <a:cs typeface="Microsoft Sans Serif"/>
              </a:rPr>
              <a:t>are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most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80">
                <a:solidFill>
                  <a:srgbClr val="171616"/>
                </a:solidFill>
                <a:latin typeface="Microsoft Sans Serif"/>
                <a:cs typeface="Microsoft Sans Serif"/>
              </a:rPr>
              <a:t>relevant</a:t>
            </a:r>
            <a:r>
              <a:rPr dirty="0" sz="225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50">
                <a:solidFill>
                  <a:srgbClr val="171616"/>
                </a:solidFill>
                <a:latin typeface="Microsoft Sans Serif"/>
                <a:cs typeface="Microsoft Sans Serif"/>
              </a:rPr>
              <a:t>for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prediction.</a:t>
            </a:r>
            <a:endParaRPr sz="2250">
              <a:latin typeface="Microsoft Sans Serif"/>
              <a:cs typeface="Microsoft Sans Serif"/>
            </a:endParaRPr>
          </a:p>
          <a:p>
            <a:pPr marL="12700" marR="5080">
              <a:lnSpc>
                <a:spcPts val="3110"/>
              </a:lnSpc>
              <a:spcBef>
                <a:spcPts val="120"/>
              </a:spcBef>
            </a:pPr>
            <a:r>
              <a:rPr dirty="0" sz="2250" spc="80">
                <a:solidFill>
                  <a:srgbClr val="171616"/>
                </a:solidFill>
                <a:latin typeface="Microsoft Sans Serif"/>
                <a:cs typeface="Microsoft Sans Serif"/>
              </a:rPr>
              <a:t>In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HeatMap we </a:t>
            </a:r>
            <a:r>
              <a:rPr dirty="0" sz="2250" spc="40">
                <a:solidFill>
                  <a:srgbClr val="171616"/>
                </a:solidFill>
                <a:latin typeface="Microsoft Sans Serif"/>
                <a:cs typeface="Microsoft Sans Serif"/>
              </a:rPr>
              <a:t>can </a:t>
            </a:r>
            <a:r>
              <a:rPr dirty="0" sz="2250" spc="45">
                <a:solidFill>
                  <a:srgbClr val="171616"/>
                </a:solidFill>
                <a:latin typeface="Microsoft Sans Serif"/>
                <a:cs typeface="Microsoft Sans Serif"/>
              </a:rPr>
              <a:t>clearly </a:t>
            </a:r>
            <a:r>
              <a:rPr dirty="0" sz="2250" spc="5">
                <a:solidFill>
                  <a:srgbClr val="171616"/>
                </a:solidFill>
                <a:latin typeface="Microsoft Sans Serif"/>
                <a:cs typeface="Microsoft Sans Serif"/>
              </a:rPr>
              <a:t>see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that most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of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 </a:t>
            </a:r>
            <a:r>
              <a:rPr dirty="0" sz="2250" spc="1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do </a:t>
            </a:r>
            <a:r>
              <a:rPr dirty="0" sz="2250" spc="150">
                <a:solidFill>
                  <a:srgbClr val="171616"/>
                </a:solidFill>
                <a:latin typeface="Microsoft Sans Serif"/>
                <a:cs typeface="Microsoft Sans Serif"/>
              </a:rPr>
              <a:t>not </a:t>
            </a:r>
            <a:r>
              <a:rPr dirty="0" sz="2250" spc="80">
                <a:solidFill>
                  <a:srgbClr val="171616"/>
                </a:solidFill>
                <a:latin typeface="Microsoft Sans Serif"/>
                <a:cs typeface="Microsoft Sans Serif"/>
              </a:rPr>
              <a:t>correlate </a:t>
            </a:r>
            <a:r>
              <a:rPr dirty="0" sz="2250" spc="150">
                <a:solidFill>
                  <a:srgbClr val="171616"/>
                </a:solidFill>
                <a:latin typeface="Microsoft Sans Serif"/>
                <a:cs typeface="Microsoft Sans Serif"/>
              </a:rPr>
              <a:t>to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other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2250" spc="155">
                <a:solidFill>
                  <a:srgbClr val="171616"/>
                </a:solidFill>
                <a:latin typeface="Microsoft Sans Serif"/>
                <a:cs typeface="Microsoft Sans Serif"/>
              </a:rPr>
              <a:t>but </a:t>
            </a:r>
            <a:r>
              <a:rPr dirty="0" sz="2250" spc="110">
                <a:solidFill>
                  <a:srgbClr val="171616"/>
                </a:solidFill>
                <a:latin typeface="Microsoft Sans Serif"/>
                <a:cs typeface="Microsoft Sans Serif"/>
              </a:rPr>
              <a:t>there </a:t>
            </a:r>
            <a:r>
              <a:rPr dirty="0" sz="2250" spc="-5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75">
                <a:solidFill>
                  <a:srgbClr val="171616"/>
                </a:solidFill>
                <a:latin typeface="Microsoft Sans Serif"/>
                <a:cs typeface="Microsoft Sans Serif"/>
              </a:rPr>
              <a:t>are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some </a:t>
            </a:r>
            <a:r>
              <a:rPr dirty="0" sz="2250" spc="85">
                <a:solidFill>
                  <a:srgbClr val="171616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2250" spc="130">
                <a:solidFill>
                  <a:srgbClr val="171616"/>
                </a:solidFill>
                <a:latin typeface="Microsoft Sans Serif"/>
                <a:cs typeface="Microsoft Sans Serif"/>
              </a:rPr>
              <a:t>that </a:t>
            </a:r>
            <a:r>
              <a:rPr dirty="0" sz="2250" spc="100">
                <a:solidFill>
                  <a:srgbClr val="171616"/>
                </a:solidFill>
                <a:latin typeface="Microsoft Sans Serif"/>
                <a:cs typeface="Microsoft Sans Serif"/>
              </a:rPr>
              <a:t>either </a:t>
            </a:r>
            <a:r>
              <a:rPr dirty="0" sz="2250" spc="40">
                <a:solidFill>
                  <a:srgbClr val="171616"/>
                </a:solidFill>
                <a:latin typeface="Microsoft Sans Serif"/>
                <a:cs typeface="Microsoft Sans Serif"/>
              </a:rPr>
              <a:t>has </a:t>
            </a:r>
            <a:r>
              <a:rPr dirty="0" sz="2250" spc="20">
                <a:solidFill>
                  <a:srgbClr val="171616"/>
                </a:solidFill>
                <a:latin typeface="Microsoft Sans Serif"/>
                <a:cs typeface="Microsoft Sans Serif"/>
              </a:rPr>
              <a:t>a </a:t>
            </a:r>
            <a:r>
              <a:rPr dirty="0" sz="2250" spc="70">
                <a:solidFill>
                  <a:srgbClr val="171616"/>
                </a:solidFill>
                <a:latin typeface="Microsoft Sans Serif"/>
                <a:cs typeface="Microsoft Sans Serif"/>
              </a:rPr>
              <a:t>positive </a:t>
            </a:r>
            <a:r>
              <a:rPr dirty="0" sz="2250" spc="155">
                <a:solidFill>
                  <a:srgbClr val="171616"/>
                </a:solidFill>
                <a:latin typeface="Microsoft Sans Serif"/>
                <a:cs typeface="Microsoft Sans Serif"/>
              </a:rPr>
              <a:t>or </a:t>
            </a:r>
            <a:r>
              <a:rPr dirty="0" sz="2250" spc="20">
                <a:solidFill>
                  <a:srgbClr val="171616"/>
                </a:solidFill>
                <a:latin typeface="Microsoft Sans Serif"/>
                <a:cs typeface="Microsoft Sans Serif"/>
              </a:rPr>
              <a:t>a </a:t>
            </a:r>
            <a:r>
              <a:rPr dirty="0" sz="2250" spc="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171616"/>
                </a:solidFill>
                <a:latin typeface="Microsoft Sans Serif"/>
                <a:cs typeface="Microsoft Sans Serif"/>
              </a:rPr>
              <a:t>negative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95">
                <a:solidFill>
                  <a:srgbClr val="171616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with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35">
                <a:solidFill>
                  <a:srgbClr val="171616"/>
                </a:solidFill>
                <a:latin typeface="Microsoft Sans Serif"/>
                <a:cs typeface="Microsoft Sans Serif"/>
              </a:rPr>
              <a:t>each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05">
                <a:solidFill>
                  <a:srgbClr val="171616"/>
                </a:solidFill>
                <a:latin typeface="Microsoft Sans Serif"/>
                <a:cs typeface="Microsoft Sans Serif"/>
              </a:rPr>
              <a:t>other.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35">
                <a:solidFill>
                  <a:srgbClr val="171616"/>
                </a:solidFill>
                <a:latin typeface="Microsoft Sans Serif"/>
                <a:cs typeface="Microsoft Sans Serif"/>
              </a:rPr>
              <a:t>For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65">
                <a:solidFill>
                  <a:srgbClr val="171616"/>
                </a:solidFill>
                <a:latin typeface="Microsoft Sans Serif"/>
                <a:cs typeface="Microsoft Sans Serif"/>
              </a:rPr>
              <a:t>example,</a:t>
            </a:r>
            <a:r>
              <a:rPr dirty="0" sz="22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-45">
                <a:solidFill>
                  <a:srgbClr val="171616"/>
                </a:solidFill>
                <a:latin typeface="Microsoft Sans Serif"/>
                <a:cs typeface="Microsoft Sans Serif"/>
              </a:rPr>
              <a:t>V2 </a:t>
            </a:r>
            <a:r>
              <a:rPr dirty="0" sz="2250" spc="-58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05">
                <a:solidFill>
                  <a:srgbClr val="171616"/>
                </a:solidFill>
                <a:latin typeface="Microsoft Sans Serif"/>
                <a:cs typeface="Microsoft Sans Serif"/>
              </a:rPr>
              <a:t>and </a:t>
            </a:r>
            <a:r>
              <a:rPr dirty="0" sz="2250" spc="-45">
                <a:solidFill>
                  <a:srgbClr val="171616"/>
                </a:solidFill>
                <a:latin typeface="Microsoft Sans Serif"/>
                <a:cs typeface="Microsoft Sans Serif"/>
              </a:rPr>
              <a:t>V5 </a:t>
            </a:r>
            <a:r>
              <a:rPr dirty="0" sz="2250" spc="75">
                <a:solidFill>
                  <a:srgbClr val="171616"/>
                </a:solidFill>
                <a:latin typeface="Microsoft Sans Serif"/>
                <a:cs typeface="Microsoft Sans Serif"/>
              </a:rPr>
              <a:t>are </a:t>
            </a:r>
            <a:r>
              <a:rPr dirty="0" sz="2250" spc="70">
                <a:solidFill>
                  <a:srgbClr val="171616"/>
                </a:solidFill>
                <a:latin typeface="Microsoft Sans Serif"/>
                <a:cs typeface="Microsoft Sans Serif"/>
              </a:rPr>
              <a:t>highly </a:t>
            </a:r>
            <a:r>
              <a:rPr dirty="0" sz="2250" spc="55">
                <a:solidFill>
                  <a:srgbClr val="171616"/>
                </a:solidFill>
                <a:latin typeface="Microsoft Sans Serif"/>
                <a:cs typeface="Microsoft Sans Serif"/>
              </a:rPr>
              <a:t>negatively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correlated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with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 </a:t>
            </a:r>
            <a:r>
              <a:rPr dirty="0" sz="2250" spc="1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00">
                <a:solidFill>
                  <a:srgbClr val="171616"/>
                </a:solidFill>
                <a:latin typeface="Microsoft Sans Serif"/>
                <a:cs typeface="Microsoft Sans Serif"/>
              </a:rPr>
              <a:t>feature </a:t>
            </a:r>
            <a:r>
              <a:rPr dirty="0" sz="2250" spc="45">
                <a:solidFill>
                  <a:srgbClr val="171616"/>
                </a:solidFill>
                <a:latin typeface="Microsoft Sans Serif"/>
                <a:cs typeface="Microsoft Sans Serif"/>
              </a:rPr>
              <a:t>called </a:t>
            </a:r>
            <a:r>
              <a:rPr dirty="0" sz="2250" spc="110">
                <a:solidFill>
                  <a:srgbClr val="171616"/>
                </a:solidFill>
                <a:latin typeface="Microsoft Sans Serif"/>
                <a:cs typeface="Microsoft Sans Serif"/>
              </a:rPr>
              <a:t>Amount. </a:t>
            </a:r>
            <a:r>
              <a:rPr dirty="0" sz="2250" spc="10">
                <a:solidFill>
                  <a:srgbClr val="171616"/>
                </a:solidFill>
                <a:latin typeface="Microsoft Sans Serif"/>
                <a:cs typeface="Microsoft Sans Serif"/>
              </a:rPr>
              <a:t>We </a:t>
            </a:r>
            <a:r>
              <a:rPr dirty="0" sz="2250" spc="40">
                <a:solidFill>
                  <a:srgbClr val="171616"/>
                </a:solidFill>
                <a:latin typeface="Microsoft Sans Serif"/>
                <a:cs typeface="Microsoft Sans Serif"/>
              </a:rPr>
              <a:t>also </a:t>
            </a:r>
            <a:r>
              <a:rPr dirty="0" sz="2250" spc="5">
                <a:solidFill>
                  <a:srgbClr val="171616"/>
                </a:solidFill>
                <a:latin typeface="Microsoft Sans Serif"/>
                <a:cs typeface="Microsoft Sans Serif"/>
              </a:rPr>
              <a:t>see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some </a:t>
            </a:r>
            <a:r>
              <a:rPr dirty="0" sz="2250" spc="95">
                <a:solidFill>
                  <a:srgbClr val="171616"/>
                </a:solidFill>
                <a:latin typeface="Microsoft Sans Serif"/>
                <a:cs typeface="Microsoft Sans Serif"/>
              </a:rPr>
              <a:t>correlation </a:t>
            </a:r>
            <a:r>
              <a:rPr dirty="0" sz="2250" spc="-5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with </a:t>
            </a:r>
            <a:r>
              <a:rPr dirty="0" sz="2250" spc="-15">
                <a:solidFill>
                  <a:srgbClr val="171616"/>
                </a:solidFill>
                <a:latin typeface="Microsoft Sans Serif"/>
                <a:cs typeface="Microsoft Sans Serif"/>
              </a:rPr>
              <a:t>V20 </a:t>
            </a:r>
            <a:r>
              <a:rPr dirty="0" sz="2250" spc="105">
                <a:solidFill>
                  <a:srgbClr val="171616"/>
                </a:solidFill>
                <a:latin typeface="Microsoft Sans Serif"/>
                <a:cs typeface="Microsoft Sans Serif"/>
              </a:rPr>
              <a:t>and </a:t>
            </a:r>
            <a:r>
              <a:rPr dirty="0" sz="2250" spc="110">
                <a:solidFill>
                  <a:srgbClr val="171616"/>
                </a:solidFill>
                <a:latin typeface="Microsoft Sans Serif"/>
                <a:cs typeface="Microsoft Sans Serif"/>
              </a:rPr>
              <a:t>Amount. </a:t>
            </a:r>
            <a:r>
              <a:rPr dirty="0" sz="2250" spc="15">
                <a:solidFill>
                  <a:srgbClr val="171616"/>
                </a:solidFill>
                <a:latin typeface="Microsoft Sans Serif"/>
                <a:cs typeface="Microsoft Sans Serif"/>
              </a:rPr>
              <a:t>This gives </a:t>
            </a:r>
            <a:r>
              <a:rPr dirty="0" sz="2250" spc="55">
                <a:solidFill>
                  <a:srgbClr val="171616"/>
                </a:solidFill>
                <a:latin typeface="Microsoft Sans Serif"/>
                <a:cs typeface="Microsoft Sans Serif"/>
              </a:rPr>
              <a:t>us </a:t>
            </a:r>
            <a:r>
              <a:rPr dirty="0" sz="2250" spc="20">
                <a:solidFill>
                  <a:srgbClr val="171616"/>
                </a:solidFill>
                <a:latin typeface="Microsoft Sans Serif"/>
                <a:cs typeface="Microsoft Sans Serif"/>
              </a:rPr>
              <a:t>a </a:t>
            </a:r>
            <a:r>
              <a:rPr dirty="0" sz="2250" spc="90">
                <a:solidFill>
                  <a:srgbClr val="171616"/>
                </a:solidFill>
                <a:latin typeface="Microsoft Sans Serif"/>
                <a:cs typeface="Microsoft Sans Serif"/>
              </a:rPr>
              <a:t>deeper </a:t>
            </a:r>
            <a:r>
              <a:rPr dirty="0" sz="2250" spc="9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00">
                <a:solidFill>
                  <a:srgbClr val="171616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225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35">
                <a:solidFill>
                  <a:srgbClr val="171616"/>
                </a:solidFill>
                <a:latin typeface="Microsoft Sans Serif"/>
                <a:cs typeface="Microsoft Sans Serif"/>
              </a:rPr>
              <a:t>of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14">
                <a:solidFill>
                  <a:srgbClr val="171616"/>
                </a:solidFill>
                <a:latin typeface="Microsoft Sans Serif"/>
                <a:cs typeface="Microsoft Sans Serif"/>
              </a:rPr>
              <a:t>the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60">
                <a:solidFill>
                  <a:srgbClr val="171616"/>
                </a:solidFill>
                <a:latin typeface="Microsoft Sans Serif"/>
                <a:cs typeface="Microsoft Sans Serif"/>
              </a:rPr>
              <a:t>Data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45">
                <a:solidFill>
                  <a:srgbClr val="171616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150">
                <a:solidFill>
                  <a:srgbClr val="171616"/>
                </a:solidFill>
                <a:latin typeface="Microsoft Sans Serif"/>
                <a:cs typeface="Microsoft Sans Serif"/>
              </a:rPr>
              <a:t>to</a:t>
            </a:r>
            <a:r>
              <a:rPr dirty="0" sz="225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30">
                <a:solidFill>
                  <a:srgbClr val="171616"/>
                </a:solidFill>
                <a:latin typeface="Microsoft Sans Serif"/>
                <a:cs typeface="Microsoft Sans Serif"/>
              </a:rPr>
              <a:t>us.</a:t>
            </a:r>
            <a:endParaRPr sz="22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5179" y="4106305"/>
            <a:ext cx="109023" cy="109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017" y="488983"/>
            <a:ext cx="9010649" cy="9305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7372" y="4238691"/>
            <a:ext cx="43440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110" b="0">
                <a:solidFill>
                  <a:srgbClr val="171616"/>
                </a:solidFill>
                <a:latin typeface="Lucida Sans Unicode"/>
                <a:cs typeface="Lucida Sans Unicode"/>
              </a:rPr>
              <a:t>Conclusion</a:t>
            </a:r>
            <a:r>
              <a:rPr dirty="0" sz="5600" spc="-340" b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5600" spc="-580" b="0">
                <a:solidFill>
                  <a:srgbClr val="171616"/>
                </a:solidFill>
                <a:latin typeface="Lucida Sans Unicode"/>
                <a:cs typeface="Lucida Sans Unicode"/>
              </a:rPr>
              <a:t>:</a:t>
            </a:r>
            <a:endParaRPr sz="5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191" y="4160904"/>
            <a:ext cx="3471588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191" y="5838181"/>
            <a:ext cx="3471588" cy="1095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3684" y="4143423"/>
            <a:ext cx="159067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705">
              <a:lnSpc>
                <a:spcPct val="1509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Aryan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Italiya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20005013100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3453" y="5805974"/>
            <a:ext cx="2010410" cy="87249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Ghanshyam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Vagh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1800" spc="-25">
                <a:solidFill>
                  <a:srgbClr val="FFFFFF"/>
                </a:solidFill>
                <a:latin typeface="Microsoft JhengHei"/>
                <a:cs typeface="Microsoft JhengHei"/>
              </a:rPr>
              <a:t>200050131120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56534" y="2676535"/>
            <a:ext cx="53397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5">
                <a:solidFill>
                  <a:srgbClr val="171616"/>
                </a:solidFill>
                <a:latin typeface="Tahoma"/>
                <a:cs typeface="Tahoma"/>
              </a:rPr>
              <a:t>T</a:t>
            </a:r>
            <a:r>
              <a:rPr dirty="0" sz="5600" spc="114">
                <a:solidFill>
                  <a:srgbClr val="171616"/>
                </a:solidFill>
                <a:latin typeface="Tahoma"/>
                <a:cs typeface="Tahoma"/>
              </a:rPr>
              <a:t>e</a:t>
            </a:r>
            <a:r>
              <a:rPr dirty="0" sz="5600" spc="445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dirty="0" sz="5600" spc="590">
                <a:solidFill>
                  <a:srgbClr val="171616"/>
                </a:solidFill>
                <a:latin typeface="Tahoma"/>
                <a:cs typeface="Tahoma"/>
              </a:rPr>
              <a:t>m</a:t>
            </a:r>
            <a:r>
              <a:rPr dirty="0" sz="5600" spc="-455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5600" spc="130">
                <a:solidFill>
                  <a:srgbClr val="171616"/>
                </a:solidFill>
                <a:latin typeface="Tahoma"/>
                <a:cs typeface="Tahoma"/>
              </a:rPr>
              <a:t>M</a:t>
            </a:r>
            <a:r>
              <a:rPr dirty="0" sz="5600" spc="114">
                <a:solidFill>
                  <a:srgbClr val="171616"/>
                </a:solidFill>
                <a:latin typeface="Tahoma"/>
                <a:cs typeface="Tahoma"/>
              </a:rPr>
              <a:t>e</a:t>
            </a:r>
            <a:r>
              <a:rPr dirty="0" sz="5600" spc="585">
                <a:solidFill>
                  <a:srgbClr val="171616"/>
                </a:solidFill>
                <a:latin typeface="Tahoma"/>
                <a:cs typeface="Tahoma"/>
              </a:rPr>
              <a:t>m</a:t>
            </a:r>
            <a:r>
              <a:rPr dirty="0" sz="5600" spc="254">
                <a:solidFill>
                  <a:srgbClr val="171616"/>
                </a:solidFill>
                <a:latin typeface="Tahoma"/>
                <a:cs typeface="Tahoma"/>
              </a:rPr>
              <a:t>b</a:t>
            </a:r>
            <a:r>
              <a:rPr dirty="0" sz="5600" spc="114">
                <a:solidFill>
                  <a:srgbClr val="171616"/>
                </a:solidFill>
                <a:latin typeface="Tahoma"/>
                <a:cs typeface="Tahoma"/>
              </a:rPr>
              <a:t>e</a:t>
            </a:r>
            <a:r>
              <a:rPr dirty="0" sz="5600" spc="-35">
                <a:solidFill>
                  <a:srgbClr val="171616"/>
                </a:solidFill>
                <a:latin typeface="Tahoma"/>
                <a:cs typeface="Tahoma"/>
              </a:rPr>
              <a:t>r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3306" y="0"/>
              <a:ext cx="3364692" cy="335995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0"/>
              <a:t>T</a:t>
            </a:r>
            <a:r>
              <a:rPr dirty="0" spc="1065"/>
              <a:t>h</a:t>
            </a:r>
            <a:r>
              <a:rPr dirty="0" spc="1680"/>
              <a:t>a</a:t>
            </a:r>
            <a:r>
              <a:rPr dirty="0" spc="1090"/>
              <a:t>n</a:t>
            </a:r>
            <a:r>
              <a:rPr dirty="0" spc="1135"/>
              <a:t>k</a:t>
            </a:r>
            <a:r>
              <a:rPr dirty="0" spc="-1260"/>
              <a:t> </a:t>
            </a:r>
            <a:r>
              <a:rPr dirty="0" spc="1000"/>
              <a:t>Y</a:t>
            </a:r>
            <a:r>
              <a:rPr dirty="0" spc="800"/>
              <a:t>o</a:t>
            </a:r>
            <a:r>
              <a:rPr dirty="0" spc="1090"/>
              <a:t>u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1028700"/>
            <a:ext cx="16055975" cy="9258300"/>
            <a:chOff x="0" y="1028700"/>
            <a:chExt cx="16055975" cy="92583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922307"/>
              <a:ext cx="3359957" cy="33646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65163" y="3776298"/>
              <a:ext cx="590549" cy="5905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9568" y="7866463"/>
              <a:ext cx="1390649" cy="13906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9345" y="5917208"/>
              <a:ext cx="590549" cy="59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Aryan Italiya_005</dc:creator>
  <cp:keywords>DAFS1IrZyS0,BAFOWL8IkyI</cp:keywords>
  <dc:title>Blue Modern Technology Business Presentation</dc:title>
  <dcterms:created xsi:type="dcterms:W3CDTF">2022-11-26T14:01:24Z</dcterms:created>
  <dcterms:modified xsi:type="dcterms:W3CDTF">2022-11-26T14:01:24Z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2022-11-24T00:00:00Z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2022-11-24T00:00:00Z</vt:filetime>
  </property>
</Properties>
</file>