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3849" r:id="rId6"/>
    <p:sldId id="261" r:id="rId7"/>
    <p:sldId id="3853" r:id="rId8"/>
    <p:sldId id="3851" r:id="rId9"/>
    <p:sldId id="3855" r:id="rId10"/>
    <p:sldId id="3856" r:id="rId11"/>
    <p:sldId id="3859" r:id="rId12"/>
    <p:sldId id="3860" r:id="rId13"/>
    <p:sldId id="3862" r:id="rId14"/>
    <p:sldId id="3874" r:id="rId15"/>
    <p:sldId id="3863" r:id="rId16"/>
    <p:sldId id="3864" r:id="rId17"/>
    <p:sldId id="3857" r:id="rId18"/>
    <p:sldId id="3858" r:id="rId19"/>
    <p:sldId id="3866" r:id="rId20"/>
    <p:sldId id="3867" r:id="rId21"/>
    <p:sldId id="3868" r:id="rId22"/>
    <p:sldId id="3873" r:id="rId23"/>
    <p:sldId id="3869" r:id="rId24"/>
    <p:sldId id="3870" r:id="rId25"/>
    <p:sldId id="3871" r:id="rId26"/>
    <p:sldId id="38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AE4A7-57B3-6706-6D80-3DA3849E7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3DAEDA-F25A-50E4-7843-F3AC1A30D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C7CFFB-0FEC-1699-BB66-DB5D632C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3DA76-17C7-DE88-8F3E-EB1C1BBD6A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2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3BC57-70EE-BD9C-BE45-582DD3B3D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B8DCC0-9614-4166-D417-DEF12456EC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AFEC2F-DA19-FCEB-C3AD-492EAF69D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759DA-1A62-6D0B-CF25-89CB194176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14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891B4-14B1-3960-6B5A-7B03C05C9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87AB96-14A4-EDCF-5680-AB6BA08E7A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36E81B-EB28-96EB-4EC3-273D0AC2F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94D9F-D4BE-A0D1-16C4-54F4462D0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52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147B7-68C2-B969-255C-83DE6CA57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B57B6E-0DD3-8477-8F47-8916A66C82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E9EA94-C825-8BDC-3E2C-87733CE3B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34486-C2A0-7CE7-DF8D-76C98FEBF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88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74F48-99E7-214A-F89D-067B2C155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6F0ED5-CE60-0849-F4A1-05AAD9A40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953F5A-6527-6BCE-9352-662342E41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B220F-088B-FC0B-5C56-C54A8D9FFF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93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B09E6-9BF2-9A8B-F53B-83233EB34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CBF135-6FF4-BD10-AB0F-F860EA75B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22E85B-D4B6-03E4-6E3F-B2E51D5F1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6A3AA-16ED-90C2-93B5-028FA3457E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85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974AC-CA3F-A042-CC6F-B42EB7D0D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A0F5B2-6F2B-723A-6C01-F97BDC3CA0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C6ABB6-288A-E70B-35AB-DCBFC2F0E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43F15-3786-9E63-AED2-3BF8CDBFD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30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AEAB2-D656-B26B-F608-D101CDFE2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DC5A0-7CF8-2EB4-008E-15516247B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58CB7C-A3DF-4EA0-DA03-3C5676C4D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DAF5D-8B3A-8CBE-1ABC-1EA919782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40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DC4C4-662D-8EC6-D2B1-4FD5C2762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4BA705-F62F-4B3D-4034-BD702529A5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262846-2650-F0A5-A2C4-718AA3747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5392F-9698-38D0-7DD7-AEFF07516B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28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FAC13-3D44-DE07-95B3-8883B4B5D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420A62-D19A-080F-CD0F-FE2A3520DA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2D00E7-1100-8CF3-0E11-9E10F7D5F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02548-7D69-E5E1-AE65-D6E02C487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02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346C1-B4EB-958B-FB5A-DF6CD325F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D25EB0-8846-CADF-23B7-292E041B16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6BEBCE-5022-1D79-9A7C-931D8F8A9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D2AAA-F206-53A4-4741-5CA258AAA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73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5E062-B160-3C9D-2756-BF6158405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1F2D94-C662-7039-C158-189E15B84A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BF2F8B-2DEE-5440-6B77-59BEBBEAF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F5A11-2880-6B75-EC14-4D6A4F29D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3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8362E-9B30-86F8-2804-0EB43E06A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F2013F-7275-E59A-8C68-43249F493D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6AB062-9670-60E3-3132-713C33E02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F6025-00E8-9501-A861-BDCE1EB786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29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Need for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Adaptive, resolution-aware designs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Super-resolution &amp; anchor 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Contextual post-processing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B345A-0F86-FF98-4D2B-F458C1FD5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868FC4-3266-E955-1551-567FACDB02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E0D223-2732-0F84-918A-B0B49759F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42EF9-148E-AB02-15B5-799566ACC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0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D7893-2CE3-99D9-33D9-AE290EE4E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F028A0-E21D-C294-D4B9-1E921F226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3B5EDB-E8D5-D77A-F923-4CBBCB25A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E0BDA-F698-50E8-A56C-7439C5F012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95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72E7D-FE86-2949-4297-2D9FFFE8E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C1CBF7-FB9A-BA56-B231-505EA93381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C95ED6-C455-1D5B-0271-F3E3B1B10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22D84-95AF-2951-B866-CEE7F5252A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02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7C30E-92CB-C5B5-F36E-232A5E819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1EE865-65FC-9352-A2F6-CB97D43D4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61CC68-03E4-A35A-8531-360CA40C1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0051D-94EC-5A53-150A-A52C4C881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1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1286" y="2585884"/>
            <a:ext cx="6261291" cy="1520379"/>
          </a:xfrm>
          <a:noFill/>
        </p:spPr>
        <p:txBody>
          <a:bodyPr anchor="b">
            <a:noAutofit/>
          </a:bodyPr>
          <a:lstStyle/>
          <a:p>
            <a:pPr algn="l"/>
            <a:r>
              <a:rPr lang="en-US" sz="3000" b="1" dirty="0"/>
              <a:t>Tiny Object-Aware Multi-Stage </a:t>
            </a:r>
            <a:r>
              <a:rPr lang="en-US" sz="3000" b="1" dirty="0" err="1"/>
              <a:t>Blockwise</a:t>
            </a:r>
            <a:r>
              <a:rPr lang="en-US" sz="3000" b="1" dirty="0"/>
              <a:t> Framework for Thermal Object Detection Using </a:t>
            </a:r>
            <a:r>
              <a:rPr lang="en-US" sz="3000" b="1" dirty="0" err="1"/>
              <a:t>EfficientDet</a:t>
            </a:r>
            <a:endParaRPr lang="en-US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4D5859-D8BB-C64C-50BC-9C31D63CBEF1}"/>
              </a:ext>
            </a:extLst>
          </p:cNvPr>
          <p:cNvSpPr txBox="1"/>
          <p:nvPr/>
        </p:nvSpPr>
        <p:spPr>
          <a:xfrm>
            <a:off x="5371286" y="439631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Aryan Raj</a:t>
            </a:r>
          </a:p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Tridib Chatterjee</a:t>
            </a:r>
            <a:br>
              <a:rPr lang="en-IN" sz="2000" dirty="0">
                <a:solidFill>
                  <a:schemeClr val="bg1"/>
                </a:solidFill>
                <a:latin typeface="+mj-lt"/>
              </a:rPr>
            </a:br>
            <a:r>
              <a:rPr lang="en-IN" sz="2000" dirty="0">
                <a:solidFill>
                  <a:schemeClr val="bg1"/>
                </a:solidFill>
                <a:latin typeface="+mj-lt"/>
              </a:rPr>
              <a:t>Parth Khairnar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C9202-0C0C-09CB-F76E-4FF673A38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8CE5-1331-34EB-5EA9-AC6C04C1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IN" dirty="0"/>
              <a:t>Methodology – Pipeline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9AEB-AECD-D934-BEFF-96D1068CAA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2281986"/>
            <a:ext cx="5257799" cy="427121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IN" sz="2000" b="1" dirty="0"/>
              <a:t>4-Stage Pipeline Breakdown</a:t>
            </a:r>
            <a:endParaRPr lang="en-IN" sz="2000" dirty="0"/>
          </a:p>
          <a:p>
            <a:r>
              <a:rPr lang="en-IN" sz="2000" dirty="0"/>
              <a:t>Lightweight Filtering – Remove background blocks</a:t>
            </a:r>
          </a:p>
          <a:p>
            <a:r>
              <a:rPr lang="en-IN" sz="2000" dirty="0" err="1"/>
              <a:t>EfficientDet</a:t>
            </a:r>
            <a:r>
              <a:rPr lang="en-IN" sz="2000" dirty="0"/>
              <a:t> Backbone – Feature extraction with </a:t>
            </a:r>
            <a:r>
              <a:rPr lang="en-IN" sz="2000" dirty="0" err="1"/>
              <a:t>BiFPN</a:t>
            </a:r>
            <a:endParaRPr lang="en-IN" sz="2000" dirty="0"/>
          </a:p>
          <a:p>
            <a:r>
              <a:rPr lang="en-IN" sz="2000" dirty="0"/>
              <a:t>Classification &amp; Regression – Predict class + bounding box</a:t>
            </a:r>
          </a:p>
          <a:p>
            <a:r>
              <a:rPr lang="en-IN" sz="2000" dirty="0"/>
              <a:t>Post-processing – Spatial consistency, NMS, final refinement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7830C-C7D3-8A3A-5007-24D79E8F87C2}"/>
              </a:ext>
            </a:extLst>
          </p:cNvPr>
          <p:cNvSpPr txBox="1"/>
          <p:nvPr/>
        </p:nvSpPr>
        <p:spPr>
          <a:xfrm>
            <a:off x="838200" y="1577722"/>
            <a:ext cx="60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Multi-Stage </a:t>
            </a:r>
            <a:r>
              <a:rPr lang="en-IN" sz="2000" b="1" dirty="0" err="1"/>
              <a:t>Blockwise</a:t>
            </a:r>
            <a:r>
              <a:rPr lang="en-IN" sz="2000" b="1" dirty="0"/>
              <a:t> Detection Framework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F780A-0A03-7E2B-DB1F-3F8CEFDD955A}"/>
              </a:ext>
            </a:extLst>
          </p:cNvPr>
          <p:cNvSpPr txBox="1"/>
          <p:nvPr/>
        </p:nvSpPr>
        <p:spPr>
          <a:xfrm>
            <a:off x="6364705" y="2281986"/>
            <a:ext cx="452387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Why Multi-Stage?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Efficient use of compute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Better small object focus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Early rejection of useless regions</a:t>
            </a:r>
          </a:p>
          <a:p>
            <a:endParaRPr lang="en-IN" sz="2000" dirty="0"/>
          </a:p>
          <a:p>
            <a:r>
              <a:rPr lang="en-IN" sz="2000" dirty="0"/>
              <a:t>Implemented in </a:t>
            </a:r>
            <a:r>
              <a:rPr lang="en-IN" sz="2000" dirty="0" err="1"/>
              <a:t>PyTorch</a:t>
            </a:r>
            <a:r>
              <a:rPr lang="en-IN" sz="2000" dirty="0"/>
              <a:t>, runs in &lt;100ms per frame @ 640×512 on RTX 3090</a:t>
            </a:r>
          </a:p>
        </p:txBody>
      </p:sp>
    </p:spTree>
    <p:extLst>
      <p:ext uri="{BB962C8B-B14F-4D97-AF65-F5344CB8AC3E}">
        <p14:creationId xmlns:p14="http://schemas.microsoft.com/office/powerpoint/2010/main" val="138700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619D93-6C2F-60A2-C57E-02AB5459A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10" y="746943"/>
            <a:ext cx="9516979" cy="536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6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58400-FAF4-F335-C187-6AB85BBD6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BE99-0ACE-0A2F-1716-8B6DE3E6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IN" dirty="0"/>
              <a:t>Methodology – Pipeline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422D-3A89-4A7E-FEBF-863837266E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2281986"/>
            <a:ext cx="5257799" cy="427121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b="1" dirty="0"/>
              <a:t>Key Idea:</a:t>
            </a:r>
            <a:r>
              <a:rPr lang="en-US" sz="2000" dirty="0"/>
              <a:t> Most of a thermal image is empty or irrelevant (e.g., sky, road)</a:t>
            </a:r>
          </a:p>
          <a:p>
            <a:pPr>
              <a:buNone/>
            </a:pPr>
            <a:r>
              <a:rPr lang="en-US" sz="2000" b="1" dirty="0"/>
              <a:t>Filtering CNN Architecture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2 Convolution layers → </a:t>
            </a:r>
            <a:r>
              <a:rPr lang="en-US" sz="2000" dirty="0" err="1"/>
              <a:t>ReLU</a:t>
            </a:r>
            <a:r>
              <a:rPr lang="en-US" sz="2000" dirty="0"/>
              <a:t> + </a:t>
            </a:r>
            <a:r>
              <a:rPr lang="en-US" sz="2000" dirty="0" err="1"/>
              <a:t>BatchNorm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1 Max Pooling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1 Fully Connected layer → Binary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1E539-56FA-F192-C8B9-6BAB603C3F8E}"/>
              </a:ext>
            </a:extLst>
          </p:cNvPr>
          <p:cNvSpPr txBox="1"/>
          <p:nvPr/>
        </p:nvSpPr>
        <p:spPr>
          <a:xfrm>
            <a:off x="838200" y="1577722"/>
            <a:ext cx="60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Stage 1: Smart Filtering Saves Compute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2F1076-0C95-F434-8C33-4AE5047FD7C7}"/>
              </a:ext>
            </a:extLst>
          </p:cNvPr>
          <p:cNvSpPr txBox="1"/>
          <p:nvPr/>
        </p:nvSpPr>
        <p:spPr>
          <a:xfrm>
            <a:off x="6244389" y="2281986"/>
            <a:ext cx="510941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Block-Based Inference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Split image into 64×64 blocks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Drop blocks with confidence &lt; 0.3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Retain only informative regions for </a:t>
            </a:r>
            <a:r>
              <a:rPr lang="en-IN" sz="2000" dirty="0" err="1"/>
              <a:t>EfficientDet</a:t>
            </a:r>
            <a:endParaRPr lang="en-IN" sz="2000" dirty="0"/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r>
              <a:rPr lang="en-IN" sz="2000" b="1" dirty="0"/>
              <a:t>Result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38% fewer regions → faster inference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90%+ precision in retaining useful blocks</a:t>
            </a:r>
          </a:p>
        </p:txBody>
      </p:sp>
    </p:spTree>
    <p:extLst>
      <p:ext uri="{BB962C8B-B14F-4D97-AF65-F5344CB8AC3E}">
        <p14:creationId xmlns:p14="http://schemas.microsoft.com/office/powerpoint/2010/main" val="201331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4CFE3-AF7F-C8F5-88E1-B0F10A3C5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ABE5-ECD5-7E03-2CC7-C689FCAD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IN" dirty="0"/>
              <a:t>Methodology – Pipeline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3F62-15DD-9812-4559-6320508B3A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2281986"/>
            <a:ext cx="5257799" cy="427121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b="1" dirty="0"/>
              <a:t>Stage 2: Feature Extraction (</a:t>
            </a:r>
            <a:r>
              <a:rPr lang="en-US" sz="2000" b="1" dirty="0" err="1"/>
              <a:t>EfficientDet</a:t>
            </a:r>
            <a:r>
              <a:rPr lang="en-US" sz="20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BiFPN</a:t>
            </a:r>
            <a:r>
              <a:rPr lang="en-US" sz="2000" dirty="0"/>
              <a:t> aggregates multi-scale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Image resized to 768×640 (D3) or 512×384 (D0)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Weighted feature fusion to highlight fine details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CF69B-2F5C-D6A4-C30D-BEDF93287AE0}"/>
              </a:ext>
            </a:extLst>
          </p:cNvPr>
          <p:cNvSpPr txBox="1"/>
          <p:nvPr/>
        </p:nvSpPr>
        <p:spPr>
          <a:xfrm>
            <a:off x="838200" y="1577722"/>
            <a:ext cx="60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Stages 2–3: From Features to Final Boxes</a:t>
            </a:r>
            <a:endParaRPr lang="en-IN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F2ED1-3269-B4D6-BEBF-5EBD15FC2035}"/>
              </a:ext>
            </a:extLst>
          </p:cNvPr>
          <p:cNvSpPr txBox="1"/>
          <p:nvPr/>
        </p:nvSpPr>
        <p:spPr>
          <a:xfrm>
            <a:off x="6244389" y="2281986"/>
            <a:ext cx="510941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Stage 3: Classification + Regression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Classification Head:</a:t>
            </a:r>
          </a:p>
          <a:p>
            <a:pPr>
              <a:buClr>
                <a:schemeClr val="accent2"/>
              </a:buClr>
            </a:pPr>
            <a:r>
              <a:rPr lang="en-IN" sz="2000" dirty="0"/>
              <a:t>      Separable conv layers → Class probabilities</a:t>
            </a:r>
          </a:p>
          <a:p>
            <a:pPr>
              <a:buClr>
                <a:schemeClr val="accent2"/>
              </a:buClr>
            </a:pPr>
            <a:endParaRPr lang="en-IN" sz="20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Regression Head:</a:t>
            </a:r>
          </a:p>
          <a:p>
            <a:pPr>
              <a:buClr>
                <a:schemeClr val="accent2"/>
              </a:buClr>
            </a:pPr>
            <a:r>
              <a:rPr lang="en-IN" sz="2000" dirty="0"/>
              <a:t>      Predicts offsets: </a:t>
            </a:r>
            <a:r>
              <a:rPr lang="el-GR" sz="2000" dirty="0"/>
              <a:t>Δ</a:t>
            </a:r>
            <a:r>
              <a:rPr lang="en-IN" sz="2000" dirty="0"/>
              <a:t>x, </a:t>
            </a:r>
            <a:r>
              <a:rPr lang="el-GR" sz="2000" dirty="0"/>
              <a:t>Δ</a:t>
            </a:r>
            <a:r>
              <a:rPr lang="en-IN" sz="2000" dirty="0"/>
              <a:t>y, </a:t>
            </a:r>
            <a:r>
              <a:rPr lang="el-GR" sz="2000" dirty="0"/>
              <a:t>Δ</a:t>
            </a:r>
            <a:r>
              <a:rPr lang="en-IN" sz="2000" dirty="0"/>
              <a:t>w, </a:t>
            </a:r>
            <a:r>
              <a:rPr lang="el-GR" sz="2000" dirty="0"/>
              <a:t>Δ</a:t>
            </a:r>
            <a:r>
              <a:rPr lang="en-IN" sz="2000" dirty="0"/>
              <a:t>h</a:t>
            </a:r>
          </a:p>
          <a:p>
            <a:pPr>
              <a:buClr>
                <a:schemeClr val="accent2"/>
              </a:buClr>
            </a:pPr>
            <a:r>
              <a:rPr lang="en-IN" sz="2000" dirty="0"/>
              <a:t>      Converts back to bounding boxes</a:t>
            </a:r>
          </a:p>
          <a:p>
            <a:pPr>
              <a:buClr>
                <a:schemeClr val="accent2"/>
              </a:buClr>
            </a:pPr>
            <a:endParaRPr lang="en-IN" sz="20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Handling Imbalance</a:t>
            </a:r>
          </a:p>
          <a:p>
            <a:pPr>
              <a:buClr>
                <a:schemeClr val="accent2"/>
              </a:buClr>
            </a:pPr>
            <a:r>
              <a:rPr lang="en-IN" sz="2000" dirty="0"/>
              <a:t>       Use Focal Loss for classification</a:t>
            </a:r>
          </a:p>
          <a:p>
            <a:pPr>
              <a:buClr>
                <a:schemeClr val="accent2"/>
              </a:buClr>
            </a:pPr>
            <a:r>
              <a:rPr lang="en-IN" sz="2000" dirty="0"/>
              <a:t>       Use Smooth-L1 for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F9210-9362-6DA6-2F65-E0E78F75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021" y="4824567"/>
            <a:ext cx="2574758" cy="11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2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486F4-5754-2EFA-4B0A-9CD071E60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6FD7-BE55-47E7-E24F-D755F4D3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Our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A780-D6FA-EF1D-074C-5E2F2F5FA5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00201"/>
            <a:ext cx="9990221" cy="427121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b="1" dirty="0"/>
              <a:t>Tiny-Object-Aware Multi-Stage Pipeline</a:t>
            </a:r>
          </a:p>
          <a:p>
            <a:pPr algn="just"/>
            <a:r>
              <a:rPr lang="en-US" sz="2000" dirty="0"/>
              <a:t>Modular design optimized for thermal object detection</a:t>
            </a:r>
          </a:p>
          <a:p>
            <a:pPr algn="just"/>
            <a:r>
              <a:rPr lang="en-US" sz="2000" dirty="0"/>
              <a:t>Uses a filter-first block to discard low-info regions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 err="1"/>
              <a:t>EfficientDet</a:t>
            </a:r>
            <a:r>
              <a:rPr lang="en-US" sz="2000" b="1" dirty="0"/>
              <a:t> + Enhancements</a:t>
            </a:r>
          </a:p>
          <a:p>
            <a:pPr algn="just"/>
            <a:r>
              <a:rPr lang="en-US" sz="2000" dirty="0"/>
              <a:t>Adaptive anchor box tuning</a:t>
            </a:r>
          </a:p>
          <a:p>
            <a:pPr algn="just"/>
            <a:r>
              <a:rPr lang="en-US" sz="2000" dirty="0"/>
              <a:t>Super-resolution preprocessing</a:t>
            </a:r>
          </a:p>
          <a:p>
            <a:pPr algn="just"/>
            <a:r>
              <a:rPr lang="en-US" sz="2000" dirty="0"/>
              <a:t>Context-aware detection layers</a:t>
            </a:r>
          </a:p>
        </p:txBody>
      </p:sp>
    </p:spTree>
    <p:extLst>
      <p:ext uri="{BB962C8B-B14F-4D97-AF65-F5344CB8AC3E}">
        <p14:creationId xmlns:p14="http://schemas.microsoft.com/office/powerpoint/2010/main" val="2550346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BC19F-9416-3DC9-5A75-E105D6CD9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5DC6-7D0C-966A-4D01-0CE7E52A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Our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EBAA-57EB-4FC1-067A-4370E24572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00201"/>
            <a:ext cx="9990221" cy="427121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b="1" dirty="0"/>
              <a:t>Occlusion-Aware Refinement</a:t>
            </a:r>
          </a:p>
          <a:p>
            <a:pPr algn="just"/>
            <a:r>
              <a:rPr lang="en-US" sz="2000" dirty="0"/>
              <a:t>Multi-stage detection allows partial object recovery</a:t>
            </a:r>
          </a:p>
          <a:p>
            <a:pPr algn="just"/>
            <a:r>
              <a:rPr lang="en-US" sz="2000" dirty="0"/>
              <a:t>Spatial consistency checks during post-processing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/>
              <a:t>Performance and Deployment Ready</a:t>
            </a:r>
          </a:p>
          <a:p>
            <a:pPr algn="just"/>
            <a:r>
              <a:rPr lang="en-US" sz="2000" dirty="0"/>
              <a:t>Real-time on edge GPUs (e.g., RTX 3090, Jetson)</a:t>
            </a:r>
          </a:p>
          <a:p>
            <a:pPr algn="just"/>
            <a:r>
              <a:rPr lang="en-US" sz="2000" dirty="0"/>
              <a:t>Outperforms state-of-the-art (PMBW, YOLO-TIR) on FLIR dataset</a:t>
            </a:r>
          </a:p>
          <a:p>
            <a:pPr marL="0" indent="0" algn="just">
              <a:buNone/>
            </a:pPr>
            <a:r>
              <a:rPr lang="en-US" sz="2000" dirty="0"/>
              <a:t>Mean AP ↑ on tiny objects from 64.6% → </a:t>
            </a:r>
            <a:r>
              <a:rPr lang="en-US" sz="2000" b="1" dirty="0"/>
              <a:t>77.3%</a:t>
            </a:r>
          </a:p>
        </p:txBody>
      </p:sp>
    </p:spTree>
    <p:extLst>
      <p:ext uri="{BB962C8B-B14F-4D97-AF65-F5344CB8AC3E}">
        <p14:creationId xmlns:p14="http://schemas.microsoft.com/office/powerpoint/2010/main" val="37620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42978-A9DF-104E-29B7-595822D98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4F09-1ABB-180D-A4AA-E55D375E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IN" dirty="0"/>
              <a:t>Performance Gains from Enhancements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F461-234C-B3BB-ABBE-D4982150BC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2281986"/>
            <a:ext cx="5622757" cy="427121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b="1" dirty="0"/>
              <a:t>Before vs After Enhancement (EfficientDet-D3):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B5A1-5878-A33D-8197-1BE37198F1F0}"/>
              </a:ext>
            </a:extLst>
          </p:cNvPr>
          <p:cNvSpPr txBox="1"/>
          <p:nvPr/>
        </p:nvSpPr>
        <p:spPr>
          <a:xfrm>
            <a:off x="838200" y="1577722"/>
            <a:ext cx="60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Impact of Enhancements on </a:t>
            </a:r>
            <a:r>
              <a:rPr lang="en-US" sz="2000" b="1" dirty="0" err="1"/>
              <a:t>mAP</a:t>
            </a:r>
            <a:endParaRPr lang="en-IN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493AAF-BD0F-6D9A-B346-0B78809A656B}"/>
              </a:ext>
            </a:extLst>
          </p:cNvPr>
          <p:cNvSpPr txBox="1"/>
          <p:nvPr/>
        </p:nvSpPr>
        <p:spPr>
          <a:xfrm>
            <a:off x="6833936" y="2281986"/>
            <a:ext cx="451986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Tiny Object Focused Metrics:</a:t>
            </a:r>
          </a:p>
          <a:p>
            <a:pPr>
              <a:buNone/>
            </a:pPr>
            <a:endParaRPr lang="en-US" sz="20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‘Person’ class </a:t>
            </a:r>
            <a:r>
              <a:rPr lang="en-US" sz="2000" dirty="0" err="1"/>
              <a:t>mAP</a:t>
            </a:r>
            <a:r>
              <a:rPr lang="en-US" sz="2000" dirty="0"/>
              <a:t> ↑ by 3.8% with SR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Much better detection for small bikes, pedestrians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Conclusion:</a:t>
            </a:r>
            <a:r>
              <a:rPr lang="en-US" sz="2000" dirty="0"/>
              <a:t> Enhancements significantly boost performance without sacrificing speed</a:t>
            </a:r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1A334C-489B-63A9-F680-4AC91D9DC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82882"/>
              </p:ext>
            </p:extLst>
          </p:nvPr>
        </p:nvGraphicFramePr>
        <p:xfrm>
          <a:off x="838200" y="3130547"/>
          <a:ext cx="5622758" cy="147297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668946">
                  <a:extLst>
                    <a:ext uri="{9D8B030D-6E8A-4147-A177-3AD203B41FA5}">
                      <a16:colId xmlns:a16="http://schemas.microsoft.com/office/drawing/2014/main" val="263740110"/>
                    </a:ext>
                  </a:extLst>
                </a:gridCol>
                <a:gridCol w="1953812">
                  <a:extLst>
                    <a:ext uri="{9D8B030D-6E8A-4147-A177-3AD203B41FA5}">
                      <a16:colId xmlns:a16="http://schemas.microsoft.com/office/drawing/2014/main" val="3644554400"/>
                    </a:ext>
                  </a:extLst>
                </a:gridCol>
              </a:tblGrid>
              <a:tr h="368244">
                <a:tc>
                  <a:txBody>
                    <a:bodyPr/>
                    <a:lstStyle/>
                    <a:p>
                      <a:r>
                        <a:rPr lang="en-IN" dirty="0"/>
                        <a:t>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mAP@0.5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02266"/>
                  </a:ext>
                </a:extLst>
              </a:tr>
              <a:tr h="368244">
                <a:tc>
                  <a:txBody>
                    <a:bodyPr/>
                    <a:lstStyle/>
                    <a:p>
                      <a:r>
                        <a:rPr lang="en-IN" dirty="0"/>
                        <a:t>Baseline EfficientDet-D3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117453"/>
                  </a:ext>
                </a:extLst>
              </a:tr>
              <a:tr h="368244">
                <a:tc>
                  <a:txBody>
                    <a:bodyPr/>
                    <a:lstStyle/>
                    <a:p>
                      <a:r>
                        <a:rPr lang="en-IN" dirty="0"/>
                        <a:t>+ </a:t>
                      </a:r>
                      <a:r>
                        <a:rPr lang="en-IN" dirty="0" err="1"/>
                        <a:t>Blockwise</a:t>
                      </a:r>
                      <a:r>
                        <a:rPr lang="en-IN" dirty="0"/>
                        <a:t>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5428"/>
                  </a:ext>
                </a:extLst>
              </a:tr>
              <a:tr h="368244">
                <a:tc>
                  <a:txBody>
                    <a:bodyPr/>
                    <a:lstStyle/>
                    <a:p>
                      <a:r>
                        <a:rPr lang="en-IN" dirty="0"/>
                        <a:t>+ Super-Resolution + Anchors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77.3%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34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176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1D4FB-25A1-A645-855F-67AB90338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C5A8-2492-C72F-D592-077B16F2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IN" dirty="0"/>
              <a:t>Occlusion Handling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8D051-8F3C-CC4D-E60F-FB1BFB5F7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2281986"/>
            <a:ext cx="5622757" cy="427121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b="1" dirty="0"/>
              <a:t>Challenge: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~17.3% of ‘person’ annotations in FLIR are partially occluded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Thermal images lack texture → harder to recover hidden parts</a:t>
            </a:r>
          </a:p>
          <a:p>
            <a:pPr>
              <a:buNone/>
            </a:pPr>
            <a:r>
              <a:rPr lang="en-US" sz="2000" b="1" dirty="0"/>
              <a:t>Our Solution: Multi-Stage Refinement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Low-confidence boxes at earlier stages are re-evaluated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Spatial memory reused for partial evidence aggregation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D7990-FB0A-191E-7448-ECF282D497D1}"/>
              </a:ext>
            </a:extLst>
          </p:cNvPr>
          <p:cNvSpPr txBox="1"/>
          <p:nvPr/>
        </p:nvSpPr>
        <p:spPr>
          <a:xfrm>
            <a:off x="838200" y="1577722"/>
            <a:ext cx="60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Seeing What’s Partially Hidden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1C9BB3-CFA1-7656-705D-FC805A96E538}"/>
              </a:ext>
            </a:extLst>
          </p:cNvPr>
          <p:cNvSpPr txBox="1"/>
          <p:nvPr/>
        </p:nvSpPr>
        <p:spPr>
          <a:xfrm>
            <a:off x="6833936" y="2281986"/>
            <a:ext cx="451986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 err="1"/>
              <a:t>mAP</a:t>
            </a:r>
            <a:r>
              <a:rPr lang="en-IN" sz="2000" b="1" dirty="0"/>
              <a:t> Comparison (Occlusion Study)</a:t>
            </a:r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r>
              <a:rPr lang="en-US" sz="2000" b="1" dirty="0"/>
              <a:t>Still a Challenge:</a:t>
            </a:r>
            <a:r>
              <a:rPr lang="en-US" sz="2000" dirty="0"/>
              <a:t> Dynamic occlusion (e.g., moving pedestrians) remains tough</a:t>
            </a:r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5A38C2-D6CE-3976-6FBB-A88B1F48B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68729"/>
              </p:ext>
            </p:extLst>
          </p:nvPr>
        </p:nvGraphicFramePr>
        <p:xfrm>
          <a:off x="7121690" y="3070080"/>
          <a:ext cx="3944353" cy="110473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73758">
                  <a:extLst>
                    <a:ext uri="{9D8B030D-6E8A-4147-A177-3AD203B41FA5}">
                      <a16:colId xmlns:a16="http://schemas.microsoft.com/office/drawing/2014/main" val="263740110"/>
                    </a:ext>
                  </a:extLst>
                </a:gridCol>
                <a:gridCol w="1370595">
                  <a:extLst>
                    <a:ext uri="{9D8B030D-6E8A-4147-A177-3AD203B41FA5}">
                      <a16:colId xmlns:a16="http://schemas.microsoft.com/office/drawing/2014/main" val="3644554400"/>
                    </a:ext>
                  </a:extLst>
                </a:gridCol>
              </a:tblGrid>
              <a:tr h="368244">
                <a:tc>
                  <a:txBody>
                    <a:bodyPr/>
                    <a:lstStyle/>
                    <a:p>
                      <a:r>
                        <a:rPr lang="en-IN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mAP@0.5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02266"/>
                  </a:ext>
                </a:extLst>
              </a:tr>
              <a:tr h="368244">
                <a:tc>
                  <a:txBody>
                    <a:bodyPr/>
                    <a:lstStyle/>
                    <a:p>
                      <a:r>
                        <a:rPr lang="en-IN" dirty="0"/>
                        <a:t>Fully 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117453"/>
                  </a:ext>
                </a:extLst>
              </a:tr>
              <a:tr h="368244">
                <a:tc>
                  <a:txBody>
                    <a:bodyPr/>
                    <a:lstStyle/>
                    <a:p>
                      <a:r>
                        <a:rPr lang="en-IN" dirty="0"/>
                        <a:t>Partially Occluded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5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343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F3F67-AC91-C281-E803-3A6AFD041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EB56-6382-8871-C492-122F5F67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IN" dirty="0"/>
              <a:t>Results &amp;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4AE4-3AF3-14AC-C5C9-DB8F77B803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96669"/>
            <a:ext cx="5622757" cy="427121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b="1" dirty="0"/>
              <a:t>Class-wise </a:t>
            </a:r>
            <a:r>
              <a:rPr lang="en-US" sz="2000" b="1" dirty="0" err="1"/>
              <a:t>mAP</a:t>
            </a:r>
            <a:r>
              <a:rPr lang="en-US" sz="2000" b="1" dirty="0"/>
              <a:t> Comparison on FLIR: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60D562-CD10-9E03-F368-31C217541114}"/>
              </a:ext>
            </a:extLst>
          </p:cNvPr>
          <p:cNvSpPr txBox="1"/>
          <p:nvPr/>
        </p:nvSpPr>
        <p:spPr>
          <a:xfrm>
            <a:off x="7020427" y="1496669"/>
            <a:ext cx="451986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Ablation Study: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 err="1"/>
              <a:t>Blockwise</a:t>
            </a:r>
            <a:r>
              <a:rPr lang="en-IN" sz="2000" dirty="0"/>
              <a:t> Filtering: +1.9%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Super-Resolution: +5.0%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Context Fusion: Enhanced recall for tiny + occluded classes</a:t>
            </a:r>
          </a:p>
          <a:p>
            <a:pPr>
              <a:buClr>
                <a:schemeClr val="accent2"/>
              </a:buClr>
            </a:pPr>
            <a:endParaRPr lang="en-IN" sz="2000" dirty="0"/>
          </a:p>
          <a:p>
            <a:pPr>
              <a:buNone/>
            </a:pPr>
            <a:r>
              <a:rPr lang="en-IN" sz="2000" b="1" dirty="0"/>
              <a:t>Training Setup:</a:t>
            </a:r>
            <a:endParaRPr lang="en-IN" sz="20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3-stage training on RTX 3090 (24GB VRAM)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Learning rate: 0.001 (exp decay)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COCO </a:t>
            </a:r>
            <a:r>
              <a:rPr lang="en-IN" sz="2000" dirty="0" err="1"/>
              <a:t>mAP</a:t>
            </a:r>
            <a:r>
              <a:rPr lang="en-IN" sz="2000" dirty="0"/>
              <a:t> metric, </a:t>
            </a:r>
            <a:r>
              <a:rPr lang="en-IN" sz="2000" dirty="0" err="1"/>
              <a:t>IoU</a:t>
            </a:r>
            <a:r>
              <a:rPr lang="en-IN" sz="2000" dirty="0"/>
              <a:t> = 0.5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BDAD76-17DA-B0AA-A200-06F183BE1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65100"/>
              </p:ext>
            </p:extLst>
          </p:nvPr>
        </p:nvGraphicFramePr>
        <p:xfrm>
          <a:off x="409145" y="2544726"/>
          <a:ext cx="6051812" cy="1381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15553">
                  <a:extLst>
                    <a:ext uri="{9D8B030D-6E8A-4147-A177-3AD203B41FA5}">
                      <a16:colId xmlns:a16="http://schemas.microsoft.com/office/drawing/2014/main" val="1915384603"/>
                    </a:ext>
                  </a:extLst>
                </a:gridCol>
                <a:gridCol w="936435">
                  <a:extLst>
                    <a:ext uri="{9D8B030D-6E8A-4147-A177-3AD203B41FA5}">
                      <a16:colId xmlns:a16="http://schemas.microsoft.com/office/drawing/2014/main" val="1133067046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147563366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3847091738"/>
                    </a:ext>
                  </a:extLst>
                </a:gridCol>
                <a:gridCol w="1211714">
                  <a:extLst>
                    <a:ext uri="{9D8B030D-6E8A-4147-A177-3AD203B41FA5}">
                      <a16:colId xmlns:a16="http://schemas.microsoft.com/office/drawing/2014/main" val="420212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Overall </a:t>
                      </a:r>
                      <a:r>
                        <a:rPr lang="en-IN" dirty="0" err="1"/>
                        <a:t>mAP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0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ThermalDet</a:t>
                      </a:r>
                      <a:r>
                        <a:rPr lang="en-IN" dirty="0"/>
                        <a:t> 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7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Ours (EfficientDet-D3)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5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093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A0973-657C-D677-79F8-E0502ECA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095" y="1568767"/>
            <a:ext cx="4677849" cy="3720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7C056F-3523-57D5-8E01-C5265B5D5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56" y="1578381"/>
            <a:ext cx="4677849" cy="3710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7EBF89-580E-02E9-BA85-49F3518A9CD7}"/>
              </a:ext>
            </a:extLst>
          </p:cNvPr>
          <p:cNvSpPr txBox="1"/>
          <p:nvPr/>
        </p:nvSpPr>
        <p:spPr>
          <a:xfrm>
            <a:off x="2161960" y="5289233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Sample detection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729803-3019-0B95-BBFD-B6F156FFAAF7}"/>
              </a:ext>
            </a:extLst>
          </p:cNvPr>
          <p:cNvSpPr txBox="1"/>
          <p:nvPr/>
        </p:nvSpPr>
        <p:spPr>
          <a:xfrm>
            <a:off x="7404002" y="5289233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Sample detection output</a:t>
            </a:r>
          </a:p>
        </p:txBody>
      </p:sp>
    </p:spTree>
    <p:extLst>
      <p:ext uri="{BB962C8B-B14F-4D97-AF65-F5344CB8AC3E}">
        <p14:creationId xmlns:p14="http://schemas.microsoft.com/office/powerpoint/2010/main" val="338508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Motivations &amp; Challenges</a:t>
            </a:r>
          </a:p>
          <a:p>
            <a:r>
              <a:rPr lang="en-US" sz="2000" dirty="0"/>
              <a:t>Related Works</a:t>
            </a:r>
          </a:p>
          <a:p>
            <a:r>
              <a:rPr lang="en-US" sz="2000" dirty="0"/>
              <a:t>Dataset &amp; Preprocessing Overview</a:t>
            </a:r>
          </a:p>
          <a:p>
            <a:r>
              <a:rPr lang="en-US" sz="2000" dirty="0"/>
              <a:t>Dataset Challenges</a:t>
            </a:r>
          </a:p>
          <a:p>
            <a:r>
              <a:rPr lang="en-US" sz="2000" dirty="0"/>
              <a:t>Methodology</a:t>
            </a:r>
          </a:p>
          <a:p>
            <a:r>
              <a:rPr lang="en-US" sz="2000" dirty="0"/>
              <a:t>Tiny-Object Enhancements</a:t>
            </a:r>
          </a:p>
          <a:p>
            <a:r>
              <a:rPr lang="en-US" sz="2000" dirty="0"/>
              <a:t>Occlusion Handling</a:t>
            </a:r>
          </a:p>
          <a:p>
            <a:r>
              <a:rPr lang="en-US" sz="2000" dirty="0"/>
              <a:t>Future Work</a:t>
            </a:r>
          </a:p>
          <a:p>
            <a:r>
              <a:rPr lang="en-US" sz="2000" dirty="0"/>
              <a:t>References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27F54-7766-D1C2-3E28-74890C642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7CB0-CC89-8356-E1F8-5CC3357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IN" dirty="0"/>
              <a:t>Conclusion &amp;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0EE1B-F69D-E0A0-931C-AD872E00B5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2281986"/>
            <a:ext cx="10515599" cy="2998292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 b="1" dirty="0"/>
              <a:t>Conclusion Highlights: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Introduced a multi-stage thermal detection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Combines filtering, </a:t>
            </a:r>
            <a:r>
              <a:rPr lang="en-US" sz="2000" dirty="0" err="1"/>
              <a:t>EfficientDet</a:t>
            </a:r>
            <a:r>
              <a:rPr lang="en-US" sz="2000" dirty="0"/>
              <a:t>, anchor tuning, and SR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Achieved state-of-the-art performance on tiny and partially occluded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mAP</a:t>
            </a:r>
            <a:r>
              <a:rPr lang="en-US" sz="2000" dirty="0"/>
              <a:t> improved to </a:t>
            </a:r>
            <a:r>
              <a:rPr lang="en-US" sz="2000" b="1" dirty="0"/>
              <a:t>77.3%</a:t>
            </a:r>
            <a:r>
              <a:rPr lang="en-US" sz="2000" dirty="0"/>
              <a:t> on FLIR ADAS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Maintains real-time performance on modern GPUs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AAC88-9B3A-C46E-BAB9-03BD05D30EEF}"/>
              </a:ext>
            </a:extLst>
          </p:cNvPr>
          <p:cNvSpPr txBox="1"/>
          <p:nvPr/>
        </p:nvSpPr>
        <p:spPr>
          <a:xfrm>
            <a:off x="838200" y="1577722"/>
            <a:ext cx="60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What We’ve Achieved and What’s Next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36853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EC748-CACE-E263-4E6E-6C1FC6961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9564-D378-5D17-7045-8DD2139C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IN" dirty="0"/>
              <a:t>Conclusion &amp;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4E24-30B5-3283-1CAD-395B52CA32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560091"/>
            <a:ext cx="10515599" cy="4993106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IN" sz="2000" b="1" dirty="0"/>
              <a:t>Future Work Directions:</a:t>
            </a:r>
            <a:endParaRPr lang="en-IN" sz="2000" dirty="0"/>
          </a:p>
          <a:p>
            <a:r>
              <a:rPr lang="en-IN" sz="2000" dirty="0"/>
              <a:t>Temporal Object Tracking: Use thermal video frames + </a:t>
            </a:r>
            <a:r>
              <a:rPr lang="en-IN" sz="2000" dirty="0" err="1"/>
              <a:t>ConvLSTM</a:t>
            </a:r>
            <a:r>
              <a:rPr lang="en-IN" sz="2000" dirty="0"/>
              <a:t> or transformer-based memory</a:t>
            </a:r>
          </a:p>
          <a:p>
            <a:r>
              <a:rPr lang="en-IN" sz="2000" dirty="0"/>
              <a:t>Depth-Aware Occlusion </a:t>
            </a:r>
            <a:r>
              <a:rPr lang="en-IN" sz="2000" dirty="0" err="1"/>
              <a:t>Modeling</a:t>
            </a:r>
            <a:r>
              <a:rPr lang="en-IN" sz="2000" dirty="0"/>
              <a:t>: Leverage monocular depth estimation for better spatial separation</a:t>
            </a:r>
          </a:p>
          <a:p>
            <a:r>
              <a:rPr lang="en-IN" sz="2000" dirty="0"/>
              <a:t>Lightweight Deployment: Explore pruning, quantization, Tiny-YOLO, </a:t>
            </a:r>
            <a:r>
              <a:rPr lang="en-IN" sz="2000" dirty="0" err="1"/>
              <a:t>MobileNet</a:t>
            </a:r>
            <a:r>
              <a:rPr lang="en-IN" sz="2000" dirty="0"/>
              <a:t> backbones for embedded systems</a:t>
            </a:r>
          </a:p>
          <a:p>
            <a:r>
              <a:rPr lang="en-IN" sz="2000" dirty="0"/>
              <a:t>Cross-Domain Generalization: Apply model on KAIST, DSIAC datasets + adversarial domain adaptation</a:t>
            </a:r>
          </a:p>
          <a:p>
            <a:r>
              <a:rPr lang="en-IN" sz="2000" dirty="0"/>
              <a:t>Occlusion Benchmarking: Create synthetic occlusion dataset using game engines (e.g., Unreal + FLIR plugins)</a:t>
            </a:r>
          </a:p>
        </p:txBody>
      </p:sp>
    </p:spTree>
    <p:extLst>
      <p:ext uri="{BB962C8B-B14F-4D97-AF65-F5344CB8AC3E}">
        <p14:creationId xmlns:p14="http://schemas.microsoft.com/office/powerpoint/2010/main" val="3437945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FF348-5899-A22F-C247-1787CA1C8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CF6F-6240-236E-AADA-EBB127AC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IN" dirty="0"/>
              <a:t>Broader Impact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F822-F6D2-E217-E0F6-7CED1047FD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2281986"/>
            <a:ext cx="10515599" cy="2998292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IN" sz="2000" b="1" dirty="0"/>
              <a:t>Broader Use-Cases: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ADAS</a:t>
            </a:r>
            <a:r>
              <a:rPr lang="en-IN" sz="2000" dirty="0"/>
              <a:t>: Safer driving under low-visibility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Aerial Surveillance</a:t>
            </a:r>
            <a:r>
              <a:rPr lang="en-IN" sz="2000" dirty="0"/>
              <a:t>: Drone-based rescue missions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Perimeter Security</a:t>
            </a:r>
            <a:r>
              <a:rPr lang="en-IN" sz="2000" dirty="0"/>
              <a:t>: Night-time intrusion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Wildlife Monitoring</a:t>
            </a:r>
            <a:r>
              <a:rPr lang="en-IN" sz="2000" dirty="0"/>
              <a:t>: Track nocturnal species without visible light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0DFE4-4F33-6AE4-5892-1D118D717402}"/>
              </a:ext>
            </a:extLst>
          </p:cNvPr>
          <p:cNvSpPr txBox="1"/>
          <p:nvPr/>
        </p:nvSpPr>
        <p:spPr>
          <a:xfrm>
            <a:off x="838200" y="1577722"/>
            <a:ext cx="60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Impact Beyond the Paper</a:t>
            </a:r>
          </a:p>
        </p:txBody>
      </p:sp>
    </p:spTree>
    <p:extLst>
      <p:ext uri="{BB962C8B-B14F-4D97-AF65-F5344CB8AC3E}">
        <p14:creationId xmlns:p14="http://schemas.microsoft.com/office/powerpoint/2010/main" val="649215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A5A29-56AA-CBC2-F3E1-1C157E8A1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6037-9B6D-D057-0DD5-9351FE1A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4F99B51-1486-5982-E2C8-E8F85E436B7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38463" y="1997839"/>
            <a:ext cx="1031507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S. B. Kera et al.,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Paced Multi-Stage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Blockwise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Visual Computer, 2023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Q. Sun &amp; F. Hu,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FusionDet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RGB-T Detection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ECCV, 2021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J. Chen &amp; L. Zhang,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TransTIR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ICCV, 2022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X. Li &amp; Y. Zhou,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YOLO-TIR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Sensors, 2021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Y. Zhao et al.,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Tiny Object Detection in Aerial Images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IEEE TPAMI, 2021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Z. Cai &amp; N. Vasconcelos,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Cascade R-CNN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CVPR, 2018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X. Li et al.,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Context-Aware Object Detection in Thermal Images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ICPR, 2020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Y. Zhao et al.,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Tiny Object Detection Survey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IEEE TPAMI, 2021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Z. Cai &amp; N. Vasconcelos,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Cascade R-CNN (reuse)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CVPR, 2018</a:t>
            </a:r>
          </a:p>
        </p:txBody>
      </p:sp>
    </p:spTree>
    <p:extLst>
      <p:ext uri="{BB962C8B-B14F-4D97-AF65-F5344CB8AC3E}">
        <p14:creationId xmlns:p14="http://schemas.microsoft.com/office/powerpoint/2010/main" val="309956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00200"/>
            <a:ext cx="9990221" cy="4523874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Thermal imaging plays a critical role in low-visibility scenarios like:</a:t>
            </a:r>
          </a:p>
          <a:p>
            <a:pPr algn="just"/>
            <a:r>
              <a:rPr lang="en-US" sz="2000" dirty="0"/>
              <a:t>Night-time surveillance</a:t>
            </a:r>
          </a:p>
          <a:p>
            <a:pPr algn="just"/>
            <a:r>
              <a:rPr lang="en-US" sz="2000" dirty="0"/>
              <a:t>Autonomous driving (ADAS)</a:t>
            </a:r>
          </a:p>
          <a:p>
            <a:pPr algn="just"/>
            <a:r>
              <a:rPr lang="en-US" sz="2000" dirty="0"/>
              <a:t>UAV-based perimeter monitoring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Traditional RGB-based detectors fail to perform well in thermal domains due to:</a:t>
            </a:r>
          </a:p>
          <a:p>
            <a:pPr algn="just"/>
            <a:r>
              <a:rPr lang="en-US" sz="2000" dirty="0"/>
              <a:t>Low resolution</a:t>
            </a:r>
          </a:p>
          <a:p>
            <a:pPr algn="just"/>
            <a:r>
              <a:rPr lang="en-US" sz="2000" dirty="0"/>
              <a:t>Limited datasets</a:t>
            </a:r>
          </a:p>
          <a:p>
            <a:pPr algn="just"/>
            <a:r>
              <a:rPr lang="en-US" sz="2000" dirty="0"/>
              <a:t>Lack of texture and color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EDB91-9B2A-BCE4-1014-73298E010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06BD-774D-E8C3-2413-9CD25207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A2AF4-391E-C9EA-BED3-BC7FA6304B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00200"/>
            <a:ext cx="9990221" cy="398245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Existing thermal models struggle with:</a:t>
            </a:r>
          </a:p>
          <a:p>
            <a:pPr algn="just"/>
            <a:r>
              <a:rPr lang="en-US" sz="2000" dirty="0"/>
              <a:t>Tiny object detection</a:t>
            </a:r>
          </a:p>
          <a:p>
            <a:pPr algn="just"/>
            <a:r>
              <a:rPr lang="en-US" sz="2000" dirty="0"/>
              <a:t>Occlusion handling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We propose a modular multi-stage framework optimized for:</a:t>
            </a:r>
          </a:p>
          <a:p>
            <a:pPr algn="just"/>
            <a:r>
              <a:rPr lang="en-US" sz="2000" dirty="0"/>
              <a:t>Real-time edge </a:t>
            </a:r>
            <a:r>
              <a:rPr lang="en-US" sz="2000" dirty="0" err="1"/>
              <a:t>deploymentTiny</a:t>
            </a:r>
            <a:r>
              <a:rPr lang="en-US" sz="2000" dirty="0"/>
              <a:t> and partially occluded thermal object detection</a:t>
            </a:r>
          </a:p>
          <a:p>
            <a:pPr algn="just"/>
            <a:r>
              <a:rPr lang="en-US" sz="2000" dirty="0"/>
              <a:t>Superior performance on the FLIR ADAS dataset</a:t>
            </a:r>
          </a:p>
        </p:txBody>
      </p:sp>
    </p:spTree>
    <p:extLst>
      <p:ext uri="{BB962C8B-B14F-4D97-AF65-F5344CB8AC3E}">
        <p14:creationId xmlns:p14="http://schemas.microsoft.com/office/powerpoint/2010/main" val="317147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Motivations &amp;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2024" y="1690688"/>
            <a:ext cx="4915163" cy="4851901"/>
          </a:xfrm>
          <a:noFill/>
        </p:spPr>
        <p:txBody>
          <a:bodyPr>
            <a:normAutofit/>
          </a:bodyPr>
          <a:lstStyle/>
          <a:p>
            <a:r>
              <a:rPr lang="en-US" b="1" dirty="0"/>
              <a:t>Key Motivations: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Safety-critical environments (e.g., ADAS, UAVs) demand reliable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detectors underperform due to domain gaps from RGB-trained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Thermal datasets are:</a:t>
            </a:r>
          </a:p>
          <a:p>
            <a:pPr marL="571500" lvl="1" indent="-342900"/>
            <a:r>
              <a:rPr lang="en-US" dirty="0"/>
              <a:t>Small</a:t>
            </a:r>
          </a:p>
          <a:p>
            <a:pPr marL="571500" lvl="1" indent="-342900"/>
            <a:r>
              <a:rPr lang="en-US" dirty="0"/>
              <a:t>Noisy</a:t>
            </a:r>
          </a:p>
          <a:p>
            <a:pPr marL="571500" lvl="1" indent="-342900"/>
            <a:r>
              <a:rPr lang="en-US" dirty="0"/>
              <a:t>Imbalanced (e.g., 'car' class dominates)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41720" y="1690688"/>
            <a:ext cx="5212080" cy="4950745"/>
          </a:xfrm>
          <a:noFill/>
        </p:spPr>
        <p:txBody>
          <a:bodyPr>
            <a:normAutofit/>
          </a:bodyPr>
          <a:lstStyle/>
          <a:p>
            <a:r>
              <a:rPr lang="en-US" b="1" dirty="0"/>
              <a:t>Challenges in Thermal Vision: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Tiny objects (occupying &lt;2% of image area) often go undetected.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Occlusions make it hard to localize partially visible entities.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Low Signal-to-Noise Ratio (SNR) in thermal imagery.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limitations:</a:t>
            </a:r>
          </a:p>
          <a:p>
            <a:pPr marL="571500" lvl="1" indent="-342900"/>
            <a:r>
              <a:rPr lang="en-US" dirty="0"/>
              <a:t>Class imbalance</a:t>
            </a:r>
          </a:p>
          <a:p>
            <a:pPr marL="571500" lvl="1" indent="-342900"/>
            <a:r>
              <a:rPr lang="en-US" dirty="0"/>
              <a:t>Domain shift (day vs. night)</a:t>
            </a:r>
          </a:p>
          <a:p>
            <a:pPr marL="571500" lvl="1" indent="-342900"/>
            <a:r>
              <a:rPr lang="en-US" dirty="0"/>
              <a:t>No depth info for occlusion reasoning</a:t>
            </a:r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1EA52-1CF1-F194-EA27-9396F7B6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87DA-BDC3-5538-8734-5DB1E6AF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Related Works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7D1EBC-792C-25BF-C6C7-D626CE97D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40137"/>
              </p:ext>
            </p:extLst>
          </p:nvPr>
        </p:nvGraphicFramePr>
        <p:xfrm>
          <a:off x="838200" y="2261937"/>
          <a:ext cx="10515600" cy="356134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94622">
                  <a:extLst>
                    <a:ext uri="{9D8B030D-6E8A-4147-A177-3AD203B41FA5}">
                      <a16:colId xmlns:a16="http://schemas.microsoft.com/office/drawing/2014/main" val="1319175309"/>
                    </a:ext>
                  </a:extLst>
                </a:gridCol>
                <a:gridCol w="7820978">
                  <a:extLst>
                    <a:ext uri="{9D8B030D-6E8A-4147-A177-3AD203B41FA5}">
                      <a16:colId xmlns:a16="http://schemas.microsoft.com/office/drawing/2014/main" val="2734168436"/>
                    </a:ext>
                  </a:extLst>
                </a:gridCol>
              </a:tblGrid>
              <a:tr h="712269">
                <a:tc>
                  <a:txBody>
                    <a:bodyPr/>
                    <a:lstStyle/>
                    <a:p>
                      <a:r>
                        <a:rPr lang="en-IN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09082"/>
                  </a:ext>
                </a:extLst>
              </a:tr>
              <a:tr h="712269">
                <a:tc>
                  <a:txBody>
                    <a:bodyPr/>
                    <a:lstStyle/>
                    <a:p>
                      <a:r>
                        <a:rPr lang="en-IN" b="1" dirty="0"/>
                        <a:t>Traditional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HOG, LBP, and saliency-based thresholding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Lightweight but poor at handling scale and occlusion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70282"/>
                  </a:ext>
                </a:extLst>
              </a:tr>
              <a:tr h="712269">
                <a:tc>
                  <a:txBody>
                    <a:bodyPr/>
                    <a:lstStyle/>
                    <a:p>
                      <a:r>
                        <a:rPr lang="en-IN" b="1" dirty="0"/>
                        <a:t>Deep Learning Detectors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SSD, YOLO, Faster R-CNN with transfer 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RGB-thermal domain gap causes poor generalization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682135"/>
                  </a:ext>
                </a:extLst>
              </a:tr>
              <a:tr h="712269">
                <a:tc>
                  <a:txBody>
                    <a:bodyPr/>
                    <a:lstStyle/>
                    <a:p>
                      <a:r>
                        <a:rPr lang="en-IN" b="1" dirty="0" err="1"/>
                        <a:t>EfficientDet</a:t>
                      </a:r>
                      <a:r>
                        <a:rPr lang="en-IN" b="1" dirty="0"/>
                        <a:t> + PMBW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PMBW adapted </a:t>
                      </a:r>
                      <a:r>
                        <a:rPr lang="en-US" dirty="0" err="1"/>
                        <a:t>EfficientDet</a:t>
                      </a:r>
                      <a:r>
                        <a:rPr lang="en-US" dirty="0"/>
                        <a:t> for thermal images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Great for medium/large objects but failed on tiny and occluded 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446"/>
                  </a:ext>
                </a:extLst>
              </a:tr>
              <a:tr h="712269">
                <a:tc>
                  <a:txBody>
                    <a:bodyPr/>
                    <a:lstStyle/>
                    <a:p>
                      <a:r>
                        <a:rPr lang="en-IN" b="1" dirty="0"/>
                        <a:t>RGB-T Fusion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Combines RGB + thermal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High accuracy but costly (sync issues, dual cameras)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733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E600422-FC0C-95F5-1C22-54D9FF6731C4}"/>
              </a:ext>
            </a:extLst>
          </p:cNvPr>
          <p:cNvSpPr txBox="1"/>
          <p:nvPr/>
        </p:nvSpPr>
        <p:spPr>
          <a:xfrm>
            <a:off x="838200" y="1506022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Past Approaches and it’s Pitfalls</a:t>
            </a:r>
          </a:p>
        </p:txBody>
      </p:sp>
    </p:spTree>
    <p:extLst>
      <p:ext uri="{BB962C8B-B14F-4D97-AF65-F5344CB8AC3E}">
        <p14:creationId xmlns:p14="http://schemas.microsoft.com/office/powerpoint/2010/main" val="75832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DEBFE-6564-119F-1B5A-4B94A6EC6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3A7B-B0E7-E344-1A02-6C8A7CDC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Related Works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EB0196-E221-F2C7-1379-70BEB0BD2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10245"/>
              </p:ext>
            </p:extLst>
          </p:nvPr>
        </p:nvGraphicFramePr>
        <p:xfrm>
          <a:off x="838200" y="1431758"/>
          <a:ext cx="10515600" cy="427361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94622">
                  <a:extLst>
                    <a:ext uri="{9D8B030D-6E8A-4147-A177-3AD203B41FA5}">
                      <a16:colId xmlns:a16="http://schemas.microsoft.com/office/drawing/2014/main" val="1319175309"/>
                    </a:ext>
                  </a:extLst>
                </a:gridCol>
                <a:gridCol w="7820978">
                  <a:extLst>
                    <a:ext uri="{9D8B030D-6E8A-4147-A177-3AD203B41FA5}">
                      <a16:colId xmlns:a16="http://schemas.microsoft.com/office/drawing/2014/main" val="2734168436"/>
                    </a:ext>
                  </a:extLst>
                </a:gridCol>
              </a:tblGrid>
              <a:tr h="712269">
                <a:tc>
                  <a:txBody>
                    <a:bodyPr/>
                    <a:lstStyle/>
                    <a:p>
                      <a:r>
                        <a:rPr lang="en-IN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09082"/>
                  </a:ext>
                </a:extLst>
              </a:tr>
              <a:tr h="712269">
                <a:tc>
                  <a:txBody>
                    <a:bodyPr/>
                    <a:lstStyle/>
                    <a:p>
                      <a:r>
                        <a:rPr lang="en-IN" b="1" dirty="0"/>
                        <a:t>Transformers in Thermal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TransTIR</a:t>
                      </a:r>
                      <a:r>
                        <a:rPr lang="en-US" dirty="0"/>
                        <a:t>, YOLO-TIR use attention for global context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Accurate but too heavy for edge 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70282"/>
                  </a:ext>
                </a:extLst>
              </a:tr>
              <a:tr h="712269">
                <a:tc>
                  <a:txBody>
                    <a:bodyPr/>
                    <a:lstStyle/>
                    <a:p>
                      <a:r>
                        <a:rPr lang="en-IN" b="1" dirty="0"/>
                        <a:t>GAN-based Domain Adaptation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Translates RGB to thermal using GAN-TIR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Hallucination risks and training instability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682135"/>
                  </a:ext>
                </a:extLst>
              </a:tr>
              <a:tr h="712269">
                <a:tc>
                  <a:txBody>
                    <a:bodyPr/>
                    <a:lstStyle/>
                    <a:p>
                      <a:r>
                        <a:rPr lang="en-IN" b="1" dirty="0"/>
                        <a:t>Edge-Oriented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YOLO-Nano, MobileNetV3-SSD: fast, low-power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Miss tiny objects due to shallow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446"/>
                  </a:ext>
                </a:extLst>
              </a:tr>
              <a:tr h="712269">
                <a:tc>
                  <a:txBody>
                    <a:bodyPr/>
                    <a:lstStyle/>
                    <a:p>
                      <a:r>
                        <a:rPr lang="en-IN" b="1" dirty="0"/>
                        <a:t>Tiny Object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HRNet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HRFormer</a:t>
                      </a:r>
                      <a:r>
                        <a:rPr lang="en-US" dirty="0"/>
                        <a:t> preserve spatial info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K-means anchor tuning, focal loss help with low 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73317"/>
                  </a:ext>
                </a:extLst>
              </a:tr>
              <a:tr h="712269">
                <a:tc>
                  <a:txBody>
                    <a:bodyPr/>
                    <a:lstStyle/>
                    <a:p>
                      <a:r>
                        <a:rPr lang="en-IN" b="1" dirty="0"/>
                        <a:t>Occlusion-Handling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Cascade R-CNN, Context R-CNN—multi-head decision systems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Rare in thermal domain due to lack of temporal datasets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65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83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9B6E5-250A-571E-4679-69E2A07C2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B883-AD35-81D9-5654-6CAD3DA8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Dataset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5476-7620-ABE3-9413-C1B507F485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2281987"/>
            <a:ext cx="6093994" cy="427121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b="1" dirty="0"/>
              <a:t>Dataset Overview</a:t>
            </a:r>
          </a:p>
          <a:p>
            <a:pPr algn="just"/>
            <a:r>
              <a:rPr lang="en-US" sz="2000" dirty="0"/>
              <a:t>Used in ADAS/autonomous driving research</a:t>
            </a:r>
          </a:p>
          <a:p>
            <a:pPr algn="just"/>
            <a:r>
              <a:rPr lang="en-US" sz="2000" dirty="0"/>
              <a:t>10,742 training + 1,145 test images</a:t>
            </a:r>
          </a:p>
          <a:p>
            <a:pPr algn="just"/>
            <a:r>
              <a:rPr lang="en-US" sz="2000" dirty="0"/>
              <a:t>Thermal grayscale, 640 × 512 resolution</a:t>
            </a:r>
          </a:p>
          <a:p>
            <a:pPr algn="just"/>
            <a:r>
              <a:rPr lang="en-US" sz="2000" dirty="0"/>
              <a:t>15 object classes (e.g., person, car, bike, stroller)</a:t>
            </a:r>
          </a:p>
          <a:p>
            <a:pPr marL="0" indent="0" algn="just">
              <a:buNone/>
            </a:pPr>
            <a:r>
              <a:rPr lang="en-US" sz="2000" b="1" dirty="0"/>
              <a:t>Annotation Format</a:t>
            </a:r>
          </a:p>
          <a:p>
            <a:pPr algn="just"/>
            <a:r>
              <a:rPr lang="en-US" sz="2000" dirty="0"/>
              <a:t>COCO-style bounding boxes + time-of-day tags</a:t>
            </a:r>
          </a:p>
          <a:p>
            <a:pPr algn="just"/>
            <a:r>
              <a:rPr lang="en-US" sz="2000" dirty="0"/>
              <a:t>~375,000 total annotations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03EC-2C2E-3E07-1871-19754EB3FD38}"/>
              </a:ext>
            </a:extLst>
          </p:cNvPr>
          <p:cNvSpPr txBox="1"/>
          <p:nvPr/>
        </p:nvSpPr>
        <p:spPr>
          <a:xfrm>
            <a:off x="838200" y="1577722"/>
            <a:ext cx="60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FLIR ADAS Thermal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665AF-4D98-2630-0437-9B12DE638101}"/>
              </a:ext>
            </a:extLst>
          </p:cNvPr>
          <p:cNvSpPr txBox="1"/>
          <p:nvPr/>
        </p:nvSpPr>
        <p:spPr>
          <a:xfrm>
            <a:off x="6932194" y="2281987"/>
            <a:ext cx="442160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Scene Diversity</a:t>
            </a:r>
            <a:endParaRPr lang="en-US" sz="2000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Urban roads, intersections, day/night conditions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Occluded and tiny objects in realistic scenarios</a:t>
            </a:r>
          </a:p>
        </p:txBody>
      </p:sp>
    </p:spTree>
    <p:extLst>
      <p:ext uri="{BB962C8B-B14F-4D97-AF65-F5344CB8AC3E}">
        <p14:creationId xmlns:p14="http://schemas.microsoft.com/office/powerpoint/2010/main" val="358551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F7F13-C9DA-3827-8D1D-4DAFB9ACF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59FD-15AA-D8C6-C0F2-29FEB818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Dataset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9553-BD05-AB6B-48D1-E25C83EF3F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2281987"/>
            <a:ext cx="5257799" cy="427121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IN" sz="2000" b="1" dirty="0"/>
              <a:t>Pixel Normalization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Mean = 0.53, Std = 0.19 for batch consistency</a:t>
            </a:r>
          </a:p>
          <a:p>
            <a:pPr>
              <a:buNone/>
            </a:pPr>
            <a:r>
              <a:rPr lang="en-IN" sz="2000" b="1" dirty="0"/>
              <a:t>Contrast Enhancement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Adaptive histogram equalization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Gamma correction (</a:t>
            </a:r>
            <a:r>
              <a:rPr lang="el-GR" sz="2000" dirty="0"/>
              <a:t>γ = 1.2)</a:t>
            </a:r>
          </a:p>
          <a:p>
            <a:pPr>
              <a:buNone/>
            </a:pPr>
            <a:r>
              <a:rPr lang="en-IN" sz="2000" b="1" dirty="0"/>
              <a:t>Data Augmentation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Flip (horizontal/vertical), ±15° rotation, random cropping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48C41-69C2-DA3D-5C41-D0F3ABD3D81E}"/>
              </a:ext>
            </a:extLst>
          </p:cNvPr>
          <p:cNvSpPr txBox="1"/>
          <p:nvPr/>
        </p:nvSpPr>
        <p:spPr>
          <a:xfrm>
            <a:off x="838200" y="1577722"/>
            <a:ext cx="60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Preprocessing Pipeline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498179-2697-4550-16E6-453CF89915D3}"/>
              </a:ext>
            </a:extLst>
          </p:cNvPr>
          <p:cNvSpPr txBox="1"/>
          <p:nvPr/>
        </p:nvSpPr>
        <p:spPr>
          <a:xfrm>
            <a:off x="6096000" y="2281986"/>
            <a:ext cx="52577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Super-Resolution (SR)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SRCNN + ESRGAN on low-res 32×32 regions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Targeted at distant, hard-to-spot objects</a:t>
            </a:r>
          </a:p>
          <a:p>
            <a:pPr>
              <a:buClr>
                <a:schemeClr val="accent2"/>
              </a:buClr>
            </a:pPr>
            <a:endParaRPr lang="en-US" sz="2000" b="1" dirty="0"/>
          </a:p>
          <a:p>
            <a:pPr>
              <a:buClr>
                <a:schemeClr val="accent2"/>
              </a:buClr>
            </a:pPr>
            <a:r>
              <a:rPr lang="en-US" sz="2000" b="1" dirty="0"/>
              <a:t>Resolution Consistency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Resize all images to 640 × 512 for </a:t>
            </a:r>
            <a:r>
              <a:rPr lang="en-US" sz="2000" dirty="0" err="1"/>
              <a:t>EfficientDet</a:t>
            </a:r>
            <a:r>
              <a:rPr lang="en-US" sz="2000" dirty="0"/>
              <a:t> input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Padding added where needed</a:t>
            </a:r>
          </a:p>
        </p:txBody>
      </p:sp>
    </p:spTree>
    <p:extLst>
      <p:ext uri="{BB962C8B-B14F-4D97-AF65-F5344CB8AC3E}">
        <p14:creationId xmlns:p14="http://schemas.microsoft.com/office/powerpoint/2010/main" val="29577656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167</TotalTime>
  <Words>1482</Words>
  <Application>Microsoft Office PowerPoint</Application>
  <PresentationFormat>Widescreen</PresentationFormat>
  <Paragraphs>299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Tiny Object-Aware Multi-Stage Blockwise Framework for Thermal Object Detection Using EfficientDet</vt:lpstr>
      <vt:lpstr>Outline</vt:lpstr>
      <vt:lpstr>Introduction</vt:lpstr>
      <vt:lpstr>Introduction</vt:lpstr>
      <vt:lpstr>Motivations &amp; Challenges</vt:lpstr>
      <vt:lpstr>Related Works</vt:lpstr>
      <vt:lpstr>Related Works</vt:lpstr>
      <vt:lpstr>Dataset &amp; Preprocessing</vt:lpstr>
      <vt:lpstr>Dataset &amp; Preprocessing</vt:lpstr>
      <vt:lpstr>Methodology – Pipeline Overview</vt:lpstr>
      <vt:lpstr>PowerPoint Presentation</vt:lpstr>
      <vt:lpstr>Methodology – Pipeline Overview</vt:lpstr>
      <vt:lpstr>Methodology – Pipeline Overview</vt:lpstr>
      <vt:lpstr>Our Contributions</vt:lpstr>
      <vt:lpstr>Our Contributions</vt:lpstr>
      <vt:lpstr>Performance Gains from Enhancements</vt:lpstr>
      <vt:lpstr>Occlusion Handling</vt:lpstr>
      <vt:lpstr>Results &amp; Evaluation</vt:lpstr>
      <vt:lpstr>PowerPoint Presentation</vt:lpstr>
      <vt:lpstr>Conclusion &amp; Future Work</vt:lpstr>
      <vt:lpstr>Conclusion &amp; Future Work</vt:lpstr>
      <vt:lpstr>Broader Impact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 Khairnar</dc:creator>
  <cp:lastModifiedBy>Ajeet Kumar</cp:lastModifiedBy>
  <cp:revision>3</cp:revision>
  <dcterms:created xsi:type="dcterms:W3CDTF">2025-04-23T09:48:44Z</dcterms:created>
  <dcterms:modified xsi:type="dcterms:W3CDTF">2025-04-24T04:10:15Z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