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6" r:id="rId2"/>
    <p:sldId id="275" r:id="rId3"/>
    <p:sldId id="276" r:id="rId4"/>
    <p:sldId id="290" r:id="rId5"/>
    <p:sldId id="272" r:id="rId6"/>
    <p:sldId id="257" r:id="rId7"/>
    <p:sldId id="258" r:id="rId8"/>
    <p:sldId id="259" r:id="rId9"/>
    <p:sldId id="277" r:id="rId10"/>
    <p:sldId id="279" r:id="rId11"/>
    <p:sldId id="280" r:id="rId12"/>
    <p:sldId id="282" r:id="rId13"/>
    <p:sldId id="283" r:id="rId14"/>
    <p:sldId id="284" r:id="rId15"/>
    <p:sldId id="285" r:id="rId16"/>
    <p:sldId id="311" r:id="rId17"/>
    <p:sldId id="366" r:id="rId18"/>
    <p:sldId id="303" r:id="rId19"/>
    <p:sldId id="304" r:id="rId20"/>
    <p:sldId id="305" r:id="rId21"/>
    <p:sldId id="306" r:id="rId22"/>
    <p:sldId id="307" r:id="rId23"/>
    <p:sldId id="308" r:id="rId24"/>
    <p:sldId id="309" r:id="rId25"/>
    <p:sldId id="310" r:id="rId26"/>
    <p:sldId id="286" r:id="rId27"/>
    <p:sldId id="287" r:id="rId28"/>
    <p:sldId id="288" r:id="rId29"/>
    <p:sldId id="260" r:id="rId30"/>
    <p:sldId id="261" r:id="rId31"/>
    <p:sldId id="262" r:id="rId32"/>
    <p:sldId id="263" r:id="rId33"/>
    <p:sldId id="264" r:id="rId34"/>
    <p:sldId id="314" r:id="rId35"/>
    <p:sldId id="354" r:id="rId36"/>
    <p:sldId id="315" r:id="rId37"/>
    <p:sldId id="316" r:id="rId38"/>
    <p:sldId id="356" r:id="rId39"/>
    <p:sldId id="317" r:id="rId40"/>
    <p:sldId id="318" r:id="rId41"/>
    <p:sldId id="358" r:id="rId42"/>
    <p:sldId id="320" r:id="rId43"/>
    <p:sldId id="363" r:id="rId44"/>
    <p:sldId id="351" r:id="rId45"/>
    <p:sldId id="352" r:id="rId46"/>
    <p:sldId id="364" r:id="rId47"/>
    <p:sldId id="346" r:id="rId48"/>
    <p:sldId id="368" r:id="rId49"/>
    <p:sldId id="347" r:id="rId50"/>
    <p:sldId id="349" r:id="rId51"/>
    <p:sldId id="365" r:id="rId52"/>
    <p:sldId id="360" r:id="rId53"/>
    <p:sldId id="367" r:id="rId54"/>
    <p:sldId id="361" r:id="rId55"/>
    <p:sldId id="362" r:id="rId56"/>
    <p:sldId id="369" r:id="rId57"/>
    <p:sldId id="373" r:id="rId58"/>
    <p:sldId id="372" r:id="rId59"/>
    <p:sldId id="371" r:id="rId60"/>
    <p:sldId id="374" r:id="rId61"/>
    <p:sldId id="375" r:id="rId62"/>
    <p:sldId id="376" r:id="rId63"/>
    <p:sldId id="377" r:id="rId64"/>
    <p:sldId id="378" r:id="rId65"/>
    <p:sldId id="379" r:id="rId66"/>
    <p:sldId id="380" r:id="rId67"/>
    <p:sldId id="381" r:id="rId68"/>
    <p:sldId id="382" r:id="rId69"/>
    <p:sldId id="325" r:id="rId70"/>
    <p:sldId id="326" r:id="rId71"/>
    <p:sldId id="327" r:id="rId72"/>
    <p:sldId id="328" r:id="rId73"/>
    <p:sldId id="329" r:id="rId74"/>
    <p:sldId id="330" r:id="rId75"/>
    <p:sldId id="331" r:id="rId76"/>
    <p:sldId id="332" r:id="rId77"/>
    <p:sldId id="333" r:id="rId78"/>
    <p:sldId id="335" r:id="rId79"/>
    <p:sldId id="336" r:id="rId80"/>
    <p:sldId id="337" r:id="rId81"/>
    <p:sldId id="338"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490" autoAdjust="0"/>
    <p:restoredTop sz="94660"/>
  </p:normalViewPr>
  <p:slideViewPr>
    <p:cSldViewPr snapToGrid="0">
      <p:cViewPr varScale="1">
        <p:scale>
          <a:sx n="66" d="100"/>
          <a:sy n="66" d="100"/>
        </p:scale>
        <p:origin x="304" y="44"/>
      </p:cViewPr>
      <p:guideLst>
        <p:guide orient="horz" pos="2160"/>
        <p:guide pos="3840"/>
      </p:guideLst>
    </p:cSldViewPr>
  </p:slideViewPr>
  <p:notesTextViewPr>
    <p:cViewPr>
      <p:scale>
        <a:sx n="1" d="1"/>
        <a:sy n="1" d="1"/>
      </p:scale>
      <p:origin x="0" y="0"/>
    </p:cViewPr>
  </p:notesTextViewPr>
  <p:sorterViewPr>
    <p:cViewPr>
      <p:scale>
        <a:sx n="66" d="100"/>
        <a:sy n="66" d="100"/>
      </p:scale>
      <p:origin x="0" y="-1365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A3F34D-80D8-460C-AE06-B5685F44AF80}" type="datetimeFigureOut">
              <a:rPr lang="en-US" smtClean="0"/>
              <a:pPr/>
              <a:t>5/23/2023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1F2100-EF1E-427B-B761-A443E7F549D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BB1D6A74-2FF7-451D-B805-36FFFB7FB47C}" type="slidenum">
              <a:rPr lang="he-IL" altLang="en-US" smtClean="0"/>
              <a:pPr/>
              <a:t>2</a:t>
            </a:fld>
            <a:endParaRPr lang="en-US" alt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he-IL"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C5234CB1-F9F3-460B-A170-B520A2A4B68E}" type="slidenum">
              <a:rPr lang="he-IL" altLang="en-US" smtClean="0"/>
              <a:pPr/>
              <a:t>10</a:t>
            </a:fld>
            <a:endParaRPr lang="en-US" altLang="en-US"/>
          </a:p>
        </p:txBody>
      </p:sp>
      <p:sp>
        <p:nvSpPr>
          <p:cNvPr id="66563" name="Rectangle 2"/>
          <p:cNvSpPr>
            <a:spLocks noGrp="1" noRot="1" noChangeAspect="1" noChangeArrowheads="1" noTextEdit="1"/>
          </p:cNvSpPr>
          <p:nvPr>
            <p:ph type="sldImg"/>
          </p:nvPr>
        </p:nvSpPr>
        <p:spPr>
          <a:xfrm>
            <a:off x="384175" y="687388"/>
            <a:ext cx="6089650" cy="3425825"/>
          </a:xfrm>
          <a:ln w="12700" cap="flat"/>
        </p:spPr>
      </p:sp>
      <p:sp>
        <p:nvSpPr>
          <p:cNvPr id="66564" name="Rectangle 3"/>
          <p:cNvSpPr>
            <a:spLocks noGrp="1" noChangeArrowheads="1"/>
          </p:cNvSpPr>
          <p:nvPr>
            <p:ph type="body" idx="1"/>
          </p:nvPr>
        </p:nvSpPr>
        <p:spPr>
          <a:xfrm>
            <a:off x="685641" y="4342778"/>
            <a:ext cx="5486720" cy="4115752"/>
          </a:xfrm>
          <a:noFill/>
          <a:ln/>
        </p:spPr>
        <p:txBody>
          <a:bodyPr wrap="square" lIns="92075" tIns="46038" rIns="92075" bIns="46038" anchor="t"/>
          <a:lstStyle/>
          <a:p>
            <a:endParaRPr lang="he-IL"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215C2623-CEC0-45FE-95A2-381907BFED76}" type="slidenum">
              <a:rPr lang="he-IL" altLang="en-US" smtClean="0"/>
              <a:pPr/>
              <a:t>12</a:t>
            </a:fld>
            <a:endParaRPr lang="en-US" alt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he-IL"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8391E-59BC-0ABF-F0C1-E2E75A1504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EDE83BF-9457-04EA-95C4-946F61680E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C4FBFBF-823D-42B6-3AF2-18794B259A7D}"/>
              </a:ext>
            </a:extLst>
          </p:cNvPr>
          <p:cNvSpPr>
            <a:spLocks noGrp="1"/>
          </p:cNvSpPr>
          <p:nvPr>
            <p:ph type="dt" sz="half" idx="10"/>
          </p:nvPr>
        </p:nvSpPr>
        <p:spPr/>
        <p:txBody>
          <a:bodyPr/>
          <a:lstStyle/>
          <a:p>
            <a:fld id="{E433B224-B144-4982-83B8-E86DB1B48FA2}" type="datetimeFigureOut">
              <a:rPr lang="en-IN" smtClean="0"/>
              <a:pPr/>
              <a:t>23-05-2023</a:t>
            </a:fld>
            <a:endParaRPr lang="en-IN"/>
          </a:p>
        </p:txBody>
      </p:sp>
      <p:sp>
        <p:nvSpPr>
          <p:cNvPr id="5" name="Footer Placeholder 4">
            <a:extLst>
              <a:ext uri="{FF2B5EF4-FFF2-40B4-BE49-F238E27FC236}">
                <a16:creationId xmlns:a16="http://schemas.microsoft.com/office/drawing/2014/main" id="{D59CAD55-FEF3-831F-357E-37C0E2E689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E8CD08-F09D-C71D-AFEE-A8B48A19F5E1}"/>
              </a:ext>
            </a:extLst>
          </p:cNvPr>
          <p:cNvSpPr>
            <a:spLocks noGrp="1"/>
          </p:cNvSpPr>
          <p:nvPr>
            <p:ph type="sldNum" sz="quarter" idx="12"/>
          </p:nvPr>
        </p:nvSpPr>
        <p:spPr/>
        <p:txBody>
          <a:bodyPr/>
          <a:lstStyle/>
          <a:p>
            <a:fld id="{063003D1-9FBB-4278-A875-6397996363FC}" type="slidenum">
              <a:rPr lang="en-IN" smtClean="0"/>
              <a:pPr/>
              <a:t>‹#›</a:t>
            </a:fld>
            <a:endParaRPr lang="en-IN"/>
          </a:p>
        </p:txBody>
      </p:sp>
    </p:spTree>
    <p:extLst>
      <p:ext uri="{BB962C8B-B14F-4D97-AF65-F5344CB8AC3E}">
        <p14:creationId xmlns:p14="http://schemas.microsoft.com/office/powerpoint/2010/main" val="1174383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B5952-1C4B-A8D5-614F-A4CB9884053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FE26FC-A00A-8F09-67A4-49097978CE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17F1BB-F707-E969-D365-15B46A58ED78}"/>
              </a:ext>
            </a:extLst>
          </p:cNvPr>
          <p:cNvSpPr>
            <a:spLocks noGrp="1"/>
          </p:cNvSpPr>
          <p:nvPr>
            <p:ph type="dt" sz="half" idx="10"/>
          </p:nvPr>
        </p:nvSpPr>
        <p:spPr/>
        <p:txBody>
          <a:bodyPr/>
          <a:lstStyle/>
          <a:p>
            <a:fld id="{E433B224-B144-4982-83B8-E86DB1B48FA2}" type="datetimeFigureOut">
              <a:rPr lang="en-IN" smtClean="0"/>
              <a:pPr/>
              <a:t>23-05-2023</a:t>
            </a:fld>
            <a:endParaRPr lang="en-IN"/>
          </a:p>
        </p:txBody>
      </p:sp>
      <p:sp>
        <p:nvSpPr>
          <p:cNvPr id="5" name="Footer Placeholder 4">
            <a:extLst>
              <a:ext uri="{FF2B5EF4-FFF2-40B4-BE49-F238E27FC236}">
                <a16:creationId xmlns:a16="http://schemas.microsoft.com/office/drawing/2014/main" id="{AC6C1E85-9EE5-C98A-3DAF-34831FF1F3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CDB350-1D1F-9052-13D6-3658131BDAB1}"/>
              </a:ext>
            </a:extLst>
          </p:cNvPr>
          <p:cNvSpPr>
            <a:spLocks noGrp="1"/>
          </p:cNvSpPr>
          <p:nvPr>
            <p:ph type="sldNum" sz="quarter" idx="12"/>
          </p:nvPr>
        </p:nvSpPr>
        <p:spPr/>
        <p:txBody>
          <a:bodyPr/>
          <a:lstStyle/>
          <a:p>
            <a:fld id="{063003D1-9FBB-4278-A875-6397996363FC}" type="slidenum">
              <a:rPr lang="en-IN" smtClean="0"/>
              <a:pPr/>
              <a:t>‹#›</a:t>
            </a:fld>
            <a:endParaRPr lang="en-IN"/>
          </a:p>
        </p:txBody>
      </p:sp>
    </p:spTree>
    <p:extLst>
      <p:ext uri="{BB962C8B-B14F-4D97-AF65-F5344CB8AC3E}">
        <p14:creationId xmlns:p14="http://schemas.microsoft.com/office/powerpoint/2010/main" val="1980654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4041FA-9E69-D0A6-CACE-DC20C322A1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4AB6E4-664A-EC01-B7D8-8FC18BD606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C5C655-B675-7CD4-EEC1-290D736951A2}"/>
              </a:ext>
            </a:extLst>
          </p:cNvPr>
          <p:cNvSpPr>
            <a:spLocks noGrp="1"/>
          </p:cNvSpPr>
          <p:nvPr>
            <p:ph type="dt" sz="half" idx="10"/>
          </p:nvPr>
        </p:nvSpPr>
        <p:spPr/>
        <p:txBody>
          <a:bodyPr/>
          <a:lstStyle/>
          <a:p>
            <a:fld id="{E433B224-B144-4982-83B8-E86DB1B48FA2}" type="datetimeFigureOut">
              <a:rPr lang="en-IN" smtClean="0"/>
              <a:pPr/>
              <a:t>23-05-2023</a:t>
            </a:fld>
            <a:endParaRPr lang="en-IN"/>
          </a:p>
        </p:txBody>
      </p:sp>
      <p:sp>
        <p:nvSpPr>
          <p:cNvPr id="5" name="Footer Placeholder 4">
            <a:extLst>
              <a:ext uri="{FF2B5EF4-FFF2-40B4-BE49-F238E27FC236}">
                <a16:creationId xmlns:a16="http://schemas.microsoft.com/office/drawing/2014/main" id="{2B6BEB33-15AB-B13C-9D17-E3BEBD67AA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689E74-64A9-534D-8FBE-FCE22B854F60}"/>
              </a:ext>
            </a:extLst>
          </p:cNvPr>
          <p:cNvSpPr>
            <a:spLocks noGrp="1"/>
          </p:cNvSpPr>
          <p:nvPr>
            <p:ph type="sldNum" sz="quarter" idx="12"/>
          </p:nvPr>
        </p:nvSpPr>
        <p:spPr/>
        <p:txBody>
          <a:bodyPr/>
          <a:lstStyle/>
          <a:p>
            <a:fld id="{063003D1-9FBB-4278-A875-6397996363FC}" type="slidenum">
              <a:rPr lang="en-IN" smtClean="0"/>
              <a:pPr/>
              <a:t>‹#›</a:t>
            </a:fld>
            <a:endParaRPr lang="en-IN"/>
          </a:p>
        </p:txBody>
      </p:sp>
    </p:spTree>
    <p:extLst>
      <p:ext uri="{BB962C8B-B14F-4D97-AF65-F5344CB8AC3E}">
        <p14:creationId xmlns:p14="http://schemas.microsoft.com/office/powerpoint/2010/main" val="2119953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E2E9-73A0-74C7-F31F-45AE3886E6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50CD57-9FB2-8D41-80B3-97A56074DC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981EF7-A168-D6AF-B103-1A613AA58F63}"/>
              </a:ext>
            </a:extLst>
          </p:cNvPr>
          <p:cNvSpPr>
            <a:spLocks noGrp="1"/>
          </p:cNvSpPr>
          <p:nvPr>
            <p:ph type="dt" sz="half" idx="10"/>
          </p:nvPr>
        </p:nvSpPr>
        <p:spPr/>
        <p:txBody>
          <a:bodyPr/>
          <a:lstStyle/>
          <a:p>
            <a:fld id="{E433B224-B144-4982-83B8-E86DB1B48FA2}" type="datetimeFigureOut">
              <a:rPr lang="en-IN" smtClean="0"/>
              <a:pPr/>
              <a:t>23-05-2023</a:t>
            </a:fld>
            <a:endParaRPr lang="en-IN"/>
          </a:p>
        </p:txBody>
      </p:sp>
      <p:sp>
        <p:nvSpPr>
          <p:cNvPr id="5" name="Footer Placeholder 4">
            <a:extLst>
              <a:ext uri="{FF2B5EF4-FFF2-40B4-BE49-F238E27FC236}">
                <a16:creationId xmlns:a16="http://schemas.microsoft.com/office/drawing/2014/main" id="{3AE59AFF-E6F6-88B7-D587-ADB66B3869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741CC8-AB41-353E-CC61-4A006C660B68}"/>
              </a:ext>
            </a:extLst>
          </p:cNvPr>
          <p:cNvSpPr>
            <a:spLocks noGrp="1"/>
          </p:cNvSpPr>
          <p:nvPr>
            <p:ph type="sldNum" sz="quarter" idx="12"/>
          </p:nvPr>
        </p:nvSpPr>
        <p:spPr/>
        <p:txBody>
          <a:bodyPr/>
          <a:lstStyle/>
          <a:p>
            <a:fld id="{063003D1-9FBB-4278-A875-6397996363FC}" type="slidenum">
              <a:rPr lang="en-IN" smtClean="0"/>
              <a:pPr/>
              <a:t>‹#›</a:t>
            </a:fld>
            <a:endParaRPr lang="en-IN"/>
          </a:p>
        </p:txBody>
      </p:sp>
    </p:spTree>
    <p:extLst>
      <p:ext uri="{BB962C8B-B14F-4D97-AF65-F5344CB8AC3E}">
        <p14:creationId xmlns:p14="http://schemas.microsoft.com/office/powerpoint/2010/main" val="988259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67E48-FDCB-B4DF-ED00-75DAD07749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8CA08F0-846B-D0F3-990C-9DF8BEE0B9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E4E740-610C-BC32-D050-BD2BEDD6E65A}"/>
              </a:ext>
            </a:extLst>
          </p:cNvPr>
          <p:cNvSpPr>
            <a:spLocks noGrp="1"/>
          </p:cNvSpPr>
          <p:nvPr>
            <p:ph type="dt" sz="half" idx="10"/>
          </p:nvPr>
        </p:nvSpPr>
        <p:spPr/>
        <p:txBody>
          <a:bodyPr/>
          <a:lstStyle/>
          <a:p>
            <a:fld id="{E433B224-B144-4982-83B8-E86DB1B48FA2}" type="datetimeFigureOut">
              <a:rPr lang="en-IN" smtClean="0"/>
              <a:pPr/>
              <a:t>23-05-2023</a:t>
            </a:fld>
            <a:endParaRPr lang="en-IN"/>
          </a:p>
        </p:txBody>
      </p:sp>
      <p:sp>
        <p:nvSpPr>
          <p:cNvPr id="5" name="Footer Placeholder 4">
            <a:extLst>
              <a:ext uri="{FF2B5EF4-FFF2-40B4-BE49-F238E27FC236}">
                <a16:creationId xmlns:a16="http://schemas.microsoft.com/office/drawing/2014/main" id="{9C7F40D4-08FE-2DD1-F837-F1261986D9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ED3349-4C72-5B27-1B42-434A20F36EA5}"/>
              </a:ext>
            </a:extLst>
          </p:cNvPr>
          <p:cNvSpPr>
            <a:spLocks noGrp="1"/>
          </p:cNvSpPr>
          <p:nvPr>
            <p:ph type="sldNum" sz="quarter" idx="12"/>
          </p:nvPr>
        </p:nvSpPr>
        <p:spPr/>
        <p:txBody>
          <a:bodyPr/>
          <a:lstStyle/>
          <a:p>
            <a:fld id="{063003D1-9FBB-4278-A875-6397996363FC}" type="slidenum">
              <a:rPr lang="en-IN" smtClean="0"/>
              <a:pPr/>
              <a:t>‹#›</a:t>
            </a:fld>
            <a:endParaRPr lang="en-IN"/>
          </a:p>
        </p:txBody>
      </p:sp>
    </p:spTree>
    <p:extLst>
      <p:ext uri="{BB962C8B-B14F-4D97-AF65-F5344CB8AC3E}">
        <p14:creationId xmlns:p14="http://schemas.microsoft.com/office/powerpoint/2010/main" val="2361954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163A6-1969-E174-837A-48C203DC23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FAAF10-80D5-8984-9040-CF8BEF4F3D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4E8D11-8B47-C914-9821-5A8A566844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057E20B-8A29-86DA-C18A-3A4344C6811B}"/>
              </a:ext>
            </a:extLst>
          </p:cNvPr>
          <p:cNvSpPr>
            <a:spLocks noGrp="1"/>
          </p:cNvSpPr>
          <p:nvPr>
            <p:ph type="dt" sz="half" idx="10"/>
          </p:nvPr>
        </p:nvSpPr>
        <p:spPr/>
        <p:txBody>
          <a:bodyPr/>
          <a:lstStyle/>
          <a:p>
            <a:fld id="{E433B224-B144-4982-83B8-E86DB1B48FA2}" type="datetimeFigureOut">
              <a:rPr lang="en-IN" smtClean="0"/>
              <a:pPr/>
              <a:t>23-05-2023</a:t>
            </a:fld>
            <a:endParaRPr lang="en-IN"/>
          </a:p>
        </p:txBody>
      </p:sp>
      <p:sp>
        <p:nvSpPr>
          <p:cNvPr id="6" name="Footer Placeholder 5">
            <a:extLst>
              <a:ext uri="{FF2B5EF4-FFF2-40B4-BE49-F238E27FC236}">
                <a16:creationId xmlns:a16="http://schemas.microsoft.com/office/drawing/2014/main" id="{33ECBAE7-4EB5-4CEF-C9AC-CDA26092F1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4916CC-95BC-E9B7-D044-942BE799086A}"/>
              </a:ext>
            </a:extLst>
          </p:cNvPr>
          <p:cNvSpPr>
            <a:spLocks noGrp="1"/>
          </p:cNvSpPr>
          <p:nvPr>
            <p:ph type="sldNum" sz="quarter" idx="12"/>
          </p:nvPr>
        </p:nvSpPr>
        <p:spPr/>
        <p:txBody>
          <a:bodyPr/>
          <a:lstStyle/>
          <a:p>
            <a:fld id="{063003D1-9FBB-4278-A875-6397996363FC}" type="slidenum">
              <a:rPr lang="en-IN" smtClean="0"/>
              <a:pPr/>
              <a:t>‹#›</a:t>
            </a:fld>
            <a:endParaRPr lang="en-IN"/>
          </a:p>
        </p:txBody>
      </p:sp>
    </p:spTree>
    <p:extLst>
      <p:ext uri="{BB962C8B-B14F-4D97-AF65-F5344CB8AC3E}">
        <p14:creationId xmlns:p14="http://schemas.microsoft.com/office/powerpoint/2010/main" val="2953909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77583-883F-21F5-B825-970F212930F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322D66-58AC-5B1E-DF4A-083E33182D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D98DD9-A530-47F9-2181-5C3897ED17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24D9433-6721-112F-C29A-B2B63CF31C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A4E2F0-FCAD-1638-3150-05A5C023A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D7F452B-824C-CF65-59AC-6A6B549FF6DE}"/>
              </a:ext>
            </a:extLst>
          </p:cNvPr>
          <p:cNvSpPr>
            <a:spLocks noGrp="1"/>
          </p:cNvSpPr>
          <p:nvPr>
            <p:ph type="dt" sz="half" idx="10"/>
          </p:nvPr>
        </p:nvSpPr>
        <p:spPr/>
        <p:txBody>
          <a:bodyPr/>
          <a:lstStyle/>
          <a:p>
            <a:fld id="{E433B224-B144-4982-83B8-E86DB1B48FA2}" type="datetimeFigureOut">
              <a:rPr lang="en-IN" smtClean="0"/>
              <a:pPr/>
              <a:t>23-05-2023</a:t>
            </a:fld>
            <a:endParaRPr lang="en-IN"/>
          </a:p>
        </p:txBody>
      </p:sp>
      <p:sp>
        <p:nvSpPr>
          <p:cNvPr id="8" name="Footer Placeholder 7">
            <a:extLst>
              <a:ext uri="{FF2B5EF4-FFF2-40B4-BE49-F238E27FC236}">
                <a16:creationId xmlns:a16="http://schemas.microsoft.com/office/drawing/2014/main" id="{6AB85C1B-36B3-D208-73C1-0A1CFDFA573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C1516BD-5AA9-6240-4BF7-6F9FCF885312}"/>
              </a:ext>
            </a:extLst>
          </p:cNvPr>
          <p:cNvSpPr>
            <a:spLocks noGrp="1"/>
          </p:cNvSpPr>
          <p:nvPr>
            <p:ph type="sldNum" sz="quarter" idx="12"/>
          </p:nvPr>
        </p:nvSpPr>
        <p:spPr/>
        <p:txBody>
          <a:bodyPr/>
          <a:lstStyle/>
          <a:p>
            <a:fld id="{063003D1-9FBB-4278-A875-6397996363FC}" type="slidenum">
              <a:rPr lang="en-IN" smtClean="0"/>
              <a:pPr/>
              <a:t>‹#›</a:t>
            </a:fld>
            <a:endParaRPr lang="en-IN"/>
          </a:p>
        </p:txBody>
      </p:sp>
    </p:spTree>
    <p:extLst>
      <p:ext uri="{BB962C8B-B14F-4D97-AF65-F5344CB8AC3E}">
        <p14:creationId xmlns:p14="http://schemas.microsoft.com/office/powerpoint/2010/main" val="159369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7F243-20B4-E36A-49AA-51B9E9C75D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0184624-0ADC-AAF9-D75D-588C445AB7C3}"/>
              </a:ext>
            </a:extLst>
          </p:cNvPr>
          <p:cNvSpPr>
            <a:spLocks noGrp="1"/>
          </p:cNvSpPr>
          <p:nvPr>
            <p:ph type="dt" sz="half" idx="10"/>
          </p:nvPr>
        </p:nvSpPr>
        <p:spPr/>
        <p:txBody>
          <a:bodyPr/>
          <a:lstStyle/>
          <a:p>
            <a:fld id="{E433B224-B144-4982-83B8-E86DB1B48FA2}" type="datetimeFigureOut">
              <a:rPr lang="en-IN" smtClean="0"/>
              <a:pPr/>
              <a:t>23-05-2023</a:t>
            </a:fld>
            <a:endParaRPr lang="en-IN"/>
          </a:p>
        </p:txBody>
      </p:sp>
      <p:sp>
        <p:nvSpPr>
          <p:cNvPr id="4" name="Footer Placeholder 3">
            <a:extLst>
              <a:ext uri="{FF2B5EF4-FFF2-40B4-BE49-F238E27FC236}">
                <a16:creationId xmlns:a16="http://schemas.microsoft.com/office/drawing/2014/main" id="{991464D0-0646-04FD-072C-D11AA5D451D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F70D117-1F03-9ADF-BEF1-3CF851ABDC3E}"/>
              </a:ext>
            </a:extLst>
          </p:cNvPr>
          <p:cNvSpPr>
            <a:spLocks noGrp="1"/>
          </p:cNvSpPr>
          <p:nvPr>
            <p:ph type="sldNum" sz="quarter" idx="12"/>
          </p:nvPr>
        </p:nvSpPr>
        <p:spPr/>
        <p:txBody>
          <a:bodyPr/>
          <a:lstStyle/>
          <a:p>
            <a:fld id="{063003D1-9FBB-4278-A875-6397996363FC}" type="slidenum">
              <a:rPr lang="en-IN" smtClean="0"/>
              <a:pPr/>
              <a:t>‹#›</a:t>
            </a:fld>
            <a:endParaRPr lang="en-IN"/>
          </a:p>
        </p:txBody>
      </p:sp>
    </p:spTree>
    <p:extLst>
      <p:ext uri="{BB962C8B-B14F-4D97-AF65-F5344CB8AC3E}">
        <p14:creationId xmlns:p14="http://schemas.microsoft.com/office/powerpoint/2010/main" val="3944354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8A7091-A1C3-6E8C-A01A-62F970B31704}"/>
              </a:ext>
            </a:extLst>
          </p:cNvPr>
          <p:cNvSpPr>
            <a:spLocks noGrp="1"/>
          </p:cNvSpPr>
          <p:nvPr>
            <p:ph type="dt" sz="half" idx="10"/>
          </p:nvPr>
        </p:nvSpPr>
        <p:spPr/>
        <p:txBody>
          <a:bodyPr/>
          <a:lstStyle/>
          <a:p>
            <a:fld id="{E433B224-B144-4982-83B8-E86DB1B48FA2}" type="datetimeFigureOut">
              <a:rPr lang="en-IN" smtClean="0"/>
              <a:pPr/>
              <a:t>23-05-2023</a:t>
            </a:fld>
            <a:endParaRPr lang="en-IN"/>
          </a:p>
        </p:txBody>
      </p:sp>
      <p:sp>
        <p:nvSpPr>
          <p:cNvPr id="3" name="Footer Placeholder 2">
            <a:extLst>
              <a:ext uri="{FF2B5EF4-FFF2-40B4-BE49-F238E27FC236}">
                <a16:creationId xmlns:a16="http://schemas.microsoft.com/office/drawing/2014/main" id="{C271C34E-8DEF-EA7E-2073-5B2900F19C5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5980F81-37EB-B587-FD0F-45415F67D006}"/>
              </a:ext>
            </a:extLst>
          </p:cNvPr>
          <p:cNvSpPr>
            <a:spLocks noGrp="1"/>
          </p:cNvSpPr>
          <p:nvPr>
            <p:ph type="sldNum" sz="quarter" idx="12"/>
          </p:nvPr>
        </p:nvSpPr>
        <p:spPr/>
        <p:txBody>
          <a:bodyPr/>
          <a:lstStyle/>
          <a:p>
            <a:fld id="{063003D1-9FBB-4278-A875-6397996363FC}" type="slidenum">
              <a:rPr lang="en-IN" smtClean="0"/>
              <a:pPr/>
              <a:t>‹#›</a:t>
            </a:fld>
            <a:endParaRPr lang="en-IN"/>
          </a:p>
        </p:txBody>
      </p:sp>
    </p:spTree>
    <p:extLst>
      <p:ext uri="{BB962C8B-B14F-4D97-AF65-F5344CB8AC3E}">
        <p14:creationId xmlns:p14="http://schemas.microsoft.com/office/powerpoint/2010/main" val="3082607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6BB80-5636-4B38-1BD3-E5415F8014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2C95A24-4D1E-E7E4-A802-D344C7E572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932E14D-E952-166F-CB39-68C982671B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9F4813-BD72-AE61-9320-B48DB40B83A4}"/>
              </a:ext>
            </a:extLst>
          </p:cNvPr>
          <p:cNvSpPr>
            <a:spLocks noGrp="1"/>
          </p:cNvSpPr>
          <p:nvPr>
            <p:ph type="dt" sz="half" idx="10"/>
          </p:nvPr>
        </p:nvSpPr>
        <p:spPr/>
        <p:txBody>
          <a:bodyPr/>
          <a:lstStyle/>
          <a:p>
            <a:fld id="{E433B224-B144-4982-83B8-E86DB1B48FA2}" type="datetimeFigureOut">
              <a:rPr lang="en-IN" smtClean="0"/>
              <a:pPr/>
              <a:t>23-05-2023</a:t>
            </a:fld>
            <a:endParaRPr lang="en-IN"/>
          </a:p>
        </p:txBody>
      </p:sp>
      <p:sp>
        <p:nvSpPr>
          <p:cNvPr id="6" name="Footer Placeholder 5">
            <a:extLst>
              <a:ext uri="{FF2B5EF4-FFF2-40B4-BE49-F238E27FC236}">
                <a16:creationId xmlns:a16="http://schemas.microsoft.com/office/drawing/2014/main" id="{CB5C4B4E-E911-4542-4302-8292472C21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761E6D-3719-25E0-933C-108BA7EF16C5}"/>
              </a:ext>
            </a:extLst>
          </p:cNvPr>
          <p:cNvSpPr>
            <a:spLocks noGrp="1"/>
          </p:cNvSpPr>
          <p:nvPr>
            <p:ph type="sldNum" sz="quarter" idx="12"/>
          </p:nvPr>
        </p:nvSpPr>
        <p:spPr/>
        <p:txBody>
          <a:bodyPr/>
          <a:lstStyle/>
          <a:p>
            <a:fld id="{063003D1-9FBB-4278-A875-6397996363FC}" type="slidenum">
              <a:rPr lang="en-IN" smtClean="0"/>
              <a:pPr/>
              <a:t>‹#›</a:t>
            </a:fld>
            <a:endParaRPr lang="en-IN"/>
          </a:p>
        </p:txBody>
      </p:sp>
    </p:spTree>
    <p:extLst>
      <p:ext uri="{BB962C8B-B14F-4D97-AF65-F5344CB8AC3E}">
        <p14:creationId xmlns:p14="http://schemas.microsoft.com/office/powerpoint/2010/main" val="1264691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DEDF9-6DC8-C37D-82F8-746EBF22B4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72545B8-AA00-711C-6558-1507A752A5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55E1263-FF94-3C79-335E-35FFCB934E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C76A49-40E2-5668-67B1-B2CA581816B7}"/>
              </a:ext>
            </a:extLst>
          </p:cNvPr>
          <p:cNvSpPr>
            <a:spLocks noGrp="1"/>
          </p:cNvSpPr>
          <p:nvPr>
            <p:ph type="dt" sz="half" idx="10"/>
          </p:nvPr>
        </p:nvSpPr>
        <p:spPr/>
        <p:txBody>
          <a:bodyPr/>
          <a:lstStyle/>
          <a:p>
            <a:fld id="{E433B224-B144-4982-83B8-E86DB1B48FA2}" type="datetimeFigureOut">
              <a:rPr lang="en-IN" smtClean="0"/>
              <a:pPr/>
              <a:t>23-05-2023</a:t>
            </a:fld>
            <a:endParaRPr lang="en-IN"/>
          </a:p>
        </p:txBody>
      </p:sp>
      <p:sp>
        <p:nvSpPr>
          <p:cNvPr id="6" name="Footer Placeholder 5">
            <a:extLst>
              <a:ext uri="{FF2B5EF4-FFF2-40B4-BE49-F238E27FC236}">
                <a16:creationId xmlns:a16="http://schemas.microsoft.com/office/drawing/2014/main" id="{7E4AFD90-8E0E-DF5A-AAC5-347604B59A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15BC91-C775-4B33-13A4-775B22EEF9C9}"/>
              </a:ext>
            </a:extLst>
          </p:cNvPr>
          <p:cNvSpPr>
            <a:spLocks noGrp="1"/>
          </p:cNvSpPr>
          <p:nvPr>
            <p:ph type="sldNum" sz="quarter" idx="12"/>
          </p:nvPr>
        </p:nvSpPr>
        <p:spPr/>
        <p:txBody>
          <a:bodyPr/>
          <a:lstStyle/>
          <a:p>
            <a:fld id="{063003D1-9FBB-4278-A875-6397996363FC}" type="slidenum">
              <a:rPr lang="en-IN" smtClean="0"/>
              <a:pPr/>
              <a:t>‹#›</a:t>
            </a:fld>
            <a:endParaRPr lang="en-IN"/>
          </a:p>
        </p:txBody>
      </p:sp>
    </p:spTree>
    <p:extLst>
      <p:ext uri="{BB962C8B-B14F-4D97-AF65-F5344CB8AC3E}">
        <p14:creationId xmlns:p14="http://schemas.microsoft.com/office/powerpoint/2010/main" val="3358626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D47B9B-7C44-5E47-DB77-E60900037A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ECA44C-9A46-B01D-D7CB-F335EA858E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F7E8CE-0F25-9789-2150-292A2BA7E9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33B224-B144-4982-83B8-E86DB1B48FA2}" type="datetimeFigureOut">
              <a:rPr lang="en-IN" smtClean="0"/>
              <a:pPr/>
              <a:t>23-05-2023</a:t>
            </a:fld>
            <a:endParaRPr lang="en-IN"/>
          </a:p>
        </p:txBody>
      </p:sp>
      <p:sp>
        <p:nvSpPr>
          <p:cNvPr id="5" name="Footer Placeholder 4">
            <a:extLst>
              <a:ext uri="{FF2B5EF4-FFF2-40B4-BE49-F238E27FC236}">
                <a16:creationId xmlns:a16="http://schemas.microsoft.com/office/drawing/2014/main" id="{F8C2426A-0467-2D28-998A-6CE549EE54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287C68E-7CE7-B952-5000-5C6D976BB8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3003D1-9FBB-4278-A875-6397996363FC}" type="slidenum">
              <a:rPr lang="en-IN" smtClean="0"/>
              <a:pPr/>
              <a:t>‹#›</a:t>
            </a:fld>
            <a:endParaRPr lang="en-IN"/>
          </a:p>
        </p:txBody>
      </p:sp>
    </p:spTree>
    <p:extLst>
      <p:ext uri="{BB962C8B-B14F-4D97-AF65-F5344CB8AC3E}">
        <p14:creationId xmlns:p14="http://schemas.microsoft.com/office/powerpoint/2010/main" val="4174939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javatpoint.com/os-tutoria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toppr.com/guides/computer-aptitude-and-knowledge/basics-of-computers/computer-memory/" TargetMode="External"/><Relationship Id="rId2" Type="http://schemas.openxmlformats.org/officeDocument/2006/relationships/hyperlink" Target="https://www.toppr.com/guides/computer-aptitude-and-knowledge/basics-of-computers/hardware-and-software/"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hyperlink" Target="https://www.macstories.net/stories/ios-9-our-complete-overview/"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jpeg"/><Relationship Id="rId4" Type="http://schemas.openxmlformats.org/officeDocument/2006/relationships/image" Target="../media/image35.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EB382-3CD7-9362-A4CC-90FF20F04C2E}"/>
              </a:ext>
            </a:extLst>
          </p:cNvPr>
          <p:cNvSpPr>
            <a:spLocks noGrp="1"/>
          </p:cNvSpPr>
          <p:nvPr>
            <p:ph type="ctrTitle"/>
          </p:nvPr>
        </p:nvSpPr>
        <p:spPr>
          <a:xfrm>
            <a:off x="1524000" y="308009"/>
            <a:ext cx="9144000" cy="808522"/>
          </a:xfrm>
        </p:spPr>
        <p:txBody>
          <a:bodyPr>
            <a:noAutofit/>
          </a:bodyPr>
          <a:lstStyle/>
          <a:p>
            <a:pPr algn="l"/>
            <a:r>
              <a:rPr lang="en-IN" sz="4400" b="1" u="sng" dirty="0"/>
              <a:t>Overview of OS</a:t>
            </a:r>
          </a:p>
        </p:txBody>
      </p:sp>
      <p:sp>
        <p:nvSpPr>
          <p:cNvPr id="3" name="Subtitle 2">
            <a:extLst>
              <a:ext uri="{FF2B5EF4-FFF2-40B4-BE49-F238E27FC236}">
                <a16:creationId xmlns:a16="http://schemas.microsoft.com/office/drawing/2014/main" id="{E9DF789B-3370-B66D-C28D-81E588A950AA}"/>
              </a:ext>
            </a:extLst>
          </p:cNvPr>
          <p:cNvSpPr>
            <a:spLocks noGrp="1"/>
          </p:cNvSpPr>
          <p:nvPr>
            <p:ph type="subTitle" idx="1"/>
          </p:nvPr>
        </p:nvSpPr>
        <p:spPr>
          <a:xfrm>
            <a:off x="1524000" y="1232033"/>
            <a:ext cx="9144000" cy="5053263"/>
          </a:xfrm>
        </p:spPr>
        <p:txBody>
          <a:bodyPr>
            <a:normAutofit fontScale="92500" lnSpcReduction="20000"/>
          </a:bodyPr>
          <a:lstStyle/>
          <a:p>
            <a:pPr algn="l"/>
            <a:r>
              <a:rPr lang="en-US" dirty="0"/>
              <a:t>1.1.	 Abstract view of an operating system</a:t>
            </a:r>
          </a:p>
          <a:p>
            <a:pPr algn="l"/>
            <a:r>
              <a:rPr lang="en-US" dirty="0"/>
              <a:t>1.2	 Fundamental principles of OS operations</a:t>
            </a:r>
          </a:p>
          <a:p>
            <a:pPr algn="l"/>
            <a:r>
              <a:rPr lang="en-US" dirty="0"/>
              <a:t>1.3 	OS interaction with the computer and user programs</a:t>
            </a:r>
          </a:p>
          <a:p>
            <a:pPr algn="l"/>
            <a:r>
              <a:rPr lang="en-US" dirty="0"/>
              <a:t>1.4 	Efficiency ,system performance and user service</a:t>
            </a:r>
          </a:p>
          <a:p>
            <a:pPr algn="l"/>
            <a:r>
              <a:rPr lang="en-US" dirty="0"/>
              <a:t>1.5	Batch Processing System</a:t>
            </a:r>
          </a:p>
          <a:p>
            <a:pPr algn="l"/>
            <a:r>
              <a:rPr lang="en-US" dirty="0"/>
              <a:t>1.6 	Multiprogramming System</a:t>
            </a:r>
          </a:p>
          <a:p>
            <a:pPr algn="l"/>
            <a:r>
              <a:rPr lang="en-US" dirty="0"/>
              <a:t>1.7 	The Time Sharing System</a:t>
            </a:r>
          </a:p>
          <a:p>
            <a:pPr algn="l"/>
            <a:r>
              <a:rPr lang="en-US" dirty="0"/>
              <a:t>1.8 	The Real Time Operating System</a:t>
            </a:r>
          </a:p>
          <a:p>
            <a:pPr algn="l"/>
            <a:r>
              <a:rPr lang="en-US" dirty="0"/>
              <a:t>1.9 	Distributed operating system</a:t>
            </a:r>
          </a:p>
          <a:p>
            <a:pPr algn="l"/>
            <a:r>
              <a:rPr lang="en-US" dirty="0"/>
              <a:t>1.10 	Operation of OS</a:t>
            </a:r>
          </a:p>
          <a:p>
            <a:pPr algn="l"/>
            <a:r>
              <a:rPr lang="en-US" dirty="0"/>
              <a:t>1.11       Operating system with monolithic structure</a:t>
            </a:r>
          </a:p>
          <a:p>
            <a:pPr algn="l"/>
            <a:r>
              <a:rPr lang="en-US" dirty="0"/>
              <a:t>1.12	Virtual machine operating system</a:t>
            </a:r>
          </a:p>
          <a:p>
            <a:pPr algn="l"/>
            <a:r>
              <a:rPr lang="en-US" dirty="0"/>
              <a:t>1.13	Microkernel based operating system</a:t>
            </a:r>
          </a:p>
        </p:txBody>
      </p:sp>
    </p:spTree>
    <p:extLst>
      <p:ext uri="{BB962C8B-B14F-4D97-AF65-F5344CB8AC3E}">
        <p14:creationId xmlns:p14="http://schemas.microsoft.com/office/powerpoint/2010/main" val="1902357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016768" y="1161143"/>
            <a:ext cx="11175232" cy="133048"/>
          </a:xfrm>
          <a:prstGeom prst="rect">
            <a:avLst/>
          </a:prstGeom>
          <a:noFill/>
          <a:ln w="9525">
            <a:noFill/>
            <a:miter lim="800000"/>
            <a:headEnd/>
            <a:tailEnd/>
          </a:ln>
        </p:spPr>
        <p:txBody>
          <a:bodyPr lIns="99020" tIns="49510" rIns="99020" bIns="49510" anchor="ctr"/>
          <a:lstStyle/>
          <a:p>
            <a:pPr algn="ctr" eaLnBrk="1" hangingPunct="1"/>
            <a:r>
              <a:rPr lang="en-US" sz="3800" dirty="0">
                <a:solidFill>
                  <a:srgbClr val="006666"/>
                </a:solidFill>
              </a:rPr>
              <a:t>CPU – Central Processing Unit </a:t>
            </a:r>
          </a:p>
          <a:p>
            <a:pPr algn="ctr" eaLnBrk="1" hangingPunct="1"/>
            <a:endParaRPr lang="en-US" altLang="en-US" sz="3800" dirty="0">
              <a:solidFill>
                <a:srgbClr val="006666"/>
              </a:solidFill>
            </a:endParaRPr>
          </a:p>
        </p:txBody>
      </p:sp>
      <p:sp>
        <p:nvSpPr>
          <p:cNvPr id="8195" name="Rectangle 3"/>
          <p:cNvSpPr>
            <a:spLocks noChangeArrowheads="1"/>
          </p:cNvSpPr>
          <p:nvPr/>
        </p:nvSpPr>
        <p:spPr bwMode="auto">
          <a:xfrm>
            <a:off x="1062846" y="1669143"/>
            <a:ext cx="10772825" cy="5113262"/>
          </a:xfrm>
          <a:prstGeom prst="rect">
            <a:avLst/>
          </a:prstGeom>
          <a:noFill/>
          <a:ln w="9525">
            <a:noFill/>
            <a:miter lim="800000"/>
            <a:headEnd/>
            <a:tailEnd/>
          </a:ln>
        </p:spPr>
        <p:txBody>
          <a:bodyPr lIns="99020" tIns="49510" rIns="99020" bIns="49510"/>
          <a:lstStyle/>
          <a:p>
            <a:pPr marL="146609" indent="-494805" algn="just">
              <a:spcBef>
                <a:spcPct val="20000"/>
              </a:spcBef>
              <a:buFont typeface="Arial" pitchFamily="34" charset="0"/>
              <a:buChar char="•"/>
            </a:pPr>
            <a:r>
              <a:rPr lang="en-IN" dirty="0">
                <a:latin typeface="Times New Roman" pitchFamily="18" charset="0"/>
                <a:cs typeface="Times New Roman" pitchFamily="18" charset="0"/>
              </a:rPr>
              <a:t>This is the brain of your computer.  </a:t>
            </a:r>
          </a:p>
          <a:p>
            <a:pPr marL="146609" indent="-494805" algn="just">
              <a:spcBef>
                <a:spcPct val="20000"/>
              </a:spcBef>
              <a:buFont typeface="Arial" pitchFamily="34" charset="0"/>
              <a:buChar char="•"/>
            </a:pPr>
            <a:r>
              <a:rPr lang="en-IN" dirty="0">
                <a:latin typeface="Times New Roman" pitchFamily="18" charset="0"/>
                <a:cs typeface="Times New Roman" pitchFamily="18" charset="0"/>
              </a:rPr>
              <a:t>It performs all of the calculations. </a:t>
            </a:r>
          </a:p>
          <a:p>
            <a:pPr marL="146609" indent="-494805" algn="just">
              <a:spcBef>
                <a:spcPct val="20000"/>
              </a:spcBef>
              <a:buFont typeface="Arial" pitchFamily="34" charset="0"/>
              <a:buChar char="•"/>
            </a:pPr>
            <a:r>
              <a:rPr lang="en-IN" dirty="0">
                <a:latin typeface="Times New Roman" pitchFamily="18" charset="0"/>
                <a:cs typeface="Times New Roman" pitchFamily="18" charset="0"/>
              </a:rPr>
              <a:t>In order to do its job, the CPU needs commands to perform, and data to work with.</a:t>
            </a:r>
          </a:p>
          <a:p>
            <a:pPr marL="146609" indent="-494805" algn="just">
              <a:spcBef>
                <a:spcPct val="20000"/>
              </a:spcBef>
              <a:buFont typeface="Arial" pitchFamily="34" charset="0"/>
              <a:buChar char="•"/>
            </a:pPr>
            <a:r>
              <a:rPr lang="en-IN" dirty="0">
                <a:latin typeface="Times New Roman" pitchFamily="18" charset="0"/>
                <a:cs typeface="Times New Roman" pitchFamily="18" charset="0"/>
              </a:rPr>
              <a:t>The instructions and data travel to and from the CPU on the system bus.</a:t>
            </a:r>
          </a:p>
          <a:p>
            <a:pPr marL="146609" indent="-494805" algn="just">
              <a:spcBef>
                <a:spcPct val="20000"/>
              </a:spcBef>
              <a:buFont typeface="Arial" pitchFamily="34" charset="0"/>
              <a:buChar char="•"/>
            </a:pPr>
            <a:r>
              <a:rPr lang="en-IN" dirty="0">
                <a:latin typeface="Times New Roman" pitchFamily="18" charset="0"/>
                <a:cs typeface="Times New Roman" pitchFamily="18" charset="0"/>
              </a:rPr>
              <a:t>The operating system provides rules for how that information gets back and </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     forth, and how it will be used by the CPU.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wipe(down)">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wipe(down)">
                                      <p:cBhvr>
                                        <p:cTn id="12" dur="500"/>
                                        <p:tgtEl>
                                          <p:spTgt spid="8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wipe(down)">
                                      <p:cBhvr>
                                        <p:cTn id="17" dur="500"/>
                                        <p:tgtEl>
                                          <p:spTgt spid="8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wipe(down)">
                                      <p:cBhvr>
                                        <p:cTn id="22" dur="500"/>
                                        <p:tgtEl>
                                          <p:spTgt spid="81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195">
                                            <p:txEl>
                                              <p:pRg st="4" end="4"/>
                                            </p:txEl>
                                          </p:spTgt>
                                        </p:tgtEl>
                                        <p:attrNameLst>
                                          <p:attrName>style.visibility</p:attrName>
                                        </p:attrNameLst>
                                      </p:cBhvr>
                                      <p:to>
                                        <p:strVal val="visible"/>
                                      </p:to>
                                    </p:set>
                                    <p:animEffect transition="in" filter="wipe(down)">
                                      <p:cBhvr>
                                        <p:cTn id="27" dur="5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232" y="762000"/>
            <a:ext cx="11052360" cy="533703"/>
          </a:xfrm>
        </p:spPr>
        <p:txBody>
          <a:bodyPr>
            <a:normAutofit fontScale="90000"/>
          </a:bodyPr>
          <a:lstStyle/>
          <a:p>
            <a:pPr>
              <a:defRPr/>
            </a:pPr>
            <a:br>
              <a:rPr lang="en-US" dirty="0">
                <a:solidFill>
                  <a:srgbClr val="00B0F0"/>
                </a:solidFill>
              </a:rPr>
            </a:br>
            <a:r>
              <a:rPr lang="en-US" sz="3800" dirty="0">
                <a:ea typeface="+mn-ea"/>
                <a:cs typeface="+mn-cs"/>
              </a:rPr>
              <a:t>RAM – Random Access Memory</a:t>
            </a:r>
          </a:p>
        </p:txBody>
      </p:sp>
      <p:sp>
        <p:nvSpPr>
          <p:cNvPr id="3" name="Content Placeholder 2"/>
          <p:cNvSpPr>
            <a:spLocks noGrp="1"/>
          </p:cNvSpPr>
          <p:nvPr>
            <p:ph idx="1"/>
          </p:nvPr>
        </p:nvSpPr>
        <p:spPr>
          <a:xfrm>
            <a:off x="1098171" y="1599595"/>
            <a:ext cx="10768217" cy="5182810"/>
          </a:xfrm>
        </p:spPr>
        <p:txBody>
          <a:bodyPr>
            <a:normAutofit/>
          </a:bodyPr>
          <a:lstStyle/>
          <a:p>
            <a:pPr marL="439826" indent="-439826">
              <a:defRPr/>
            </a:pPr>
            <a:r>
              <a:rPr lang="en-IN" sz="2400" dirty="0"/>
              <a:t>This is like a desk, or a workspace, where your computer temporarily stores all of the information (data) and instructions (software or program code) that it is currently using.</a:t>
            </a:r>
          </a:p>
          <a:p>
            <a:pPr marL="439826" indent="-439826">
              <a:defRPr/>
            </a:pPr>
            <a:r>
              <a:rPr lang="en-IN" sz="2400" dirty="0"/>
              <a:t>Each RAM chip contains millions of address spaces.</a:t>
            </a:r>
          </a:p>
          <a:p>
            <a:pPr marL="439826" indent="-439826">
              <a:defRPr/>
            </a:pPr>
            <a:r>
              <a:rPr lang="en-IN" sz="2400" dirty="0"/>
              <a:t>Each address space is the same size, and has its own unique identifying number (address). </a:t>
            </a:r>
          </a:p>
          <a:p>
            <a:pPr marL="439826" indent="-439826">
              <a:defRPr/>
            </a:pPr>
            <a:r>
              <a:rPr lang="en-IN" sz="2400" dirty="0"/>
              <a:t>The operating system provides the rules for using these memory spaces, and controls storage and retrieval of information from RAM. </a:t>
            </a:r>
          </a:p>
          <a:p>
            <a:pPr marL="439826" indent="-439826">
              <a:defRPr/>
            </a:pPr>
            <a:r>
              <a:rPr lang="en-IN" sz="2400" dirty="0"/>
              <a:t>Device drivers for RAM chips are included with the operating system.</a:t>
            </a:r>
          </a:p>
          <a:p>
            <a:pPr marL="0" indent="0">
              <a:buNone/>
              <a:defRPr/>
            </a:pPr>
            <a:endParaRPr lang="en-IN" sz="2400" b="1" i="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noGrp="1" noChangeArrowheads="1"/>
          </p:cNvSpPr>
          <p:nvPr>
            <p:ph type="title"/>
          </p:nvPr>
        </p:nvSpPr>
        <p:spPr>
          <a:xfrm>
            <a:off x="947653" y="762000"/>
            <a:ext cx="11244347" cy="533703"/>
          </a:xfrm>
        </p:spPr>
        <p:txBody>
          <a:bodyPr>
            <a:normAutofit fontScale="90000"/>
          </a:bodyPr>
          <a:lstStyle/>
          <a:p>
            <a:pPr eaLnBrk="1" hangingPunct="1"/>
            <a:r>
              <a:rPr lang="en-US" altLang="en-US" sz="3800" dirty="0"/>
              <a:t>Operating System Mode</a:t>
            </a:r>
          </a:p>
        </p:txBody>
      </p:sp>
      <p:pic>
        <p:nvPicPr>
          <p:cNvPr id="11267" name="Content Placeholder 2"/>
          <p:cNvPicPr>
            <a:picLocks noGrp="1" noChangeAspect="1"/>
          </p:cNvPicPr>
          <p:nvPr>
            <p:ph idx="1"/>
          </p:nvPr>
        </p:nvPicPr>
        <p:blipFill>
          <a:blip r:embed="rId3"/>
          <a:srcRect/>
          <a:stretch>
            <a:fillRect/>
          </a:stretch>
        </p:blipFill>
        <p:spPr>
          <a:xfrm>
            <a:off x="5839096" y="2081894"/>
            <a:ext cx="5921315" cy="4841119"/>
          </a:xfrm>
        </p:spPr>
      </p:pic>
      <p:sp>
        <p:nvSpPr>
          <p:cNvPr id="11268" name="TextBox 3"/>
          <p:cNvSpPr txBox="1">
            <a:spLocks noChangeArrowheads="1"/>
          </p:cNvSpPr>
          <p:nvPr/>
        </p:nvSpPr>
        <p:spPr bwMode="auto">
          <a:xfrm>
            <a:off x="947653" y="1794632"/>
            <a:ext cx="5417130" cy="1422736"/>
          </a:xfrm>
          <a:prstGeom prst="rect">
            <a:avLst/>
          </a:prstGeom>
          <a:noFill/>
          <a:ln w="9525">
            <a:noFill/>
            <a:miter lim="800000"/>
            <a:headEnd/>
            <a:tailEnd/>
          </a:ln>
        </p:spPr>
        <p:txBody>
          <a:bodyPr lIns="98337" tIns="49168" rIns="98337" bIns="49168">
            <a:spAutoFit/>
          </a:bodyPr>
          <a:lstStyle/>
          <a:p>
            <a:pPr marL="368050" indent="-368050" algn="just">
              <a:buFont typeface="Wingdings" pitchFamily="2" charset="2"/>
              <a:buChar char="v"/>
            </a:pPr>
            <a:r>
              <a:rPr lang="en-US" sz="2100" dirty="0"/>
              <a:t>The </a:t>
            </a:r>
            <a:r>
              <a:rPr lang="en-US" sz="2100" i="1" dirty="0">
                <a:solidFill>
                  <a:srgbClr val="00B0F0"/>
                </a:solidFill>
              </a:rPr>
              <a:t>User Mode </a:t>
            </a:r>
            <a:r>
              <a:rPr lang="en-US" sz="2100" dirty="0"/>
              <a:t>is concerned with the actual interface between the user and the system.</a:t>
            </a:r>
          </a:p>
          <a:p>
            <a:pPr marL="368050" indent="-368050" algn="just">
              <a:buFont typeface="Wingdings" pitchFamily="2" charset="2"/>
              <a:buChar char="v"/>
            </a:pPr>
            <a:r>
              <a:rPr lang="en-US" sz="2100" dirty="0"/>
              <a:t>It controls things like running applications and accessing files. </a:t>
            </a:r>
          </a:p>
        </p:txBody>
      </p:sp>
      <p:sp>
        <p:nvSpPr>
          <p:cNvPr id="11269" name="TextBox 4"/>
          <p:cNvSpPr txBox="1">
            <a:spLocks noChangeArrowheads="1"/>
          </p:cNvSpPr>
          <p:nvPr/>
        </p:nvSpPr>
        <p:spPr bwMode="auto">
          <a:xfrm>
            <a:off x="1092028" y="4846319"/>
            <a:ext cx="5272755" cy="2146010"/>
          </a:xfrm>
          <a:prstGeom prst="rect">
            <a:avLst/>
          </a:prstGeom>
          <a:noFill/>
          <a:ln w="9525">
            <a:noFill/>
            <a:miter lim="800000"/>
            <a:headEnd/>
            <a:tailEnd/>
          </a:ln>
        </p:spPr>
        <p:txBody>
          <a:bodyPr wrap="square" lIns="98337" tIns="49168" rIns="98337" bIns="49168">
            <a:spAutoFit/>
          </a:bodyPr>
          <a:lstStyle/>
          <a:p>
            <a:pPr marL="306963" indent="-306963" algn="just">
              <a:buFont typeface="Wingdings" pitchFamily="2" charset="2"/>
              <a:buChar char="v"/>
            </a:pPr>
            <a:r>
              <a:rPr lang="en-US" sz="1900" dirty="0"/>
              <a:t>The </a:t>
            </a:r>
            <a:r>
              <a:rPr lang="en-US" sz="1900" i="1" dirty="0">
                <a:solidFill>
                  <a:srgbClr val="00B0F0"/>
                </a:solidFill>
              </a:rPr>
              <a:t>Kernel Mode </a:t>
            </a:r>
            <a:r>
              <a:rPr lang="en-US" sz="1900" dirty="0"/>
              <a:t>is concerned with everything running in the background.</a:t>
            </a:r>
          </a:p>
          <a:p>
            <a:pPr marL="306963" indent="-306963" algn="just">
              <a:buFont typeface="Wingdings" pitchFamily="2" charset="2"/>
              <a:buChar char="v"/>
            </a:pPr>
            <a:r>
              <a:rPr lang="en-US" sz="1900" dirty="0"/>
              <a:t>It controls things like accessing system resources, controlling hardware functions and processing program instructions. </a:t>
            </a:r>
          </a:p>
          <a:p>
            <a:pPr marL="306963" indent="-306963" algn="just">
              <a:buFont typeface="Wingdings" pitchFamily="2" charset="2"/>
              <a:buChar char="v"/>
            </a:pPr>
            <a:r>
              <a:rPr lang="en-US" altLang="en-US" sz="1900" dirty="0">
                <a:solidFill>
                  <a:srgbClr val="0070C0"/>
                </a:solidFill>
                <a:latin typeface="Calbri"/>
                <a:ea typeface="Trebuchet MS" pitchFamily="34" charset="0"/>
                <a:cs typeface="Trebuchet MS" pitchFamily="34" charset="0"/>
              </a:rPr>
              <a:t>System calls </a:t>
            </a:r>
            <a:r>
              <a:rPr lang="en-US" altLang="en-US" sz="1900" dirty="0">
                <a:latin typeface="Calbri"/>
                <a:ea typeface="Trebuchet MS" pitchFamily="34" charset="0"/>
                <a:cs typeface="Trebuchet MS" pitchFamily="34" charset="0"/>
              </a:rPr>
              <a:t>are used to change mode from User to Kernel.</a:t>
            </a:r>
            <a:endParaRPr lang="en-US" sz="1900" dirty="0">
              <a:latin typeface="Cal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8">
                                            <p:txEl>
                                              <p:pRg st="0" end="0"/>
                                            </p:txEl>
                                          </p:spTgt>
                                        </p:tgtEl>
                                        <p:attrNameLst>
                                          <p:attrName>style.visibility</p:attrName>
                                        </p:attrNameLst>
                                      </p:cBhvr>
                                      <p:to>
                                        <p:strVal val="visible"/>
                                      </p:to>
                                    </p:set>
                                    <p:anim calcmode="lin" valueType="num">
                                      <p:cBhvr additive="base">
                                        <p:cTn id="7" dur="500" fill="hold"/>
                                        <p:tgtEl>
                                          <p:spTgt spid="1126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268">
                                            <p:txEl>
                                              <p:pRg st="1" end="1"/>
                                            </p:txEl>
                                          </p:spTgt>
                                        </p:tgtEl>
                                        <p:attrNameLst>
                                          <p:attrName>style.visibility</p:attrName>
                                        </p:attrNameLst>
                                      </p:cBhvr>
                                      <p:to>
                                        <p:strVal val="visible"/>
                                      </p:to>
                                    </p:set>
                                    <p:anim calcmode="lin" valueType="num">
                                      <p:cBhvr additive="base">
                                        <p:cTn id="13" dur="500" fill="hold"/>
                                        <p:tgtEl>
                                          <p:spTgt spid="1126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269">
                                            <p:txEl>
                                              <p:pRg st="0" end="0"/>
                                            </p:txEl>
                                          </p:spTgt>
                                        </p:tgtEl>
                                        <p:attrNameLst>
                                          <p:attrName>style.visibility</p:attrName>
                                        </p:attrNameLst>
                                      </p:cBhvr>
                                      <p:to>
                                        <p:strVal val="visible"/>
                                      </p:to>
                                    </p:set>
                                    <p:anim calcmode="lin" valueType="num">
                                      <p:cBhvr additive="base">
                                        <p:cTn id="19" dur="500" fill="hold"/>
                                        <p:tgtEl>
                                          <p:spTgt spid="1126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269">
                                            <p:txEl>
                                              <p:pRg st="1" end="1"/>
                                            </p:txEl>
                                          </p:spTgt>
                                        </p:tgtEl>
                                        <p:attrNameLst>
                                          <p:attrName>style.visibility</p:attrName>
                                        </p:attrNameLst>
                                      </p:cBhvr>
                                      <p:to>
                                        <p:strVal val="visible"/>
                                      </p:to>
                                    </p:set>
                                    <p:anim calcmode="lin" valueType="num">
                                      <p:cBhvr additive="base">
                                        <p:cTn id="25" dur="500" fill="hold"/>
                                        <p:tgtEl>
                                          <p:spTgt spid="11269">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269">
                                            <p:txEl>
                                              <p:pRg st="2" end="2"/>
                                            </p:txEl>
                                          </p:spTgt>
                                        </p:tgtEl>
                                        <p:attrNameLst>
                                          <p:attrName>style.visibility</p:attrName>
                                        </p:attrNameLst>
                                      </p:cBhvr>
                                      <p:to>
                                        <p:strVal val="visible"/>
                                      </p:to>
                                    </p:set>
                                    <p:anim calcmode="lin" valueType="num">
                                      <p:cBhvr additive="base">
                                        <p:cTn id="31" dur="500" fill="hold"/>
                                        <p:tgtEl>
                                          <p:spTgt spid="11269">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6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build="p"/>
      <p:bldP spid="1126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a:t>Kernel</a:t>
            </a:r>
          </a:p>
        </p:txBody>
      </p:sp>
      <p:sp>
        <p:nvSpPr>
          <p:cNvPr id="12291" name="Content Placeholder 2"/>
          <p:cNvSpPr>
            <a:spLocks noGrp="1"/>
          </p:cNvSpPr>
          <p:nvPr>
            <p:ph idx="1"/>
          </p:nvPr>
        </p:nvSpPr>
        <p:spPr/>
        <p:txBody>
          <a:bodyPr>
            <a:normAutofit lnSpcReduction="10000"/>
          </a:bodyPr>
          <a:lstStyle/>
          <a:p>
            <a:pPr marL="381794" algn="just">
              <a:spcBef>
                <a:spcPts val="109"/>
              </a:spcBef>
              <a:buClr>
                <a:srgbClr val="90C225"/>
              </a:buClr>
              <a:buSzPct val="79000"/>
              <a:buFont typeface="Wingdings" pitchFamily="2" charset="2"/>
              <a:buChar char="Ø"/>
              <a:tabLst>
                <a:tab pos="381794" algn="l"/>
              </a:tabLst>
            </a:pPr>
            <a:r>
              <a:rPr lang="en-US" altLang="en-US" sz="2100" dirty="0">
                <a:latin typeface="Trebuchet MS" pitchFamily="34" charset="0"/>
                <a:ea typeface="Trebuchet MS" pitchFamily="34" charset="0"/>
                <a:cs typeface="Trebuchet MS" pitchFamily="34" charset="0"/>
              </a:rPr>
              <a:t>It reside in central core of OS.</a:t>
            </a:r>
          </a:p>
          <a:p>
            <a:pPr marL="381794" algn="just">
              <a:spcBef>
                <a:spcPts val="109"/>
              </a:spcBef>
              <a:buClr>
                <a:srgbClr val="90C225"/>
              </a:buClr>
              <a:buSzPct val="79000"/>
              <a:buFont typeface="Wingdings" pitchFamily="2" charset="2"/>
              <a:buChar char="Ø"/>
              <a:tabLst>
                <a:tab pos="381794" algn="l"/>
              </a:tabLst>
            </a:pPr>
            <a:r>
              <a:rPr lang="en-US" altLang="en-US" sz="2100" dirty="0">
                <a:latin typeface="Trebuchet MS" pitchFamily="34" charset="0"/>
                <a:ea typeface="Trebuchet MS" pitchFamily="34" charset="0"/>
                <a:cs typeface="Trebuchet MS" pitchFamily="34" charset="0"/>
              </a:rPr>
              <a:t> It has complete control over system.</a:t>
            </a:r>
          </a:p>
          <a:p>
            <a:pPr marL="381794" algn="just">
              <a:spcBef>
                <a:spcPts val="1095"/>
              </a:spcBef>
              <a:buClr>
                <a:srgbClr val="90C225"/>
              </a:buClr>
              <a:buSzPct val="79000"/>
              <a:buFont typeface="Wingdings" pitchFamily="2" charset="2"/>
              <a:buChar char="Ø"/>
              <a:tabLst>
                <a:tab pos="381794" algn="l"/>
              </a:tabLst>
            </a:pPr>
            <a:r>
              <a:rPr lang="en-US" altLang="en-US" sz="2100" dirty="0">
                <a:latin typeface="Trebuchet MS" pitchFamily="34" charset="0"/>
                <a:ea typeface="Trebuchet MS" pitchFamily="34" charset="0"/>
                <a:cs typeface="Trebuchet MS" pitchFamily="34" charset="0"/>
              </a:rPr>
              <a:t>When operation system boots, kernel is first part of OS to load in main memory. </a:t>
            </a:r>
          </a:p>
          <a:p>
            <a:pPr marL="381794" algn="just">
              <a:spcBef>
                <a:spcPts val="1095"/>
              </a:spcBef>
              <a:buClr>
                <a:srgbClr val="90C225"/>
              </a:buClr>
              <a:buSzPct val="79000"/>
              <a:buFont typeface="Wingdings" pitchFamily="2" charset="2"/>
              <a:buChar char="Ø"/>
              <a:tabLst>
                <a:tab pos="381794" algn="l"/>
              </a:tabLst>
            </a:pPr>
            <a:r>
              <a:rPr lang="en-US" altLang="en-US" sz="2100" dirty="0">
                <a:latin typeface="Trebuchet MS" pitchFamily="34" charset="0"/>
                <a:ea typeface="Trebuchet MS" pitchFamily="34" charset="0"/>
                <a:cs typeface="Trebuchet MS" pitchFamily="34" charset="0"/>
              </a:rPr>
              <a:t>Kernel remains in main memory for entire duration of computer session.</a:t>
            </a:r>
          </a:p>
          <a:p>
            <a:pPr marL="381794" algn="just">
              <a:spcBef>
                <a:spcPts val="1095"/>
              </a:spcBef>
              <a:buClr>
                <a:srgbClr val="90C225"/>
              </a:buClr>
              <a:buSzPct val="79000"/>
              <a:buFont typeface="Wingdings" pitchFamily="2" charset="2"/>
              <a:buChar char="Ø"/>
              <a:tabLst>
                <a:tab pos="381794" algn="l"/>
              </a:tabLst>
            </a:pPr>
            <a:r>
              <a:rPr lang="en-US" altLang="en-US" sz="2100" dirty="0">
                <a:latin typeface="Trebuchet MS" pitchFamily="34" charset="0"/>
                <a:ea typeface="Trebuchet MS" pitchFamily="34" charset="0"/>
                <a:cs typeface="Trebuchet MS" pitchFamily="34" charset="0"/>
              </a:rPr>
              <a:t>The kernel code is usually loaded in to protected area of memory.</a:t>
            </a:r>
          </a:p>
          <a:p>
            <a:pPr marL="381794" algn="just">
              <a:spcBef>
                <a:spcPts val="1071"/>
              </a:spcBef>
              <a:buClr>
                <a:srgbClr val="90C225"/>
              </a:buClr>
              <a:buSzPct val="79000"/>
              <a:buFont typeface="Wingdings" pitchFamily="2" charset="2"/>
              <a:buChar char="Ø"/>
              <a:tabLst>
                <a:tab pos="381794" algn="l"/>
              </a:tabLst>
            </a:pPr>
            <a:r>
              <a:rPr lang="en-US" altLang="en-US" sz="2100" dirty="0">
                <a:latin typeface="Trebuchet MS" pitchFamily="34" charset="0"/>
                <a:ea typeface="Trebuchet MS" pitchFamily="34" charset="0"/>
                <a:cs typeface="Trebuchet MS" pitchFamily="34" charset="0"/>
              </a:rPr>
              <a:t>Kernel performs it’s task like executing processes and handling interrupts in kernel space. </a:t>
            </a:r>
          </a:p>
          <a:p>
            <a:pPr marL="381794" algn="just">
              <a:spcBef>
                <a:spcPts val="1071"/>
              </a:spcBef>
              <a:buClr>
                <a:srgbClr val="90C225"/>
              </a:buClr>
              <a:buSzPct val="79000"/>
              <a:buFont typeface="Wingdings" pitchFamily="2" charset="2"/>
              <a:buChar char="Ø"/>
              <a:tabLst>
                <a:tab pos="381794" algn="l"/>
              </a:tabLst>
            </a:pPr>
            <a:r>
              <a:rPr lang="en-US" altLang="en-US" sz="2100" dirty="0">
                <a:latin typeface="Trebuchet MS" pitchFamily="34" charset="0"/>
                <a:ea typeface="Trebuchet MS" pitchFamily="34" charset="0"/>
                <a:cs typeface="Trebuchet MS" pitchFamily="34" charset="0"/>
              </a:rPr>
              <a:t>User performs it’s task  in user area of memory.</a:t>
            </a:r>
          </a:p>
          <a:p>
            <a:pPr marL="381794" algn="just">
              <a:spcBef>
                <a:spcPts val="1071"/>
              </a:spcBef>
              <a:buClr>
                <a:srgbClr val="90C225"/>
              </a:buClr>
              <a:buSzPct val="79000"/>
              <a:buFont typeface="Wingdings" pitchFamily="2" charset="2"/>
              <a:buChar char="Ø"/>
              <a:tabLst>
                <a:tab pos="381794" algn="l"/>
              </a:tabLst>
            </a:pPr>
            <a:r>
              <a:rPr lang="en-US" altLang="en-US" sz="2100" dirty="0">
                <a:latin typeface="Trebuchet MS" pitchFamily="34" charset="0"/>
                <a:ea typeface="Trebuchet MS" pitchFamily="34" charset="0"/>
                <a:cs typeface="Trebuchet MS" pitchFamily="34" charset="0"/>
              </a:rPr>
              <a:t>This memory separation is made in order to prevent user data and kernel data from interfering with each other.</a:t>
            </a:r>
          </a:p>
          <a:p>
            <a:pPr marL="381794" lvl="1" indent="-368050" algn="just">
              <a:spcBef>
                <a:spcPts val="1071"/>
              </a:spcBef>
              <a:buClr>
                <a:srgbClr val="90C225"/>
              </a:buClr>
              <a:buSzPct val="79000"/>
              <a:buFont typeface="Wingdings" pitchFamily="2" charset="2"/>
              <a:buChar char="Ø"/>
              <a:tabLst>
                <a:tab pos="381794" algn="l"/>
              </a:tabLst>
            </a:pPr>
            <a:r>
              <a:rPr lang="en-US" altLang="en-US" sz="2100" dirty="0">
                <a:latin typeface="Trebuchet MS" pitchFamily="34" charset="0"/>
                <a:ea typeface="Trebuchet MS" pitchFamily="34" charset="0"/>
                <a:cs typeface="Trebuchet MS" pitchFamily="34" charset="0"/>
              </a:rPr>
              <a:t>Kernel does not interact directly with user, but it interacts using SHELL and other programs and hardware.</a:t>
            </a:r>
          </a:p>
          <a:p>
            <a:pPr marL="381794">
              <a:spcBef>
                <a:spcPts val="1071"/>
              </a:spcBef>
              <a:buClr>
                <a:srgbClr val="90C225"/>
              </a:buClr>
              <a:buSzPct val="79000"/>
              <a:buFont typeface="Wingdings" pitchFamily="2" charset="2"/>
              <a:buChar char=""/>
              <a:tabLst>
                <a:tab pos="381794" algn="l"/>
              </a:tabLst>
            </a:pPr>
            <a:endParaRPr lang="en-US" altLang="en-US" sz="21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additive="base">
                                        <p:cTn id="7" dur="500" fill="hold"/>
                                        <p:tgtEl>
                                          <p:spTgt spid="122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291">
                                            <p:txEl>
                                              <p:pRg st="1" end="1"/>
                                            </p:txEl>
                                          </p:spTgt>
                                        </p:tgtEl>
                                        <p:attrNameLst>
                                          <p:attrName>style.visibility</p:attrName>
                                        </p:attrNameLst>
                                      </p:cBhvr>
                                      <p:to>
                                        <p:strVal val="visible"/>
                                      </p:to>
                                    </p:set>
                                    <p:anim calcmode="lin" valueType="num">
                                      <p:cBhvr additive="base">
                                        <p:cTn id="13" dur="5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291">
                                            <p:txEl>
                                              <p:pRg st="2" end="2"/>
                                            </p:txEl>
                                          </p:spTgt>
                                        </p:tgtEl>
                                        <p:attrNameLst>
                                          <p:attrName>style.visibility</p:attrName>
                                        </p:attrNameLst>
                                      </p:cBhvr>
                                      <p:to>
                                        <p:strVal val="visible"/>
                                      </p:to>
                                    </p:set>
                                    <p:anim calcmode="lin" valueType="num">
                                      <p:cBhvr additive="base">
                                        <p:cTn id="19" dur="5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291">
                                            <p:txEl>
                                              <p:pRg st="3" end="3"/>
                                            </p:txEl>
                                          </p:spTgt>
                                        </p:tgtEl>
                                        <p:attrNameLst>
                                          <p:attrName>style.visibility</p:attrName>
                                        </p:attrNameLst>
                                      </p:cBhvr>
                                      <p:to>
                                        <p:strVal val="visible"/>
                                      </p:to>
                                    </p:set>
                                    <p:anim calcmode="lin" valueType="num">
                                      <p:cBhvr additive="base">
                                        <p:cTn id="25" dur="5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291">
                                            <p:txEl>
                                              <p:pRg st="4" end="4"/>
                                            </p:txEl>
                                          </p:spTgt>
                                        </p:tgtEl>
                                        <p:attrNameLst>
                                          <p:attrName>style.visibility</p:attrName>
                                        </p:attrNameLst>
                                      </p:cBhvr>
                                      <p:to>
                                        <p:strVal val="visible"/>
                                      </p:to>
                                    </p:set>
                                    <p:anim calcmode="lin" valueType="num">
                                      <p:cBhvr additive="base">
                                        <p:cTn id="31" dur="500" fill="hold"/>
                                        <p:tgtEl>
                                          <p:spTgt spid="1229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2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291">
                                            <p:txEl>
                                              <p:pRg st="5" end="5"/>
                                            </p:txEl>
                                          </p:spTgt>
                                        </p:tgtEl>
                                        <p:attrNameLst>
                                          <p:attrName>style.visibility</p:attrName>
                                        </p:attrNameLst>
                                      </p:cBhvr>
                                      <p:to>
                                        <p:strVal val="visible"/>
                                      </p:to>
                                    </p:set>
                                    <p:anim calcmode="lin" valueType="num">
                                      <p:cBhvr additive="base">
                                        <p:cTn id="37" dur="500" fill="hold"/>
                                        <p:tgtEl>
                                          <p:spTgt spid="1229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29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291">
                                            <p:txEl>
                                              <p:pRg st="6" end="6"/>
                                            </p:txEl>
                                          </p:spTgt>
                                        </p:tgtEl>
                                        <p:attrNameLst>
                                          <p:attrName>style.visibility</p:attrName>
                                        </p:attrNameLst>
                                      </p:cBhvr>
                                      <p:to>
                                        <p:strVal val="visible"/>
                                      </p:to>
                                    </p:set>
                                    <p:anim calcmode="lin" valueType="num">
                                      <p:cBhvr additive="base">
                                        <p:cTn id="43" dur="500" fill="hold"/>
                                        <p:tgtEl>
                                          <p:spTgt spid="1229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29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291">
                                            <p:txEl>
                                              <p:pRg st="7" end="7"/>
                                            </p:txEl>
                                          </p:spTgt>
                                        </p:tgtEl>
                                        <p:attrNameLst>
                                          <p:attrName>style.visibility</p:attrName>
                                        </p:attrNameLst>
                                      </p:cBhvr>
                                      <p:to>
                                        <p:strVal val="visible"/>
                                      </p:to>
                                    </p:set>
                                    <p:anim calcmode="lin" valueType="num">
                                      <p:cBhvr additive="base">
                                        <p:cTn id="49" dur="500" fill="hold"/>
                                        <p:tgtEl>
                                          <p:spTgt spid="1229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291">
                                            <p:txEl>
                                              <p:pRg st="7" end="7"/>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2291">
                                            <p:txEl>
                                              <p:pRg st="8" end="8"/>
                                            </p:txEl>
                                          </p:spTgt>
                                        </p:tgtEl>
                                        <p:attrNameLst>
                                          <p:attrName>style.visibility</p:attrName>
                                        </p:attrNameLst>
                                      </p:cBhvr>
                                      <p:to>
                                        <p:strVal val="visible"/>
                                      </p:to>
                                    </p:set>
                                    <p:anim calcmode="lin" valueType="num">
                                      <p:cBhvr additive="base">
                                        <p:cTn id="53" dur="500" fill="hold"/>
                                        <p:tgtEl>
                                          <p:spTgt spid="12291">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229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a:t>Kernel cont…</a:t>
            </a:r>
          </a:p>
        </p:txBody>
      </p:sp>
      <p:sp>
        <p:nvSpPr>
          <p:cNvPr id="13315" name="Content Placeholder 2"/>
          <p:cNvSpPr>
            <a:spLocks noGrp="1"/>
          </p:cNvSpPr>
          <p:nvPr>
            <p:ph idx="1"/>
          </p:nvPr>
        </p:nvSpPr>
        <p:spPr/>
        <p:txBody>
          <a:bodyPr>
            <a:normAutofit lnSpcReduction="10000"/>
          </a:bodyPr>
          <a:lstStyle/>
          <a:p>
            <a:pPr marL="381794">
              <a:spcBef>
                <a:spcPts val="1071"/>
              </a:spcBef>
              <a:buClr>
                <a:srgbClr val="90C225"/>
              </a:buClr>
              <a:buSzPct val="79000"/>
              <a:buFont typeface="Wingdings" pitchFamily="2" charset="2"/>
              <a:buChar char="Ø"/>
              <a:tabLst>
                <a:tab pos="381794" algn="l"/>
              </a:tabLst>
            </a:pPr>
            <a:r>
              <a:rPr lang="en-US" altLang="en-US" sz="2300" dirty="0">
                <a:latin typeface="Trebuchet MS" pitchFamily="34" charset="0"/>
                <a:ea typeface="Trebuchet MS" pitchFamily="34" charset="0"/>
                <a:cs typeface="Trebuchet MS" pitchFamily="34" charset="0"/>
              </a:rPr>
              <a:t>Kernel includes:-</a:t>
            </a:r>
          </a:p>
          <a:p>
            <a:pPr marL="503968" lvl="1" indent="0">
              <a:spcBef>
                <a:spcPts val="1071"/>
              </a:spcBef>
              <a:buClr>
                <a:srgbClr val="90C225"/>
              </a:buClr>
              <a:buSzPct val="79000"/>
              <a:buNone/>
              <a:tabLst>
                <a:tab pos="381794" algn="l"/>
              </a:tabLst>
            </a:pPr>
            <a:r>
              <a:rPr lang="en-US" altLang="en-US" sz="2300" dirty="0">
                <a:solidFill>
                  <a:srgbClr val="00B0F0"/>
                </a:solidFill>
                <a:latin typeface="Trebuchet MS" pitchFamily="34" charset="0"/>
                <a:ea typeface="Trebuchet MS" pitchFamily="34" charset="0"/>
                <a:cs typeface="Trebuchet MS" pitchFamily="34" charset="0"/>
              </a:rPr>
              <a:t>1. Scheduler: </a:t>
            </a:r>
            <a:r>
              <a:rPr lang="en-US" altLang="en-US" sz="2300" dirty="0">
                <a:latin typeface="Trebuchet MS" pitchFamily="34" charset="0"/>
                <a:ea typeface="Trebuchet MS" pitchFamily="34" charset="0"/>
                <a:cs typeface="Trebuchet MS" pitchFamily="34" charset="0"/>
              </a:rPr>
              <a:t>It allocates the Kernel’s processing time to various processes.</a:t>
            </a:r>
          </a:p>
          <a:p>
            <a:pPr marL="503968" lvl="1" indent="0">
              <a:spcBef>
                <a:spcPts val="1071"/>
              </a:spcBef>
              <a:buClr>
                <a:srgbClr val="90C225"/>
              </a:buClr>
              <a:buSzPct val="79000"/>
              <a:buNone/>
              <a:tabLst>
                <a:tab pos="381794" algn="l"/>
              </a:tabLst>
            </a:pPr>
            <a:r>
              <a:rPr lang="en-US" altLang="en-US" sz="2300" dirty="0">
                <a:solidFill>
                  <a:srgbClr val="00B0F0"/>
                </a:solidFill>
                <a:latin typeface="Trebuchet MS" pitchFamily="34" charset="0"/>
                <a:ea typeface="Trebuchet MS" pitchFamily="34" charset="0"/>
                <a:cs typeface="Trebuchet MS" pitchFamily="34" charset="0"/>
              </a:rPr>
              <a:t>2. Supervisor: </a:t>
            </a:r>
            <a:r>
              <a:rPr lang="en-US" altLang="en-US" sz="2300" dirty="0">
                <a:latin typeface="Trebuchet MS" pitchFamily="34" charset="0"/>
                <a:ea typeface="Trebuchet MS" pitchFamily="34" charset="0"/>
                <a:cs typeface="Trebuchet MS" pitchFamily="34" charset="0"/>
              </a:rPr>
              <a:t>It grants permission to use computer system resources to each process.</a:t>
            </a:r>
          </a:p>
          <a:p>
            <a:pPr marL="503968" lvl="1" indent="0">
              <a:spcBef>
                <a:spcPts val="1071"/>
              </a:spcBef>
              <a:buClr>
                <a:srgbClr val="90C225"/>
              </a:buClr>
              <a:buSzPct val="79000"/>
              <a:buNone/>
              <a:tabLst>
                <a:tab pos="381794" algn="l"/>
              </a:tabLst>
            </a:pPr>
            <a:r>
              <a:rPr lang="en-US" altLang="en-US" sz="2300" dirty="0">
                <a:solidFill>
                  <a:srgbClr val="00B0F0"/>
                </a:solidFill>
                <a:latin typeface="Trebuchet MS" pitchFamily="34" charset="0"/>
                <a:ea typeface="Trebuchet MS" pitchFamily="34" charset="0"/>
                <a:cs typeface="Trebuchet MS" pitchFamily="34" charset="0"/>
              </a:rPr>
              <a:t>3. Interrupt handler </a:t>
            </a:r>
            <a:r>
              <a:rPr lang="en-US" altLang="en-US" sz="2300" dirty="0">
                <a:latin typeface="Trebuchet MS" pitchFamily="34" charset="0"/>
                <a:ea typeface="Trebuchet MS" pitchFamily="34" charset="0"/>
                <a:cs typeface="Trebuchet MS" pitchFamily="34" charset="0"/>
              </a:rPr>
              <a:t>: It handles all requests from the various  hardware devices which compete for kernel services.</a:t>
            </a:r>
          </a:p>
          <a:p>
            <a:pPr marL="503968" lvl="1" indent="0">
              <a:spcBef>
                <a:spcPts val="1095"/>
              </a:spcBef>
              <a:buClr>
                <a:srgbClr val="90C225"/>
              </a:buClr>
              <a:buSzPct val="79000"/>
              <a:buNone/>
              <a:tabLst>
                <a:tab pos="381794" algn="l"/>
              </a:tabLst>
            </a:pPr>
            <a:r>
              <a:rPr lang="en-US" altLang="en-US" sz="2300" dirty="0">
                <a:solidFill>
                  <a:srgbClr val="00B0F0"/>
                </a:solidFill>
                <a:latin typeface="Trebuchet MS" pitchFamily="34" charset="0"/>
                <a:ea typeface="Trebuchet MS" pitchFamily="34" charset="0"/>
                <a:cs typeface="Trebuchet MS" pitchFamily="34" charset="0"/>
              </a:rPr>
              <a:t>4. Memory manager </a:t>
            </a:r>
            <a:r>
              <a:rPr lang="en-US" altLang="en-US" sz="2300" dirty="0">
                <a:latin typeface="Trebuchet MS" pitchFamily="34" charset="0"/>
                <a:ea typeface="Trebuchet MS" pitchFamily="34" charset="0"/>
                <a:cs typeface="Trebuchet MS" pitchFamily="34" charset="0"/>
              </a:rPr>
              <a:t>: allocates space in memory for all users  of kernel service.</a:t>
            </a:r>
          </a:p>
          <a:p>
            <a:pPr marL="381794">
              <a:buFont typeface="Wingdings" pitchFamily="2" charset="2"/>
              <a:buChar char="Ø"/>
              <a:tabLst>
                <a:tab pos="381794" algn="l"/>
              </a:tabLst>
            </a:pPr>
            <a:r>
              <a:rPr lang="en-US" altLang="en-US" sz="2300" dirty="0">
                <a:latin typeface="Trebuchet MS" pitchFamily="34" charset="0"/>
                <a:ea typeface="Trebuchet MS" pitchFamily="34" charset="0"/>
                <a:cs typeface="Trebuchet MS" pitchFamily="34" charset="0"/>
              </a:rPr>
              <a:t>kernel provides services for process management, file management, I/O  management, memory management.</a:t>
            </a:r>
          </a:p>
          <a:p>
            <a:pPr marL="381794">
              <a:buFont typeface="Wingdings" pitchFamily="2" charset="2"/>
              <a:buChar char="Ø"/>
              <a:tabLst>
                <a:tab pos="381794" algn="l"/>
              </a:tabLst>
            </a:pPr>
            <a:r>
              <a:rPr lang="en-US" altLang="en-US" sz="2300" dirty="0">
                <a:latin typeface="Trebuchet MS" pitchFamily="34" charset="0"/>
                <a:ea typeface="Trebuchet MS" pitchFamily="34" charset="0"/>
                <a:cs typeface="Trebuchet MS" pitchFamily="34" charset="0"/>
              </a:rPr>
              <a:t>System calls are used to  provide these type of services.</a:t>
            </a:r>
          </a:p>
          <a:p>
            <a:pPr marL="503968" lvl="1" indent="0">
              <a:spcBef>
                <a:spcPts val="1095"/>
              </a:spcBef>
              <a:buClr>
                <a:srgbClr val="90C225"/>
              </a:buClr>
              <a:buSzPct val="79000"/>
              <a:buNone/>
              <a:tabLst>
                <a:tab pos="381794" algn="l"/>
              </a:tabLst>
            </a:pPr>
            <a:endParaRPr lang="en-US" altLang="en-US" sz="1700" dirty="0">
              <a:latin typeface="Trebuchet MS" pitchFamily="34" charset="0"/>
              <a:ea typeface="Trebuchet MS" pitchFamily="34" charset="0"/>
              <a:cs typeface="Trebuchet MS" pitchFamily="34" charset="0"/>
            </a:endParaRPr>
          </a:p>
          <a:p>
            <a:pPr marL="381794">
              <a:tabLst>
                <a:tab pos="381794" algn="l"/>
              </a:tabLst>
            </a:pP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anim calcmode="lin" valueType="num">
                                      <p:cBhvr additive="base">
                                        <p:cTn id="11" dur="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31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anim calcmode="lin" valueType="num">
                                      <p:cBhvr additive="base">
                                        <p:cTn id="15"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31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anim calcmode="lin" valueType="num">
                                      <p:cBhvr additive="base">
                                        <p:cTn id="19" dur="5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315">
                                            <p:txEl>
                                              <p:pRg st="4" end="4"/>
                                            </p:txEl>
                                          </p:spTgt>
                                        </p:tgtEl>
                                        <p:attrNameLst>
                                          <p:attrName>style.visibility</p:attrName>
                                        </p:attrNameLst>
                                      </p:cBhvr>
                                      <p:to>
                                        <p:strVal val="visible"/>
                                      </p:to>
                                    </p:set>
                                    <p:anim calcmode="lin" valueType="num">
                                      <p:cBhvr additive="base">
                                        <p:cTn id="23" dur="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3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315">
                                            <p:txEl>
                                              <p:pRg st="5" end="5"/>
                                            </p:txEl>
                                          </p:spTgt>
                                        </p:tgtEl>
                                        <p:attrNameLst>
                                          <p:attrName>style.visibility</p:attrName>
                                        </p:attrNameLst>
                                      </p:cBhvr>
                                      <p:to>
                                        <p:strVal val="visible"/>
                                      </p:to>
                                    </p:set>
                                    <p:anim calcmode="lin" valueType="num">
                                      <p:cBhvr additive="base">
                                        <p:cTn id="29" dur="5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33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3315">
                                            <p:txEl>
                                              <p:pRg st="6" end="6"/>
                                            </p:txEl>
                                          </p:spTgt>
                                        </p:tgtEl>
                                        <p:attrNameLst>
                                          <p:attrName>style.visibility</p:attrName>
                                        </p:attrNameLst>
                                      </p:cBhvr>
                                      <p:to>
                                        <p:strVal val="visible"/>
                                      </p:to>
                                    </p:set>
                                    <p:anim calcmode="lin" valueType="num">
                                      <p:cBhvr additive="base">
                                        <p:cTn id="35" dur="500" fill="hold"/>
                                        <p:tgtEl>
                                          <p:spTgt spid="1331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31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t>System Call</a:t>
            </a:r>
            <a:endParaRPr lang="en-IN"/>
          </a:p>
        </p:txBody>
      </p:sp>
      <p:sp>
        <p:nvSpPr>
          <p:cNvPr id="14339" name="Content Placeholder 2"/>
          <p:cNvSpPr>
            <a:spLocks noGrp="1"/>
          </p:cNvSpPr>
          <p:nvPr>
            <p:ph idx="1"/>
          </p:nvPr>
        </p:nvSpPr>
        <p:spPr/>
        <p:txBody>
          <a:bodyPr/>
          <a:lstStyle/>
          <a:p>
            <a:pPr algn="just">
              <a:buFont typeface="Wingdings" pitchFamily="2" charset="2"/>
              <a:buChar char="Ø"/>
            </a:pPr>
            <a:r>
              <a:rPr lang="en-IN" sz="2700" b="1" dirty="0"/>
              <a:t>System call</a:t>
            </a:r>
            <a:r>
              <a:rPr lang="en-IN" sz="2700" dirty="0"/>
              <a:t> is the programmatic way in which a computer program/user application requests a service from the kernel of the operating system on which it is executed.</a:t>
            </a:r>
          </a:p>
          <a:p>
            <a:pPr algn="just">
              <a:buFont typeface="Wingdings" pitchFamily="2" charset="2"/>
              <a:buChar char="Ø"/>
            </a:pPr>
            <a:r>
              <a:rPr lang="en-IN" sz="2700" dirty="0"/>
              <a:t>Application program is just a user-process. Due to security reasons , user applications are not given access to privileged resources(the ones controlled by OS).</a:t>
            </a:r>
          </a:p>
          <a:p>
            <a:pPr algn="just">
              <a:buFont typeface="Wingdings" pitchFamily="2" charset="2"/>
              <a:buChar char="Ø"/>
            </a:pPr>
            <a:r>
              <a:rPr lang="en-IN" sz="2700" dirty="0"/>
              <a:t>When they need to </a:t>
            </a:r>
            <a:r>
              <a:rPr lang="en-IN" sz="2700" b="1" dirty="0"/>
              <a:t>do any I/O</a:t>
            </a:r>
            <a:r>
              <a:rPr lang="en-IN" sz="2700" dirty="0"/>
              <a:t> or have </a:t>
            </a:r>
            <a:r>
              <a:rPr lang="en-IN" sz="2700" b="1" dirty="0"/>
              <a:t>some more memory</a:t>
            </a:r>
            <a:r>
              <a:rPr lang="en-IN" sz="2700" dirty="0"/>
              <a:t> or </a:t>
            </a:r>
            <a:r>
              <a:rPr lang="en-IN" sz="2700" b="1" dirty="0"/>
              <a:t>spawn a process</a:t>
            </a:r>
            <a:r>
              <a:rPr lang="en-IN" sz="2700" dirty="0"/>
              <a:t> or wait for </a:t>
            </a:r>
            <a:r>
              <a:rPr lang="en-IN" sz="2700" b="1" dirty="0"/>
              <a:t>signal/interrupt, </a:t>
            </a:r>
            <a:r>
              <a:rPr lang="en-IN" sz="2700" dirty="0"/>
              <a:t>it requests operating system to facilitate all these. This </a:t>
            </a:r>
            <a:r>
              <a:rPr lang="en-IN" sz="2700" b="1" dirty="0"/>
              <a:t>request is made through System Call.</a:t>
            </a:r>
            <a:endParaRPr lang="en-IN" sz="2700" dirty="0"/>
          </a:p>
          <a:p>
            <a:pPr algn="just">
              <a:buFont typeface="Wingdings" pitchFamily="2" charset="2"/>
              <a:buChar char="Ø"/>
            </a:pPr>
            <a:r>
              <a:rPr lang="en-IN" sz="2700" dirty="0"/>
              <a:t>System calls are also called </a:t>
            </a:r>
            <a:r>
              <a:rPr lang="en-IN" sz="2700" b="1" dirty="0"/>
              <a:t>software-interrupts.</a:t>
            </a:r>
            <a:endParaRPr lang="en-IN" sz="2700" dirty="0"/>
          </a:p>
          <a:p>
            <a:pPr>
              <a:buFontTx/>
              <a:buNone/>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 calcmode="lin" valueType="num">
                                      <p:cBhvr additive="base">
                                        <p:cTn id="7" dur="5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339">
                                            <p:txEl>
                                              <p:pRg st="1" end="1"/>
                                            </p:txEl>
                                          </p:spTgt>
                                        </p:tgtEl>
                                        <p:attrNameLst>
                                          <p:attrName>style.visibility</p:attrName>
                                        </p:attrNameLst>
                                      </p:cBhvr>
                                      <p:to>
                                        <p:strVal val="visible"/>
                                      </p:to>
                                    </p:set>
                                    <p:anim calcmode="lin" valueType="num">
                                      <p:cBhvr additive="base">
                                        <p:cTn id="13" dur="500" fill="hold"/>
                                        <p:tgtEl>
                                          <p:spTgt spid="143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339">
                                            <p:txEl>
                                              <p:pRg st="2" end="2"/>
                                            </p:txEl>
                                          </p:spTgt>
                                        </p:tgtEl>
                                        <p:attrNameLst>
                                          <p:attrName>style.visibility</p:attrName>
                                        </p:attrNameLst>
                                      </p:cBhvr>
                                      <p:to>
                                        <p:strVal val="visible"/>
                                      </p:to>
                                    </p:set>
                                    <p:anim calcmode="lin" valueType="num">
                                      <p:cBhvr additive="base">
                                        <p:cTn id="19" dur="5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339">
                                            <p:txEl>
                                              <p:pRg st="3" end="3"/>
                                            </p:txEl>
                                          </p:spTgt>
                                        </p:tgtEl>
                                        <p:attrNameLst>
                                          <p:attrName>style.visibility</p:attrName>
                                        </p:attrNameLst>
                                      </p:cBhvr>
                                      <p:to>
                                        <p:strVal val="visible"/>
                                      </p:to>
                                    </p:set>
                                    <p:anim calcmode="lin" valueType="num">
                                      <p:cBhvr additive="base">
                                        <p:cTn id="25" dur="5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33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a:t>Functions of Operating System</a:t>
            </a:r>
          </a:p>
        </p:txBody>
      </p:sp>
      <p:sp>
        <p:nvSpPr>
          <p:cNvPr id="18435" name="object 3"/>
          <p:cNvSpPr>
            <a:spLocks noChangeArrowheads="1"/>
          </p:cNvSpPr>
          <p:nvPr/>
        </p:nvSpPr>
        <p:spPr bwMode="auto">
          <a:xfrm>
            <a:off x="1035199" y="2039561"/>
            <a:ext cx="10295160" cy="4670273"/>
          </a:xfrm>
          <a:prstGeom prst="rect">
            <a:avLst/>
          </a:prstGeom>
          <a:blipFill dpi="0" rotWithShape="1">
            <a:blip r:embed="rId2"/>
            <a:srcRect/>
            <a:stretch>
              <a:fillRect/>
            </a:stretch>
          </a:blipFill>
          <a:ln w="9525">
            <a:noFill/>
            <a:miter lim="800000"/>
            <a:headEnd/>
            <a:tailEnd/>
          </a:ln>
        </p:spPr>
        <p:txBody>
          <a:bodyPr lIns="0" tIns="0" rIns="0" bIns="0"/>
          <a:lstStyle/>
          <a:p>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685800" y="259852"/>
            <a:ext cx="10109200" cy="6280648"/>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015232" y="784679"/>
            <a:ext cx="11052360" cy="533702"/>
          </a:xfrm>
        </p:spPr>
        <p:txBody>
          <a:bodyPr>
            <a:normAutofit fontScale="90000"/>
          </a:bodyPr>
          <a:lstStyle/>
          <a:p>
            <a:r>
              <a:rPr lang="en-US" altLang="en-US"/>
              <a:t>1. Process Management</a:t>
            </a:r>
          </a:p>
        </p:txBody>
      </p:sp>
      <p:sp>
        <p:nvSpPr>
          <p:cNvPr id="18435" name="Content Placeholder 2"/>
          <p:cNvSpPr>
            <a:spLocks noGrp="1"/>
          </p:cNvSpPr>
          <p:nvPr>
            <p:ph idx="1"/>
          </p:nvPr>
        </p:nvSpPr>
        <p:spPr/>
        <p:txBody>
          <a:bodyPr/>
          <a:lstStyle/>
          <a:p>
            <a:r>
              <a:rPr lang="en-US" altLang="en-US" sz="2100" b="1" dirty="0"/>
              <a:t>A </a:t>
            </a:r>
            <a:r>
              <a:rPr lang="en-US" altLang="en-US" sz="2100" b="1" i="1" dirty="0"/>
              <a:t>process </a:t>
            </a:r>
            <a:r>
              <a:rPr lang="en-US" altLang="en-US" sz="2100" b="1" dirty="0"/>
              <a:t>is a program in execution.</a:t>
            </a:r>
          </a:p>
          <a:p>
            <a:r>
              <a:rPr lang="en-US" altLang="en-US" sz="2100" dirty="0">
                <a:ea typeface="Trebuchet MS" pitchFamily="34" charset="0"/>
                <a:cs typeface="Trebuchet MS" pitchFamily="34" charset="0"/>
              </a:rPr>
              <a:t>A process needs certain resources, including CPU time, memory, files, and I/O devices to accomplish its task.</a:t>
            </a:r>
          </a:p>
          <a:p>
            <a:pPr algn="just">
              <a:spcBef>
                <a:spcPts val="1071"/>
              </a:spcBef>
            </a:pPr>
            <a:r>
              <a:rPr lang="en-US" altLang="en-US" sz="2100" dirty="0">
                <a:ea typeface="Trebuchet MS" pitchFamily="34" charset="0"/>
                <a:cs typeface="Trebuchet MS" pitchFamily="34" charset="0"/>
              </a:rPr>
              <a:t>Simultaneous execution leads to multiple processes. </a:t>
            </a:r>
          </a:p>
          <a:p>
            <a:pPr>
              <a:spcBef>
                <a:spcPts val="1071"/>
              </a:spcBef>
            </a:pPr>
            <a:r>
              <a:rPr lang="en-US" altLang="en-US" sz="2100" dirty="0">
                <a:ea typeface="Trebuchet MS" pitchFamily="34" charset="0"/>
                <a:cs typeface="Trebuchet MS" pitchFamily="34" charset="0"/>
              </a:rPr>
              <a:t>Creation, execution and termination of a process  are the most basic functionality of an OS</a:t>
            </a:r>
            <a:endParaRPr lang="en-US" altLang="en-US" sz="2100" b="1" dirty="0">
              <a:ea typeface="Trebuchet MS" pitchFamily="34" charset="0"/>
              <a:cs typeface="Trebuchet MS" pitchFamily="34" charset="0"/>
            </a:endParaRPr>
          </a:p>
          <a:p>
            <a:pPr>
              <a:spcBef>
                <a:spcPts val="1071"/>
              </a:spcBef>
            </a:pPr>
            <a:r>
              <a:rPr lang="en-US" altLang="en-US" sz="2100" b="1" dirty="0">
                <a:solidFill>
                  <a:srgbClr val="00B0F0"/>
                </a:solidFill>
                <a:ea typeface="Trebuchet MS" pitchFamily="34" charset="0"/>
                <a:cs typeface="Trebuchet MS" pitchFamily="34" charset="0"/>
              </a:rPr>
              <a:t>Dependent Processes :-</a:t>
            </a:r>
            <a:r>
              <a:rPr lang="en-US" altLang="en-US" sz="2100" dirty="0">
                <a:solidFill>
                  <a:srgbClr val="00B0F0"/>
                </a:solidFill>
                <a:ea typeface="Trebuchet MS" pitchFamily="34" charset="0"/>
                <a:cs typeface="Trebuchet MS" pitchFamily="34" charset="0"/>
              </a:rPr>
              <a:t> </a:t>
            </a:r>
            <a:r>
              <a:rPr lang="en-US" altLang="en-US" sz="2100" dirty="0">
                <a:ea typeface="Trebuchet MS" pitchFamily="34" charset="0"/>
                <a:cs typeface="Trebuchet MS" pitchFamily="34" charset="0"/>
              </a:rPr>
              <a:t> than they may try to share same resources. thus task of </a:t>
            </a:r>
            <a:r>
              <a:rPr lang="en-US" altLang="en-US" sz="2100" dirty="0">
                <a:solidFill>
                  <a:srgbClr val="00B0F0"/>
                </a:solidFill>
                <a:ea typeface="Trebuchet MS" pitchFamily="34" charset="0"/>
                <a:cs typeface="Trebuchet MS" pitchFamily="34" charset="0"/>
              </a:rPr>
              <a:t>process synchronization  </a:t>
            </a:r>
            <a:r>
              <a:rPr lang="en-US" altLang="en-US" sz="2100" dirty="0">
                <a:ea typeface="Trebuchet MS" pitchFamily="34" charset="0"/>
                <a:cs typeface="Trebuchet MS" pitchFamily="34" charset="0"/>
              </a:rPr>
              <a:t>comes to the picture.</a:t>
            </a:r>
          </a:p>
          <a:p>
            <a:pPr>
              <a:spcBef>
                <a:spcPts val="1071"/>
              </a:spcBef>
            </a:pPr>
            <a:r>
              <a:rPr lang="en-US" altLang="en-US" sz="2100" b="1" dirty="0">
                <a:solidFill>
                  <a:srgbClr val="FF0000"/>
                </a:solidFill>
                <a:ea typeface="Trebuchet MS" pitchFamily="34" charset="0"/>
                <a:cs typeface="Trebuchet MS" pitchFamily="34" charset="0"/>
              </a:rPr>
              <a:t>Independent processes</a:t>
            </a:r>
            <a:r>
              <a:rPr lang="en-US" altLang="en-US" sz="2100" dirty="0">
                <a:ea typeface="Trebuchet MS" pitchFamily="34" charset="0"/>
                <a:cs typeface="Trebuchet MS" pitchFamily="34" charset="0"/>
              </a:rPr>
              <a:t>:-  than a due care needs to be taken to avoid their overlapping in memory area.</a:t>
            </a:r>
          </a:p>
          <a:p>
            <a:pPr algn="just">
              <a:spcBef>
                <a:spcPts val="1071"/>
              </a:spcBef>
            </a:pPr>
            <a:r>
              <a:rPr lang="en-US" altLang="en-US" sz="2100" dirty="0">
                <a:ea typeface="Trebuchet MS" pitchFamily="34" charset="0"/>
                <a:cs typeface="Trebuchet MS" pitchFamily="34" charset="0"/>
              </a:rPr>
              <a:t>Based on priority, it is important to allow more  important processes to execute first than others.</a:t>
            </a:r>
          </a:p>
          <a:p>
            <a:endParaRPr lang="en-US" altLang="en-US" dirty="0"/>
          </a:p>
          <a:p>
            <a:pPr marL="490224" lvl="1" indent="0">
              <a:buNone/>
            </a:pPr>
            <a:endParaRPr lang="en-US" altLang="en-US" sz="1700" dirty="0"/>
          </a:p>
          <a:p>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500" fill="hold"/>
                                        <p:tgtEl>
                                          <p:spTgt spid="184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435">
                                            <p:txEl>
                                              <p:pRg st="1" end="1"/>
                                            </p:txEl>
                                          </p:spTgt>
                                        </p:tgtEl>
                                        <p:attrNameLst>
                                          <p:attrName>style.visibility</p:attrName>
                                        </p:attrNameLst>
                                      </p:cBhvr>
                                      <p:to>
                                        <p:strVal val="visible"/>
                                      </p:to>
                                    </p:set>
                                    <p:anim calcmode="lin" valueType="num">
                                      <p:cBhvr additive="base">
                                        <p:cTn id="13" dur="5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435">
                                            <p:txEl>
                                              <p:pRg st="2" end="2"/>
                                            </p:txEl>
                                          </p:spTgt>
                                        </p:tgtEl>
                                        <p:attrNameLst>
                                          <p:attrName>style.visibility</p:attrName>
                                        </p:attrNameLst>
                                      </p:cBhvr>
                                      <p:to>
                                        <p:strVal val="visible"/>
                                      </p:to>
                                    </p:set>
                                    <p:anim calcmode="lin" valueType="num">
                                      <p:cBhvr additive="base">
                                        <p:cTn id="19" dur="5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435">
                                            <p:txEl>
                                              <p:pRg st="3" end="3"/>
                                            </p:txEl>
                                          </p:spTgt>
                                        </p:tgtEl>
                                        <p:attrNameLst>
                                          <p:attrName>style.visibility</p:attrName>
                                        </p:attrNameLst>
                                      </p:cBhvr>
                                      <p:to>
                                        <p:strVal val="visible"/>
                                      </p:to>
                                    </p:set>
                                    <p:anim calcmode="lin" valueType="num">
                                      <p:cBhvr additive="base">
                                        <p:cTn id="25" dur="5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4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435">
                                            <p:txEl>
                                              <p:pRg st="4" end="4"/>
                                            </p:txEl>
                                          </p:spTgt>
                                        </p:tgtEl>
                                        <p:attrNameLst>
                                          <p:attrName>style.visibility</p:attrName>
                                        </p:attrNameLst>
                                      </p:cBhvr>
                                      <p:to>
                                        <p:strVal val="visible"/>
                                      </p:to>
                                    </p:set>
                                    <p:anim calcmode="lin" valueType="num">
                                      <p:cBhvr additive="base">
                                        <p:cTn id="31" dur="5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4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435">
                                            <p:txEl>
                                              <p:pRg st="5" end="5"/>
                                            </p:txEl>
                                          </p:spTgt>
                                        </p:tgtEl>
                                        <p:attrNameLst>
                                          <p:attrName>style.visibility</p:attrName>
                                        </p:attrNameLst>
                                      </p:cBhvr>
                                      <p:to>
                                        <p:strVal val="visible"/>
                                      </p:to>
                                    </p:set>
                                    <p:anim calcmode="lin" valueType="num">
                                      <p:cBhvr additive="base">
                                        <p:cTn id="37" dur="500" fill="hold"/>
                                        <p:tgtEl>
                                          <p:spTgt spid="1843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4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8435">
                                            <p:txEl>
                                              <p:pRg st="6" end="6"/>
                                            </p:txEl>
                                          </p:spTgt>
                                        </p:tgtEl>
                                        <p:attrNameLst>
                                          <p:attrName>style.visibility</p:attrName>
                                        </p:attrNameLst>
                                      </p:cBhvr>
                                      <p:to>
                                        <p:strVal val="visible"/>
                                      </p:to>
                                    </p:set>
                                    <p:anim calcmode="lin" valueType="num">
                                      <p:cBhvr additive="base">
                                        <p:cTn id="43" dur="500" fill="hold"/>
                                        <p:tgtEl>
                                          <p:spTgt spid="1843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843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569821" y="792238"/>
            <a:ext cx="11050823" cy="436941"/>
          </a:xfrm>
        </p:spPr>
        <p:txBody>
          <a:bodyPr>
            <a:normAutofit fontScale="90000"/>
          </a:bodyPr>
          <a:lstStyle/>
          <a:p>
            <a:br>
              <a:rPr lang="en-US" altLang="en-US">
                <a:latin typeface="Trebuchet MS" pitchFamily="34" charset="0"/>
                <a:ea typeface="Trebuchet MS" pitchFamily="34" charset="0"/>
                <a:cs typeface="Trebuchet MS" pitchFamily="34" charset="0"/>
              </a:rPr>
            </a:br>
            <a:r>
              <a:rPr lang="en-US" altLang="en-US"/>
              <a:t>2. Memory management</a:t>
            </a:r>
          </a:p>
        </p:txBody>
      </p:sp>
      <p:sp>
        <p:nvSpPr>
          <p:cNvPr id="19459" name="Content Placeholder 2"/>
          <p:cNvSpPr>
            <a:spLocks noGrp="1"/>
          </p:cNvSpPr>
          <p:nvPr>
            <p:ph idx="1"/>
          </p:nvPr>
        </p:nvSpPr>
        <p:spPr/>
        <p:txBody>
          <a:bodyPr>
            <a:normAutofit fontScale="92500"/>
          </a:bodyPr>
          <a:lstStyle/>
          <a:p>
            <a:pPr algn="just"/>
            <a:r>
              <a:rPr lang="en-US" altLang="en-US" sz="2300" dirty="0"/>
              <a:t>Memory is a large array of words or bytes, each with its own address.</a:t>
            </a:r>
          </a:p>
          <a:p>
            <a:pPr algn="just"/>
            <a:r>
              <a:rPr lang="en-US" altLang="en-US" sz="2300" dirty="0"/>
              <a:t> It is a repository of quickly accessible data shared by the CPU and I/O devices.</a:t>
            </a:r>
          </a:p>
          <a:p>
            <a:pPr algn="just"/>
            <a:r>
              <a:rPr lang="en-US" altLang="en-US" sz="2300" dirty="0"/>
              <a:t>Main memory is a </a:t>
            </a:r>
            <a:r>
              <a:rPr lang="en-US" altLang="en-US" sz="2300" b="1" dirty="0"/>
              <a:t>volatile </a:t>
            </a:r>
            <a:r>
              <a:rPr lang="en-US" altLang="en-US" sz="2300" dirty="0"/>
              <a:t>storage device. </a:t>
            </a:r>
            <a:r>
              <a:rPr lang="en-IN" sz="2300" dirty="0"/>
              <a:t>When the computer made turn off everything stored in RAM will be erased automatically.</a:t>
            </a:r>
          </a:p>
          <a:p>
            <a:pPr algn="just"/>
            <a:r>
              <a:rPr lang="en-IN" sz="2300" dirty="0"/>
              <a:t>In addition to the physical RAM installed in your computer, most modern operating systems allow your computer to use a </a:t>
            </a:r>
            <a:r>
              <a:rPr lang="en-IN" sz="2300" i="1" dirty="0"/>
              <a:t>virtual memory system. Virtual memory allows your computer to use part of a permanent storage device (such as a hard disk) as extra memory.</a:t>
            </a:r>
            <a:endParaRPr lang="en-US" altLang="en-US" sz="2300" dirty="0"/>
          </a:p>
          <a:p>
            <a:pPr algn="just"/>
            <a:r>
              <a:rPr lang="en-US" altLang="en-US" sz="2300" dirty="0"/>
              <a:t>The operating system is responsible for the following activities in connections with memory management:</a:t>
            </a:r>
          </a:p>
          <a:p>
            <a:pPr lvl="1" algn="just">
              <a:buFont typeface="Wingdings" pitchFamily="2" charset="2"/>
              <a:buChar char="Ø"/>
            </a:pPr>
            <a:r>
              <a:rPr lang="en-US" altLang="en-US" sz="2300" dirty="0"/>
              <a:t>Keep track of which parts of memory are currently being used and by whom.</a:t>
            </a:r>
          </a:p>
          <a:p>
            <a:pPr lvl="1" algn="just">
              <a:buFont typeface="Wingdings" pitchFamily="2" charset="2"/>
              <a:buChar char="Ø"/>
            </a:pPr>
            <a:r>
              <a:rPr lang="en-US" altLang="en-US" sz="2300" dirty="0"/>
              <a:t>Decide which processes to load when memory space becomes available.</a:t>
            </a:r>
          </a:p>
          <a:p>
            <a:pPr lvl="1" algn="just">
              <a:buFont typeface="Wingdings" pitchFamily="2" charset="2"/>
              <a:buChar char="Ø"/>
            </a:pPr>
            <a:r>
              <a:rPr lang="en-US" altLang="en-US" sz="2300" dirty="0"/>
              <a:t>Allocate and de-allocate memory space as needed.</a:t>
            </a:r>
          </a:p>
          <a:p>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additive="base">
                                        <p:cTn id="7" dur="500" fill="hold"/>
                                        <p:tgtEl>
                                          <p:spTgt spid="19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459">
                                            <p:txEl>
                                              <p:pRg st="1" end="1"/>
                                            </p:txEl>
                                          </p:spTgt>
                                        </p:tgtEl>
                                        <p:attrNameLst>
                                          <p:attrName>style.visibility</p:attrName>
                                        </p:attrNameLst>
                                      </p:cBhvr>
                                      <p:to>
                                        <p:strVal val="visible"/>
                                      </p:to>
                                    </p:set>
                                    <p:anim calcmode="lin" valueType="num">
                                      <p:cBhvr additive="base">
                                        <p:cTn id="13" dur="500" fill="hold"/>
                                        <p:tgtEl>
                                          <p:spTgt spid="194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459">
                                            <p:txEl>
                                              <p:pRg st="2" end="2"/>
                                            </p:txEl>
                                          </p:spTgt>
                                        </p:tgtEl>
                                        <p:attrNameLst>
                                          <p:attrName>style.visibility</p:attrName>
                                        </p:attrNameLst>
                                      </p:cBhvr>
                                      <p:to>
                                        <p:strVal val="visible"/>
                                      </p:to>
                                    </p:set>
                                    <p:anim calcmode="lin" valueType="num">
                                      <p:cBhvr additive="base">
                                        <p:cTn id="19" dur="500" fill="hold"/>
                                        <p:tgtEl>
                                          <p:spTgt spid="194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4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459">
                                            <p:txEl>
                                              <p:pRg st="3" end="3"/>
                                            </p:txEl>
                                          </p:spTgt>
                                        </p:tgtEl>
                                        <p:attrNameLst>
                                          <p:attrName>style.visibility</p:attrName>
                                        </p:attrNameLst>
                                      </p:cBhvr>
                                      <p:to>
                                        <p:strVal val="visible"/>
                                      </p:to>
                                    </p:set>
                                    <p:anim calcmode="lin" valueType="num">
                                      <p:cBhvr additive="base">
                                        <p:cTn id="25" dur="500" fill="hold"/>
                                        <p:tgtEl>
                                          <p:spTgt spid="1945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4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459">
                                            <p:txEl>
                                              <p:pRg st="4" end="4"/>
                                            </p:txEl>
                                          </p:spTgt>
                                        </p:tgtEl>
                                        <p:attrNameLst>
                                          <p:attrName>style.visibility</p:attrName>
                                        </p:attrNameLst>
                                      </p:cBhvr>
                                      <p:to>
                                        <p:strVal val="visible"/>
                                      </p:to>
                                    </p:set>
                                    <p:anim calcmode="lin" valueType="num">
                                      <p:cBhvr additive="base">
                                        <p:cTn id="31" dur="500" fill="hold"/>
                                        <p:tgtEl>
                                          <p:spTgt spid="1945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459">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9459">
                                            <p:txEl>
                                              <p:pRg st="5" end="5"/>
                                            </p:txEl>
                                          </p:spTgt>
                                        </p:tgtEl>
                                        <p:attrNameLst>
                                          <p:attrName>style.visibility</p:attrName>
                                        </p:attrNameLst>
                                      </p:cBhvr>
                                      <p:to>
                                        <p:strVal val="visible"/>
                                      </p:to>
                                    </p:set>
                                    <p:anim calcmode="lin" valueType="num">
                                      <p:cBhvr additive="base">
                                        <p:cTn id="35" dur="500" fill="hold"/>
                                        <p:tgtEl>
                                          <p:spTgt spid="19459">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9459">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9459">
                                            <p:txEl>
                                              <p:pRg st="6" end="6"/>
                                            </p:txEl>
                                          </p:spTgt>
                                        </p:tgtEl>
                                        <p:attrNameLst>
                                          <p:attrName>style.visibility</p:attrName>
                                        </p:attrNameLst>
                                      </p:cBhvr>
                                      <p:to>
                                        <p:strVal val="visible"/>
                                      </p:to>
                                    </p:set>
                                    <p:anim calcmode="lin" valueType="num">
                                      <p:cBhvr additive="base">
                                        <p:cTn id="39" dur="500" fill="hold"/>
                                        <p:tgtEl>
                                          <p:spTgt spid="19459">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9459">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9459">
                                            <p:txEl>
                                              <p:pRg st="7" end="7"/>
                                            </p:txEl>
                                          </p:spTgt>
                                        </p:tgtEl>
                                        <p:attrNameLst>
                                          <p:attrName>style.visibility</p:attrName>
                                        </p:attrNameLst>
                                      </p:cBhvr>
                                      <p:to>
                                        <p:strVal val="visible"/>
                                      </p:to>
                                    </p:set>
                                    <p:anim calcmode="lin" valueType="num">
                                      <p:cBhvr additive="base">
                                        <p:cTn id="43" dur="500" fill="hold"/>
                                        <p:tgtEl>
                                          <p:spTgt spid="19459">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45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96802" y="836084"/>
            <a:ext cx="11195198" cy="458107"/>
          </a:xfrm>
        </p:spPr>
        <p:txBody>
          <a:bodyPr>
            <a:normAutofit fontScale="90000"/>
          </a:bodyPr>
          <a:lstStyle/>
          <a:p>
            <a:pPr eaLnBrk="1" hangingPunct="1"/>
            <a:r>
              <a:rPr lang="en-US" altLang="en-US" sz="3800" dirty="0"/>
              <a:t>What is an Operating System?</a:t>
            </a:r>
          </a:p>
        </p:txBody>
      </p:sp>
      <p:sp>
        <p:nvSpPr>
          <p:cNvPr id="6147" name="Rectangle 3"/>
          <p:cNvSpPr>
            <a:spLocks noGrp="1" noChangeArrowheads="1"/>
          </p:cNvSpPr>
          <p:nvPr>
            <p:ph type="body" idx="1"/>
          </p:nvPr>
        </p:nvSpPr>
        <p:spPr>
          <a:xfrm>
            <a:off x="1036736" y="1646465"/>
            <a:ext cx="10987852" cy="5086048"/>
          </a:xfrm>
        </p:spPr>
        <p:txBody>
          <a:bodyPr/>
          <a:lstStyle/>
          <a:p>
            <a:pPr algn="just" eaLnBrk="1" hangingPunct="1">
              <a:defRPr/>
            </a:pPr>
            <a:r>
              <a:rPr lang="en-US" altLang="en-US" sz="2700" dirty="0"/>
              <a:t>Computer System = Hardware + Software</a:t>
            </a:r>
          </a:p>
          <a:p>
            <a:pPr algn="just" eaLnBrk="1" hangingPunct="1">
              <a:defRPr/>
            </a:pPr>
            <a:r>
              <a:rPr lang="en-US" altLang="en-US" sz="2700" dirty="0"/>
              <a:t>Software = Application Software + System Software(OS)</a:t>
            </a:r>
          </a:p>
          <a:p>
            <a:pPr algn="just" eaLnBrk="1" hangingPunct="1">
              <a:defRPr/>
            </a:pPr>
            <a:r>
              <a:rPr lang="en-US" altLang="en-US" sz="2700" dirty="0"/>
              <a:t>An Operating System is a system Software that acts as an intermediary/interface between a </a:t>
            </a:r>
            <a:r>
              <a:rPr lang="en-US" altLang="en-US" sz="2700" dirty="0">
                <a:solidFill>
                  <a:srgbClr val="00B0F0"/>
                </a:solidFill>
              </a:rPr>
              <a:t>user</a:t>
            </a:r>
            <a:r>
              <a:rPr lang="en-US" altLang="en-US" sz="2700" dirty="0"/>
              <a:t> of a computer and the </a:t>
            </a:r>
            <a:r>
              <a:rPr lang="en-US" altLang="en-US" sz="2700" dirty="0">
                <a:solidFill>
                  <a:srgbClr val="00B0F0"/>
                </a:solidFill>
              </a:rPr>
              <a:t>computer hardware</a:t>
            </a:r>
            <a:r>
              <a:rPr lang="en-US" altLang="en-US" sz="2700" dirty="0"/>
              <a:t>.</a:t>
            </a:r>
          </a:p>
          <a:p>
            <a:pPr algn="just" eaLnBrk="1" hangingPunct="1">
              <a:defRPr/>
            </a:pPr>
            <a:r>
              <a:rPr lang="en-IN" sz="2700" dirty="0"/>
              <a:t>Operating system goals:</a:t>
            </a:r>
          </a:p>
          <a:p>
            <a:pPr marL="986555" lvl="1" indent="-494805" algn="just">
              <a:buFont typeface="Wingdings" pitchFamily="2" charset="2"/>
              <a:buChar char="Ø"/>
              <a:defRPr/>
            </a:pPr>
            <a:r>
              <a:rPr lang="en-IN" sz="2700" dirty="0"/>
              <a:t>Execute user programs</a:t>
            </a:r>
          </a:p>
          <a:p>
            <a:pPr marL="986555" lvl="1" indent="-494805" algn="just">
              <a:buFont typeface="Wingdings" pitchFamily="2" charset="2"/>
              <a:buChar char="Ø"/>
              <a:defRPr/>
            </a:pPr>
            <a:r>
              <a:rPr lang="en-IN" sz="2700" dirty="0"/>
              <a:t>Make solving user problems easier</a:t>
            </a:r>
          </a:p>
          <a:p>
            <a:pPr marL="986555" lvl="1" indent="-494805" algn="just">
              <a:buFont typeface="Wingdings" pitchFamily="2" charset="2"/>
              <a:buChar char="Ø"/>
              <a:defRPr/>
            </a:pPr>
            <a:r>
              <a:rPr lang="en-IN" sz="2700" dirty="0"/>
              <a:t>Make the computer system convenient to use</a:t>
            </a:r>
          </a:p>
          <a:p>
            <a:pPr marL="986555" lvl="1" indent="-494805" algn="just">
              <a:buFont typeface="Wingdings" pitchFamily="2" charset="2"/>
              <a:buChar char="Ø"/>
              <a:defRPr/>
            </a:pPr>
            <a:r>
              <a:rPr lang="en-IN" sz="2700" dirty="0"/>
              <a:t>Efficient use of computer hardware</a:t>
            </a:r>
            <a:endParaRPr lang="en-US" altLang="en-US" sz="2700" dirty="0"/>
          </a:p>
          <a:p>
            <a:pPr eaLnBrk="1" hangingPunct="1">
              <a:buFontTx/>
              <a:buNone/>
              <a:defRPr/>
            </a:pPr>
            <a:endParaRPr lang="en-US"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7">
                                            <p:txEl>
                                              <p:pRg st="1" end="1"/>
                                            </p:txEl>
                                          </p:spTgt>
                                        </p:tgtEl>
                                        <p:attrNameLst>
                                          <p:attrName>style.visibility</p:attrName>
                                        </p:attrNameLst>
                                      </p:cBhvr>
                                      <p:to>
                                        <p:strVal val="visible"/>
                                      </p:to>
                                    </p:set>
                                    <p:anim calcmode="lin" valueType="num">
                                      <p:cBhvr additive="base">
                                        <p:cTn id="13" dur="500" fill="hold"/>
                                        <p:tgtEl>
                                          <p:spTgt spid="61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47">
                                            <p:txEl>
                                              <p:pRg st="2" end="2"/>
                                            </p:txEl>
                                          </p:spTgt>
                                        </p:tgtEl>
                                        <p:attrNameLst>
                                          <p:attrName>style.visibility</p:attrName>
                                        </p:attrNameLst>
                                      </p:cBhvr>
                                      <p:to>
                                        <p:strVal val="visible"/>
                                      </p:to>
                                    </p:set>
                                    <p:anim calcmode="lin" valueType="num">
                                      <p:cBhvr additive="base">
                                        <p:cTn id="19" dur="500" fill="hold"/>
                                        <p:tgtEl>
                                          <p:spTgt spid="61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147">
                                            <p:txEl>
                                              <p:pRg st="3" end="3"/>
                                            </p:txEl>
                                          </p:spTgt>
                                        </p:tgtEl>
                                        <p:attrNameLst>
                                          <p:attrName>style.visibility</p:attrName>
                                        </p:attrNameLst>
                                      </p:cBhvr>
                                      <p:to>
                                        <p:strVal val="visible"/>
                                      </p:to>
                                    </p:set>
                                    <p:anim calcmode="lin" valueType="num">
                                      <p:cBhvr additive="base">
                                        <p:cTn id="25" dur="500" fill="hold"/>
                                        <p:tgtEl>
                                          <p:spTgt spid="614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7">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147">
                                            <p:txEl>
                                              <p:pRg st="4" end="4"/>
                                            </p:txEl>
                                          </p:spTgt>
                                        </p:tgtEl>
                                        <p:attrNameLst>
                                          <p:attrName>style.visibility</p:attrName>
                                        </p:attrNameLst>
                                      </p:cBhvr>
                                      <p:to>
                                        <p:strVal val="visible"/>
                                      </p:to>
                                    </p:set>
                                    <p:anim calcmode="lin" valueType="num">
                                      <p:cBhvr additive="base">
                                        <p:cTn id="29" dur="500" fill="hold"/>
                                        <p:tgtEl>
                                          <p:spTgt spid="6147">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147">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147">
                                            <p:txEl>
                                              <p:pRg st="5" end="5"/>
                                            </p:txEl>
                                          </p:spTgt>
                                        </p:tgtEl>
                                        <p:attrNameLst>
                                          <p:attrName>style.visibility</p:attrName>
                                        </p:attrNameLst>
                                      </p:cBhvr>
                                      <p:to>
                                        <p:strVal val="visible"/>
                                      </p:to>
                                    </p:set>
                                    <p:anim calcmode="lin" valueType="num">
                                      <p:cBhvr additive="base">
                                        <p:cTn id="33" dur="500" fill="hold"/>
                                        <p:tgtEl>
                                          <p:spTgt spid="6147">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147">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6147">
                                            <p:txEl>
                                              <p:pRg st="6" end="6"/>
                                            </p:txEl>
                                          </p:spTgt>
                                        </p:tgtEl>
                                        <p:attrNameLst>
                                          <p:attrName>style.visibility</p:attrName>
                                        </p:attrNameLst>
                                      </p:cBhvr>
                                      <p:to>
                                        <p:strVal val="visible"/>
                                      </p:to>
                                    </p:set>
                                    <p:anim calcmode="lin" valueType="num">
                                      <p:cBhvr additive="base">
                                        <p:cTn id="37" dur="500" fill="hold"/>
                                        <p:tgtEl>
                                          <p:spTgt spid="614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147">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6147">
                                            <p:txEl>
                                              <p:pRg st="7" end="7"/>
                                            </p:txEl>
                                          </p:spTgt>
                                        </p:tgtEl>
                                        <p:attrNameLst>
                                          <p:attrName>style.visibility</p:attrName>
                                        </p:attrNameLst>
                                      </p:cBhvr>
                                      <p:to>
                                        <p:strVal val="visible"/>
                                      </p:to>
                                    </p:set>
                                    <p:anim calcmode="lin" valueType="num">
                                      <p:cBhvr additive="base">
                                        <p:cTn id="41" dur="500" fill="hold"/>
                                        <p:tgtEl>
                                          <p:spTgt spid="6147">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14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br>
              <a:rPr lang="en-US" altLang="en-US" b="1"/>
            </a:br>
            <a:r>
              <a:rPr lang="en-US" altLang="en-US"/>
              <a:t>3. File Management</a:t>
            </a:r>
          </a:p>
        </p:txBody>
      </p:sp>
      <p:sp>
        <p:nvSpPr>
          <p:cNvPr id="20483" name="Content Placeholder 2"/>
          <p:cNvSpPr>
            <a:spLocks noGrp="1"/>
          </p:cNvSpPr>
          <p:nvPr>
            <p:ph idx="1"/>
          </p:nvPr>
        </p:nvSpPr>
        <p:spPr/>
        <p:txBody>
          <a:bodyPr>
            <a:normAutofit lnSpcReduction="10000"/>
          </a:bodyPr>
          <a:lstStyle/>
          <a:p>
            <a:pPr algn="just">
              <a:defRPr/>
            </a:pPr>
            <a:r>
              <a:rPr lang="en-US" altLang="en-US" sz="2100" dirty="0"/>
              <a:t>A file is a collection of related information defined by its creator. </a:t>
            </a:r>
          </a:p>
          <a:p>
            <a:pPr algn="just">
              <a:defRPr/>
            </a:pPr>
            <a:r>
              <a:rPr lang="en-IN" sz="2300" i="1" dirty="0">
                <a:solidFill>
                  <a:srgbClr val="0070C0"/>
                </a:solidFill>
              </a:rPr>
              <a:t>File systems </a:t>
            </a:r>
            <a:r>
              <a:rPr lang="en-IN" sz="2300" i="1" dirty="0"/>
              <a:t>provide the conventions for the encoding, storage and management of data on a storage device such as a hard disk.</a:t>
            </a:r>
            <a:endParaRPr lang="en-IN" sz="2300" dirty="0"/>
          </a:p>
          <a:p>
            <a:pPr lvl="1">
              <a:buFont typeface="Wingdings" pitchFamily="2" charset="2"/>
              <a:buChar char="Ø"/>
              <a:defRPr/>
            </a:pPr>
            <a:r>
              <a:rPr lang="en-IN" sz="1300" dirty="0"/>
              <a:t>FAT12 (floppy disks) </a:t>
            </a:r>
          </a:p>
          <a:p>
            <a:pPr lvl="1">
              <a:buFont typeface="Wingdings" pitchFamily="2" charset="2"/>
              <a:buChar char="Ø"/>
              <a:defRPr/>
            </a:pPr>
            <a:r>
              <a:rPr lang="en-IN" sz="1300" dirty="0"/>
              <a:t>FAT16 (DOS and older versions of Windows) </a:t>
            </a:r>
          </a:p>
          <a:p>
            <a:pPr lvl="1">
              <a:buFont typeface="Wingdings" pitchFamily="2" charset="2"/>
              <a:buChar char="Ø"/>
              <a:defRPr/>
            </a:pPr>
            <a:r>
              <a:rPr lang="en-IN" sz="1300" dirty="0"/>
              <a:t>FAT32 (older versions of Windows) </a:t>
            </a:r>
          </a:p>
          <a:p>
            <a:pPr lvl="1">
              <a:buFont typeface="Wingdings" pitchFamily="2" charset="2"/>
              <a:buChar char="Ø"/>
              <a:defRPr/>
            </a:pPr>
            <a:r>
              <a:rPr lang="en-IN" sz="1300" dirty="0"/>
              <a:t>NTFS (newer versions of Windows) </a:t>
            </a:r>
          </a:p>
          <a:p>
            <a:pPr lvl="1">
              <a:buFont typeface="Wingdings" pitchFamily="2" charset="2"/>
              <a:buChar char="Ø"/>
              <a:defRPr/>
            </a:pPr>
            <a:r>
              <a:rPr lang="en-IN" sz="1300" dirty="0"/>
              <a:t>EXT3 (Unix/Linux) </a:t>
            </a:r>
          </a:p>
          <a:p>
            <a:pPr lvl="1">
              <a:buFont typeface="Wingdings" pitchFamily="2" charset="2"/>
              <a:buChar char="Ø"/>
              <a:defRPr/>
            </a:pPr>
            <a:r>
              <a:rPr lang="en-IN" sz="1300" dirty="0"/>
              <a:t>HFS+ (Max OS X) </a:t>
            </a:r>
            <a:endParaRPr lang="en-US" altLang="en-US" sz="1300" dirty="0"/>
          </a:p>
          <a:p>
            <a:pPr algn="just">
              <a:defRPr/>
            </a:pPr>
            <a:r>
              <a:rPr lang="en-US" altLang="en-US" sz="1900" dirty="0"/>
              <a:t>The operating system is responsible for the following activities in connections with file management:</a:t>
            </a:r>
          </a:p>
          <a:p>
            <a:pPr marL="490224" lvl="1" indent="0" algn="just">
              <a:buNone/>
              <a:defRPr/>
            </a:pPr>
            <a:r>
              <a:rPr lang="en-US" altLang="en-US" sz="1900" dirty="0"/>
              <a:t>✦ File creation and deletion.</a:t>
            </a:r>
          </a:p>
          <a:p>
            <a:pPr marL="490224" lvl="1" indent="0" algn="just">
              <a:buNone/>
              <a:defRPr/>
            </a:pPr>
            <a:r>
              <a:rPr lang="en-US" altLang="en-US" sz="1900" dirty="0"/>
              <a:t>✦ Directory creation and deletion.</a:t>
            </a:r>
          </a:p>
          <a:p>
            <a:pPr marL="490224" lvl="1" indent="0" algn="just">
              <a:buNone/>
              <a:defRPr/>
            </a:pPr>
            <a:r>
              <a:rPr lang="en-US" altLang="en-US" sz="1900" dirty="0"/>
              <a:t>✦ Support of primitives for manipulating files and directories.</a:t>
            </a:r>
          </a:p>
          <a:p>
            <a:pPr marL="490224" lvl="1" indent="0" algn="just">
              <a:buNone/>
              <a:defRPr/>
            </a:pPr>
            <a:r>
              <a:rPr lang="en-US" altLang="en-US" sz="1900" dirty="0"/>
              <a:t>✦ Mapping files onto secondary storage.</a:t>
            </a:r>
          </a:p>
          <a:p>
            <a:pPr marL="490224" lvl="1" indent="0" algn="just">
              <a:buNone/>
              <a:defRPr/>
            </a:pPr>
            <a:r>
              <a:rPr lang="en-US" altLang="en-US" sz="1900" dirty="0"/>
              <a:t>✦ File backup on stable (nonvolatile) storage media.</a:t>
            </a:r>
          </a:p>
          <a:p>
            <a:pPr>
              <a:defRPr/>
            </a:pP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5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483">
                                            <p:txEl>
                                              <p:pRg st="1" end="1"/>
                                            </p:txEl>
                                          </p:spTgt>
                                        </p:tgtEl>
                                        <p:attrNameLst>
                                          <p:attrName>style.visibility</p:attrName>
                                        </p:attrNameLst>
                                      </p:cBhvr>
                                      <p:to>
                                        <p:strVal val="visible"/>
                                      </p:to>
                                    </p:set>
                                    <p:anim calcmode="lin" valueType="num">
                                      <p:cBhvr additive="base">
                                        <p:cTn id="13" dur="5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0483">
                                            <p:txEl>
                                              <p:pRg st="2" end="2"/>
                                            </p:txEl>
                                          </p:spTgt>
                                        </p:tgtEl>
                                        <p:attrNameLst>
                                          <p:attrName>style.visibility</p:attrName>
                                        </p:attrNameLst>
                                      </p:cBhvr>
                                      <p:to>
                                        <p:strVal val="visible"/>
                                      </p:to>
                                    </p:set>
                                    <p:anim calcmode="lin" valueType="num">
                                      <p:cBhvr additive="base">
                                        <p:cTn id="17"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48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0483">
                                            <p:txEl>
                                              <p:pRg st="3" end="3"/>
                                            </p:txEl>
                                          </p:spTgt>
                                        </p:tgtEl>
                                        <p:attrNameLst>
                                          <p:attrName>style.visibility</p:attrName>
                                        </p:attrNameLst>
                                      </p:cBhvr>
                                      <p:to>
                                        <p:strVal val="visible"/>
                                      </p:to>
                                    </p:set>
                                    <p:anim calcmode="lin" valueType="num">
                                      <p:cBhvr additive="base">
                                        <p:cTn id="21" dur="5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48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0483">
                                            <p:txEl>
                                              <p:pRg st="4" end="4"/>
                                            </p:txEl>
                                          </p:spTgt>
                                        </p:tgtEl>
                                        <p:attrNameLst>
                                          <p:attrName>style.visibility</p:attrName>
                                        </p:attrNameLst>
                                      </p:cBhvr>
                                      <p:to>
                                        <p:strVal val="visible"/>
                                      </p:to>
                                    </p:set>
                                    <p:anim calcmode="lin" valueType="num">
                                      <p:cBhvr additive="base">
                                        <p:cTn id="25" dur="5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48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0483">
                                            <p:txEl>
                                              <p:pRg st="5" end="5"/>
                                            </p:txEl>
                                          </p:spTgt>
                                        </p:tgtEl>
                                        <p:attrNameLst>
                                          <p:attrName>style.visibility</p:attrName>
                                        </p:attrNameLst>
                                      </p:cBhvr>
                                      <p:to>
                                        <p:strVal val="visible"/>
                                      </p:to>
                                    </p:set>
                                    <p:anim calcmode="lin" valueType="num">
                                      <p:cBhvr additive="base">
                                        <p:cTn id="29" dur="500" fill="hold"/>
                                        <p:tgtEl>
                                          <p:spTgt spid="2048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48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0483">
                                            <p:txEl>
                                              <p:pRg st="6" end="6"/>
                                            </p:txEl>
                                          </p:spTgt>
                                        </p:tgtEl>
                                        <p:attrNameLst>
                                          <p:attrName>style.visibility</p:attrName>
                                        </p:attrNameLst>
                                      </p:cBhvr>
                                      <p:to>
                                        <p:strVal val="visible"/>
                                      </p:to>
                                    </p:set>
                                    <p:anim calcmode="lin" valueType="num">
                                      <p:cBhvr additive="base">
                                        <p:cTn id="33" dur="500" fill="hold"/>
                                        <p:tgtEl>
                                          <p:spTgt spid="2048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48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0483">
                                            <p:txEl>
                                              <p:pRg st="7" end="7"/>
                                            </p:txEl>
                                          </p:spTgt>
                                        </p:tgtEl>
                                        <p:attrNameLst>
                                          <p:attrName>style.visibility</p:attrName>
                                        </p:attrNameLst>
                                      </p:cBhvr>
                                      <p:to>
                                        <p:strVal val="visible"/>
                                      </p:to>
                                    </p:set>
                                    <p:anim calcmode="lin" valueType="num">
                                      <p:cBhvr additive="base">
                                        <p:cTn id="37" dur="500" fill="hold"/>
                                        <p:tgtEl>
                                          <p:spTgt spid="2048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48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0483">
                                            <p:txEl>
                                              <p:pRg st="8" end="8"/>
                                            </p:txEl>
                                          </p:spTgt>
                                        </p:tgtEl>
                                        <p:attrNameLst>
                                          <p:attrName>style.visibility</p:attrName>
                                        </p:attrNameLst>
                                      </p:cBhvr>
                                      <p:to>
                                        <p:strVal val="visible"/>
                                      </p:to>
                                    </p:set>
                                    <p:anim calcmode="lin" valueType="num">
                                      <p:cBhvr additive="base">
                                        <p:cTn id="43" dur="500" fill="hold"/>
                                        <p:tgtEl>
                                          <p:spTgt spid="2048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048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0483">
                                            <p:txEl>
                                              <p:pRg st="9" end="9"/>
                                            </p:txEl>
                                          </p:spTgt>
                                        </p:tgtEl>
                                        <p:attrNameLst>
                                          <p:attrName>style.visibility</p:attrName>
                                        </p:attrNameLst>
                                      </p:cBhvr>
                                      <p:to>
                                        <p:strVal val="visible"/>
                                      </p:to>
                                    </p:set>
                                    <p:anim calcmode="lin" valueType="num">
                                      <p:cBhvr additive="base">
                                        <p:cTn id="47" dur="500" fill="hold"/>
                                        <p:tgtEl>
                                          <p:spTgt spid="2048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48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0483">
                                            <p:txEl>
                                              <p:pRg st="10" end="10"/>
                                            </p:txEl>
                                          </p:spTgt>
                                        </p:tgtEl>
                                        <p:attrNameLst>
                                          <p:attrName>style.visibility</p:attrName>
                                        </p:attrNameLst>
                                      </p:cBhvr>
                                      <p:to>
                                        <p:strVal val="visible"/>
                                      </p:to>
                                    </p:set>
                                    <p:anim calcmode="lin" valueType="num">
                                      <p:cBhvr additive="base">
                                        <p:cTn id="51" dur="500" fill="hold"/>
                                        <p:tgtEl>
                                          <p:spTgt spid="2048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0483">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0483">
                                            <p:txEl>
                                              <p:pRg st="11" end="11"/>
                                            </p:txEl>
                                          </p:spTgt>
                                        </p:tgtEl>
                                        <p:attrNameLst>
                                          <p:attrName>style.visibility</p:attrName>
                                        </p:attrNameLst>
                                      </p:cBhvr>
                                      <p:to>
                                        <p:strVal val="visible"/>
                                      </p:to>
                                    </p:set>
                                    <p:anim calcmode="lin" valueType="num">
                                      <p:cBhvr additive="base">
                                        <p:cTn id="55" dur="500" fill="hold"/>
                                        <p:tgtEl>
                                          <p:spTgt spid="2048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0483">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0483">
                                            <p:txEl>
                                              <p:pRg st="12" end="12"/>
                                            </p:txEl>
                                          </p:spTgt>
                                        </p:tgtEl>
                                        <p:attrNameLst>
                                          <p:attrName>style.visibility</p:attrName>
                                        </p:attrNameLst>
                                      </p:cBhvr>
                                      <p:to>
                                        <p:strVal val="visible"/>
                                      </p:to>
                                    </p:set>
                                    <p:anim calcmode="lin" valueType="num">
                                      <p:cBhvr additive="base">
                                        <p:cTn id="59" dur="500" fill="hold"/>
                                        <p:tgtEl>
                                          <p:spTgt spid="20483">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0483">
                                            <p:txEl>
                                              <p:pRg st="12" end="12"/>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0483">
                                            <p:txEl>
                                              <p:pRg st="13" end="13"/>
                                            </p:txEl>
                                          </p:spTgt>
                                        </p:tgtEl>
                                        <p:attrNameLst>
                                          <p:attrName>style.visibility</p:attrName>
                                        </p:attrNameLst>
                                      </p:cBhvr>
                                      <p:to>
                                        <p:strVal val="visible"/>
                                      </p:to>
                                    </p:set>
                                    <p:anim calcmode="lin" valueType="num">
                                      <p:cBhvr additive="base">
                                        <p:cTn id="63" dur="500" fill="hold"/>
                                        <p:tgtEl>
                                          <p:spTgt spid="20483">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048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sz="3500" dirty="0"/>
              <a:t>4. Device Management or I/O Management</a:t>
            </a:r>
          </a:p>
        </p:txBody>
      </p:sp>
      <p:sp>
        <p:nvSpPr>
          <p:cNvPr id="21507" name="Content Placeholder 2"/>
          <p:cNvSpPr>
            <a:spLocks noGrp="1"/>
          </p:cNvSpPr>
          <p:nvPr>
            <p:ph idx="1"/>
          </p:nvPr>
        </p:nvSpPr>
        <p:spPr/>
        <p:txBody>
          <a:bodyPr>
            <a:normAutofit lnSpcReduction="10000"/>
          </a:bodyPr>
          <a:lstStyle/>
          <a:p>
            <a:pPr algn="just"/>
            <a:r>
              <a:rPr lang="en-IN" sz="1900" i="1" dirty="0">
                <a:solidFill>
                  <a:srgbClr val="0070C0"/>
                </a:solidFill>
              </a:rPr>
              <a:t>Device controllers </a:t>
            </a:r>
            <a:r>
              <a:rPr lang="en-IN" sz="1900" i="1" dirty="0"/>
              <a:t>are components on the motherboard (or on expansion cards) that act as an interface between the CPU and the actual device.</a:t>
            </a:r>
          </a:p>
          <a:p>
            <a:pPr algn="just"/>
            <a:r>
              <a:rPr lang="en-IN" sz="1900" i="1" dirty="0">
                <a:solidFill>
                  <a:srgbClr val="0070C0"/>
                </a:solidFill>
              </a:rPr>
              <a:t>Device drivers, </a:t>
            </a:r>
            <a:r>
              <a:rPr lang="en-IN" sz="1900" i="1" dirty="0"/>
              <a:t>which are the operating system software components that interact with the devices controllers.</a:t>
            </a:r>
          </a:p>
          <a:p>
            <a:pPr algn="just"/>
            <a:r>
              <a:rPr lang="en-IN" sz="1900" dirty="0"/>
              <a:t>A special device (inside CPU) called the </a:t>
            </a:r>
            <a:r>
              <a:rPr lang="en-IN" sz="1900" dirty="0">
                <a:solidFill>
                  <a:srgbClr val="0070C0"/>
                </a:solidFill>
              </a:rPr>
              <a:t>Interrupt Controller </a:t>
            </a:r>
            <a:r>
              <a:rPr lang="en-IN" sz="1900" dirty="0"/>
              <a:t>handles the task of receiving interrupt requests and  prioritizes them to be forwarded to the processor. </a:t>
            </a:r>
          </a:p>
          <a:p>
            <a:pPr algn="just"/>
            <a:r>
              <a:rPr lang="en-IN" sz="1900" dirty="0">
                <a:solidFill>
                  <a:srgbClr val="0070C0"/>
                </a:solidFill>
              </a:rPr>
              <a:t>Deadlocks</a:t>
            </a:r>
            <a:r>
              <a:rPr lang="en-IN" sz="1900" dirty="0"/>
              <a:t> can occur when two (or more) processes have control of different I/O resources that are needed by the other processes, and they are unwilling to give up control of the device.</a:t>
            </a:r>
            <a:endParaRPr lang="en-US" altLang="en-US" sz="1900" dirty="0"/>
          </a:p>
          <a:p>
            <a:pPr algn="just"/>
            <a:r>
              <a:rPr lang="en-US" altLang="en-US" sz="1900" dirty="0"/>
              <a:t>It performs the following activities for device management.</a:t>
            </a:r>
          </a:p>
          <a:p>
            <a:pPr lvl="1" algn="just">
              <a:buFont typeface="Wingdings" pitchFamily="2" charset="2"/>
              <a:buChar char="Ø"/>
            </a:pPr>
            <a:r>
              <a:rPr lang="en-US" altLang="en-US" sz="1900" dirty="0"/>
              <a:t>Keeps tracks of all devices connected to system. </a:t>
            </a:r>
          </a:p>
          <a:p>
            <a:pPr lvl="1" algn="just">
              <a:buFont typeface="Wingdings" pitchFamily="2" charset="2"/>
              <a:buChar char="Ø"/>
            </a:pPr>
            <a:r>
              <a:rPr lang="en-US" altLang="en-US" sz="1900" dirty="0"/>
              <a:t>Designates a program responsible for every device known as  Input/output controller. </a:t>
            </a:r>
          </a:p>
          <a:p>
            <a:pPr lvl="1" algn="just">
              <a:buFont typeface="Wingdings" pitchFamily="2" charset="2"/>
              <a:buChar char="Ø"/>
            </a:pPr>
            <a:r>
              <a:rPr lang="en-US" altLang="en-US" sz="1900" dirty="0"/>
              <a:t>Decides which process gets access to a certain device and for how long.</a:t>
            </a:r>
          </a:p>
          <a:p>
            <a:pPr lvl="1" algn="just">
              <a:buFont typeface="Wingdings" pitchFamily="2" charset="2"/>
              <a:buChar char="Ø"/>
            </a:pPr>
            <a:r>
              <a:rPr lang="en-US" altLang="en-US" sz="1900" dirty="0"/>
              <a:t>Allocates devices in an effective and efficient way. </a:t>
            </a:r>
          </a:p>
          <a:p>
            <a:pPr lvl="1" algn="just">
              <a:buFont typeface="Wingdings" pitchFamily="2" charset="2"/>
              <a:buChar char="Ø"/>
            </a:pPr>
            <a:r>
              <a:rPr lang="en-US" altLang="en-US" sz="1900" dirty="0" err="1"/>
              <a:t>Deallocates</a:t>
            </a:r>
            <a:r>
              <a:rPr lang="en-US" altLang="en-US" sz="1900" dirty="0"/>
              <a:t> devices when they are no longer required.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additive="base">
                                        <p:cTn id="7" dur="5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507">
                                            <p:txEl>
                                              <p:pRg st="1" end="1"/>
                                            </p:txEl>
                                          </p:spTgt>
                                        </p:tgtEl>
                                        <p:attrNameLst>
                                          <p:attrName>style.visibility</p:attrName>
                                        </p:attrNameLst>
                                      </p:cBhvr>
                                      <p:to>
                                        <p:strVal val="visible"/>
                                      </p:to>
                                    </p:set>
                                    <p:anim calcmode="lin" valueType="num">
                                      <p:cBhvr additive="base">
                                        <p:cTn id="13" dur="5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5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507">
                                            <p:txEl>
                                              <p:pRg st="2" end="2"/>
                                            </p:txEl>
                                          </p:spTgt>
                                        </p:tgtEl>
                                        <p:attrNameLst>
                                          <p:attrName>style.visibility</p:attrName>
                                        </p:attrNameLst>
                                      </p:cBhvr>
                                      <p:to>
                                        <p:strVal val="visible"/>
                                      </p:to>
                                    </p:set>
                                    <p:anim calcmode="lin" valueType="num">
                                      <p:cBhvr additive="base">
                                        <p:cTn id="19" dur="5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5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507">
                                            <p:txEl>
                                              <p:pRg st="3" end="3"/>
                                            </p:txEl>
                                          </p:spTgt>
                                        </p:tgtEl>
                                        <p:attrNameLst>
                                          <p:attrName>style.visibility</p:attrName>
                                        </p:attrNameLst>
                                      </p:cBhvr>
                                      <p:to>
                                        <p:strVal val="visible"/>
                                      </p:to>
                                    </p:set>
                                    <p:anim calcmode="lin" valueType="num">
                                      <p:cBhvr additive="base">
                                        <p:cTn id="25" dur="500" fill="hold"/>
                                        <p:tgtEl>
                                          <p:spTgt spid="2150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5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1507">
                                            <p:txEl>
                                              <p:pRg st="4" end="4"/>
                                            </p:txEl>
                                          </p:spTgt>
                                        </p:tgtEl>
                                        <p:attrNameLst>
                                          <p:attrName>style.visibility</p:attrName>
                                        </p:attrNameLst>
                                      </p:cBhvr>
                                      <p:to>
                                        <p:strVal val="visible"/>
                                      </p:to>
                                    </p:set>
                                    <p:anim calcmode="lin" valueType="num">
                                      <p:cBhvr additive="base">
                                        <p:cTn id="31" dur="500" fill="hold"/>
                                        <p:tgtEl>
                                          <p:spTgt spid="2150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1507">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1507">
                                            <p:txEl>
                                              <p:pRg st="5" end="5"/>
                                            </p:txEl>
                                          </p:spTgt>
                                        </p:tgtEl>
                                        <p:attrNameLst>
                                          <p:attrName>style.visibility</p:attrName>
                                        </p:attrNameLst>
                                      </p:cBhvr>
                                      <p:to>
                                        <p:strVal val="visible"/>
                                      </p:to>
                                    </p:set>
                                    <p:anim calcmode="lin" valueType="num">
                                      <p:cBhvr additive="base">
                                        <p:cTn id="35" dur="500" fill="hold"/>
                                        <p:tgtEl>
                                          <p:spTgt spid="21507">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1507">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1507">
                                            <p:txEl>
                                              <p:pRg st="6" end="6"/>
                                            </p:txEl>
                                          </p:spTgt>
                                        </p:tgtEl>
                                        <p:attrNameLst>
                                          <p:attrName>style.visibility</p:attrName>
                                        </p:attrNameLst>
                                      </p:cBhvr>
                                      <p:to>
                                        <p:strVal val="visible"/>
                                      </p:to>
                                    </p:set>
                                    <p:anim calcmode="lin" valueType="num">
                                      <p:cBhvr additive="base">
                                        <p:cTn id="39" dur="500" fill="hold"/>
                                        <p:tgtEl>
                                          <p:spTgt spid="21507">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1507">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1507">
                                            <p:txEl>
                                              <p:pRg st="7" end="7"/>
                                            </p:txEl>
                                          </p:spTgt>
                                        </p:tgtEl>
                                        <p:attrNameLst>
                                          <p:attrName>style.visibility</p:attrName>
                                        </p:attrNameLst>
                                      </p:cBhvr>
                                      <p:to>
                                        <p:strVal val="visible"/>
                                      </p:to>
                                    </p:set>
                                    <p:anim calcmode="lin" valueType="num">
                                      <p:cBhvr additive="base">
                                        <p:cTn id="43" dur="500" fill="hold"/>
                                        <p:tgtEl>
                                          <p:spTgt spid="2150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1507">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1507">
                                            <p:txEl>
                                              <p:pRg st="8" end="8"/>
                                            </p:txEl>
                                          </p:spTgt>
                                        </p:tgtEl>
                                        <p:attrNameLst>
                                          <p:attrName>style.visibility</p:attrName>
                                        </p:attrNameLst>
                                      </p:cBhvr>
                                      <p:to>
                                        <p:strVal val="visible"/>
                                      </p:to>
                                    </p:set>
                                    <p:anim calcmode="lin" valueType="num">
                                      <p:cBhvr additive="base">
                                        <p:cTn id="47" dur="500" fill="hold"/>
                                        <p:tgtEl>
                                          <p:spTgt spid="21507">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1507">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1507">
                                            <p:txEl>
                                              <p:pRg st="9" end="9"/>
                                            </p:txEl>
                                          </p:spTgt>
                                        </p:tgtEl>
                                        <p:attrNameLst>
                                          <p:attrName>style.visibility</p:attrName>
                                        </p:attrNameLst>
                                      </p:cBhvr>
                                      <p:to>
                                        <p:strVal val="visible"/>
                                      </p:to>
                                    </p:set>
                                    <p:anim calcmode="lin" valueType="num">
                                      <p:cBhvr additive="base">
                                        <p:cTn id="51" dur="500" fill="hold"/>
                                        <p:tgtEl>
                                          <p:spTgt spid="21507">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150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a:t>5. Security &amp; Protection</a:t>
            </a:r>
          </a:p>
        </p:txBody>
      </p:sp>
      <p:sp>
        <p:nvSpPr>
          <p:cNvPr id="22531" name="Content Placeholder 2"/>
          <p:cNvSpPr>
            <a:spLocks noGrp="1"/>
          </p:cNvSpPr>
          <p:nvPr>
            <p:ph idx="1"/>
          </p:nvPr>
        </p:nvSpPr>
        <p:spPr/>
        <p:txBody>
          <a:bodyPr/>
          <a:lstStyle/>
          <a:p>
            <a:pPr algn="just"/>
            <a:r>
              <a:rPr lang="en-US" altLang="en-US"/>
              <a:t>The operating system uses password protection to protect user data and similar other techniques.</a:t>
            </a:r>
          </a:p>
          <a:p>
            <a:pPr algn="just"/>
            <a:r>
              <a:rPr lang="en-US" altLang="en-US"/>
              <a:t>It also prevents unauthorized access to programs and user data by assigning access right permission to files and  directories.</a:t>
            </a:r>
          </a:p>
          <a:p>
            <a:pPr algn="just"/>
            <a:r>
              <a:rPr lang="en-IN"/>
              <a:t>The owners of information stored in a multiuser or networked computer system may want to control use of that information, concurrent processes should not interfere with each other.</a:t>
            </a:r>
            <a:endParaRPr lang="en-US" altLang="en-US"/>
          </a:p>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500" fill="hold"/>
                                        <p:tgtEl>
                                          <p:spTgt spid="225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531">
                                            <p:txEl>
                                              <p:pRg st="1" end="1"/>
                                            </p:txEl>
                                          </p:spTgt>
                                        </p:tgtEl>
                                        <p:attrNameLst>
                                          <p:attrName>style.visibility</p:attrName>
                                        </p:attrNameLst>
                                      </p:cBhvr>
                                      <p:to>
                                        <p:strVal val="visible"/>
                                      </p:to>
                                    </p:set>
                                    <p:anim calcmode="lin" valueType="num">
                                      <p:cBhvr additive="base">
                                        <p:cTn id="13" dur="500" fill="hold"/>
                                        <p:tgtEl>
                                          <p:spTgt spid="225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531">
                                            <p:txEl>
                                              <p:pRg st="2" end="2"/>
                                            </p:txEl>
                                          </p:spTgt>
                                        </p:tgtEl>
                                        <p:attrNameLst>
                                          <p:attrName>style.visibility</p:attrName>
                                        </p:attrNameLst>
                                      </p:cBhvr>
                                      <p:to>
                                        <p:strVal val="visible"/>
                                      </p:to>
                                    </p:set>
                                    <p:anim calcmode="lin" valueType="num">
                                      <p:cBhvr additive="base">
                                        <p:cTn id="19" dur="5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53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a:t>6. User Interface Mechanism</a:t>
            </a:r>
          </a:p>
        </p:txBody>
      </p:sp>
      <p:sp>
        <p:nvSpPr>
          <p:cNvPr id="23555" name="Content Placeholder 2"/>
          <p:cNvSpPr>
            <a:spLocks noGrp="1"/>
          </p:cNvSpPr>
          <p:nvPr>
            <p:ph idx="1"/>
          </p:nvPr>
        </p:nvSpPr>
        <p:spPr/>
        <p:txBody>
          <a:bodyPr/>
          <a:lstStyle/>
          <a:p>
            <a:r>
              <a:rPr lang="en-US" altLang="en-US" dirty="0"/>
              <a:t>A </a:t>
            </a:r>
            <a:r>
              <a:rPr lang="en-US" altLang="en-US" b="1" dirty="0">
                <a:solidFill>
                  <a:srgbClr val="A52439"/>
                </a:solidFill>
              </a:rPr>
              <a:t>user interface </a:t>
            </a:r>
            <a:r>
              <a:rPr lang="en-US" altLang="en-US" dirty="0"/>
              <a:t>(</a:t>
            </a:r>
            <a:r>
              <a:rPr lang="en-US" altLang="en-US" b="1" dirty="0">
                <a:solidFill>
                  <a:srgbClr val="A52439"/>
                </a:solidFill>
              </a:rPr>
              <a:t>UI</a:t>
            </a:r>
            <a:r>
              <a:rPr lang="en-US" altLang="en-US" dirty="0"/>
              <a:t>)</a:t>
            </a:r>
            <a:r>
              <a:rPr lang="en-US" altLang="en-US" dirty="0">
                <a:solidFill>
                  <a:srgbClr val="67588E"/>
                </a:solidFill>
              </a:rPr>
              <a:t> </a:t>
            </a:r>
            <a:r>
              <a:rPr lang="en-US" altLang="en-US" dirty="0"/>
              <a:t>controls how you enter data and instructions and how information is displayed on the screen</a:t>
            </a:r>
          </a:p>
          <a:p>
            <a:r>
              <a:rPr lang="en-US" altLang="en-US" dirty="0"/>
              <a:t>There are two types of user interfaces </a:t>
            </a:r>
          </a:p>
          <a:p>
            <a:pPr marL="1044588" lvl="1" indent="-552837">
              <a:buFont typeface="Times New Roman" pitchFamily="18" charset="0"/>
              <a:buAutoNum type="arabicPeriod"/>
            </a:pPr>
            <a:r>
              <a:rPr lang="en-US" altLang="en-US" dirty="0"/>
              <a:t>Command Line Interface</a:t>
            </a:r>
          </a:p>
          <a:p>
            <a:pPr marL="1044588" lvl="1" indent="-552837">
              <a:buFont typeface="Times New Roman" pitchFamily="18" charset="0"/>
              <a:buAutoNum type="arabicPeriod"/>
            </a:pPr>
            <a:r>
              <a:rPr lang="en-US" altLang="en-US" dirty="0"/>
              <a:t>Graphical user Interface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 calcmode="lin" valueType="num">
                                      <p:cBhvr additive="base">
                                        <p:cTn id="7" dur="500" fill="hold"/>
                                        <p:tgtEl>
                                          <p:spTgt spid="235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555">
                                            <p:txEl>
                                              <p:pRg st="1" end="1"/>
                                            </p:txEl>
                                          </p:spTgt>
                                        </p:tgtEl>
                                        <p:attrNameLst>
                                          <p:attrName>style.visibility</p:attrName>
                                        </p:attrNameLst>
                                      </p:cBhvr>
                                      <p:to>
                                        <p:strVal val="visible"/>
                                      </p:to>
                                    </p:set>
                                    <p:anim calcmode="lin" valueType="num">
                                      <p:cBhvr additive="base">
                                        <p:cTn id="13" dur="500" fill="hold"/>
                                        <p:tgtEl>
                                          <p:spTgt spid="235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3555">
                                            <p:txEl>
                                              <p:pRg st="2" end="2"/>
                                            </p:txEl>
                                          </p:spTgt>
                                        </p:tgtEl>
                                        <p:attrNameLst>
                                          <p:attrName>style.visibility</p:attrName>
                                        </p:attrNameLst>
                                      </p:cBhvr>
                                      <p:to>
                                        <p:strVal val="visible"/>
                                      </p:to>
                                    </p:set>
                                    <p:anim calcmode="lin" valueType="num">
                                      <p:cBhvr additive="base">
                                        <p:cTn id="17" dur="5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355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3555">
                                            <p:txEl>
                                              <p:pRg st="3" end="3"/>
                                            </p:txEl>
                                          </p:spTgt>
                                        </p:tgtEl>
                                        <p:attrNameLst>
                                          <p:attrName>style.visibility</p:attrName>
                                        </p:attrNameLst>
                                      </p:cBhvr>
                                      <p:to>
                                        <p:strVal val="visible"/>
                                      </p:to>
                                    </p:set>
                                    <p:anim calcmode="lin" valueType="num">
                                      <p:cBhvr additive="base">
                                        <p:cTn id="21" dur="500" fill="hold"/>
                                        <p:tgtEl>
                                          <p:spTgt spid="2355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355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a:t>1. Command-line interface</a:t>
            </a:r>
          </a:p>
        </p:txBody>
      </p:sp>
      <p:sp>
        <p:nvSpPr>
          <p:cNvPr id="24579" name="Content Placeholder 2"/>
          <p:cNvSpPr>
            <a:spLocks noGrp="1"/>
          </p:cNvSpPr>
          <p:nvPr>
            <p:ph idx="1"/>
          </p:nvPr>
        </p:nvSpPr>
        <p:spPr/>
        <p:txBody>
          <a:bodyPr/>
          <a:lstStyle/>
          <a:p>
            <a:r>
              <a:rPr lang="en-US" altLang="en-US"/>
              <a:t>In a command-line interface, a user types commands represented by short keywords or abbreviations or presses special keys on the keyboard to enter data and instructions</a:t>
            </a:r>
          </a:p>
          <a:p>
            <a:endParaRPr lang="en-US" altLang="en-US"/>
          </a:p>
        </p:txBody>
      </p:sp>
      <p:pic>
        <p:nvPicPr>
          <p:cNvPr id="5" name="Picture 4"/>
          <p:cNvPicPr>
            <a:picLocks noChangeAspect="1"/>
          </p:cNvPicPr>
          <p:nvPr/>
        </p:nvPicPr>
        <p:blipFill>
          <a:blip r:embed="rId2"/>
          <a:srcRect/>
          <a:stretch>
            <a:fillRect/>
          </a:stretch>
        </p:blipFill>
        <p:spPr bwMode="auto">
          <a:xfrm>
            <a:off x="3454247" y="3599846"/>
            <a:ext cx="5486246" cy="278190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calcmode="lin" valueType="num">
                                      <p:cBhvr additive="base">
                                        <p:cTn id="7" dur="500" fill="hold"/>
                                        <p:tgtEl>
                                          <p:spTgt spid="245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a:t>2. Graphical User Interface</a:t>
            </a:r>
          </a:p>
        </p:txBody>
      </p:sp>
      <p:sp>
        <p:nvSpPr>
          <p:cNvPr id="25603" name="Content Placeholder 2"/>
          <p:cNvSpPr>
            <a:spLocks noGrp="1"/>
          </p:cNvSpPr>
          <p:nvPr>
            <p:ph idx="1"/>
          </p:nvPr>
        </p:nvSpPr>
        <p:spPr/>
        <p:txBody>
          <a:bodyPr/>
          <a:lstStyle/>
          <a:p>
            <a:r>
              <a:rPr lang="en-US" altLang="en-US"/>
              <a:t>With a graphical user interface (GUI), you interact with menus and visual images</a:t>
            </a:r>
          </a:p>
          <a:p>
            <a:endParaRPr lang="en-US" altLang="en-US"/>
          </a:p>
        </p:txBody>
      </p:sp>
      <p:pic>
        <p:nvPicPr>
          <p:cNvPr id="5" name="Content Placeholder 7"/>
          <p:cNvPicPr>
            <a:picLocks noChangeAspect="1"/>
          </p:cNvPicPr>
          <p:nvPr/>
        </p:nvPicPr>
        <p:blipFill>
          <a:blip r:embed="rId2"/>
          <a:srcRect/>
          <a:stretch>
            <a:fillRect/>
          </a:stretch>
        </p:blipFill>
        <p:spPr bwMode="auto">
          <a:xfrm>
            <a:off x="1873802" y="2887738"/>
            <a:ext cx="9516457" cy="334584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 calcmode="lin" valueType="num">
                                      <p:cBhvr additive="base">
                                        <p:cTn id="7" dur="5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z="3500" dirty="0">
                <a:latin typeface="Trebuchet MS" pitchFamily="34" charset="0"/>
                <a:ea typeface="Trebuchet MS" pitchFamily="34" charset="0"/>
                <a:cs typeface="Trebuchet MS" pitchFamily="34" charset="0"/>
              </a:rPr>
              <a:t>Starting an Operating System(</a:t>
            </a:r>
            <a:r>
              <a:rPr lang="en-US" sz="3500" dirty="0">
                <a:solidFill>
                  <a:srgbClr val="00B0F0"/>
                </a:solidFill>
              </a:rPr>
              <a:t>Booting</a:t>
            </a:r>
            <a:r>
              <a:rPr lang="en-US" sz="3500" dirty="0"/>
              <a:t>)</a:t>
            </a:r>
          </a:p>
        </p:txBody>
      </p:sp>
      <p:pic>
        <p:nvPicPr>
          <p:cNvPr id="15363" name="Picture 3"/>
          <p:cNvPicPr>
            <a:picLocks noChangeAspect="1"/>
          </p:cNvPicPr>
          <p:nvPr/>
        </p:nvPicPr>
        <p:blipFill>
          <a:blip r:embed="rId2"/>
          <a:srcRect/>
          <a:stretch>
            <a:fillRect/>
          </a:stretch>
        </p:blipFill>
        <p:spPr bwMode="auto">
          <a:xfrm>
            <a:off x="391886" y="1529634"/>
            <a:ext cx="11290195" cy="2797438"/>
          </a:xfrm>
          <a:prstGeom prst="rect">
            <a:avLst/>
          </a:prstGeom>
          <a:noFill/>
          <a:ln w="9525">
            <a:noFill/>
            <a:miter lim="800000"/>
            <a:headEnd/>
            <a:tailEnd/>
          </a:ln>
        </p:spPr>
      </p:pic>
      <p:sp>
        <p:nvSpPr>
          <p:cNvPr id="15364" name="TextBox 4"/>
          <p:cNvSpPr txBox="1">
            <a:spLocks noChangeArrowheads="1"/>
          </p:cNvSpPr>
          <p:nvPr/>
        </p:nvSpPr>
        <p:spPr bwMode="auto">
          <a:xfrm>
            <a:off x="365760" y="4349931"/>
            <a:ext cx="5186531" cy="1945956"/>
          </a:xfrm>
          <a:prstGeom prst="rect">
            <a:avLst/>
          </a:prstGeom>
          <a:noFill/>
          <a:ln w="28575">
            <a:solidFill>
              <a:srgbClr val="0070C0"/>
            </a:solidFill>
            <a:miter lim="800000"/>
            <a:headEnd/>
            <a:tailEnd/>
          </a:ln>
        </p:spPr>
        <p:txBody>
          <a:bodyPr wrap="square" lIns="98337" tIns="49168" rIns="98337" bIns="49168">
            <a:spAutoFit/>
          </a:bodyPr>
          <a:lstStyle/>
          <a:p>
            <a:pPr marL="306963" indent="-306963" algn="just">
              <a:buFont typeface="Wingdings" pitchFamily="2" charset="2"/>
              <a:buChar char="ü"/>
            </a:pPr>
            <a:r>
              <a:rPr lang="en-US" sz="1500" dirty="0"/>
              <a:t>Power On Switch sends electricity to the motherboard on a wire called the </a:t>
            </a:r>
            <a:r>
              <a:rPr lang="en-US" sz="1500" i="1" dirty="0">
                <a:solidFill>
                  <a:srgbClr val="00B0F0"/>
                </a:solidFill>
              </a:rPr>
              <a:t>Voltage Good</a:t>
            </a:r>
            <a:r>
              <a:rPr lang="en-US" sz="1500" dirty="0">
                <a:solidFill>
                  <a:srgbClr val="00B0F0"/>
                </a:solidFill>
              </a:rPr>
              <a:t> line</a:t>
            </a:r>
            <a:r>
              <a:rPr lang="en-US" sz="1500" dirty="0"/>
              <a:t>.</a:t>
            </a:r>
          </a:p>
          <a:p>
            <a:pPr marL="306963" indent="-306963" algn="just">
              <a:buFont typeface="Wingdings" pitchFamily="2" charset="2"/>
              <a:buChar char="ü"/>
            </a:pPr>
            <a:r>
              <a:rPr lang="en-US" sz="1500" dirty="0"/>
              <a:t>If the power supply is good, then the </a:t>
            </a:r>
            <a:r>
              <a:rPr lang="en-US" sz="1500" dirty="0">
                <a:solidFill>
                  <a:srgbClr val="00B0F0"/>
                </a:solidFill>
              </a:rPr>
              <a:t>BIOS (Basic </a:t>
            </a:r>
            <a:r>
              <a:rPr lang="en-US" sz="1500" dirty="0" err="1">
                <a:solidFill>
                  <a:srgbClr val="00B0F0"/>
                </a:solidFill>
              </a:rPr>
              <a:t>Input/Output</a:t>
            </a:r>
            <a:r>
              <a:rPr lang="en-US" sz="1500" dirty="0">
                <a:solidFill>
                  <a:srgbClr val="00B0F0"/>
                </a:solidFill>
              </a:rPr>
              <a:t> System) chip</a:t>
            </a:r>
            <a:r>
              <a:rPr lang="en-US" sz="1500" dirty="0"/>
              <a:t> takes over. </a:t>
            </a:r>
          </a:p>
          <a:p>
            <a:pPr marL="306963" indent="-306963" algn="just">
              <a:buFont typeface="Wingdings" pitchFamily="2" charset="2"/>
              <a:buChar char="ü"/>
            </a:pPr>
            <a:r>
              <a:rPr lang="en-US" sz="1500" dirty="0"/>
              <a:t>In Real Mode, CPU is only capable of using approximately 1 MB of memory built into the motherboard. </a:t>
            </a:r>
          </a:p>
          <a:p>
            <a:pPr marL="306963" indent="-306963" algn="just">
              <a:buFont typeface="Wingdings" pitchFamily="2" charset="2"/>
              <a:buChar char="ü"/>
            </a:pPr>
            <a:r>
              <a:rPr lang="en-US" sz="1500" dirty="0"/>
              <a:t>The BIOS will do a </a:t>
            </a:r>
            <a:r>
              <a:rPr lang="en-US" sz="1500" dirty="0">
                <a:solidFill>
                  <a:srgbClr val="00B0F0"/>
                </a:solidFill>
              </a:rPr>
              <a:t>Power-On Self Test </a:t>
            </a:r>
            <a:r>
              <a:rPr lang="en-US" sz="1500" dirty="0"/>
              <a:t>(POST) to make sure that all hardware are working. </a:t>
            </a:r>
          </a:p>
        </p:txBody>
      </p:sp>
      <p:sp>
        <p:nvSpPr>
          <p:cNvPr id="15365" name="TextBox 5"/>
          <p:cNvSpPr txBox="1">
            <a:spLocks noChangeArrowheads="1"/>
          </p:cNvSpPr>
          <p:nvPr/>
        </p:nvSpPr>
        <p:spPr bwMode="auto">
          <a:xfrm>
            <a:off x="5598368" y="4405691"/>
            <a:ext cx="6295667" cy="2176788"/>
          </a:xfrm>
          <a:prstGeom prst="rect">
            <a:avLst/>
          </a:prstGeom>
          <a:noFill/>
          <a:ln w="28575">
            <a:solidFill>
              <a:srgbClr val="0070C0"/>
            </a:solidFill>
            <a:miter lim="800000"/>
            <a:headEnd/>
            <a:tailEnd/>
          </a:ln>
        </p:spPr>
        <p:txBody>
          <a:bodyPr lIns="98337" tIns="49168" rIns="98337" bIns="49168">
            <a:spAutoFit/>
          </a:bodyPr>
          <a:lstStyle/>
          <a:p>
            <a:pPr marL="368050" indent="-368050">
              <a:buFont typeface="Wingdings" pitchFamily="2" charset="2"/>
              <a:buChar char="ü"/>
            </a:pPr>
            <a:r>
              <a:rPr lang="en-US" sz="1500" dirty="0"/>
              <a:t>BIOS will then look for a small sector at the very beginning of your primary hard disk called </a:t>
            </a:r>
            <a:r>
              <a:rPr lang="en-US" sz="1500" dirty="0">
                <a:solidFill>
                  <a:srgbClr val="00B0F0"/>
                </a:solidFill>
              </a:rPr>
              <a:t>MBR</a:t>
            </a:r>
            <a:r>
              <a:rPr lang="en-US" sz="1500" dirty="0"/>
              <a:t>. </a:t>
            </a:r>
          </a:p>
          <a:p>
            <a:pPr marL="368050" indent="-368050">
              <a:buFont typeface="Wingdings" pitchFamily="2" charset="2"/>
              <a:buChar char="ü"/>
            </a:pPr>
            <a:r>
              <a:rPr lang="en-US" sz="1500" dirty="0"/>
              <a:t>The MBR contains a list, or map, of all of the </a:t>
            </a:r>
            <a:r>
              <a:rPr lang="en-US" sz="1500" dirty="0">
                <a:solidFill>
                  <a:srgbClr val="00B0F0"/>
                </a:solidFill>
              </a:rPr>
              <a:t>partitions</a:t>
            </a:r>
            <a:r>
              <a:rPr lang="en-US" sz="1500" dirty="0"/>
              <a:t> on your computer‘s hard disk (or disks).</a:t>
            </a:r>
          </a:p>
          <a:p>
            <a:pPr marL="368050" indent="-368050">
              <a:buFont typeface="Wingdings" pitchFamily="2" charset="2"/>
              <a:buChar char="ü"/>
            </a:pPr>
            <a:r>
              <a:rPr lang="en-US" sz="1500" dirty="0"/>
              <a:t>After the MBR is found the </a:t>
            </a:r>
            <a:r>
              <a:rPr lang="en-US" sz="1500" dirty="0">
                <a:solidFill>
                  <a:srgbClr val="00B0F0"/>
                </a:solidFill>
              </a:rPr>
              <a:t>Bootstrap Loader </a:t>
            </a:r>
            <a:r>
              <a:rPr lang="en-US" sz="1500" dirty="0"/>
              <a:t>follows basic instructions for starting up the rest of the computer, including the operating system.  </a:t>
            </a:r>
          </a:p>
          <a:p>
            <a:pPr marL="368050" indent="-368050">
              <a:buFont typeface="Wingdings" pitchFamily="2" charset="2"/>
              <a:buChar char="ü"/>
            </a:pPr>
            <a:r>
              <a:rPr lang="en-US" sz="1500" dirty="0"/>
              <a:t>In Early Kernel Initialization stage, a smaller core of the Kernel is activated.</a:t>
            </a:r>
          </a:p>
          <a:p>
            <a:pPr marL="368050" indent="-368050">
              <a:buFont typeface="Wingdings" pitchFamily="2" charset="2"/>
              <a:buChar char="ü"/>
            </a:pPr>
            <a:r>
              <a:rPr lang="en-US" sz="1500" dirty="0"/>
              <a:t>This core includes the </a:t>
            </a:r>
            <a:r>
              <a:rPr lang="en-US" sz="1500" dirty="0">
                <a:solidFill>
                  <a:srgbClr val="00B0F0"/>
                </a:solidFill>
              </a:rPr>
              <a:t>device drivers </a:t>
            </a:r>
            <a:r>
              <a:rPr lang="en-US" sz="1500" dirty="0"/>
              <a:t>needed to use computer‘s </a:t>
            </a:r>
            <a:r>
              <a:rPr lang="en-US" sz="1500" dirty="0">
                <a:solidFill>
                  <a:srgbClr val="00B0F0"/>
                </a:solidFill>
              </a:rPr>
              <a:t>RAM chips</a:t>
            </a:r>
            <a:r>
              <a:rPr lang="en-US" sz="15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4">
                                            <p:bg/>
                                          </p:spTgt>
                                        </p:tgtEl>
                                        <p:attrNameLst>
                                          <p:attrName>style.visibility</p:attrName>
                                        </p:attrNameLst>
                                      </p:cBhvr>
                                      <p:to>
                                        <p:strVal val="visible"/>
                                      </p:to>
                                    </p:set>
                                    <p:anim calcmode="lin" valueType="num">
                                      <p:cBhvr additive="base">
                                        <p:cTn id="7" dur="500" fill="hold"/>
                                        <p:tgtEl>
                                          <p:spTgt spid="1536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5364">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364">
                                            <p:txEl>
                                              <p:pRg st="0" end="0"/>
                                            </p:txEl>
                                          </p:spTgt>
                                        </p:tgtEl>
                                        <p:attrNameLst>
                                          <p:attrName>style.visibility</p:attrName>
                                        </p:attrNameLst>
                                      </p:cBhvr>
                                      <p:to>
                                        <p:strVal val="visible"/>
                                      </p:to>
                                    </p:set>
                                    <p:anim calcmode="lin" valueType="num">
                                      <p:cBhvr additive="base">
                                        <p:cTn id="13" dur="500" fill="hold"/>
                                        <p:tgtEl>
                                          <p:spTgt spid="1536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364">
                                            <p:txEl>
                                              <p:pRg st="1" end="1"/>
                                            </p:txEl>
                                          </p:spTgt>
                                        </p:tgtEl>
                                        <p:attrNameLst>
                                          <p:attrName>style.visibility</p:attrName>
                                        </p:attrNameLst>
                                      </p:cBhvr>
                                      <p:to>
                                        <p:strVal val="visible"/>
                                      </p:to>
                                    </p:set>
                                    <p:anim calcmode="lin" valueType="num">
                                      <p:cBhvr additive="base">
                                        <p:cTn id="19" dur="500" fill="hold"/>
                                        <p:tgtEl>
                                          <p:spTgt spid="1536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364">
                                            <p:txEl>
                                              <p:pRg st="2" end="2"/>
                                            </p:txEl>
                                          </p:spTgt>
                                        </p:tgtEl>
                                        <p:attrNameLst>
                                          <p:attrName>style.visibility</p:attrName>
                                        </p:attrNameLst>
                                      </p:cBhvr>
                                      <p:to>
                                        <p:strVal val="visible"/>
                                      </p:to>
                                    </p:set>
                                    <p:anim calcmode="lin" valueType="num">
                                      <p:cBhvr additive="base">
                                        <p:cTn id="25" dur="500" fill="hold"/>
                                        <p:tgtEl>
                                          <p:spTgt spid="15364">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36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364">
                                            <p:txEl>
                                              <p:pRg st="3" end="3"/>
                                            </p:txEl>
                                          </p:spTgt>
                                        </p:tgtEl>
                                        <p:attrNameLst>
                                          <p:attrName>style.visibility</p:attrName>
                                        </p:attrNameLst>
                                      </p:cBhvr>
                                      <p:to>
                                        <p:strVal val="visible"/>
                                      </p:to>
                                    </p:set>
                                    <p:anim calcmode="lin" valueType="num">
                                      <p:cBhvr additive="base">
                                        <p:cTn id="31" dur="500" fill="hold"/>
                                        <p:tgtEl>
                                          <p:spTgt spid="15364">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36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365">
                                            <p:bg/>
                                          </p:spTgt>
                                        </p:tgtEl>
                                        <p:attrNameLst>
                                          <p:attrName>style.visibility</p:attrName>
                                        </p:attrNameLst>
                                      </p:cBhvr>
                                      <p:to>
                                        <p:strVal val="visible"/>
                                      </p:to>
                                    </p:set>
                                    <p:anim calcmode="lin" valueType="num">
                                      <p:cBhvr additive="base">
                                        <p:cTn id="37" dur="500" fill="hold"/>
                                        <p:tgtEl>
                                          <p:spTgt spid="15365">
                                            <p:bg/>
                                          </p:spTgt>
                                        </p:tgtEl>
                                        <p:attrNameLst>
                                          <p:attrName>ppt_x</p:attrName>
                                        </p:attrNameLst>
                                      </p:cBhvr>
                                      <p:tavLst>
                                        <p:tav tm="0">
                                          <p:val>
                                            <p:strVal val="#ppt_x"/>
                                          </p:val>
                                        </p:tav>
                                        <p:tav tm="100000">
                                          <p:val>
                                            <p:strVal val="#ppt_x"/>
                                          </p:val>
                                        </p:tav>
                                      </p:tavLst>
                                    </p:anim>
                                    <p:anim calcmode="lin" valueType="num">
                                      <p:cBhvr additive="base">
                                        <p:cTn id="38" dur="500" fill="hold"/>
                                        <p:tgtEl>
                                          <p:spTgt spid="15365">
                                            <p:bg/>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5365">
                                            <p:txEl>
                                              <p:pRg st="0" end="0"/>
                                            </p:txEl>
                                          </p:spTgt>
                                        </p:tgtEl>
                                        <p:attrNameLst>
                                          <p:attrName>style.visibility</p:attrName>
                                        </p:attrNameLst>
                                      </p:cBhvr>
                                      <p:to>
                                        <p:strVal val="visible"/>
                                      </p:to>
                                    </p:set>
                                    <p:anim calcmode="lin" valueType="num">
                                      <p:cBhvr additive="base">
                                        <p:cTn id="43" dur="500" fill="hold"/>
                                        <p:tgtEl>
                                          <p:spTgt spid="15365">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536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365">
                                            <p:txEl>
                                              <p:pRg st="1" end="1"/>
                                            </p:txEl>
                                          </p:spTgt>
                                        </p:tgtEl>
                                        <p:attrNameLst>
                                          <p:attrName>style.visibility</p:attrName>
                                        </p:attrNameLst>
                                      </p:cBhvr>
                                      <p:to>
                                        <p:strVal val="visible"/>
                                      </p:to>
                                    </p:set>
                                    <p:anim calcmode="lin" valueType="num">
                                      <p:cBhvr additive="base">
                                        <p:cTn id="49" dur="500" fill="hold"/>
                                        <p:tgtEl>
                                          <p:spTgt spid="15365">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536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5365">
                                            <p:txEl>
                                              <p:pRg st="2" end="2"/>
                                            </p:txEl>
                                          </p:spTgt>
                                        </p:tgtEl>
                                        <p:attrNameLst>
                                          <p:attrName>style.visibility</p:attrName>
                                        </p:attrNameLst>
                                      </p:cBhvr>
                                      <p:to>
                                        <p:strVal val="visible"/>
                                      </p:to>
                                    </p:set>
                                    <p:anim calcmode="lin" valueType="num">
                                      <p:cBhvr additive="base">
                                        <p:cTn id="55" dur="500" fill="hold"/>
                                        <p:tgtEl>
                                          <p:spTgt spid="15365">
                                            <p:txEl>
                                              <p:pRg st="2" end="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536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5365">
                                            <p:txEl>
                                              <p:pRg st="3" end="3"/>
                                            </p:txEl>
                                          </p:spTgt>
                                        </p:tgtEl>
                                        <p:attrNameLst>
                                          <p:attrName>style.visibility</p:attrName>
                                        </p:attrNameLst>
                                      </p:cBhvr>
                                      <p:to>
                                        <p:strVal val="visible"/>
                                      </p:to>
                                    </p:set>
                                    <p:anim calcmode="lin" valueType="num">
                                      <p:cBhvr additive="base">
                                        <p:cTn id="61" dur="500" fill="hold"/>
                                        <p:tgtEl>
                                          <p:spTgt spid="15365">
                                            <p:txEl>
                                              <p:pRg st="3" end="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536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365">
                                            <p:txEl>
                                              <p:pRg st="4" end="4"/>
                                            </p:txEl>
                                          </p:spTgt>
                                        </p:tgtEl>
                                        <p:attrNameLst>
                                          <p:attrName>style.visibility</p:attrName>
                                        </p:attrNameLst>
                                      </p:cBhvr>
                                      <p:to>
                                        <p:strVal val="visible"/>
                                      </p:to>
                                    </p:set>
                                    <p:anim calcmode="lin" valueType="num">
                                      <p:cBhvr additive="base">
                                        <p:cTn id="67" dur="500" fill="hold"/>
                                        <p:tgtEl>
                                          <p:spTgt spid="15365">
                                            <p:txEl>
                                              <p:pRg st="4" end="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536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build="p" animBg="1"/>
      <p:bldP spid="15365"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BIOS(Basic Input Output System)</a:t>
            </a:r>
          </a:p>
        </p:txBody>
      </p:sp>
      <p:sp>
        <p:nvSpPr>
          <p:cNvPr id="16387" name="Content Placeholder 2"/>
          <p:cNvSpPr>
            <a:spLocks noGrp="1"/>
          </p:cNvSpPr>
          <p:nvPr>
            <p:ph idx="1"/>
          </p:nvPr>
        </p:nvSpPr>
        <p:spPr/>
        <p:txBody>
          <a:bodyPr/>
          <a:lstStyle/>
          <a:p>
            <a:pPr algn="just"/>
            <a:r>
              <a:rPr lang="en-IN" sz="2700" dirty="0"/>
              <a:t>BIOS firmware was stored in a ROM/EPROM (Erasable Programmable Read-Only Memory) chip </a:t>
            </a:r>
            <a:r>
              <a:rPr lang="en-US" altLang="en-US" sz="2700" dirty="0"/>
              <a:t>known as </a:t>
            </a:r>
            <a:r>
              <a:rPr lang="en-US" altLang="en-US" sz="2700" b="1" dirty="0">
                <a:solidFill>
                  <a:srgbClr val="3366FF"/>
                </a:solidFill>
              </a:rPr>
              <a:t>firmware</a:t>
            </a:r>
            <a:r>
              <a:rPr lang="en-IN" sz="2700" dirty="0"/>
              <a:t> on the PC motherboard. </a:t>
            </a:r>
          </a:p>
          <a:p>
            <a:pPr algn="just"/>
            <a:r>
              <a:rPr lang="en-IN" sz="2700" dirty="0"/>
              <a:t>BIOS can be accessed during the initial phases of the boot procedure by pressing del, F2 or F10.</a:t>
            </a:r>
          </a:p>
          <a:p>
            <a:pPr algn="just"/>
            <a:r>
              <a:rPr lang="en-IN" sz="2700" dirty="0"/>
              <a:t>Finally, the firmware code cycles through all storage devices and looks for a </a:t>
            </a:r>
            <a:r>
              <a:rPr lang="en-IN" sz="2700" dirty="0">
                <a:solidFill>
                  <a:srgbClr val="0070C0"/>
                </a:solidFill>
              </a:rPr>
              <a:t>boot-loader.  (</a:t>
            </a:r>
            <a:r>
              <a:rPr lang="en-IN" sz="2700" dirty="0"/>
              <a:t>usually located in first sector of a disk which is 512 bytes)</a:t>
            </a:r>
          </a:p>
          <a:p>
            <a:pPr algn="just"/>
            <a:r>
              <a:rPr lang="en-IN" sz="2700" dirty="0"/>
              <a:t>If the boot-loader is found, then the firmware hands over control of the computer to it.</a:t>
            </a:r>
            <a:endParaRPr lang="en-US" altLang="en-US" sz="2700" b="1" dirty="0">
              <a:solidFill>
                <a:srgbClr val="3366FF"/>
              </a:solidFill>
            </a:endParaRPr>
          </a:p>
          <a:p>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387">
                                            <p:txEl>
                                              <p:pRg st="1" end="1"/>
                                            </p:txEl>
                                          </p:spTgt>
                                        </p:tgtEl>
                                        <p:attrNameLst>
                                          <p:attrName>style.visibility</p:attrName>
                                        </p:attrNameLst>
                                      </p:cBhvr>
                                      <p:to>
                                        <p:strVal val="visible"/>
                                      </p:to>
                                    </p:set>
                                    <p:anim calcmode="lin" valueType="num">
                                      <p:cBhvr additive="base">
                                        <p:cTn id="13" dur="500" fill="hold"/>
                                        <p:tgtEl>
                                          <p:spTgt spid="163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387">
                                            <p:txEl>
                                              <p:pRg st="2" end="2"/>
                                            </p:txEl>
                                          </p:spTgt>
                                        </p:tgtEl>
                                        <p:attrNameLst>
                                          <p:attrName>style.visibility</p:attrName>
                                        </p:attrNameLst>
                                      </p:cBhvr>
                                      <p:to>
                                        <p:strVal val="visible"/>
                                      </p:to>
                                    </p:set>
                                    <p:anim calcmode="lin" valueType="num">
                                      <p:cBhvr additive="base">
                                        <p:cTn id="19" dur="5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387">
                                            <p:txEl>
                                              <p:pRg st="3" end="3"/>
                                            </p:txEl>
                                          </p:spTgt>
                                        </p:tgtEl>
                                        <p:attrNameLst>
                                          <p:attrName>style.visibility</p:attrName>
                                        </p:attrNameLst>
                                      </p:cBhvr>
                                      <p:to>
                                        <p:strVal val="visible"/>
                                      </p:to>
                                    </p:set>
                                    <p:anim calcmode="lin" valueType="num">
                                      <p:cBhvr additive="base">
                                        <p:cTn id="25" dur="500" fill="hold"/>
                                        <p:tgtEl>
                                          <p:spTgt spid="1638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8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dirty="0"/>
              <a:t>UEFI(</a:t>
            </a:r>
            <a:r>
              <a:rPr lang="en-IN" dirty="0"/>
              <a:t>Unified Extensible Firmware Interface)</a:t>
            </a:r>
            <a:endParaRPr lang="en-US" altLang="en-US" dirty="0"/>
          </a:p>
        </p:txBody>
      </p:sp>
      <p:sp>
        <p:nvSpPr>
          <p:cNvPr id="16387" name="Content Placeholder 2"/>
          <p:cNvSpPr>
            <a:spLocks noGrp="1"/>
          </p:cNvSpPr>
          <p:nvPr>
            <p:ph idx="1"/>
          </p:nvPr>
        </p:nvSpPr>
        <p:spPr/>
        <p:txBody>
          <a:bodyPr>
            <a:normAutofit lnSpcReduction="10000"/>
          </a:bodyPr>
          <a:lstStyle/>
          <a:p>
            <a:r>
              <a:rPr lang="en-IN" sz="2300" dirty="0"/>
              <a:t>UEFI stands for Unified Extensible Firmware Interface. It does the same job as a BIOS, but with one basic difference: it stores all data about initialization and start up in an .</a:t>
            </a:r>
            <a:r>
              <a:rPr lang="en-IN" sz="2300" dirty="0" err="1"/>
              <a:t>efi</a:t>
            </a:r>
            <a:r>
              <a:rPr lang="en-IN" sz="2300" dirty="0"/>
              <a:t> file, instead of storing it on the firmware. </a:t>
            </a:r>
          </a:p>
          <a:p>
            <a:r>
              <a:rPr lang="en-IN" sz="2300" dirty="0"/>
              <a:t>This .</a:t>
            </a:r>
            <a:r>
              <a:rPr lang="en-IN" sz="2300" dirty="0" err="1"/>
              <a:t>efi</a:t>
            </a:r>
            <a:r>
              <a:rPr lang="en-IN" sz="2300" dirty="0"/>
              <a:t> file is stored on a special partition called EFI System Partition (ESP) on the hard disk. This ESP partition also contains the boot loader.</a:t>
            </a:r>
          </a:p>
          <a:p>
            <a:r>
              <a:rPr lang="en-IN" sz="2300" dirty="0"/>
              <a:t>UEFI was designed to overcome many limitations of the old BIOS, including:</a:t>
            </a:r>
          </a:p>
          <a:p>
            <a:pPr lvl="1">
              <a:buFont typeface="Wingdings" pitchFamily="2" charset="2"/>
              <a:buChar char="Ø"/>
            </a:pPr>
            <a:r>
              <a:rPr lang="en-IN" sz="1900" dirty="0"/>
              <a:t>UEFI supports drive sizes up to 9 </a:t>
            </a:r>
            <a:r>
              <a:rPr lang="en-IN" sz="1900" dirty="0" err="1"/>
              <a:t>zetta</a:t>
            </a:r>
            <a:r>
              <a:rPr lang="en-IN" sz="1900" dirty="0"/>
              <a:t> bytes, whereas BIOS only supports 2.2 terabytes.</a:t>
            </a:r>
          </a:p>
          <a:p>
            <a:pPr lvl="1">
              <a:buFont typeface="Wingdings" pitchFamily="2" charset="2"/>
              <a:buChar char="Ø"/>
            </a:pPr>
            <a:r>
              <a:rPr lang="en-IN" sz="1900" dirty="0"/>
              <a:t>UEFI provides faster boot time.</a:t>
            </a:r>
          </a:p>
          <a:p>
            <a:pPr lvl="1">
              <a:buFont typeface="Wingdings" pitchFamily="2" charset="2"/>
              <a:buChar char="Ø"/>
            </a:pPr>
            <a:r>
              <a:rPr lang="en-IN" sz="1900" dirty="0"/>
              <a:t>UEFI has discrete driver support, while BIOS has drive support stored in its ROM, so updating BIOS firmware is a bit difficult.</a:t>
            </a:r>
          </a:p>
          <a:p>
            <a:pPr lvl="1">
              <a:buFont typeface="Wingdings" pitchFamily="2" charset="2"/>
              <a:buChar char="Ø"/>
            </a:pPr>
            <a:r>
              <a:rPr lang="en-IN" sz="1900" dirty="0"/>
              <a:t>UEFI offers security like "Secure Boot", which prevents the computer from booting from unauthorized/unsigned applications. This helps in preventing root kits.</a:t>
            </a:r>
          </a:p>
          <a:p>
            <a:pPr lvl="1">
              <a:buFont typeface="Wingdings" pitchFamily="2" charset="2"/>
              <a:buChar char="Ø"/>
            </a:pPr>
            <a:r>
              <a:rPr lang="en-IN" sz="1900" dirty="0"/>
              <a:t>UEFI runs in 32bit or 64bit mode, whereas BIOS runs in 16bit mode. So UEFI  is able to provide a GUI (navigation with mouse) as opposed to BIOS which allows navigation only using the keyboard.</a:t>
            </a:r>
          </a:p>
          <a:p>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387">
                                            <p:txEl>
                                              <p:pRg st="1" end="1"/>
                                            </p:txEl>
                                          </p:spTgt>
                                        </p:tgtEl>
                                        <p:attrNameLst>
                                          <p:attrName>style.visibility</p:attrName>
                                        </p:attrNameLst>
                                      </p:cBhvr>
                                      <p:to>
                                        <p:strVal val="visible"/>
                                      </p:to>
                                    </p:set>
                                    <p:anim calcmode="lin" valueType="num">
                                      <p:cBhvr additive="base">
                                        <p:cTn id="13" dur="500" fill="hold"/>
                                        <p:tgtEl>
                                          <p:spTgt spid="163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387">
                                            <p:txEl>
                                              <p:pRg st="2" end="2"/>
                                            </p:txEl>
                                          </p:spTgt>
                                        </p:tgtEl>
                                        <p:attrNameLst>
                                          <p:attrName>style.visibility</p:attrName>
                                        </p:attrNameLst>
                                      </p:cBhvr>
                                      <p:to>
                                        <p:strVal val="visible"/>
                                      </p:to>
                                    </p:set>
                                    <p:anim calcmode="lin" valueType="num">
                                      <p:cBhvr additive="base">
                                        <p:cTn id="19" dur="5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7">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6387">
                                            <p:txEl>
                                              <p:pRg st="3" end="3"/>
                                            </p:txEl>
                                          </p:spTgt>
                                        </p:tgtEl>
                                        <p:attrNameLst>
                                          <p:attrName>style.visibility</p:attrName>
                                        </p:attrNameLst>
                                      </p:cBhvr>
                                      <p:to>
                                        <p:strVal val="visible"/>
                                      </p:to>
                                    </p:set>
                                    <p:anim calcmode="lin" valueType="num">
                                      <p:cBhvr additive="base">
                                        <p:cTn id="23" dur="500" fill="hold"/>
                                        <p:tgtEl>
                                          <p:spTgt spid="1638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387">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6387">
                                            <p:txEl>
                                              <p:pRg st="4" end="4"/>
                                            </p:txEl>
                                          </p:spTgt>
                                        </p:tgtEl>
                                        <p:attrNameLst>
                                          <p:attrName>style.visibility</p:attrName>
                                        </p:attrNameLst>
                                      </p:cBhvr>
                                      <p:to>
                                        <p:strVal val="visible"/>
                                      </p:to>
                                    </p:set>
                                    <p:anim calcmode="lin" valueType="num">
                                      <p:cBhvr additive="base">
                                        <p:cTn id="27" dur="500" fill="hold"/>
                                        <p:tgtEl>
                                          <p:spTgt spid="1638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387">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6387">
                                            <p:txEl>
                                              <p:pRg st="5" end="5"/>
                                            </p:txEl>
                                          </p:spTgt>
                                        </p:tgtEl>
                                        <p:attrNameLst>
                                          <p:attrName>style.visibility</p:attrName>
                                        </p:attrNameLst>
                                      </p:cBhvr>
                                      <p:to>
                                        <p:strVal val="visible"/>
                                      </p:to>
                                    </p:set>
                                    <p:anim calcmode="lin" valueType="num">
                                      <p:cBhvr additive="base">
                                        <p:cTn id="31" dur="500" fill="hold"/>
                                        <p:tgtEl>
                                          <p:spTgt spid="1638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387">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6387">
                                            <p:txEl>
                                              <p:pRg st="6" end="6"/>
                                            </p:txEl>
                                          </p:spTgt>
                                        </p:tgtEl>
                                        <p:attrNameLst>
                                          <p:attrName>style.visibility</p:attrName>
                                        </p:attrNameLst>
                                      </p:cBhvr>
                                      <p:to>
                                        <p:strVal val="visible"/>
                                      </p:to>
                                    </p:set>
                                    <p:anim calcmode="lin" valueType="num">
                                      <p:cBhvr additive="base">
                                        <p:cTn id="35" dur="500" fill="hold"/>
                                        <p:tgtEl>
                                          <p:spTgt spid="16387">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6387">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6387">
                                            <p:txEl>
                                              <p:pRg st="7" end="7"/>
                                            </p:txEl>
                                          </p:spTgt>
                                        </p:tgtEl>
                                        <p:attrNameLst>
                                          <p:attrName>style.visibility</p:attrName>
                                        </p:attrNameLst>
                                      </p:cBhvr>
                                      <p:to>
                                        <p:strVal val="visible"/>
                                      </p:to>
                                    </p:set>
                                    <p:anim calcmode="lin" valueType="num">
                                      <p:cBhvr additive="base">
                                        <p:cTn id="39" dur="500" fill="hold"/>
                                        <p:tgtEl>
                                          <p:spTgt spid="16387">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638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45301-CD33-35D9-08D6-5CDDDE5991DA}"/>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Fundamental principles of OS operations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C37202B-B1FE-F26D-42FF-ED85B656D0F9}"/>
              </a:ext>
            </a:extLst>
          </p:cNvPr>
          <p:cNvSpPr>
            <a:spLocks noGrp="1"/>
          </p:cNvSpPr>
          <p:nvPr>
            <p:ph idx="1"/>
          </p:nvPr>
        </p:nvSpPr>
        <p:spPr>
          <a:xfrm>
            <a:off x="838200" y="1386038"/>
            <a:ext cx="10515600" cy="4790925"/>
          </a:xfrm>
        </p:spPr>
        <p:txBody>
          <a:bodyPr>
            <a:normAutofit fontScale="92500" lnSpcReduction="20000"/>
          </a:bodyPr>
          <a:lstStyle/>
          <a:p>
            <a:r>
              <a:rPr lang="en-US" sz="2400" b="0" i="0" dirty="0">
                <a:effectLst/>
              </a:rPr>
              <a:t>An operating system is a software component of a computer, and is responsible for the management of a variety of computer operations as also the sharing of computer resources. It hosts computer applications and handles the operations of computer hardware. Users and application programs access the operating system services through system calls and application programming interfaces. In short, an operating system acts as an interface between the application programs and the computer hardware. Desktop computers, PDAs, laptop computers, notebook computers and even most mobile phones of today, come with an operating system.</a:t>
            </a:r>
          </a:p>
          <a:p>
            <a:pPr marL="342900" indent="-342900">
              <a:buFont typeface="+mj-lt"/>
              <a:buAutoNum type="arabicPeriod"/>
            </a:pPr>
            <a:r>
              <a:rPr lang="en-IN" sz="1600" b="1" i="0" dirty="0">
                <a:solidFill>
                  <a:srgbClr val="2A3139"/>
                </a:solidFill>
                <a:effectLst/>
                <a:latin typeface="Nunito Sans" pitchFamily="2" charset="0"/>
              </a:rPr>
              <a:t>Access Control</a:t>
            </a:r>
          </a:p>
          <a:p>
            <a:pPr marL="342900" indent="-342900">
              <a:buFont typeface="+mj-lt"/>
              <a:buAutoNum type="arabicPeriod"/>
            </a:pPr>
            <a:r>
              <a:rPr lang="en-IN" sz="1600" b="1" i="0" dirty="0">
                <a:solidFill>
                  <a:srgbClr val="2A3139"/>
                </a:solidFill>
                <a:effectLst/>
                <a:latin typeface="Nunito Sans" pitchFamily="2" charset="0"/>
              </a:rPr>
              <a:t>Execution of Programs</a:t>
            </a:r>
            <a:endParaRPr lang="en-IN" sz="1600" b="1" dirty="0">
              <a:solidFill>
                <a:srgbClr val="2A3139"/>
              </a:solidFill>
              <a:latin typeface="Nunito Sans" pitchFamily="2" charset="0"/>
            </a:endParaRPr>
          </a:p>
          <a:p>
            <a:pPr marL="342900" indent="-342900">
              <a:buFont typeface="+mj-lt"/>
              <a:buAutoNum type="arabicPeriod"/>
            </a:pPr>
            <a:r>
              <a:rPr lang="en-IN" sz="1700" b="1" i="0" dirty="0">
                <a:solidFill>
                  <a:srgbClr val="2A3139"/>
                </a:solidFill>
                <a:effectLst/>
                <a:latin typeface="Nunito Sans" pitchFamily="2" charset="0"/>
              </a:rPr>
              <a:t>User Interface</a:t>
            </a:r>
          </a:p>
          <a:p>
            <a:pPr marL="342900" indent="-342900">
              <a:buFont typeface="+mj-lt"/>
              <a:buAutoNum type="arabicPeriod"/>
            </a:pPr>
            <a:r>
              <a:rPr lang="en-IN" sz="1700" b="1" i="0" dirty="0">
                <a:solidFill>
                  <a:srgbClr val="2A3139"/>
                </a:solidFill>
                <a:effectLst/>
                <a:latin typeface="Nunito Sans" pitchFamily="2" charset="0"/>
              </a:rPr>
              <a:t>Memory Management</a:t>
            </a:r>
          </a:p>
          <a:p>
            <a:pPr marL="342900" indent="-342900">
              <a:buFont typeface="+mj-lt"/>
              <a:buAutoNum type="arabicPeriod"/>
            </a:pPr>
            <a:r>
              <a:rPr lang="en-IN" sz="1700" b="1" i="0" dirty="0">
                <a:solidFill>
                  <a:srgbClr val="2A3139"/>
                </a:solidFill>
                <a:effectLst/>
                <a:latin typeface="Nunito Sans" pitchFamily="2" charset="0"/>
              </a:rPr>
              <a:t>Scheduling</a:t>
            </a:r>
          </a:p>
          <a:p>
            <a:pPr marL="342900" indent="-342900">
              <a:buFont typeface="+mj-lt"/>
              <a:buAutoNum type="arabicPeriod"/>
            </a:pPr>
            <a:r>
              <a:rPr lang="en-IN" sz="1700" b="1" i="0" dirty="0">
                <a:solidFill>
                  <a:srgbClr val="2A3139"/>
                </a:solidFill>
                <a:effectLst/>
                <a:latin typeface="Nunito Sans" pitchFamily="2" charset="0"/>
              </a:rPr>
              <a:t>Interrupt Handling</a:t>
            </a:r>
          </a:p>
          <a:p>
            <a:pPr marL="342900" indent="-342900">
              <a:buFont typeface="+mj-lt"/>
              <a:buAutoNum type="arabicPeriod"/>
            </a:pPr>
            <a:r>
              <a:rPr lang="en-IN" sz="1700" b="1" i="0" dirty="0">
                <a:solidFill>
                  <a:srgbClr val="2A3139"/>
                </a:solidFill>
                <a:effectLst/>
                <a:latin typeface="Nunito Sans" pitchFamily="2" charset="0"/>
              </a:rPr>
              <a:t>Management of Files</a:t>
            </a:r>
          </a:p>
          <a:p>
            <a:pPr marL="342900" indent="-342900">
              <a:buFont typeface="+mj-lt"/>
              <a:buAutoNum type="arabicPeriod"/>
            </a:pPr>
            <a:r>
              <a:rPr lang="en-IN" sz="1700" b="1" i="0" dirty="0">
                <a:solidFill>
                  <a:srgbClr val="2A3139"/>
                </a:solidFill>
                <a:effectLst/>
                <a:latin typeface="Nunito Sans" pitchFamily="2" charset="0"/>
              </a:rPr>
              <a:t>Computer Security</a:t>
            </a:r>
          </a:p>
          <a:p>
            <a:pPr marL="342900" indent="-342900">
              <a:buFont typeface="+mj-lt"/>
              <a:buAutoNum type="arabicPeriod"/>
            </a:pPr>
            <a:r>
              <a:rPr lang="en-IN" sz="1700" b="1" i="0" dirty="0">
                <a:solidFill>
                  <a:srgbClr val="2A3139"/>
                </a:solidFill>
                <a:effectLst/>
                <a:latin typeface="Nunito Sans" pitchFamily="2" charset="0"/>
              </a:rPr>
              <a:t>Computer Networking</a:t>
            </a:r>
          </a:p>
          <a:p>
            <a:pPr marL="342900" indent="-342900">
              <a:buFont typeface="+mj-lt"/>
              <a:buAutoNum type="arabicPeriod"/>
            </a:pPr>
            <a:endParaRPr lang="en-IN" sz="1600" b="1" dirty="0">
              <a:solidFill>
                <a:srgbClr val="2A3139"/>
              </a:solidFill>
              <a:latin typeface="Nunito Sans" pitchFamily="2" charset="0"/>
            </a:endParaRPr>
          </a:p>
        </p:txBody>
      </p:sp>
    </p:spTree>
    <p:extLst>
      <p:ext uri="{BB962C8B-B14F-4D97-AF65-F5344CB8AC3E}">
        <p14:creationId xmlns:p14="http://schemas.microsoft.com/office/powerpoint/2010/main" val="2693725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The Structure of Computer Systems </a:t>
            </a:r>
          </a:p>
        </p:txBody>
      </p:sp>
      <p:pic>
        <p:nvPicPr>
          <p:cNvPr id="7171" name="Content Placeholder 4"/>
          <p:cNvPicPr>
            <a:picLocks noGrp="1" noChangeAspect="1"/>
          </p:cNvPicPr>
          <p:nvPr>
            <p:ph idx="1"/>
          </p:nvPr>
        </p:nvPicPr>
        <p:blipFill>
          <a:blip r:embed="rId2"/>
          <a:srcRect/>
          <a:stretch>
            <a:fillRect/>
          </a:stretch>
        </p:blipFill>
        <p:spPr>
          <a:xfrm>
            <a:off x="9831318" y="1676703"/>
            <a:ext cx="2360683" cy="5181297"/>
          </a:xfrm>
        </p:spPr>
      </p:pic>
      <p:sp>
        <p:nvSpPr>
          <p:cNvPr id="6" name="TextBox 5"/>
          <p:cNvSpPr txBox="1"/>
          <p:nvPr/>
        </p:nvSpPr>
        <p:spPr>
          <a:xfrm>
            <a:off x="1079741" y="1601108"/>
            <a:ext cx="8788438" cy="5300720"/>
          </a:xfrm>
          <a:prstGeom prst="rect">
            <a:avLst/>
          </a:prstGeom>
          <a:noFill/>
        </p:spPr>
        <p:txBody>
          <a:bodyPr lIns="98337" tIns="49168" rIns="98337" bIns="49168">
            <a:spAutoFit/>
          </a:bodyPr>
          <a:lstStyle/>
          <a:p>
            <a:pPr marL="368762" indent="-368762">
              <a:buFont typeface="Wingdings" panose="05000000000000000000" pitchFamily="2" charset="2"/>
              <a:buChar char="Ø"/>
              <a:defRPr/>
            </a:pPr>
            <a:r>
              <a:rPr lang="en-US" sz="2100" dirty="0"/>
              <a:t>Accessing computer resources is divided into </a:t>
            </a:r>
            <a:r>
              <a:rPr lang="en-US" sz="2100" i="1" dirty="0"/>
              <a:t>layers</a:t>
            </a:r>
            <a:r>
              <a:rPr lang="en-US" sz="2100" dirty="0"/>
              <a:t>. </a:t>
            </a:r>
          </a:p>
          <a:p>
            <a:pPr marL="368762" indent="-368762">
              <a:buFont typeface="Wingdings" panose="05000000000000000000" pitchFamily="2" charset="2"/>
              <a:buChar char="Ø"/>
              <a:defRPr/>
            </a:pPr>
            <a:r>
              <a:rPr lang="en-US" sz="2100" dirty="0"/>
              <a:t>Each layer is isolated and only interacts directly with the layer below or above it.</a:t>
            </a:r>
          </a:p>
          <a:p>
            <a:pPr marL="368762" indent="-368762">
              <a:buFont typeface="Wingdings" panose="05000000000000000000" pitchFamily="2" charset="2"/>
              <a:buChar char="Ø"/>
              <a:defRPr/>
            </a:pPr>
            <a:r>
              <a:rPr lang="en-US" sz="2100" dirty="0"/>
              <a:t>If we install a new hardware device </a:t>
            </a:r>
          </a:p>
          <a:p>
            <a:pPr marL="860444" lvl="1" indent="-368762">
              <a:buFont typeface="Wingdings" panose="05000000000000000000" pitchFamily="2" charset="2"/>
              <a:buChar char="ü"/>
              <a:defRPr/>
            </a:pPr>
            <a:r>
              <a:rPr lang="en-US" sz="2100" dirty="0"/>
              <a:t>No need to change anything about the user/applications. </a:t>
            </a:r>
          </a:p>
          <a:p>
            <a:pPr marL="860444" lvl="1" indent="-368762">
              <a:buFont typeface="Wingdings" panose="05000000000000000000" pitchFamily="2" charset="2"/>
              <a:buChar char="ü"/>
              <a:defRPr/>
            </a:pPr>
            <a:r>
              <a:rPr lang="en-US" sz="2100" dirty="0"/>
              <a:t>However, you do need to make changes to the operating system.</a:t>
            </a:r>
          </a:p>
          <a:p>
            <a:pPr marL="860444" lvl="1" indent="-368762">
              <a:buFont typeface="Wingdings" panose="05000000000000000000" pitchFamily="2" charset="2"/>
              <a:buChar char="ü"/>
              <a:defRPr/>
            </a:pPr>
            <a:r>
              <a:rPr lang="en-US" sz="2100" dirty="0"/>
              <a:t>You need to install the device drivers that the operating system will use to control the new device.</a:t>
            </a:r>
          </a:p>
          <a:p>
            <a:pPr marL="307301" indent="-307301">
              <a:buFont typeface="Wingdings" panose="05000000000000000000" pitchFamily="2" charset="2"/>
              <a:buChar char="Ø"/>
              <a:defRPr/>
            </a:pPr>
            <a:r>
              <a:rPr lang="en-US" sz="2100" dirty="0"/>
              <a:t>If we install a new software application </a:t>
            </a:r>
          </a:p>
          <a:p>
            <a:pPr marL="798983" lvl="1" indent="-307301">
              <a:buFont typeface="Wingdings" panose="05000000000000000000" pitchFamily="2" charset="2"/>
              <a:buChar char="ü"/>
              <a:defRPr/>
            </a:pPr>
            <a:r>
              <a:rPr lang="en-US" sz="2100" dirty="0"/>
              <a:t>No need to make any changes to your hardware.</a:t>
            </a:r>
          </a:p>
          <a:p>
            <a:pPr marL="798983" lvl="1" indent="-307301">
              <a:buFont typeface="Wingdings" panose="05000000000000000000" pitchFamily="2" charset="2"/>
              <a:buChar char="ü"/>
              <a:defRPr/>
            </a:pPr>
            <a:r>
              <a:rPr lang="en-US" sz="2100" dirty="0"/>
              <a:t>But we need to make sure the application is supported by the operating system </a:t>
            </a:r>
          </a:p>
          <a:p>
            <a:pPr marL="798983" lvl="1" indent="-307301">
              <a:buFont typeface="Wingdings" panose="05000000000000000000" pitchFamily="2" charset="2"/>
              <a:buChar char="ü"/>
              <a:defRPr/>
            </a:pPr>
            <a:r>
              <a:rPr lang="en-US" sz="2100" dirty="0"/>
              <a:t>user will need to learn how to use the new application.</a:t>
            </a:r>
          </a:p>
          <a:p>
            <a:pPr marL="368762" indent="-368762">
              <a:buFont typeface="Wingdings" panose="05000000000000000000" pitchFamily="2" charset="2"/>
              <a:buChar char="Ø"/>
              <a:defRPr/>
            </a:pPr>
            <a:r>
              <a:rPr lang="en-US" sz="2100" dirty="0"/>
              <a:t>If we change the operating system</a:t>
            </a:r>
          </a:p>
          <a:p>
            <a:pPr marL="860444" lvl="1" indent="-368762">
              <a:buFont typeface="Wingdings" panose="05000000000000000000" pitchFamily="2" charset="2"/>
              <a:buChar char="ü"/>
              <a:defRPr/>
            </a:pPr>
            <a:r>
              <a:rPr lang="en-US" sz="2100" dirty="0"/>
              <a:t>Need to make sure that both applications and hardware will compatible with the new operating system.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 calcmode="lin" valueType="num">
                                      <p:cBhvr additive="base">
                                        <p:cTn id="2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 calcmode="lin" valueType="num">
                                      <p:cBhvr additive="base">
                                        <p:cTn id="2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 calcmode="lin" valueType="num">
                                      <p:cBhvr additive="base">
                                        <p:cTn id="3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 calcmode="lin" valueType="num">
                                      <p:cBhvr additive="base">
                                        <p:cTn id="37"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6">
                                            <p:txEl>
                                              <p:pRg st="7" end="7"/>
                                            </p:txEl>
                                          </p:spTgt>
                                        </p:tgtEl>
                                        <p:attrNameLst>
                                          <p:attrName>style.visibility</p:attrName>
                                        </p:attrNameLst>
                                      </p:cBhvr>
                                      <p:to>
                                        <p:strVal val="visible"/>
                                      </p:to>
                                    </p:set>
                                    <p:anim calcmode="lin" valueType="num">
                                      <p:cBhvr additive="base">
                                        <p:cTn id="41"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
                                            <p:txEl>
                                              <p:pRg st="8" end="8"/>
                                            </p:txEl>
                                          </p:spTgt>
                                        </p:tgtEl>
                                        <p:attrNameLst>
                                          <p:attrName>style.visibility</p:attrName>
                                        </p:attrNameLst>
                                      </p:cBhvr>
                                      <p:to>
                                        <p:strVal val="visible"/>
                                      </p:to>
                                    </p:set>
                                    <p:anim calcmode="lin" valueType="num">
                                      <p:cBhvr additive="base">
                                        <p:cTn id="45"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6">
                                            <p:txEl>
                                              <p:pRg st="9" end="9"/>
                                            </p:txEl>
                                          </p:spTgt>
                                        </p:tgtEl>
                                        <p:attrNameLst>
                                          <p:attrName>style.visibility</p:attrName>
                                        </p:attrNameLst>
                                      </p:cBhvr>
                                      <p:to>
                                        <p:strVal val="visible"/>
                                      </p:to>
                                    </p:set>
                                    <p:anim calcmode="lin" valueType="num">
                                      <p:cBhvr additive="base">
                                        <p:cTn id="49"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
                                            <p:txEl>
                                              <p:pRg st="10" end="10"/>
                                            </p:txEl>
                                          </p:spTgt>
                                        </p:tgtEl>
                                        <p:attrNameLst>
                                          <p:attrName>style.visibility</p:attrName>
                                        </p:attrNameLst>
                                      </p:cBhvr>
                                      <p:to>
                                        <p:strVal val="visible"/>
                                      </p:to>
                                    </p:set>
                                    <p:anim calcmode="lin" valueType="num">
                                      <p:cBhvr additive="base">
                                        <p:cTn id="55"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10" end="10"/>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6">
                                            <p:txEl>
                                              <p:pRg st="11" end="11"/>
                                            </p:txEl>
                                          </p:spTgt>
                                        </p:tgtEl>
                                        <p:attrNameLst>
                                          <p:attrName>style.visibility</p:attrName>
                                        </p:attrNameLst>
                                      </p:cBhvr>
                                      <p:to>
                                        <p:strVal val="visible"/>
                                      </p:to>
                                    </p:set>
                                    <p:anim calcmode="lin" valueType="num">
                                      <p:cBhvr additive="base">
                                        <p:cTn id="59"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6">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5003A-9E0C-12B1-95A7-C3BB3D55215A}"/>
              </a:ext>
            </a:extLst>
          </p:cNvPr>
          <p:cNvSpPr>
            <a:spLocks noGrp="1"/>
          </p:cNvSpPr>
          <p:nvPr>
            <p:ph type="title"/>
          </p:nvPr>
        </p:nvSpPr>
        <p:spPr>
          <a:xfrm>
            <a:off x="838199" y="365125"/>
            <a:ext cx="11251131" cy="1325563"/>
          </a:xfrm>
        </p:spPr>
        <p:txBody>
          <a:bodyPr>
            <a:normAutofit/>
          </a:bodyPr>
          <a:lstStyle/>
          <a:p>
            <a:r>
              <a:rPr lang="en-US" sz="4000" b="1" dirty="0">
                <a:latin typeface="+mn-lt"/>
              </a:rPr>
              <a:t>Efficiency ,system performance and user service</a:t>
            </a:r>
            <a:endParaRPr lang="en-IN" sz="4000" b="1" dirty="0">
              <a:latin typeface="+mn-lt"/>
            </a:endParaRPr>
          </a:p>
        </p:txBody>
      </p:sp>
      <p:sp>
        <p:nvSpPr>
          <p:cNvPr id="3" name="Content Placeholder 2">
            <a:extLst>
              <a:ext uri="{FF2B5EF4-FFF2-40B4-BE49-F238E27FC236}">
                <a16:creationId xmlns:a16="http://schemas.microsoft.com/office/drawing/2014/main" id="{723DA247-66CC-D6C3-949D-146C4643CC16}"/>
              </a:ext>
            </a:extLst>
          </p:cNvPr>
          <p:cNvSpPr>
            <a:spLocks noGrp="1"/>
          </p:cNvSpPr>
          <p:nvPr>
            <p:ph idx="1"/>
          </p:nvPr>
        </p:nvSpPr>
        <p:spPr/>
        <p:txBody>
          <a:bodyPr>
            <a:normAutofit fontScale="92500" lnSpcReduction="20000"/>
          </a:bodyPr>
          <a:lstStyle/>
          <a:p>
            <a:pPr algn="just"/>
            <a:r>
              <a:rPr lang="en-US" b="1" i="0" dirty="0">
                <a:solidFill>
                  <a:srgbClr val="333333"/>
                </a:solidFill>
                <a:effectLst/>
                <a:latin typeface="inter-bold"/>
              </a:rPr>
              <a:t>Program execution</a:t>
            </a:r>
            <a:endParaRPr lang="en-US" b="0" i="0" dirty="0">
              <a:solidFill>
                <a:srgbClr val="333333"/>
              </a:solidFill>
              <a:effectLst/>
              <a:latin typeface="inter-regular"/>
            </a:endParaRPr>
          </a:p>
          <a:p>
            <a:pPr marL="0" indent="0" algn="just">
              <a:buNone/>
            </a:pPr>
            <a:r>
              <a:rPr lang="en-US" b="0" i="0" dirty="0">
                <a:solidFill>
                  <a:srgbClr val="333333"/>
                </a:solidFill>
                <a:effectLst/>
                <a:latin typeface="inter-regular"/>
              </a:rPr>
              <a:t>	To execute a program, several tasks need to be performed. Both the instructions and data must be loaded into the main memory. In addition, input-output devices and files should be initialized, and other resources must be prepared. The Operating structures handle these kinds of tasks. The user now no longer should fear the reminiscence allocation or multitasking or anything.</a:t>
            </a:r>
          </a:p>
          <a:p>
            <a:pPr algn="just"/>
            <a:r>
              <a:rPr lang="en-US" b="1" i="0" dirty="0">
                <a:solidFill>
                  <a:srgbClr val="333333"/>
                </a:solidFill>
                <a:effectLst/>
                <a:latin typeface="inter-bold"/>
              </a:rPr>
              <a:t>Control Input/output devices</a:t>
            </a:r>
            <a:endParaRPr lang="en-US" b="0" i="0" dirty="0">
              <a:solidFill>
                <a:srgbClr val="333333"/>
              </a:solidFill>
              <a:effectLst/>
              <a:latin typeface="inter-regular"/>
            </a:endParaRPr>
          </a:p>
          <a:p>
            <a:pPr marL="0" indent="0" algn="just">
              <a:buNone/>
            </a:pPr>
            <a:r>
              <a:rPr lang="en-US" b="0" i="0" dirty="0">
                <a:solidFill>
                  <a:srgbClr val="333333"/>
                </a:solidFill>
                <a:effectLst/>
                <a:latin typeface="inter-regular"/>
              </a:rPr>
              <a:t>	As there are numerous types of I/O devices within the computer system, and each I/O device calls for its own precise set of instructions for the operation. The Operating System hides that info with the aid of presenting a uniform interface. Thus, it is convenient for programmers to access such devices easily.</a:t>
            </a:r>
          </a:p>
          <a:p>
            <a:endParaRPr lang="en-IN" dirty="0"/>
          </a:p>
        </p:txBody>
      </p:sp>
    </p:spTree>
    <p:extLst>
      <p:ext uri="{BB962C8B-B14F-4D97-AF65-F5344CB8AC3E}">
        <p14:creationId xmlns:p14="http://schemas.microsoft.com/office/powerpoint/2010/main" val="24019527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DC4B16-F5BC-FB90-6A36-2CF960A28586}"/>
              </a:ext>
            </a:extLst>
          </p:cNvPr>
          <p:cNvSpPr>
            <a:spLocks noGrp="1"/>
          </p:cNvSpPr>
          <p:nvPr>
            <p:ph idx="1"/>
          </p:nvPr>
        </p:nvSpPr>
        <p:spPr>
          <a:xfrm>
            <a:off x="838200" y="760396"/>
            <a:ext cx="10515600" cy="5416567"/>
          </a:xfrm>
        </p:spPr>
        <p:txBody>
          <a:bodyPr>
            <a:normAutofit/>
          </a:bodyPr>
          <a:lstStyle/>
          <a:p>
            <a:pPr algn="just"/>
            <a:r>
              <a:rPr lang="en-US" b="1" i="0" dirty="0">
                <a:solidFill>
                  <a:srgbClr val="333333"/>
                </a:solidFill>
                <a:effectLst/>
                <a:latin typeface="inter-bold"/>
              </a:rPr>
              <a:t>Program Creation</a:t>
            </a:r>
            <a:endParaRPr lang="en-US" b="0" i="0" dirty="0">
              <a:solidFill>
                <a:srgbClr val="333333"/>
              </a:solidFill>
              <a:effectLst/>
              <a:latin typeface="inter-regular"/>
            </a:endParaRPr>
          </a:p>
          <a:p>
            <a:pPr marL="0" indent="0" algn="just">
              <a:buNone/>
            </a:pPr>
            <a:r>
              <a:rPr lang="en-US" b="0" i="0" dirty="0">
                <a:solidFill>
                  <a:srgbClr val="333333"/>
                </a:solidFill>
                <a:effectLst/>
                <a:latin typeface="inter-regular"/>
              </a:rPr>
              <a:t>	The Operating system offers the structures and tools, including editors and debuggers, to help the programmer create, modify, and debugging programs.</a:t>
            </a:r>
          </a:p>
          <a:p>
            <a:pPr algn="just"/>
            <a:r>
              <a:rPr lang="en-US" b="1" i="0" dirty="0">
                <a:solidFill>
                  <a:srgbClr val="333333"/>
                </a:solidFill>
                <a:effectLst/>
                <a:latin typeface="inter-bold"/>
              </a:rPr>
              <a:t>Error Detection and Response</a:t>
            </a:r>
            <a:endParaRPr lang="en-US" b="0" i="0" dirty="0">
              <a:solidFill>
                <a:srgbClr val="333333"/>
              </a:solidFill>
              <a:effectLst/>
              <a:latin typeface="inter-regular"/>
            </a:endParaRPr>
          </a:p>
          <a:p>
            <a:pPr marL="0" indent="0" algn="just">
              <a:buNone/>
            </a:pPr>
            <a:r>
              <a:rPr lang="en-US" b="0" i="0" dirty="0">
                <a:solidFill>
                  <a:srgbClr val="333333"/>
                </a:solidFill>
                <a:effectLst/>
                <a:latin typeface="inter-regular"/>
              </a:rPr>
              <a:t>	An Error in a device may also cause malfunctioning of the entire device. These include hardware and software errors such as device failure, memory error, division by zero, attempts to access forbidden memory locations, etc. To avoid error, the operating system monitors the system for detecting errors and takes suitable action with at least impact on running applications</a:t>
            </a:r>
          </a:p>
          <a:p>
            <a:endParaRPr lang="en-IN" dirty="0"/>
          </a:p>
        </p:txBody>
      </p:sp>
    </p:spTree>
    <p:extLst>
      <p:ext uri="{BB962C8B-B14F-4D97-AF65-F5344CB8AC3E}">
        <p14:creationId xmlns:p14="http://schemas.microsoft.com/office/powerpoint/2010/main" val="2791670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73ABF0-A020-584D-4507-7F5FE941F81D}"/>
              </a:ext>
            </a:extLst>
          </p:cNvPr>
          <p:cNvSpPr>
            <a:spLocks noGrp="1"/>
          </p:cNvSpPr>
          <p:nvPr>
            <p:ph idx="1"/>
          </p:nvPr>
        </p:nvSpPr>
        <p:spPr>
          <a:xfrm>
            <a:off x="838200" y="962526"/>
            <a:ext cx="10515600" cy="5214437"/>
          </a:xfrm>
        </p:spPr>
        <p:txBody>
          <a:bodyPr>
            <a:normAutofit fontScale="92500" lnSpcReduction="10000"/>
          </a:bodyPr>
          <a:lstStyle/>
          <a:p>
            <a:r>
              <a:rPr lang="en-US" b="1" dirty="0"/>
              <a:t>Accounting</a:t>
            </a:r>
          </a:p>
          <a:p>
            <a:endParaRPr lang="en-US" dirty="0"/>
          </a:p>
          <a:p>
            <a:pPr marL="0" indent="0">
              <a:buNone/>
            </a:pPr>
            <a:r>
              <a:rPr lang="en-US" dirty="0"/>
              <a:t>	An Operating device collects utilization records for numerous assets and tracks the overall performance parameters and responsive time to enhance overall performance. These personal records are beneficial for additional upgrades and tuning the device to enhance overall performance.</a:t>
            </a:r>
          </a:p>
          <a:p>
            <a:endParaRPr lang="en-US" dirty="0"/>
          </a:p>
          <a:p>
            <a:r>
              <a:rPr lang="en-US" b="1" dirty="0"/>
              <a:t>Security and Protection</a:t>
            </a:r>
          </a:p>
          <a:p>
            <a:endParaRPr lang="en-US" dirty="0"/>
          </a:p>
          <a:p>
            <a:pPr marL="0" indent="0">
              <a:buNone/>
            </a:pPr>
            <a:r>
              <a:rPr lang="en-US" dirty="0"/>
              <a:t>	Operating device affords safety to the statistics and packages of a person and protects any interference from unauthorized users. The safety feature counters threats, which are published via way of individuals out of doors the manage of the running device.</a:t>
            </a:r>
            <a:endParaRPr lang="en-IN" dirty="0"/>
          </a:p>
        </p:txBody>
      </p:sp>
    </p:spTree>
    <p:extLst>
      <p:ext uri="{BB962C8B-B14F-4D97-AF65-F5344CB8AC3E}">
        <p14:creationId xmlns:p14="http://schemas.microsoft.com/office/powerpoint/2010/main" val="35079549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74FEDA-277C-2781-DA92-97CF97BDB03D}"/>
              </a:ext>
            </a:extLst>
          </p:cNvPr>
          <p:cNvSpPr>
            <a:spLocks noGrp="1"/>
          </p:cNvSpPr>
          <p:nvPr>
            <p:ph idx="1"/>
          </p:nvPr>
        </p:nvSpPr>
        <p:spPr/>
        <p:txBody>
          <a:bodyPr>
            <a:normAutofit fontScale="92500" lnSpcReduction="20000"/>
          </a:bodyPr>
          <a:lstStyle/>
          <a:p>
            <a:pPr algn="just"/>
            <a:r>
              <a:rPr lang="en-US" b="1" i="0" dirty="0">
                <a:solidFill>
                  <a:srgbClr val="333333"/>
                </a:solidFill>
                <a:effectLst/>
                <a:latin typeface="inter-bold"/>
              </a:rPr>
              <a:t>File management</a:t>
            </a:r>
            <a:endParaRPr lang="en-US" b="0" i="0" dirty="0">
              <a:solidFill>
                <a:srgbClr val="333333"/>
              </a:solidFill>
              <a:effectLst/>
              <a:latin typeface="inter-regular"/>
            </a:endParaRPr>
          </a:p>
          <a:p>
            <a:pPr marL="0" indent="0" algn="just">
              <a:buNone/>
            </a:pPr>
            <a:r>
              <a:rPr lang="en-US" b="0" i="0" dirty="0">
                <a:solidFill>
                  <a:srgbClr val="333333"/>
                </a:solidFill>
                <a:effectLst/>
                <a:latin typeface="inter-regular"/>
              </a:rPr>
              <a:t>	Computers keep data and information on secondary storage devices like magnetic tape, magnetic disk, optical disk, etc. Each storage media has its capabilities like speed, capacity, data transfer rate, and data access methods.</a:t>
            </a:r>
          </a:p>
          <a:p>
            <a:pPr marL="0" indent="0" algn="just">
              <a:buNone/>
            </a:pPr>
            <a:r>
              <a:rPr lang="en-US" b="0" i="0" dirty="0">
                <a:solidFill>
                  <a:srgbClr val="333333"/>
                </a:solidFill>
                <a:effectLst/>
                <a:latin typeface="inter-regular"/>
              </a:rPr>
              <a:t>	For file management, the operating system must know the types of different files and the characteristics of different storage devices. It has to offer the proportion and safety mechanism of documents additionally.</a:t>
            </a:r>
          </a:p>
          <a:p>
            <a:r>
              <a:rPr lang="en-IN" b="1" i="0" dirty="0">
                <a:solidFill>
                  <a:srgbClr val="333333"/>
                </a:solidFill>
                <a:effectLst/>
                <a:latin typeface="inter-bold"/>
              </a:rPr>
              <a:t>Communication</a:t>
            </a:r>
          </a:p>
          <a:p>
            <a:pPr marL="0" indent="0">
              <a:buNone/>
            </a:pPr>
            <a:r>
              <a:rPr lang="en-US" b="0" i="0" dirty="0">
                <a:solidFill>
                  <a:srgbClr val="333333"/>
                </a:solidFill>
                <a:effectLst/>
                <a:latin typeface="inter-regular"/>
              </a:rPr>
              <a:t>	The operating system manages the exchange of data and programs among different computers connected over a network. This communication is accomplished using message passing and shared memory.</a:t>
            </a:r>
            <a:endParaRPr lang="en-IN" dirty="0"/>
          </a:p>
        </p:txBody>
      </p:sp>
    </p:spTree>
    <p:extLst>
      <p:ext uri="{BB962C8B-B14F-4D97-AF65-F5344CB8AC3E}">
        <p14:creationId xmlns:p14="http://schemas.microsoft.com/office/powerpoint/2010/main" val="1482468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b="1"/>
              <a:t>1. Batch Operating System </a:t>
            </a:r>
            <a:endParaRPr lang="en-US" altLang="en-US"/>
          </a:p>
        </p:txBody>
      </p:sp>
      <p:sp>
        <p:nvSpPr>
          <p:cNvPr id="28675" name="Content Placeholder 2"/>
          <p:cNvSpPr>
            <a:spLocks noGrp="1"/>
          </p:cNvSpPr>
          <p:nvPr>
            <p:ph idx="1"/>
          </p:nvPr>
        </p:nvSpPr>
        <p:spPr/>
        <p:txBody>
          <a:bodyPr/>
          <a:lstStyle/>
          <a:p>
            <a:r>
              <a:rPr lang="en-US" altLang="en-US" sz="2000" dirty="0">
                <a:latin typeface="Times New Roman" pitchFamily="18" charset="0"/>
                <a:cs typeface="Times New Roman" pitchFamily="18" charset="0"/>
              </a:rPr>
              <a:t>The users of this type of operating system does not interact with the computer directly. </a:t>
            </a:r>
          </a:p>
          <a:p>
            <a:r>
              <a:rPr lang="en-IN" sz="2000" dirty="0">
                <a:latin typeface="Times New Roman" pitchFamily="18" charset="0"/>
                <a:cs typeface="Times New Roman" pitchFamily="18" charset="0"/>
              </a:rPr>
              <a:t>Each user prepares his job on an off-line device like punch cards and submits it to the computer operator</a:t>
            </a:r>
            <a:endParaRPr lang="en-US" altLang="en-US" sz="2000" dirty="0">
              <a:latin typeface="Times New Roman" pitchFamily="18" charset="0"/>
              <a:cs typeface="Times New Roman" pitchFamily="18" charset="0"/>
            </a:endParaRPr>
          </a:p>
          <a:p>
            <a:r>
              <a:rPr lang="en-US" altLang="en-US" sz="2000" dirty="0">
                <a:latin typeface="Times New Roman" pitchFamily="18" charset="0"/>
                <a:cs typeface="Times New Roman" pitchFamily="18" charset="0"/>
              </a:rPr>
              <a:t>There is an operator which takes similar jobs having the same requirement and group them into batches. </a:t>
            </a:r>
          </a:p>
          <a:p>
            <a:r>
              <a:rPr lang="en-US" sz="2000" dirty="0">
                <a:latin typeface="Times New Roman" pitchFamily="18" charset="0"/>
                <a:cs typeface="Times New Roman" pitchFamily="18" charset="0"/>
              </a:rPr>
              <a:t>Open-source operating system designed to manage multiple jobs in sequence</a:t>
            </a:r>
          </a:p>
          <a:p>
            <a:r>
              <a:rPr lang="en-US" sz="2000" dirty="0">
                <a:latin typeface="Times New Roman" pitchFamily="18" charset="0"/>
                <a:cs typeface="Times New Roman" pitchFamily="18" charset="0"/>
              </a:rPr>
              <a:t>It Includes a command line interface,</a:t>
            </a:r>
          </a:p>
          <a:p>
            <a:r>
              <a:rPr lang="en-US" sz="2000" dirty="0">
                <a:latin typeface="Times New Roman" pitchFamily="18" charset="0"/>
                <a:cs typeface="Times New Roman" pitchFamily="18" charset="0"/>
              </a:rPr>
              <a:t> Library for scheduling tasks, and a user interface for managing tasks. </a:t>
            </a:r>
          </a:p>
          <a:p>
            <a:r>
              <a:rPr lang="en-US" sz="2000" dirty="0">
                <a:latin typeface="Times New Roman" pitchFamily="18" charset="0"/>
                <a:cs typeface="Times New Roman" pitchFamily="18" charset="0"/>
              </a:rPr>
              <a:t>Batch OS is designed to simplify the process of managing and scheduling tasks across a network of computers.</a:t>
            </a:r>
            <a:endParaRPr lang="en-US" altLang="en-US" sz="2000" dirty="0">
              <a:latin typeface="Times New Roman" pitchFamily="18" charset="0"/>
              <a:cs typeface="Times New Roman" pitchFamily="18" charset="0"/>
            </a:endParaRPr>
          </a:p>
          <a:p>
            <a:pPr>
              <a:buFontTx/>
              <a:buNone/>
            </a:pPr>
            <a:endParaRPr lang="en-US" altLang="en-US"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75">
                                            <p:txEl>
                                              <p:pRg st="1" end="1"/>
                                            </p:txEl>
                                          </p:spTgt>
                                        </p:tgtEl>
                                        <p:attrNameLst>
                                          <p:attrName>style.visibility</p:attrName>
                                        </p:attrNameLst>
                                      </p:cBhvr>
                                      <p:to>
                                        <p:strVal val="visible"/>
                                      </p:to>
                                    </p:set>
                                    <p:anim calcmode="lin" valueType="num">
                                      <p:cBhvr additive="base">
                                        <p:cTn id="13" dur="5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675">
                                            <p:txEl>
                                              <p:pRg st="2" end="2"/>
                                            </p:txEl>
                                          </p:spTgt>
                                        </p:tgtEl>
                                        <p:attrNameLst>
                                          <p:attrName>style.visibility</p:attrName>
                                        </p:attrNameLst>
                                      </p:cBhvr>
                                      <p:to>
                                        <p:strVal val="visible"/>
                                      </p:to>
                                    </p:set>
                                    <p:anim calcmode="lin" valueType="num">
                                      <p:cBhvr additive="base">
                                        <p:cTn id="19" dur="5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675">
                                            <p:txEl>
                                              <p:pRg st="3" end="3"/>
                                            </p:txEl>
                                          </p:spTgt>
                                        </p:tgtEl>
                                        <p:attrNameLst>
                                          <p:attrName>style.visibility</p:attrName>
                                        </p:attrNameLst>
                                      </p:cBhvr>
                                      <p:to>
                                        <p:strVal val="visible"/>
                                      </p:to>
                                    </p:set>
                                    <p:anim calcmode="lin" valueType="num">
                                      <p:cBhvr additive="base">
                                        <p:cTn id="25" dur="5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675">
                                            <p:txEl>
                                              <p:pRg st="4" end="4"/>
                                            </p:txEl>
                                          </p:spTgt>
                                        </p:tgtEl>
                                        <p:attrNameLst>
                                          <p:attrName>style.visibility</p:attrName>
                                        </p:attrNameLst>
                                      </p:cBhvr>
                                      <p:to>
                                        <p:strVal val="visible"/>
                                      </p:to>
                                    </p:set>
                                    <p:anim calcmode="lin" valueType="num">
                                      <p:cBhvr additive="base">
                                        <p:cTn id="31" dur="500" fill="hold"/>
                                        <p:tgtEl>
                                          <p:spTgt spid="2867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6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675">
                                            <p:txEl>
                                              <p:pRg st="5" end="5"/>
                                            </p:txEl>
                                          </p:spTgt>
                                        </p:tgtEl>
                                        <p:attrNameLst>
                                          <p:attrName>style.visibility</p:attrName>
                                        </p:attrNameLst>
                                      </p:cBhvr>
                                      <p:to>
                                        <p:strVal val="visible"/>
                                      </p:to>
                                    </p:set>
                                    <p:anim calcmode="lin" valueType="num">
                                      <p:cBhvr additive="base">
                                        <p:cTn id="37" dur="500" fill="hold"/>
                                        <p:tgtEl>
                                          <p:spTgt spid="2867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867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8675">
                                            <p:txEl>
                                              <p:pRg st="6" end="6"/>
                                            </p:txEl>
                                          </p:spTgt>
                                        </p:tgtEl>
                                        <p:attrNameLst>
                                          <p:attrName>style.visibility</p:attrName>
                                        </p:attrNameLst>
                                      </p:cBhvr>
                                      <p:to>
                                        <p:strVal val="visible"/>
                                      </p:to>
                                    </p:set>
                                    <p:anim calcmode="lin" valueType="num">
                                      <p:cBhvr additive="base">
                                        <p:cTn id="43" dur="500" fill="hold"/>
                                        <p:tgtEl>
                                          <p:spTgt spid="2867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867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403C8-0A0E-263C-2C96-5EBE60DF9F7F}"/>
              </a:ext>
            </a:extLst>
          </p:cNvPr>
          <p:cNvSpPr>
            <a:spLocks noGrp="1"/>
          </p:cNvSpPr>
          <p:nvPr>
            <p:ph type="title"/>
          </p:nvPr>
        </p:nvSpPr>
        <p:spPr/>
        <p:txBody>
          <a:bodyPr>
            <a:noAutofit/>
          </a:bodyPr>
          <a:lstStyle/>
          <a:p>
            <a:pPr fontAlgn="base"/>
            <a:r>
              <a:rPr lang="en-IN" sz="3200" b="1" i="0" dirty="0">
                <a:effectLst/>
              </a:rPr>
              <a:t>Batch Processing Operating System</a:t>
            </a:r>
            <a:br>
              <a:rPr lang="en-IN" sz="3200" b="1" i="0" dirty="0">
                <a:effectLst/>
              </a:rPr>
            </a:br>
            <a:endParaRPr lang="en-IN" sz="3200" b="1" dirty="0"/>
          </a:p>
        </p:txBody>
      </p:sp>
      <p:pic>
        <p:nvPicPr>
          <p:cNvPr id="5" name="Picture 4">
            <a:extLst>
              <a:ext uri="{FF2B5EF4-FFF2-40B4-BE49-F238E27FC236}">
                <a16:creationId xmlns:a16="http://schemas.microsoft.com/office/drawing/2014/main" id="{ADD04B5B-231B-118F-DC85-98710CA301D3}"/>
              </a:ext>
            </a:extLst>
          </p:cNvPr>
          <p:cNvPicPr>
            <a:picLocks noChangeAspect="1"/>
          </p:cNvPicPr>
          <p:nvPr/>
        </p:nvPicPr>
        <p:blipFill>
          <a:blip r:embed="rId2"/>
          <a:stretch>
            <a:fillRect/>
          </a:stretch>
        </p:blipFill>
        <p:spPr>
          <a:xfrm>
            <a:off x="1237248" y="1758649"/>
            <a:ext cx="8229600" cy="3975735"/>
          </a:xfrm>
          <a:prstGeom prst="rect">
            <a:avLst/>
          </a:prstGeom>
        </p:spPr>
      </p:pic>
    </p:spTree>
    <p:extLst>
      <p:ext uri="{BB962C8B-B14F-4D97-AF65-F5344CB8AC3E}">
        <p14:creationId xmlns:p14="http://schemas.microsoft.com/office/powerpoint/2010/main" val="20774260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1263"/>
            <a:ext cx="10515600" cy="5695700"/>
          </a:xfrm>
        </p:spPr>
        <p:txBody>
          <a:bodyPr>
            <a:normAutofit/>
          </a:bodyPr>
          <a:lstStyle/>
          <a:p>
            <a:pPr marL="0" indent="0">
              <a:buNone/>
              <a:defRPr/>
            </a:pPr>
            <a:r>
              <a:rPr lang="en-US" sz="2100" b="1" dirty="0"/>
              <a:t>Advantages of Batch Operating System:</a:t>
            </a:r>
            <a:r>
              <a:rPr lang="en-US" sz="2100" dirty="0"/>
              <a:t> </a:t>
            </a:r>
          </a:p>
          <a:p>
            <a:pPr marL="798983" lvl="1" indent="-368762">
              <a:buFont typeface="Wingdings" panose="05000000000000000000" pitchFamily="2" charset="2"/>
              <a:buChar char="Ø"/>
              <a:defRPr/>
            </a:pPr>
            <a:r>
              <a:rPr lang="en-US" sz="2100" dirty="0"/>
              <a:t>Processors of the batch systems know how long the job would be when it is in queue</a:t>
            </a:r>
          </a:p>
          <a:p>
            <a:pPr marL="798983" lvl="1" indent="-368762">
              <a:buFont typeface="Wingdings" panose="05000000000000000000" pitchFamily="2" charset="2"/>
              <a:buChar char="Ø"/>
              <a:defRPr/>
            </a:pPr>
            <a:r>
              <a:rPr lang="en-US" sz="2100" dirty="0"/>
              <a:t>Multiple users can share the batch systems</a:t>
            </a:r>
          </a:p>
          <a:p>
            <a:pPr marL="798983" lvl="1" indent="-368762">
              <a:buFont typeface="Wingdings" panose="05000000000000000000" pitchFamily="2" charset="2"/>
              <a:buChar char="Ø"/>
              <a:defRPr/>
            </a:pPr>
            <a:r>
              <a:rPr lang="en-US" sz="2100" dirty="0"/>
              <a:t>The idle time for the batch system is very less</a:t>
            </a:r>
          </a:p>
          <a:p>
            <a:pPr marL="798983" lvl="1" indent="-368762">
              <a:buFont typeface="Wingdings" panose="05000000000000000000" pitchFamily="2" charset="2"/>
              <a:buChar char="Ø"/>
              <a:defRPr/>
            </a:pPr>
            <a:r>
              <a:rPr lang="en-US" sz="2100" dirty="0"/>
              <a:t>It is easy to manage large work repeatedly in batch systems</a:t>
            </a:r>
          </a:p>
          <a:p>
            <a:pPr marL="0" indent="0">
              <a:buNone/>
              <a:defRPr/>
            </a:pPr>
            <a:r>
              <a:rPr lang="en-US" sz="2100" b="1" dirty="0"/>
              <a:t>Disadvantages of Batch Operating System:</a:t>
            </a:r>
            <a:r>
              <a:rPr lang="en-US" sz="2100" dirty="0"/>
              <a:t>  </a:t>
            </a:r>
          </a:p>
          <a:p>
            <a:pPr marL="798983" lvl="1" indent="-307301">
              <a:buFont typeface="Wingdings" panose="05000000000000000000" pitchFamily="2" charset="2"/>
              <a:buChar char="Ø"/>
              <a:defRPr/>
            </a:pPr>
            <a:r>
              <a:rPr lang="en-US" sz="2100" dirty="0"/>
              <a:t>The computer operators should be well known with batch systems</a:t>
            </a:r>
          </a:p>
          <a:p>
            <a:pPr marL="798983" lvl="1" indent="-307301">
              <a:buFont typeface="Wingdings" panose="05000000000000000000" pitchFamily="2" charset="2"/>
              <a:buChar char="Ø"/>
              <a:defRPr/>
            </a:pPr>
            <a:r>
              <a:rPr lang="en-US" sz="2100" dirty="0"/>
              <a:t>Batch systems are hard to debug</a:t>
            </a:r>
          </a:p>
          <a:p>
            <a:pPr marL="798983" lvl="1" indent="-307301">
              <a:buFont typeface="Wingdings" panose="05000000000000000000" pitchFamily="2" charset="2"/>
              <a:buChar char="Ø"/>
              <a:defRPr/>
            </a:pPr>
            <a:r>
              <a:rPr lang="en-US" sz="2100" dirty="0"/>
              <a:t>It is sometimes costly</a:t>
            </a:r>
          </a:p>
          <a:p>
            <a:pPr marL="798983" lvl="1" indent="-307301">
              <a:buFont typeface="Wingdings" panose="05000000000000000000" pitchFamily="2" charset="2"/>
              <a:buChar char="Ø"/>
              <a:defRPr/>
            </a:pPr>
            <a:r>
              <a:rPr lang="en-US" sz="2100" dirty="0"/>
              <a:t>The other jobs will have to wait for an unknown time if any job fails</a:t>
            </a:r>
          </a:p>
          <a:p>
            <a:pPr marL="0" indent="0">
              <a:buNone/>
              <a:defRPr/>
            </a:pPr>
            <a:r>
              <a:rPr lang="en-US" sz="2100" b="1" dirty="0"/>
              <a:t>Examples of Batch based Operating System:</a:t>
            </a:r>
          </a:p>
          <a:p>
            <a:pPr marL="0" indent="0">
              <a:buNone/>
              <a:defRPr/>
            </a:pPr>
            <a:r>
              <a:rPr lang="en-US" sz="2100" dirty="0"/>
              <a:t> 	</a:t>
            </a:r>
            <a:r>
              <a:rPr lang="en-IN" sz="2300" dirty="0"/>
              <a:t> IBM's MVS </a:t>
            </a:r>
            <a:endParaRPr lang="en-US" sz="2100" dirty="0"/>
          </a:p>
          <a:p>
            <a:pPr marL="368762" indent="-368762">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sz="3000" b="1" dirty="0"/>
              <a:t>2. Multiprogramming Operating System:</a:t>
            </a:r>
          </a:p>
        </p:txBody>
      </p:sp>
      <p:sp>
        <p:nvSpPr>
          <p:cNvPr id="3" name="Content Placeholder 2"/>
          <p:cNvSpPr>
            <a:spLocks noGrp="1"/>
          </p:cNvSpPr>
          <p:nvPr>
            <p:ph idx="1"/>
          </p:nvPr>
        </p:nvSpPr>
        <p:spPr/>
        <p:txBody>
          <a:bodyPr/>
          <a:lstStyle/>
          <a:p>
            <a:pPr marL="368762" indent="-368762" algn="just">
              <a:defRPr/>
            </a:pPr>
            <a:r>
              <a:rPr lang="en-US" sz="2100" dirty="0"/>
              <a:t>This type of OS is used to execute more than one jobs simultaneously by a single processor.</a:t>
            </a:r>
          </a:p>
          <a:p>
            <a:pPr marL="430222" indent="-368762" algn="just">
              <a:defRPr/>
            </a:pPr>
            <a:r>
              <a:rPr lang="en-US" sz="2100" dirty="0"/>
              <a:t>It increases CPU utilization by organizing jobs so that the CPU always has one job to execute.</a:t>
            </a:r>
          </a:p>
          <a:p>
            <a:pPr marL="368762" indent="-368762" algn="just">
              <a:defRPr/>
            </a:pPr>
            <a:r>
              <a:rPr lang="en-US" sz="2100" dirty="0"/>
              <a:t>Multiprogramming operating systems use the mechanism of job scheduling and CPU scheduling.</a:t>
            </a:r>
          </a:p>
          <a:p>
            <a:pPr marL="368762" indent="-368762" algn="just">
              <a:defRPr/>
            </a:pPr>
            <a:endParaRPr lang="en-US" sz="2600" dirty="0"/>
          </a:p>
          <a:p>
            <a:pPr marL="368762" indent="-368762" algn="just">
              <a:defRPr/>
            </a:pPr>
            <a:endParaRPr lang="en-US" sz="2600" dirty="0"/>
          </a:p>
          <a:p>
            <a:pPr marL="368762" indent="-368762" algn="just">
              <a:defRPr/>
            </a:pPr>
            <a:endParaRPr lang="en-US" sz="2600" dirty="0"/>
          </a:p>
          <a:p>
            <a:pPr marL="368762" indent="-368762" algn="just">
              <a:defRPr/>
            </a:pPr>
            <a:endParaRPr lang="en-US" sz="2600" dirty="0"/>
          </a:p>
          <a:p>
            <a:pPr marL="368762" indent="-368762" algn="just">
              <a:defRPr/>
            </a:pPr>
            <a:endParaRPr lang="en-US" sz="2600" dirty="0"/>
          </a:p>
          <a:p>
            <a:pPr marL="368762" indent="-368762" algn="just">
              <a:defRPr/>
            </a:pPr>
            <a:endParaRPr lang="en-US" sz="2600" dirty="0"/>
          </a:p>
          <a:p>
            <a:pPr marL="368762" indent="-368762" algn="just">
              <a:defRPr/>
            </a:pPr>
            <a:endParaRPr lang="en-US" sz="2600" dirty="0"/>
          </a:p>
          <a:p>
            <a:pPr marL="368762" indent="-368762" algn="just">
              <a:defRPr/>
            </a:pPr>
            <a:endParaRPr lang="en-US" sz="2600" dirty="0"/>
          </a:p>
          <a:p>
            <a:pPr marL="368762" indent="-368762" algn="just">
              <a:defRPr/>
            </a:pPr>
            <a:endParaRPr lang="en-US" sz="2600" dirty="0"/>
          </a:p>
          <a:p>
            <a:pPr marL="368762" indent="-368762" algn="just">
              <a:defRPr/>
            </a:pPr>
            <a:endParaRPr lang="en-US" sz="2600" dirty="0"/>
          </a:p>
          <a:p>
            <a:pPr marL="368762" indent="-368762" algn="just">
              <a:defRPr/>
            </a:pPr>
            <a:endParaRPr lang="en-US" sz="2600" dirty="0"/>
          </a:p>
          <a:p>
            <a:pPr marL="368762" indent="-368762">
              <a:defRPr/>
            </a:pPr>
            <a:endParaRPr lang="en-US" dirty="0"/>
          </a:p>
        </p:txBody>
      </p:sp>
      <p:sp>
        <p:nvSpPr>
          <p:cNvPr id="31748" name="object 15"/>
          <p:cNvSpPr>
            <a:spLocks noChangeArrowheads="1"/>
          </p:cNvSpPr>
          <p:nvPr/>
        </p:nvSpPr>
        <p:spPr bwMode="auto">
          <a:xfrm>
            <a:off x="1214900" y="3657298"/>
            <a:ext cx="10026376" cy="3125107"/>
          </a:xfrm>
          <a:prstGeom prst="rect">
            <a:avLst/>
          </a:prstGeom>
          <a:blipFill dpi="0" rotWithShape="1">
            <a:blip r:embed="rId2"/>
            <a:srcRect/>
            <a:stretch>
              <a:fillRect/>
            </a:stretch>
          </a:blipFill>
          <a:ln w="9525">
            <a:noFill/>
            <a:miter lim="800000"/>
            <a:headEnd/>
            <a:tailEnd/>
          </a:ln>
        </p:spPr>
        <p:txBody>
          <a:bodyPr lIns="0" tIns="0" rIns="0" bIns="0"/>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9F622-2D39-07B3-8DF6-5D6164A6F41D}"/>
              </a:ext>
            </a:extLst>
          </p:cNvPr>
          <p:cNvSpPr>
            <a:spLocks noGrp="1"/>
          </p:cNvSpPr>
          <p:nvPr>
            <p:ph type="title"/>
          </p:nvPr>
        </p:nvSpPr>
        <p:spPr/>
        <p:txBody>
          <a:bodyPr/>
          <a:lstStyle/>
          <a:p>
            <a:r>
              <a:rPr lang="en-US" sz="4400" b="1" i="0" u="sng" dirty="0">
                <a:effectLst/>
                <a:latin typeface="+mj-lt"/>
              </a:rPr>
              <a:t>Multiprogramming Operating System</a:t>
            </a:r>
            <a:endParaRPr lang="en-IN" dirty="0"/>
          </a:p>
        </p:txBody>
      </p:sp>
      <p:sp>
        <p:nvSpPr>
          <p:cNvPr id="3" name="Content Placeholder 2">
            <a:extLst>
              <a:ext uri="{FF2B5EF4-FFF2-40B4-BE49-F238E27FC236}">
                <a16:creationId xmlns:a16="http://schemas.microsoft.com/office/drawing/2014/main" id="{C0639329-D87E-D9FD-0416-3CFE1F299AFD}"/>
              </a:ext>
            </a:extLst>
          </p:cNvPr>
          <p:cNvSpPr>
            <a:spLocks noGrp="1"/>
          </p:cNvSpPr>
          <p:nvPr>
            <p:ph idx="1"/>
          </p:nvPr>
        </p:nvSpPr>
        <p:spPr>
          <a:xfrm>
            <a:off x="838200" y="1825625"/>
            <a:ext cx="10515600" cy="4825432"/>
          </a:xfrm>
        </p:spPr>
        <p:txBody>
          <a:bodyPr>
            <a:normAutofit/>
          </a:bodyPr>
          <a:lstStyle/>
          <a:p>
            <a:r>
              <a:rPr lang="en-US" sz="2000" b="0" i="0" dirty="0">
                <a:solidFill>
                  <a:srgbClr val="333333"/>
                </a:solidFill>
                <a:effectLst/>
                <a:latin typeface="inter-regular"/>
              </a:rPr>
              <a:t>A multiprogramming operating system may run many programs on a single processor computer. If one program must wait for an input/output transfer in a multiprogramming operating system, the other programs are ready to use the CPU.</a:t>
            </a:r>
          </a:p>
          <a:p>
            <a:pPr algn="just"/>
            <a:r>
              <a:rPr lang="en-US" sz="1800" b="1" i="0" u="sng" dirty="0">
                <a:effectLst/>
                <a:latin typeface="+mj-lt"/>
              </a:rPr>
              <a:t>Types of the Multiprogramming Operating System</a:t>
            </a:r>
          </a:p>
          <a:p>
            <a:pPr algn="just">
              <a:buFont typeface="+mj-lt"/>
              <a:buAutoNum type="arabicPeriod"/>
            </a:pPr>
            <a:r>
              <a:rPr lang="en-US" sz="1800" b="1" i="0" dirty="0">
                <a:effectLst/>
                <a:latin typeface="inter-bold"/>
              </a:rPr>
              <a:t>Multitasking Operating System</a:t>
            </a:r>
            <a:endParaRPr lang="en-US" sz="1800" b="0" i="0" dirty="0">
              <a:effectLst/>
              <a:latin typeface="inter-regular"/>
            </a:endParaRPr>
          </a:p>
          <a:p>
            <a:pPr marL="0" indent="0" algn="just">
              <a:buNone/>
            </a:pPr>
            <a:r>
              <a:rPr lang="en-US" sz="1800" b="0" i="0" dirty="0">
                <a:effectLst/>
                <a:latin typeface="inter-regular"/>
              </a:rPr>
              <a:t>	A multitasking </a:t>
            </a:r>
            <a:r>
              <a:rPr lang="en-US" sz="1800" b="0" i="0" u="none" strike="noStrike" dirty="0">
                <a:effectLst/>
                <a:latin typeface="inter-regular"/>
                <a:hlinkClick r:id="rId2">
                  <a:extLst>
                    <a:ext uri="{A12FA001-AC4F-418D-AE19-62706E023703}">
                      <ahyp:hlinkClr xmlns:ahyp="http://schemas.microsoft.com/office/drawing/2018/hyperlinkcolor" val="tx"/>
                    </a:ext>
                  </a:extLst>
                </a:hlinkClick>
              </a:rPr>
              <a:t>operating system</a:t>
            </a:r>
            <a:r>
              <a:rPr lang="en-US" sz="1800" b="0" i="0" dirty="0">
                <a:effectLst/>
                <a:latin typeface="inter-regular"/>
              </a:rPr>
              <a:t> enables the execution of two or more programs at the same time. The operating system accomplishes this by shifting each program into and out of memory one at a time. When a program is switched out of memory, it is temporarily saved on disk until it is required again.</a:t>
            </a:r>
          </a:p>
          <a:p>
            <a:pPr marL="0" indent="0" algn="just">
              <a:buNone/>
            </a:pPr>
            <a:r>
              <a:rPr lang="en-US" sz="1800" b="1" i="0" dirty="0">
                <a:effectLst/>
                <a:latin typeface="inter-bold"/>
              </a:rPr>
              <a:t>2. Multiuser Operating System</a:t>
            </a:r>
            <a:endParaRPr lang="en-US" sz="1800" b="0" i="0" dirty="0">
              <a:effectLst/>
              <a:latin typeface="inter-regular"/>
            </a:endParaRPr>
          </a:p>
          <a:p>
            <a:pPr marL="0" indent="0" algn="just">
              <a:buNone/>
            </a:pPr>
            <a:r>
              <a:rPr lang="en-US" sz="1800" b="0" i="0" dirty="0">
                <a:effectLst/>
                <a:latin typeface="inter-regular"/>
              </a:rPr>
              <a:t>	A multiuser operating system allows many users to share processing time on a powerful central computer from different terminals. The operating system accomplishes this by rapidly switching between terminals, each of which receives a limited amount of processor time on the central computer. The operating system changes among terminals so quickly that each user seems to have continuous access to the central computer. If there are many users on a system like this, the time it takes the central computer to reply can become more obvious.</a:t>
            </a:r>
          </a:p>
          <a:p>
            <a:endParaRPr lang="en-IN" sz="2000" dirty="0"/>
          </a:p>
        </p:txBody>
      </p:sp>
    </p:spTree>
    <p:extLst>
      <p:ext uri="{BB962C8B-B14F-4D97-AF65-F5344CB8AC3E}">
        <p14:creationId xmlns:p14="http://schemas.microsoft.com/office/powerpoint/2010/main" val="25264161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sz="3800" b="1" dirty="0"/>
              <a:t>3. Time-Sharing Operating Systems</a:t>
            </a:r>
            <a:endParaRPr lang="en-US" altLang="en-US" sz="3800" dirty="0"/>
          </a:p>
        </p:txBody>
      </p:sp>
      <p:sp>
        <p:nvSpPr>
          <p:cNvPr id="31747" name="Content Placeholder 2"/>
          <p:cNvSpPr>
            <a:spLocks noGrp="1"/>
          </p:cNvSpPr>
          <p:nvPr>
            <p:ph idx="1"/>
          </p:nvPr>
        </p:nvSpPr>
        <p:spPr/>
        <p:txBody>
          <a:bodyPr/>
          <a:lstStyle/>
          <a:p>
            <a:pPr algn="just"/>
            <a:r>
              <a:rPr lang="en-US" altLang="en-US" sz="2100" dirty="0"/>
              <a:t>Each task is given some time to execute so that all the tasks work smoothly.</a:t>
            </a:r>
          </a:p>
          <a:p>
            <a:pPr algn="just"/>
            <a:r>
              <a:rPr lang="en-US" altLang="en-US" sz="2100" dirty="0"/>
              <a:t>These systems are also known as </a:t>
            </a:r>
            <a:r>
              <a:rPr lang="en-US" altLang="en-US" sz="2100" b="1" dirty="0">
                <a:solidFill>
                  <a:srgbClr val="0070C0"/>
                </a:solidFill>
              </a:rPr>
              <a:t>Multi-tasking Systems.</a:t>
            </a:r>
          </a:p>
          <a:p>
            <a:pPr algn="just"/>
            <a:r>
              <a:rPr lang="en-US" altLang="en-US" sz="2100" dirty="0"/>
              <a:t>The task can be from a single user or different users also.</a:t>
            </a:r>
          </a:p>
          <a:p>
            <a:pPr algn="just"/>
            <a:r>
              <a:rPr lang="en-US" altLang="en-US" sz="2100" dirty="0"/>
              <a:t> The time that each task gets to execute is called quantum.</a:t>
            </a:r>
          </a:p>
          <a:p>
            <a:pPr algn="just"/>
            <a:r>
              <a:rPr lang="en-US" altLang="en-US" sz="2100" dirty="0"/>
              <a:t> After this time interval is over OS switches over to the next task. </a:t>
            </a:r>
          </a:p>
        </p:txBody>
      </p:sp>
      <p:pic>
        <p:nvPicPr>
          <p:cNvPr id="32772" name="Picture 4"/>
          <p:cNvPicPr>
            <a:picLocks noChangeAspect="1"/>
          </p:cNvPicPr>
          <p:nvPr/>
        </p:nvPicPr>
        <p:blipFill>
          <a:blip r:embed="rId2"/>
          <a:srcRect/>
          <a:stretch>
            <a:fillRect/>
          </a:stretch>
        </p:blipFill>
        <p:spPr bwMode="auto">
          <a:xfrm>
            <a:off x="2050432" y="3557513"/>
            <a:ext cx="8774615" cy="284389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 calcmode="lin" valueType="num">
                                      <p:cBhvr additive="base">
                                        <p:cTn id="7" dur="500" fill="hold"/>
                                        <p:tgtEl>
                                          <p:spTgt spid="317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1747">
                                            <p:txEl>
                                              <p:pRg st="1" end="1"/>
                                            </p:txEl>
                                          </p:spTgt>
                                        </p:tgtEl>
                                        <p:attrNameLst>
                                          <p:attrName>style.visibility</p:attrName>
                                        </p:attrNameLst>
                                      </p:cBhvr>
                                      <p:to>
                                        <p:strVal val="visible"/>
                                      </p:to>
                                    </p:set>
                                    <p:anim calcmode="lin" valueType="num">
                                      <p:cBhvr additive="base">
                                        <p:cTn id="13" dur="500" fill="hold"/>
                                        <p:tgtEl>
                                          <p:spTgt spid="317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7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747">
                                            <p:txEl>
                                              <p:pRg st="2" end="2"/>
                                            </p:txEl>
                                          </p:spTgt>
                                        </p:tgtEl>
                                        <p:attrNameLst>
                                          <p:attrName>style.visibility</p:attrName>
                                        </p:attrNameLst>
                                      </p:cBhvr>
                                      <p:to>
                                        <p:strVal val="visible"/>
                                      </p:to>
                                    </p:set>
                                    <p:anim calcmode="lin" valueType="num">
                                      <p:cBhvr additive="base">
                                        <p:cTn id="19" dur="500" fill="hold"/>
                                        <p:tgtEl>
                                          <p:spTgt spid="317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7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1747">
                                            <p:txEl>
                                              <p:pRg st="3" end="3"/>
                                            </p:txEl>
                                          </p:spTgt>
                                        </p:tgtEl>
                                        <p:attrNameLst>
                                          <p:attrName>style.visibility</p:attrName>
                                        </p:attrNameLst>
                                      </p:cBhvr>
                                      <p:to>
                                        <p:strVal val="visible"/>
                                      </p:to>
                                    </p:set>
                                    <p:anim calcmode="lin" valueType="num">
                                      <p:cBhvr additive="base">
                                        <p:cTn id="25" dur="500" fill="hold"/>
                                        <p:tgtEl>
                                          <p:spTgt spid="3174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17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1747">
                                            <p:txEl>
                                              <p:pRg st="4" end="4"/>
                                            </p:txEl>
                                          </p:spTgt>
                                        </p:tgtEl>
                                        <p:attrNameLst>
                                          <p:attrName>style.visibility</p:attrName>
                                        </p:attrNameLst>
                                      </p:cBhvr>
                                      <p:to>
                                        <p:strVal val="visible"/>
                                      </p:to>
                                    </p:set>
                                    <p:anim calcmode="lin" valueType="num">
                                      <p:cBhvr additive="base">
                                        <p:cTn id="31" dur="500" fill="hold"/>
                                        <p:tgtEl>
                                          <p:spTgt spid="3174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174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HODCSE\Desktop\2.PNG"/>
          <p:cNvPicPr>
            <a:picLocks noGrp="1" noChangeAspect="1" noChangeArrowheads="1"/>
          </p:cNvPicPr>
          <p:nvPr>
            <p:ph idx="1"/>
          </p:nvPr>
        </p:nvPicPr>
        <p:blipFill>
          <a:blip r:embed="rId2"/>
          <a:srcRect/>
          <a:stretch>
            <a:fillRect/>
          </a:stretch>
        </p:blipFill>
        <p:spPr bwMode="auto">
          <a:xfrm>
            <a:off x="1619795" y="195943"/>
            <a:ext cx="8085908" cy="6662057"/>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endParaRPr lang="en-US" altLang="en-US" sz="3000" dirty="0"/>
          </a:p>
        </p:txBody>
      </p:sp>
      <p:sp>
        <p:nvSpPr>
          <p:cNvPr id="32771" name="Content Placeholder 2"/>
          <p:cNvSpPr>
            <a:spLocks noGrp="1"/>
          </p:cNvSpPr>
          <p:nvPr>
            <p:ph idx="1"/>
          </p:nvPr>
        </p:nvSpPr>
        <p:spPr/>
        <p:txBody>
          <a:bodyPr/>
          <a:lstStyle/>
          <a:p>
            <a:r>
              <a:rPr lang="en-US" altLang="en-US" sz="2100" b="1" dirty="0"/>
              <a:t>Advantages of Time-Sharing OS: </a:t>
            </a:r>
            <a:r>
              <a:rPr lang="en-US" altLang="en-US" sz="2100" dirty="0"/>
              <a:t> </a:t>
            </a:r>
          </a:p>
          <a:p>
            <a:pPr lvl="1">
              <a:buFont typeface="Wingdings" pitchFamily="2" charset="2"/>
              <a:buChar char="Ø"/>
            </a:pPr>
            <a:r>
              <a:rPr lang="en-US" altLang="en-US" sz="2100" dirty="0"/>
              <a:t>Each task gets an equal opportunity</a:t>
            </a:r>
          </a:p>
          <a:p>
            <a:pPr lvl="1">
              <a:buFont typeface="Wingdings" pitchFamily="2" charset="2"/>
              <a:buChar char="Ø"/>
            </a:pPr>
            <a:r>
              <a:rPr lang="en-US" altLang="en-US" sz="2100" dirty="0"/>
              <a:t>Fewer chances of duplication of software</a:t>
            </a:r>
          </a:p>
          <a:p>
            <a:pPr lvl="1">
              <a:buFont typeface="Wingdings" pitchFamily="2" charset="2"/>
              <a:buChar char="Ø"/>
            </a:pPr>
            <a:r>
              <a:rPr lang="en-US" altLang="en-US" sz="2100" dirty="0"/>
              <a:t>CPU idle time can be reduced</a:t>
            </a:r>
          </a:p>
          <a:p>
            <a:r>
              <a:rPr lang="en-US" altLang="en-US" sz="2100" b="1" dirty="0"/>
              <a:t>Disadvantages of Time-Sharing OS:</a:t>
            </a:r>
            <a:r>
              <a:rPr lang="en-US" altLang="en-US" sz="2100" dirty="0"/>
              <a:t>  </a:t>
            </a:r>
          </a:p>
          <a:p>
            <a:pPr lvl="1">
              <a:buFont typeface="Wingdings" pitchFamily="2" charset="2"/>
              <a:buChar char="Ø"/>
            </a:pPr>
            <a:r>
              <a:rPr lang="en-US" altLang="en-US" sz="2100" dirty="0"/>
              <a:t>Reliability problem</a:t>
            </a:r>
          </a:p>
          <a:p>
            <a:pPr lvl="1">
              <a:buFont typeface="Wingdings" pitchFamily="2" charset="2"/>
              <a:buChar char="Ø"/>
            </a:pPr>
            <a:r>
              <a:rPr lang="en-US" altLang="en-US" sz="2100" dirty="0"/>
              <a:t>One must have to take care of the security and integrity of user programs and data</a:t>
            </a:r>
          </a:p>
          <a:p>
            <a:pPr lvl="1">
              <a:buFont typeface="Wingdings" pitchFamily="2" charset="2"/>
              <a:buChar char="Ø"/>
            </a:pPr>
            <a:r>
              <a:rPr lang="en-US" altLang="en-US" sz="2100" dirty="0"/>
              <a:t>Data communication problem</a:t>
            </a:r>
          </a:p>
          <a:p>
            <a:r>
              <a:rPr lang="en-US" altLang="en-US" sz="2100" b="1" dirty="0"/>
              <a:t>Examples of Time-Sharing Oss</a:t>
            </a:r>
          </a:p>
          <a:p>
            <a:pPr marL="981974" lvl="2" indent="0">
              <a:buNone/>
            </a:pPr>
            <a:r>
              <a:rPr lang="en-US" altLang="en-US" sz="2100" dirty="0" err="1"/>
              <a:t>Multics</a:t>
            </a:r>
            <a:r>
              <a:rPr lang="en-US" altLang="en-US" sz="2100" dirty="0"/>
              <a:t>, Unix, etc. </a:t>
            </a:r>
          </a:p>
          <a:p>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 calcmode="lin" valueType="num">
                                      <p:cBhvr additive="base">
                                        <p:cTn id="7" dur="500" fill="hold"/>
                                        <p:tgtEl>
                                          <p:spTgt spid="327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anim calcmode="lin" valueType="num">
                                      <p:cBhvr additive="base">
                                        <p:cTn id="11" dur="500" fill="hold"/>
                                        <p:tgtEl>
                                          <p:spTgt spid="3277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277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anim calcmode="lin" valueType="num">
                                      <p:cBhvr additive="base">
                                        <p:cTn id="15" dur="500" fill="hold"/>
                                        <p:tgtEl>
                                          <p:spTgt spid="3277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277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2771">
                                            <p:txEl>
                                              <p:pRg st="3" end="3"/>
                                            </p:txEl>
                                          </p:spTgt>
                                        </p:tgtEl>
                                        <p:attrNameLst>
                                          <p:attrName>style.visibility</p:attrName>
                                        </p:attrNameLst>
                                      </p:cBhvr>
                                      <p:to>
                                        <p:strVal val="visible"/>
                                      </p:to>
                                    </p:set>
                                    <p:anim calcmode="lin" valueType="num">
                                      <p:cBhvr additive="base">
                                        <p:cTn id="19" dur="500" fill="hold"/>
                                        <p:tgtEl>
                                          <p:spTgt spid="3277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7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771">
                                            <p:txEl>
                                              <p:pRg st="4" end="4"/>
                                            </p:txEl>
                                          </p:spTgt>
                                        </p:tgtEl>
                                        <p:attrNameLst>
                                          <p:attrName>style.visibility</p:attrName>
                                        </p:attrNameLst>
                                      </p:cBhvr>
                                      <p:to>
                                        <p:strVal val="visible"/>
                                      </p:to>
                                    </p:set>
                                    <p:anim calcmode="lin" valueType="num">
                                      <p:cBhvr additive="base">
                                        <p:cTn id="25" dur="500" fill="hold"/>
                                        <p:tgtEl>
                                          <p:spTgt spid="3277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771">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2771">
                                            <p:txEl>
                                              <p:pRg st="5" end="5"/>
                                            </p:txEl>
                                          </p:spTgt>
                                        </p:tgtEl>
                                        <p:attrNameLst>
                                          <p:attrName>style.visibility</p:attrName>
                                        </p:attrNameLst>
                                      </p:cBhvr>
                                      <p:to>
                                        <p:strVal val="visible"/>
                                      </p:to>
                                    </p:set>
                                    <p:anim calcmode="lin" valueType="num">
                                      <p:cBhvr additive="base">
                                        <p:cTn id="29" dur="500" fill="hold"/>
                                        <p:tgtEl>
                                          <p:spTgt spid="3277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2771">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2771">
                                            <p:txEl>
                                              <p:pRg st="6" end="6"/>
                                            </p:txEl>
                                          </p:spTgt>
                                        </p:tgtEl>
                                        <p:attrNameLst>
                                          <p:attrName>style.visibility</p:attrName>
                                        </p:attrNameLst>
                                      </p:cBhvr>
                                      <p:to>
                                        <p:strVal val="visible"/>
                                      </p:to>
                                    </p:set>
                                    <p:anim calcmode="lin" valueType="num">
                                      <p:cBhvr additive="base">
                                        <p:cTn id="33" dur="500" fill="hold"/>
                                        <p:tgtEl>
                                          <p:spTgt spid="3277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2771">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2771">
                                            <p:txEl>
                                              <p:pRg st="7" end="7"/>
                                            </p:txEl>
                                          </p:spTgt>
                                        </p:tgtEl>
                                        <p:attrNameLst>
                                          <p:attrName>style.visibility</p:attrName>
                                        </p:attrNameLst>
                                      </p:cBhvr>
                                      <p:to>
                                        <p:strVal val="visible"/>
                                      </p:to>
                                    </p:set>
                                    <p:anim calcmode="lin" valueType="num">
                                      <p:cBhvr additive="base">
                                        <p:cTn id="37" dur="500" fill="hold"/>
                                        <p:tgtEl>
                                          <p:spTgt spid="3277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277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2771">
                                            <p:txEl>
                                              <p:pRg st="8" end="8"/>
                                            </p:txEl>
                                          </p:spTgt>
                                        </p:tgtEl>
                                        <p:attrNameLst>
                                          <p:attrName>style.visibility</p:attrName>
                                        </p:attrNameLst>
                                      </p:cBhvr>
                                      <p:to>
                                        <p:strVal val="visible"/>
                                      </p:to>
                                    </p:set>
                                    <p:anim calcmode="lin" valueType="num">
                                      <p:cBhvr additive="base">
                                        <p:cTn id="43" dur="500" fill="hold"/>
                                        <p:tgtEl>
                                          <p:spTgt spid="32771">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2771">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2771">
                                            <p:txEl>
                                              <p:pRg st="9" end="9"/>
                                            </p:txEl>
                                          </p:spTgt>
                                        </p:tgtEl>
                                        <p:attrNameLst>
                                          <p:attrName>style.visibility</p:attrName>
                                        </p:attrNameLst>
                                      </p:cBhvr>
                                      <p:to>
                                        <p:strVal val="visible"/>
                                      </p:to>
                                    </p:set>
                                    <p:anim calcmode="lin" valueType="num">
                                      <p:cBhvr additive="base">
                                        <p:cTn id="47" dur="500" fill="hold"/>
                                        <p:tgtEl>
                                          <p:spTgt spid="32771">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277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259A-8C21-77D0-DFF7-A17179E74C2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0BF86CD-2457-D0D2-2521-E27A4E7957BE}"/>
              </a:ext>
            </a:extLst>
          </p:cNvPr>
          <p:cNvSpPr>
            <a:spLocks noGrp="1"/>
          </p:cNvSpPr>
          <p:nvPr>
            <p:ph idx="1"/>
          </p:nvPr>
        </p:nvSpPr>
        <p:spPr/>
        <p:txBody>
          <a:bodyPr>
            <a:normAutofit lnSpcReduction="10000"/>
          </a:bodyPr>
          <a:lstStyle/>
          <a:p>
            <a:pPr algn="just"/>
            <a:r>
              <a:rPr lang="en-US" sz="2000" b="1" i="0" dirty="0">
                <a:effectLst/>
                <a:latin typeface="+mj-lt"/>
              </a:rPr>
              <a:t>Time-Sharing Operating Systems</a:t>
            </a:r>
            <a:r>
              <a:rPr lang="en-US" sz="2000" b="0" i="0" dirty="0">
                <a:effectLst/>
                <a:latin typeface="+mj-lt"/>
              </a:rPr>
              <a:t> is one of the important type of operating system.</a:t>
            </a:r>
          </a:p>
          <a:p>
            <a:pPr algn="just"/>
            <a:r>
              <a:rPr lang="en-US" sz="2000" b="0" i="0" dirty="0">
                <a:effectLst/>
                <a:latin typeface="+mj-lt"/>
              </a:rPr>
              <a:t>Time-sharing enables many people, located at various terminals, to use a particular computer system at the same time. Multitasking or Time-Sharing Systems is a logical extension of multiprogramming. Processor’s time is shared among multiple users simultaneously is termed as time-sharing.</a:t>
            </a:r>
          </a:p>
          <a:p>
            <a:pPr marL="0" indent="0" algn="just">
              <a:buNone/>
            </a:pPr>
            <a:r>
              <a:rPr lang="en-US" sz="2000" b="1" i="0" dirty="0">
                <a:effectLst/>
                <a:latin typeface="+mj-lt"/>
              </a:rPr>
              <a:t>Advantages of Timesharing operating systems are −</a:t>
            </a:r>
          </a:p>
          <a:p>
            <a:pPr algn="l">
              <a:buFont typeface="Arial" panose="020B0604020202020204" pitchFamily="34" charset="0"/>
              <a:buChar char="•"/>
            </a:pPr>
            <a:r>
              <a:rPr lang="en-US" sz="1800" b="0" i="0" dirty="0">
                <a:effectLst/>
                <a:latin typeface="+mj-lt"/>
              </a:rPr>
              <a:t>It provides the advantage of quick response.</a:t>
            </a:r>
          </a:p>
          <a:p>
            <a:pPr algn="l">
              <a:buFont typeface="Arial" panose="020B0604020202020204" pitchFamily="34" charset="0"/>
              <a:buChar char="•"/>
            </a:pPr>
            <a:r>
              <a:rPr lang="en-US" sz="1800" b="0" i="0" dirty="0">
                <a:effectLst/>
                <a:latin typeface="+mj-lt"/>
              </a:rPr>
              <a:t>This type of operating system avoids duplication of software.</a:t>
            </a:r>
          </a:p>
          <a:p>
            <a:pPr algn="l">
              <a:buFont typeface="Arial" panose="020B0604020202020204" pitchFamily="34" charset="0"/>
              <a:buChar char="•"/>
            </a:pPr>
            <a:r>
              <a:rPr lang="en-US" sz="1800" i="0" dirty="0">
                <a:effectLst/>
                <a:latin typeface="+mj-lt"/>
              </a:rPr>
              <a:t>It reduces CPU idle time.</a:t>
            </a:r>
          </a:p>
          <a:p>
            <a:pPr marL="0" indent="0" algn="just">
              <a:buNone/>
            </a:pPr>
            <a:r>
              <a:rPr lang="en-US" sz="2000" b="1" i="0" dirty="0">
                <a:effectLst/>
                <a:latin typeface="+mj-lt"/>
              </a:rPr>
              <a:t>Disadvantages of Time-sharing operating systems are −</a:t>
            </a:r>
          </a:p>
          <a:p>
            <a:pPr algn="l">
              <a:buFont typeface="Arial" panose="020B0604020202020204" pitchFamily="34" charset="0"/>
              <a:buChar char="•"/>
            </a:pPr>
            <a:r>
              <a:rPr lang="en-US" sz="1800" b="0" i="0" dirty="0">
                <a:effectLst/>
                <a:latin typeface="+mj-lt"/>
              </a:rPr>
              <a:t>Time sharing has problem of reliability.</a:t>
            </a:r>
          </a:p>
          <a:p>
            <a:pPr algn="l">
              <a:buFont typeface="Arial" panose="020B0604020202020204" pitchFamily="34" charset="0"/>
              <a:buChar char="•"/>
            </a:pPr>
            <a:r>
              <a:rPr lang="en-US" sz="1800" b="0" i="0" dirty="0">
                <a:effectLst/>
                <a:latin typeface="+mj-lt"/>
              </a:rPr>
              <a:t>Question of security and integrity of user programs and data can be raised.</a:t>
            </a:r>
          </a:p>
          <a:p>
            <a:pPr algn="l">
              <a:buFont typeface="Arial" panose="020B0604020202020204" pitchFamily="34" charset="0"/>
              <a:buChar char="•"/>
            </a:pPr>
            <a:r>
              <a:rPr lang="en-US" sz="1800" b="0" i="0" dirty="0">
                <a:effectLst/>
                <a:latin typeface="+mj-lt"/>
              </a:rPr>
              <a:t>Problem of data communication occurs.</a:t>
            </a:r>
          </a:p>
          <a:p>
            <a:endParaRPr lang="en-IN" sz="2000" dirty="0">
              <a:latin typeface="+mj-lt"/>
            </a:endParaRPr>
          </a:p>
        </p:txBody>
      </p:sp>
    </p:spTree>
    <p:extLst>
      <p:ext uri="{BB962C8B-B14F-4D97-AF65-F5344CB8AC3E}">
        <p14:creationId xmlns:p14="http://schemas.microsoft.com/office/powerpoint/2010/main" val="3432794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4. Distributed</a:t>
            </a:r>
            <a:r>
              <a:rPr lang="en-US" spc="-113" dirty="0"/>
              <a:t> Operating </a:t>
            </a:r>
            <a:r>
              <a:rPr lang="en-US" dirty="0"/>
              <a:t>System</a:t>
            </a:r>
          </a:p>
        </p:txBody>
      </p:sp>
      <p:sp>
        <p:nvSpPr>
          <p:cNvPr id="34819" name="Content Placeholder 2"/>
          <p:cNvSpPr>
            <a:spLocks noGrp="1"/>
          </p:cNvSpPr>
          <p:nvPr>
            <p:ph idx="1"/>
          </p:nvPr>
        </p:nvSpPr>
        <p:spPr>
          <a:xfrm>
            <a:off x="972228" y="1582965"/>
            <a:ext cx="11073862" cy="5046738"/>
          </a:xfrm>
        </p:spPr>
        <p:txBody>
          <a:bodyPr/>
          <a:lstStyle/>
          <a:p>
            <a:r>
              <a:rPr lang="en-US" sz="2400" dirty="0"/>
              <a:t>A system consisting of two or more nodes, where each node is a computer system with its own clock and memory, some networking hardware, and a capability of performing some of the control functions of an OS.</a:t>
            </a:r>
            <a:endParaRPr lang="en-US" altLang="en-US" sz="2100" dirty="0">
              <a:latin typeface="Times New Roman" pitchFamily="18" charset="0"/>
              <a:cs typeface="Times New Roman" pitchFamily="18" charset="0"/>
            </a:endParaRPr>
          </a:p>
          <a:p>
            <a:r>
              <a:rPr lang="en-US" altLang="en-US" sz="2100" dirty="0">
                <a:latin typeface="Times New Roman" pitchFamily="18" charset="0"/>
                <a:cs typeface="Times New Roman" pitchFamily="18" charset="0"/>
              </a:rPr>
              <a:t>Various autonomous interconnected computers communicate with each other using a shared communication network.</a:t>
            </a:r>
          </a:p>
          <a:p>
            <a:r>
              <a:rPr lang="en-US" altLang="en-US" sz="2100" dirty="0">
                <a:latin typeface="Times New Roman" pitchFamily="18" charset="0"/>
                <a:cs typeface="Times New Roman" pitchFamily="18" charset="0"/>
              </a:rPr>
              <a:t> Independent systems possess their own memory unit and CPU. </a:t>
            </a:r>
          </a:p>
          <a:p>
            <a:r>
              <a:rPr lang="en-US" altLang="en-US" sz="2100" dirty="0">
                <a:latin typeface="Times New Roman" pitchFamily="18" charset="0"/>
                <a:cs typeface="Times New Roman" pitchFamily="18" charset="0"/>
              </a:rPr>
              <a:t>These are referred to as </a:t>
            </a:r>
            <a:r>
              <a:rPr lang="en-US" altLang="en-US" sz="2100" b="1" dirty="0">
                <a:solidFill>
                  <a:srgbClr val="0070C0"/>
                </a:solidFill>
                <a:latin typeface="Times New Roman" pitchFamily="18" charset="0"/>
                <a:cs typeface="Times New Roman" pitchFamily="18" charset="0"/>
              </a:rPr>
              <a:t>loosely coupled systems</a:t>
            </a:r>
            <a:r>
              <a:rPr lang="en-US" altLang="en-US" sz="2100" dirty="0">
                <a:solidFill>
                  <a:srgbClr val="0070C0"/>
                </a:solidFill>
                <a:latin typeface="Times New Roman" pitchFamily="18" charset="0"/>
                <a:cs typeface="Times New Roman" pitchFamily="18" charset="0"/>
              </a:rPr>
              <a:t>. </a:t>
            </a:r>
          </a:p>
          <a:p>
            <a:r>
              <a:rPr lang="en-US" altLang="en-US" sz="2100" dirty="0">
                <a:latin typeface="Times New Roman" pitchFamily="18" charset="0"/>
                <a:cs typeface="Times New Roman" pitchFamily="18" charset="0"/>
              </a:rPr>
              <a:t>Examples:- Locus, DYSEAC</a:t>
            </a:r>
          </a:p>
          <a:p>
            <a:endParaRPr lang="en-US" altLang="en-US" sz="2100" b="1" dirty="0">
              <a:latin typeface="Times New Roman" pitchFamily="18" charset="0"/>
              <a:cs typeface="Times New Roman" pitchFamily="18" charset="0"/>
            </a:endParaRPr>
          </a:p>
          <a:p>
            <a:endParaRPr lang="en-US" altLang="en-US" sz="21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 calcmode="lin" valueType="num">
                                      <p:cBhvr additive="base">
                                        <p:cTn id="7" dur="500" fill="hold"/>
                                        <p:tgtEl>
                                          <p:spTgt spid="348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4819">
                                            <p:txEl>
                                              <p:pRg st="1" end="1"/>
                                            </p:txEl>
                                          </p:spTgt>
                                        </p:tgtEl>
                                        <p:attrNameLst>
                                          <p:attrName>style.visibility</p:attrName>
                                        </p:attrNameLst>
                                      </p:cBhvr>
                                      <p:to>
                                        <p:strVal val="visible"/>
                                      </p:to>
                                    </p:set>
                                    <p:anim calcmode="lin" valueType="num">
                                      <p:cBhvr additive="base">
                                        <p:cTn id="13" dur="500" fill="hold"/>
                                        <p:tgtEl>
                                          <p:spTgt spid="348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8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4819">
                                            <p:txEl>
                                              <p:pRg st="2" end="2"/>
                                            </p:txEl>
                                          </p:spTgt>
                                        </p:tgtEl>
                                        <p:attrNameLst>
                                          <p:attrName>style.visibility</p:attrName>
                                        </p:attrNameLst>
                                      </p:cBhvr>
                                      <p:to>
                                        <p:strVal val="visible"/>
                                      </p:to>
                                    </p:set>
                                    <p:anim calcmode="lin" valueType="num">
                                      <p:cBhvr additive="base">
                                        <p:cTn id="19" dur="500" fill="hold"/>
                                        <p:tgtEl>
                                          <p:spTgt spid="348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8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4819">
                                            <p:txEl>
                                              <p:pRg st="3" end="3"/>
                                            </p:txEl>
                                          </p:spTgt>
                                        </p:tgtEl>
                                        <p:attrNameLst>
                                          <p:attrName>style.visibility</p:attrName>
                                        </p:attrNameLst>
                                      </p:cBhvr>
                                      <p:to>
                                        <p:strVal val="visible"/>
                                      </p:to>
                                    </p:set>
                                    <p:anim calcmode="lin" valueType="num">
                                      <p:cBhvr additive="base">
                                        <p:cTn id="25" dur="500" fill="hold"/>
                                        <p:tgtEl>
                                          <p:spTgt spid="3481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48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4819">
                                            <p:txEl>
                                              <p:pRg st="4" end="4"/>
                                            </p:txEl>
                                          </p:spTgt>
                                        </p:tgtEl>
                                        <p:attrNameLst>
                                          <p:attrName>style.visibility</p:attrName>
                                        </p:attrNameLst>
                                      </p:cBhvr>
                                      <p:to>
                                        <p:strVal val="visible"/>
                                      </p:to>
                                    </p:set>
                                    <p:anim calcmode="lin" valueType="num">
                                      <p:cBhvr additive="base">
                                        <p:cTn id="31" dur="500" fill="hold"/>
                                        <p:tgtEl>
                                          <p:spTgt spid="3481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481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p:cNvPicPr>
            <a:picLocks noGrp="1" noChangeAspect="1"/>
          </p:cNvPicPr>
          <p:nvPr>
            <p:ph idx="1"/>
          </p:nvPr>
        </p:nvPicPr>
        <p:blipFill>
          <a:blip r:embed="rId2"/>
          <a:srcRect/>
          <a:stretch>
            <a:fillRect/>
          </a:stretch>
        </p:blipFill>
        <p:spPr bwMode="auto">
          <a:xfrm>
            <a:off x="520700" y="975258"/>
            <a:ext cx="10667999" cy="579013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26B3E3-7816-0F06-318A-5599FBEA1A58}"/>
              </a:ext>
            </a:extLst>
          </p:cNvPr>
          <p:cNvSpPr>
            <a:spLocks noGrp="1"/>
          </p:cNvSpPr>
          <p:nvPr>
            <p:ph idx="1"/>
          </p:nvPr>
        </p:nvSpPr>
        <p:spPr>
          <a:xfrm>
            <a:off x="838200" y="209006"/>
            <a:ext cx="10515600" cy="5967957"/>
          </a:xfrm>
        </p:spPr>
        <p:txBody>
          <a:bodyPr>
            <a:normAutofit/>
          </a:bodyPr>
          <a:lstStyle/>
          <a:p>
            <a:pPr algn="l"/>
            <a:r>
              <a:rPr lang="en-US" sz="1600" b="0" i="0" dirty="0">
                <a:effectLst/>
              </a:rPr>
              <a:t>It handles all the interactions between the </a:t>
            </a:r>
            <a:r>
              <a:rPr lang="en-US" sz="1600" b="0" i="0" strike="noStrike" dirty="0">
                <a:effectLst/>
                <a:hlinkClick r:id="rId2">
                  <a:extLst>
                    <a:ext uri="{A12FA001-AC4F-418D-AE19-62706E023703}">
                      <ahyp:hlinkClr xmlns:ahyp="http://schemas.microsoft.com/office/drawing/2018/hyperlinkcolor" val="tx"/>
                    </a:ext>
                  </a:extLst>
                </a:hlinkClick>
              </a:rPr>
              <a:t>software and the hardware</a:t>
            </a:r>
            <a:r>
              <a:rPr lang="en-US" sz="1600" b="0" i="0" dirty="0">
                <a:effectLst/>
              </a:rPr>
              <a:t>.</a:t>
            </a:r>
          </a:p>
          <a:p>
            <a:pPr algn="l"/>
            <a:r>
              <a:rPr lang="en-US" sz="1600" b="0" i="0" dirty="0">
                <a:effectLst/>
              </a:rPr>
              <a:t>Several computer systems connected through a single communication channel. </a:t>
            </a:r>
          </a:p>
          <a:p>
            <a:pPr algn="l"/>
            <a:r>
              <a:rPr lang="en-US" sz="1600" b="0" i="0" dirty="0">
                <a:effectLst/>
              </a:rPr>
              <a:t>These systems have their individual processors and</a:t>
            </a:r>
            <a:r>
              <a:rPr lang="en-US" sz="1600" b="0" i="0" strike="noStrike" dirty="0">
                <a:effectLst/>
                <a:hlinkClick r:id="rId3">
                  <a:extLst>
                    <a:ext uri="{A12FA001-AC4F-418D-AE19-62706E023703}">
                      <ahyp:hlinkClr xmlns:ahyp="http://schemas.microsoft.com/office/drawing/2018/hyperlinkcolor" val="tx"/>
                    </a:ext>
                  </a:extLst>
                </a:hlinkClick>
              </a:rPr>
              <a:t> memory</a:t>
            </a:r>
            <a:r>
              <a:rPr lang="en-US" sz="1600" b="0" i="0" dirty="0">
                <a:effectLst/>
              </a:rPr>
              <a:t>. </a:t>
            </a:r>
          </a:p>
          <a:p>
            <a:pPr algn="l"/>
            <a:r>
              <a:rPr lang="en-US" sz="1600" dirty="0"/>
              <a:t>P</a:t>
            </a:r>
            <a:r>
              <a:rPr lang="en-US" sz="1600" b="0" i="0" dirty="0">
                <a:effectLst/>
              </a:rPr>
              <a:t>rocessors communicate through high-speed buses or telephone lines.</a:t>
            </a:r>
          </a:p>
          <a:p>
            <a:pPr algn="l"/>
            <a:r>
              <a:rPr lang="en-US" sz="1600" b="0" i="0" dirty="0">
                <a:effectLst/>
              </a:rPr>
              <a:t> These individual systems that connect through a single channel are considered as a single unit. We can also call them loosely coupled systems. </a:t>
            </a:r>
          </a:p>
          <a:p>
            <a:pPr algn="l"/>
            <a:r>
              <a:rPr lang="en-US" sz="1600" b="0" i="0" dirty="0">
                <a:effectLst/>
              </a:rPr>
              <a:t>The individual components or systems of the network are nodes.</a:t>
            </a:r>
          </a:p>
          <a:p>
            <a:pPr algn="l">
              <a:buNone/>
            </a:pPr>
            <a:r>
              <a:rPr lang="en-US" sz="1600" b="1" i="0" dirty="0">
                <a:effectLst/>
              </a:rPr>
              <a:t>      Types of Distributed Operating System</a:t>
            </a:r>
          </a:p>
          <a:p>
            <a:pPr marL="0" indent="0" algn="l">
              <a:buNone/>
            </a:pPr>
            <a:r>
              <a:rPr lang="en-US" sz="1600" b="1" i="0" dirty="0">
                <a:effectLst/>
              </a:rPr>
              <a:t>1. Client/Server Systems</a:t>
            </a:r>
            <a:endParaRPr lang="en-US" sz="1600" b="0" i="0" dirty="0">
              <a:effectLst/>
            </a:endParaRPr>
          </a:p>
          <a:p>
            <a:pPr marL="0" indent="0" algn="l">
              <a:buNone/>
            </a:pPr>
            <a:r>
              <a:rPr lang="en-US" sz="1600" b="0" i="0" dirty="0">
                <a:effectLst/>
              </a:rPr>
              <a:t>	In this system, the client requests the server for a resource. On the other hand, the server provides this resource to the client. One client contacts only a single server at a time. Whereas a single server can deal with multiple clients simultaneously. The clients and servers connect through a computer network in the system.</a:t>
            </a:r>
          </a:p>
          <a:p>
            <a:pPr marL="0" indent="0" algn="l">
              <a:buNone/>
            </a:pPr>
            <a:r>
              <a:rPr lang="en-US" sz="1600" b="1" i="0" dirty="0">
                <a:effectLst/>
              </a:rPr>
              <a:t>2. Peer to Peer Systems</a:t>
            </a:r>
            <a:endParaRPr lang="en-US" sz="1600" b="0" i="0" dirty="0">
              <a:effectLst/>
            </a:endParaRPr>
          </a:p>
          <a:p>
            <a:pPr marL="0" indent="0" algn="l">
              <a:buNone/>
            </a:pPr>
            <a:r>
              <a:rPr lang="en-US" sz="1600" b="0" i="0" dirty="0">
                <a:effectLst/>
              </a:rPr>
              <a:t>	In this system, the nodes play an important role. All the work equally divides among the nodes. Furthermore, these nodes can share data or resources as per the requirement. Again, they require a network to connect.</a:t>
            </a:r>
          </a:p>
          <a:p>
            <a:endParaRPr lang="en-IN" sz="1600" dirty="0"/>
          </a:p>
        </p:txBody>
      </p:sp>
    </p:spTree>
    <p:extLst>
      <p:ext uri="{BB962C8B-B14F-4D97-AF65-F5344CB8AC3E}">
        <p14:creationId xmlns:p14="http://schemas.microsoft.com/office/powerpoint/2010/main" val="7008843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6571"/>
            <a:ext cx="10515600" cy="5850392"/>
          </a:xfrm>
        </p:spPr>
        <p:txBody>
          <a:bodyPr>
            <a:normAutofit fontScale="77500" lnSpcReduction="20000"/>
          </a:bodyPr>
          <a:lstStyle/>
          <a:p>
            <a:pPr>
              <a:buNone/>
            </a:pPr>
            <a:r>
              <a:rPr lang="en-US" b="1" dirty="0"/>
              <a:t>Advantages</a:t>
            </a:r>
          </a:p>
          <a:p>
            <a:r>
              <a:rPr lang="en-US" dirty="0"/>
              <a:t>Give more performance than single system</a:t>
            </a:r>
          </a:p>
          <a:p>
            <a:r>
              <a:rPr lang="en-US" dirty="0"/>
              <a:t>If one pc in distributed system malfunction or corrupts then other node or pc will take care of</a:t>
            </a:r>
          </a:p>
          <a:p>
            <a:r>
              <a:rPr lang="en-US" dirty="0"/>
              <a:t>More resources can be added easily</a:t>
            </a:r>
          </a:p>
          <a:p>
            <a:r>
              <a:rPr lang="en-US" dirty="0"/>
              <a:t>Resources like printers can be shared on multiple pc’s</a:t>
            </a:r>
          </a:p>
          <a:p>
            <a:pPr>
              <a:buNone/>
            </a:pPr>
            <a:r>
              <a:rPr lang="en-US" b="1" dirty="0"/>
              <a:t>Disadvantages</a:t>
            </a:r>
          </a:p>
          <a:p>
            <a:r>
              <a:rPr lang="en-US" dirty="0"/>
              <a:t>Security problem due to sharing</a:t>
            </a:r>
          </a:p>
          <a:p>
            <a:r>
              <a:rPr lang="en-US" dirty="0"/>
              <a:t>Some messages can be lost in the network system</a:t>
            </a:r>
          </a:p>
          <a:p>
            <a:r>
              <a:rPr lang="en-US" dirty="0"/>
              <a:t>Bandwidth is another problem if there is large data then all network wires to be replaced which tends to become expensive</a:t>
            </a:r>
          </a:p>
          <a:p>
            <a:r>
              <a:rPr lang="en-US" dirty="0"/>
              <a:t>Overloading </a:t>
            </a:r>
          </a:p>
          <a:p>
            <a:r>
              <a:rPr lang="en-US" dirty="0"/>
              <a:t>If there is a database connected then performance become slow</a:t>
            </a:r>
          </a:p>
          <a:p>
            <a:r>
              <a:rPr lang="en-US" dirty="0"/>
              <a:t>The databases in network operating is difficult to administrate then single user system</a:t>
            </a:r>
          </a:p>
          <a:p>
            <a:pPr>
              <a:buNone/>
            </a:pPr>
            <a:r>
              <a:rPr lang="en-US" b="1" dirty="0"/>
              <a:t>Examples </a:t>
            </a:r>
          </a:p>
          <a:p>
            <a:r>
              <a:rPr lang="en-US" dirty="0"/>
              <a:t>Windows server 2003    Windows server 2008     Windows server 2012     </a:t>
            </a:r>
            <a:r>
              <a:rPr lang="en-US" dirty="0" err="1"/>
              <a:t>Ubuntu</a:t>
            </a:r>
            <a:r>
              <a:rPr lang="en-US" dirty="0"/>
              <a:t>  Linux</a:t>
            </a:r>
          </a:p>
          <a:p>
            <a:pPr>
              <a:buNone/>
            </a:pPr>
            <a:endParaRPr lang="en-US"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a:t>Beneﬁts of Distributed Operating Systems</a:t>
            </a:r>
            <a:r>
              <a:rPr lang="en-US" dirty="0"/>
              <a:t> </a:t>
            </a:r>
          </a:p>
          <a:p>
            <a:r>
              <a:rPr lang="en-US" b="1" dirty="0"/>
              <a:t>Resource sharing</a:t>
            </a:r>
            <a:r>
              <a:rPr lang="en-US" dirty="0"/>
              <a:t>	 Resources can be utilized across boundaries of individual computer systems.</a:t>
            </a:r>
          </a:p>
          <a:p>
            <a:r>
              <a:rPr lang="en-US" b="1" dirty="0"/>
              <a:t>Reliability</a:t>
            </a:r>
            <a:r>
              <a:rPr lang="en-US" dirty="0"/>
              <a:t>	               The OS continues to function even when computer systems or resources in it fail.</a:t>
            </a:r>
          </a:p>
          <a:p>
            <a:r>
              <a:rPr lang="en-US" b="1" dirty="0"/>
              <a:t>Computation speedup</a:t>
            </a:r>
            <a:r>
              <a:rPr lang="en-US" dirty="0"/>
              <a:t>	Processes of an application can be executed in different computer systems to speed up its completion.</a:t>
            </a:r>
          </a:p>
          <a:p>
            <a:r>
              <a:rPr lang="en-US" b="1" dirty="0"/>
              <a:t>Communication</a:t>
            </a:r>
            <a:r>
              <a:rPr lang="en-US" dirty="0"/>
              <a:t>	Users can communicate among themselves irrespective of their locations in the system.</a:t>
            </a:r>
          </a:p>
          <a:p>
            <a:pPr marL="0" indent="0">
              <a:buNone/>
            </a:pPr>
            <a:br>
              <a:rPr lang="en-US" dirty="0"/>
            </a:b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FD97-ED6A-DD9F-2C4C-7154018E39BA}"/>
              </a:ext>
            </a:extLst>
          </p:cNvPr>
          <p:cNvSpPr>
            <a:spLocks noGrp="1"/>
          </p:cNvSpPr>
          <p:nvPr>
            <p:ph type="title"/>
          </p:nvPr>
        </p:nvSpPr>
        <p:spPr/>
        <p:txBody>
          <a:bodyPr/>
          <a:lstStyle/>
          <a:p>
            <a:r>
              <a:rPr lang="en-US" b="1" dirty="0">
                <a:solidFill>
                  <a:srgbClr val="333333"/>
                </a:solidFill>
              </a:rPr>
              <a:t>5.R</a:t>
            </a:r>
            <a:r>
              <a:rPr lang="en-US" sz="4400" b="1" i="0" dirty="0">
                <a:solidFill>
                  <a:srgbClr val="333333"/>
                </a:solidFill>
                <a:effectLst/>
              </a:rPr>
              <a:t>eal-time operating system</a:t>
            </a:r>
            <a:endParaRPr lang="en-IN" dirty="0"/>
          </a:p>
        </p:txBody>
      </p:sp>
      <p:sp>
        <p:nvSpPr>
          <p:cNvPr id="3" name="Content Placeholder 2">
            <a:extLst>
              <a:ext uri="{FF2B5EF4-FFF2-40B4-BE49-F238E27FC236}">
                <a16:creationId xmlns:a16="http://schemas.microsoft.com/office/drawing/2014/main" id="{345320BC-2E44-88F3-0C34-C521F4F39FA3}"/>
              </a:ext>
            </a:extLst>
          </p:cNvPr>
          <p:cNvSpPr>
            <a:spLocks noGrp="1"/>
          </p:cNvSpPr>
          <p:nvPr>
            <p:ph idx="1"/>
          </p:nvPr>
        </p:nvSpPr>
        <p:spPr/>
        <p:txBody>
          <a:bodyPr>
            <a:noAutofit/>
          </a:bodyPr>
          <a:lstStyle/>
          <a:p>
            <a:r>
              <a:rPr lang="en-US" sz="2000" dirty="0">
                <a:solidFill>
                  <a:srgbClr val="333333"/>
                </a:solidFill>
                <a:latin typeface="Times New Roman" panose="02020603050405020304" pitchFamily="18" charset="0"/>
                <a:cs typeface="Times New Roman" panose="02020603050405020304" pitchFamily="18" charset="0"/>
              </a:rPr>
              <a:t>It is </a:t>
            </a:r>
            <a:r>
              <a:rPr lang="en-US" sz="2000" i="0" dirty="0">
                <a:solidFill>
                  <a:srgbClr val="333333"/>
                </a:solidFill>
                <a:effectLst/>
                <a:latin typeface="Times New Roman" panose="02020603050405020304" pitchFamily="18" charset="0"/>
                <a:cs typeface="Times New Roman" panose="02020603050405020304" pitchFamily="18" charset="0"/>
              </a:rPr>
              <a:t> is a special-purpose operating system</a:t>
            </a:r>
          </a:p>
          <a:p>
            <a:r>
              <a:rPr lang="en-US" sz="2000" dirty="0">
                <a:solidFill>
                  <a:srgbClr val="333333"/>
                </a:solidFill>
                <a:latin typeface="Times New Roman" panose="02020603050405020304" pitchFamily="18" charset="0"/>
                <a:cs typeface="Times New Roman" panose="02020603050405020304" pitchFamily="18" charset="0"/>
              </a:rPr>
              <a:t>If it require to complete its work then necessary to deliver its service on time.</a:t>
            </a:r>
          </a:p>
          <a:p>
            <a:r>
              <a:rPr lang="en-US" sz="2000" i="0" dirty="0">
                <a:solidFill>
                  <a:srgbClr val="333333"/>
                </a:solidFill>
                <a:effectLst/>
                <a:latin typeface="Times New Roman" panose="02020603050405020304" pitchFamily="18" charset="0"/>
                <a:cs typeface="Times New Roman" panose="02020603050405020304" pitchFamily="18" charset="0"/>
              </a:rPr>
              <a:t>strict time constraints</a:t>
            </a:r>
          </a:p>
          <a:p>
            <a:r>
              <a:rPr lang="en-US" sz="2000" i="0" dirty="0">
                <a:solidFill>
                  <a:srgbClr val="333333"/>
                </a:solidFill>
                <a:effectLst/>
                <a:latin typeface="Times New Roman" panose="02020603050405020304" pitchFamily="18" charset="0"/>
                <a:cs typeface="Times New Roman" panose="02020603050405020304" pitchFamily="18" charset="0"/>
              </a:rPr>
              <a:t>Uses where results of the computations are used to influence a process while it is executing.</a:t>
            </a:r>
          </a:p>
          <a:p>
            <a:r>
              <a:rPr lang="en-US" sz="2000" dirty="0">
                <a:solidFill>
                  <a:srgbClr val="333333"/>
                </a:solidFill>
                <a:latin typeface="Times New Roman" panose="02020603050405020304" pitchFamily="18" charset="0"/>
                <a:cs typeface="Times New Roman" panose="02020603050405020304" pitchFamily="18" charset="0"/>
              </a:rPr>
              <a:t>S</a:t>
            </a:r>
            <a:r>
              <a:rPr lang="en-US" sz="2000" i="0" dirty="0">
                <a:solidFill>
                  <a:srgbClr val="333333"/>
                </a:solidFill>
                <a:effectLst/>
                <a:latin typeface="Times New Roman" panose="02020603050405020304" pitchFamily="18" charset="0"/>
                <a:cs typeface="Times New Roman" panose="02020603050405020304" pitchFamily="18" charset="0"/>
              </a:rPr>
              <a:t>ensor used to monitor the event. </a:t>
            </a:r>
          </a:p>
          <a:p>
            <a:r>
              <a:rPr lang="en-US" sz="2000" i="0" dirty="0">
                <a:solidFill>
                  <a:srgbClr val="333333"/>
                </a:solidFill>
                <a:effectLst/>
                <a:latin typeface="Times New Roman" panose="02020603050405020304" pitchFamily="18" charset="0"/>
                <a:cs typeface="Times New Roman" panose="02020603050405020304" pitchFamily="18" charset="0"/>
              </a:rPr>
              <a:t>The sensor produces the signal that is interpreted by the operating system as an interrupt.</a:t>
            </a:r>
          </a:p>
          <a:p>
            <a:r>
              <a:rPr lang="en-US" sz="2000" i="0" dirty="0">
                <a:solidFill>
                  <a:srgbClr val="333333"/>
                </a:solidFill>
                <a:effectLst/>
                <a:latin typeface="Times New Roman" panose="02020603050405020304" pitchFamily="18" charset="0"/>
                <a:cs typeface="Times New Roman" panose="02020603050405020304" pitchFamily="18" charset="0"/>
              </a:rPr>
              <a:t> On receiving an interrupt, the operating system invokes a specific process or a set of processes to serve the interrupt.</a:t>
            </a:r>
          </a:p>
          <a:p>
            <a:pPr algn="l"/>
            <a:r>
              <a:rPr lang="en-US" sz="2000" dirty="0">
                <a:solidFill>
                  <a:srgbClr val="231F20"/>
                </a:solidFill>
                <a:latin typeface="Times New Roman" panose="02020603050405020304" pitchFamily="18" charset="0"/>
                <a:cs typeface="Times New Roman" panose="02020603050405020304" pitchFamily="18" charset="0"/>
              </a:rPr>
              <a:t>It is u</a:t>
            </a:r>
            <a:r>
              <a:rPr lang="en-US" sz="2000" i="0" u="none" strike="noStrike" baseline="0" dirty="0">
                <a:solidFill>
                  <a:srgbClr val="231F20"/>
                </a:solidFill>
                <a:latin typeface="Times New Roman" panose="02020603050405020304" pitchFamily="18" charset="0"/>
                <a:cs typeface="Times New Roman" panose="02020603050405020304" pitchFamily="18" charset="0"/>
              </a:rPr>
              <a:t>sed to implement a computer application for controlling or tracking of real-world activities. </a:t>
            </a:r>
          </a:p>
          <a:p>
            <a:pPr algn="l"/>
            <a:r>
              <a:rPr lang="en-US" sz="2000" i="0" u="none" strike="noStrike" baseline="0" dirty="0">
                <a:solidFill>
                  <a:srgbClr val="231F20"/>
                </a:solidFill>
                <a:latin typeface="Times New Roman" panose="02020603050405020304" pitchFamily="18" charset="0"/>
                <a:cs typeface="Times New Roman" panose="02020603050405020304" pitchFamily="18" charset="0"/>
              </a:rPr>
              <a:t>The application needs to complete its computational tasks in a timely manner to keep abreast of external events in the activity that it controls</a:t>
            </a:r>
            <a:r>
              <a:rPr lang="en-US" sz="1600" b="0" i="0" u="none" strike="noStrike" baseline="0" dirty="0">
                <a:solidFill>
                  <a:srgbClr val="231F2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832635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2589A-2826-D8AC-2B09-16EA9DFDD748}"/>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F7D1ABEB-DE14-7CD2-E21A-B10D74EF70EC}"/>
              </a:ext>
            </a:extLst>
          </p:cNvPr>
          <p:cNvPicPr>
            <a:picLocks noGrp="1" noChangeAspect="1"/>
          </p:cNvPicPr>
          <p:nvPr>
            <p:ph idx="1"/>
          </p:nvPr>
        </p:nvPicPr>
        <p:blipFill>
          <a:blip r:embed="rId2"/>
          <a:stretch>
            <a:fillRect/>
          </a:stretch>
        </p:blipFill>
        <p:spPr>
          <a:xfrm>
            <a:off x="3266929" y="2166049"/>
            <a:ext cx="5658141" cy="3670489"/>
          </a:xfrm>
          <a:prstGeom prst="rect">
            <a:avLst/>
          </a:prstGeom>
        </p:spPr>
      </p:pic>
    </p:spTree>
    <p:extLst>
      <p:ext uri="{BB962C8B-B14F-4D97-AF65-F5344CB8AC3E}">
        <p14:creationId xmlns:p14="http://schemas.microsoft.com/office/powerpoint/2010/main" val="6597001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0FC453-F4D0-4790-245A-8B5ADBEF8C70}"/>
              </a:ext>
            </a:extLst>
          </p:cNvPr>
          <p:cNvSpPr>
            <a:spLocks noGrp="1"/>
          </p:cNvSpPr>
          <p:nvPr>
            <p:ph idx="1"/>
          </p:nvPr>
        </p:nvSpPr>
        <p:spPr>
          <a:xfrm>
            <a:off x="838200" y="352425"/>
            <a:ext cx="10515600" cy="5824538"/>
          </a:xfrm>
        </p:spPr>
        <p:txBody>
          <a:bodyPr>
            <a:normAutofit lnSpcReduction="10000"/>
          </a:bodyPr>
          <a:lstStyle/>
          <a:p>
            <a:pPr algn="just"/>
            <a:r>
              <a:rPr lang="en-US" sz="1800" b="1" i="0" dirty="0">
                <a:solidFill>
                  <a:srgbClr val="333333"/>
                </a:solidFill>
                <a:effectLst/>
              </a:rPr>
              <a:t>Hard Real-Time operating system:</a:t>
            </a:r>
            <a:endParaRPr lang="en-US" sz="1800" b="0" i="0" dirty="0">
              <a:solidFill>
                <a:srgbClr val="333333"/>
              </a:solidFill>
              <a:effectLst/>
            </a:endParaRPr>
          </a:p>
          <a:p>
            <a:pPr marL="0" indent="0" algn="just">
              <a:buNone/>
            </a:pPr>
            <a:r>
              <a:rPr lang="en-US" sz="1800" b="0" i="0" dirty="0">
                <a:solidFill>
                  <a:srgbClr val="333333"/>
                </a:solidFill>
                <a:effectLst/>
              </a:rPr>
              <a:t>	In Hard RTOS, all critical tasks must be completed within the specified time duration, i.e., within the given deadline. </a:t>
            </a:r>
          </a:p>
          <a:p>
            <a:pPr marL="0" indent="0" algn="just">
              <a:buNone/>
            </a:pPr>
            <a:r>
              <a:rPr lang="en-US" sz="1800" dirty="0">
                <a:solidFill>
                  <a:srgbClr val="333333"/>
                </a:solidFill>
              </a:rPr>
              <a:t>	</a:t>
            </a:r>
            <a:r>
              <a:rPr lang="en-US" sz="1800" b="0" i="0" dirty="0">
                <a:solidFill>
                  <a:srgbClr val="333333"/>
                </a:solidFill>
                <a:effectLst/>
              </a:rPr>
              <a:t>Not meeting the deadline would result in critical failures such as damage to equipment or even loss of human life.</a:t>
            </a:r>
          </a:p>
          <a:p>
            <a:pPr marL="0" indent="0" algn="just">
              <a:buNone/>
            </a:pPr>
            <a:r>
              <a:rPr lang="en-US" sz="1800" dirty="0"/>
              <a:t>	airplane sensor and autopilot systems, spacecrafts and planetary rovers</a:t>
            </a:r>
            <a:endParaRPr lang="en-US" sz="1800" b="0" i="0" dirty="0">
              <a:solidFill>
                <a:srgbClr val="333333"/>
              </a:solidFill>
              <a:effectLst/>
            </a:endParaRPr>
          </a:p>
          <a:p>
            <a:pPr algn="just"/>
            <a:r>
              <a:rPr lang="en-US" sz="1800" b="1" i="0" dirty="0">
                <a:solidFill>
                  <a:srgbClr val="333333"/>
                </a:solidFill>
                <a:effectLst/>
              </a:rPr>
              <a:t>Soft Real-Time operating system:</a:t>
            </a:r>
            <a:endParaRPr lang="en-US" sz="1800" b="0" i="0" dirty="0">
              <a:solidFill>
                <a:srgbClr val="333333"/>
              </a:solidFill>
              <a:effectLst/>
            </a:endParaRPr>
          </a:p>
          <a:p>
            <a:pPr marL="0" indent="0" algn="just">
              <a:buNone/>
            </a:pPr>
            <a:r>
              <a:rPr lang="en-US" sz="1800" b="0" i="0" dirty="0">
                <a:solidFill>
                  <a:srgbClr val="333333"/>
                </a:solidFill>
                <a:effectLst/>
              </a:rPr>
              <a:t>	Soft RTOS accepts a few delays via the means of the Operating system. In this kind of RTOS, there may be a closing date assigned for a particular job, </a:t>
            </a:r>
          </a:p>
          <a:p>
            <a:pPr marL="0" indent="0" algn="just">
              <a:buNone/>
            </a:pPr>
            <a:r>
              <a:rPr lang="en-US" sz="1800" b="0" i="0" dirty="0">
                <a:solidFill>
                  <a:srgbClr val="333333"/>
                </a:solidFill>
                <a:effectLst/>
              </a:rPr>
              <a:t>	but a delay for a small amount of time is acceptable. So, cut off dates are treated softly via means of this kind of RTOS.</a:t>
            </a:r>
          </a:p>
          <a:p>
            <a:pPr marL="0" indent="0" algn="just">
              <a:buNone/>
            </a:pPr>
            <a:r>
              <a:rPr lang="en-US" sz="1800" dirty="0"/>
              <a:t>	Autopilot systems, aero plane sensors, spacecraft,</a:t>
            </a:r>
            <a:endParaRPr lang="en-US" sz="1800" b="0" i="0" dirty="0">
              <a:solidFill>
                <a:srgbClr val="333333"/>
              </a:solidFill>
              <a:effectLst/>
            </a:endParaRPr>
          </a:p>
          <a:p>
            <a:pPr algn="just"/>
            <a:r>
              <a:rPr lang="en-US" sz="1800" b="1" i="0" dirty="0">
                <a:solidFill>
                  <a:srgbClr val="333333"/>
                </a:solidFill>
                <a:effectLst/>
              </a:rPr>
              <a:t>Firm Real-Time operating system:</a:t>
            </a:r>
            <a:endParaRPr lang="en-US" sz="1800" b="0" i="0" dirty="0">
              <a:solidFill>
                <a:srgbClr val="333333"/>
              </a:solidFill>
              <a:effectLst/>
            </a:endParaRPr>
          </a:p>
          <a:p>
            <a:pPr marL="0" indent="0" algn="just">
              <a:buNone/>
            </a:pPr>
            <a:r>
              <a:rPr lang="en-US" sz="1800" b="0" i="0" dirty="0">
                <a:solidFill>
                  <a:srgbClr val="333333"/>
                </a:solidFill>
                <a:effectLst/>
              </a:rPr>
              <a:t>	In Firm RTOS additionally want to observe the deadlines. However, lacking a closing date might not have a massive effect, </a:t>
            </a:r>
          </a:p>
          <a:p>
            <a:pPr marL="0" indent="0" algn="just">
              <a:buNone/>
            </a:pPr>
            <a:r>
              <a:rPr lang="en-US" sz="1800" dirty="0">
                <a:solidFill>
                  <a:srgbClr val="333333"/>
                </a:solidFill>
              </a:rPr>
              <a:t>	</a:t>
            </a:r>
            <a:r>
              <a:rPr lang="en-US" sz="1800" b="0" i="0" dirty="0">
                <a:solidFill>
                  <a:srgbClr val="333333"/>
                </a:solidFill>
                <a:effectLst/>
              </a:rPr>
              <a:t>however may want to purposely undesired effects, like a massive discount within the fine of a product.</a:t>
            </a:r>
          </a:p>
          <a:p>
            <a:pPr marL="0" indent="0" algn="just">
              <a:buNone/>
            </a:pPr>
            <a:r>
              <a:rPr lang="en-US" sz="1800" dirty="0"/>
              <a:t>	financial forecast systems, robotic assembly lines</a:t>
            </a:r>
            <a:endParaRPr lang="en-US" sz="1800" b="0" i="0" dirty="0">
              <a:solidFill>
                <a:srgbClr val="333333"/>
              </a:solidFill>
              <a:effectLst/>
            </a:endParaRPr>
          </a:p>
          <a:p>
            <a:endParaRPr lang="en-IN" sz="1800" dirty="0"/>
          </a:p>
        </p:txBody>
      </p:sp>
    </p:spTree>
    <p:extLst>
      <p:ext uri="{BB962C8B-B14F-4D97-AF65-F5344CB8AC3E}">
        <p14:creationId xmlns:p14="http://schemas.microsoft.com/office/powerpoint/2010/main" val="4219960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ODCSE\Desktop\1.PNG"/>
          <p:cNvPicPr>
            <a:picLocks noGrp="1" noChangeAspect="1" noChangeArrowheads="1"/>
          </p:cNvPicPr>
          <p:nvPr>
            <p:ph idx="1"/>
          </p:nvPr>
        </p:nvPicPr>
        <p:blipFill>
          <a:blip r:embed="rId2"/>
          <a:srcRect/>
          <a:stretch>
            <a:fillRect/>
          </a:stretch>
        </p:blipFill>
        <p:spPr bwMode="auto">
          <a:xfrm>
            <a:off x="1171371" y="326571"/>
            <a:ext cx="9122160" cy="5775279"/>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sz="3800" dirty="0"/>
              <a:t> Real-Time Operating System </a:t>
            </a:r>
          </a:p>
        </p:txBody>
      </p:sp>
      <p:sp>
        <p:nvSpPr>
          <p:cNvPr id="37891" name="Content Placeholder 2"/>
          <p:cNvSpPr>
            <a:spLocks noGrp="1"/>
          </p:cNvSpPr>
          <p:nvPr>
            <p:ph idx="1"/>
          </p:nvPr>
        </p:nvSpPr>
        <p:spPr/>
        <p:txBody>
          <a:bodyPr/>
          <a:lstStyle/>
          <a:p>
            <a:r>
              <a:rPr lang="en-US" altLang="en-US" sz="2700" dirty="0"/>
              <a:t>These types of OSs serve real-time systems. </a:t>
            </a:r>
          </a:p>
          <a:p>
            <a:r>
              <a:rPr lang="en-US" altLang="en-US" sz="2700" dirty="0"/>
              <a:t>The time interval required to process and respond to inputs is very small. </a:t>
            </a:r>
          </a:p>
          <a:p>
            <a:r>
              <a:rPr lang="en-US" altLang="en-US" sz="2700" dirty="0"/>
              <a:t>This time interval is called </a:t>
            </a:r>
            <a:r>
              <a:rPr lang="en-US" altLang="en-US" sz="2700" b="1" dirty="0"/>
              <a:t>response time</a:t>
            </a:r>
            <a:r>
              <a:rPr lang="en-US" altLang="en-US" sz="2700" dirty="0"/>
              <a:t>. </a:t>
            </a:r>
          </a:p>
          <a:p>
            <a:r>
              <a:rPr lang="en-US" altLang="en-US" sz="2700" b="1" dirty="0"/>
              <a:t>Real-time systems</a:t>
            </a:r>
            <a:r>
              <a:rPr lang="en-US" altLang="en-US" sz="2700" dirty="0"/>
              <a:t> are used when there are time requirements that are very strict like </a:t>
            </a:r>
          </a:p>
          <a:p>
            <a:pPr marL="931577" lvl="1" indent="-439826">
              <a:buFont typeface="Wingdings" pitchFamily="2" charset="2"/>
              <a:buChar char="Ø"/>
            </a:pPr>
            <a:r>
              <a:rPr lang="en-US" altLang="en-US" sz="2700" dirty="0"/>
              <a:t>missile systems, </a:t>
            </a:r>
          </a:p>
          <a:p>
            <a:pPr marL="931577" lvl="1" indent="-439826">
              <a:buFont typeface="Wingdings" pitchFamily="2" charset="2"/>
              <a:buChar char="Ø"/>
            </a:pPr>
            <a:r>
              <a:rPr lang="en-US" altLang="en-US" sz="2700" dirty="0"/>
              <a:t>air traffic control systems,</a:t>
            </a:r>
          </a:p>
          <a:p>
            <a:pPr marL="931577" lvl="1" indent="-439826">
              <a:buFont typeface="Wingdings" pitchFamily="2" charset="2"/>
              <a:buChar char="Ø"/>
            </a:pPr>
            <a:r>
              <a:rPr lang="en-US" altLang="en-US" sz="2700" dirty="0"/>
              <a:t>robots, etc. </a:t>
            </a:r>
          </a:p>
          <a:p>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 calcmode="lin" valueType="num">
                                      <p:cBhvr additive="base">
                                        <p:cTn id="7" dur="500" fill="hold"/>
                                        <p:tgtEl>
                                          <p:spTgt spid="378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891">
                                            <p:txEl>
                                              <p:pRg st="1" end="1"/>
                                            </p:txEl>
                                          </p:spTgt>
                                        </p:tgtEl>
                                        <p:attrNameLst>
                                          <p:attrName>style.visibility</p:attrName>
                                        </p:attrNameLst>
                                      </p:cBhvr>
                                      <p:to>
                                        <p:strVal val="visible"/>
                                      </p:to>
                                    </p:set>
                                    <p:anim calcmode="lin" valueType="num">
                                      <p:cBhvr additive="base">
                                        <p:cTn id="13" dur="500" fill="hold"/>
                                        <p:tgtEl>
                                          <p:spTgt spid="378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8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7891">
                                            <p:txEl>
                                              <p:pRg st="2" end="2"/>
                                            </p:txEl>
                                          </p:spTgt>
                                        </p:tgtEl>
                                        <p:attrNameLst>
                                          <p:attrName>style.visibility</p:attrName>
                                        </p:attrNameLst>
                                      </p:cBhvr>
                                      <p:to>
                                        <p:strVal val="visible"/>
                                      </p:to>
                                    </p:set>
                                    <p:anim calcmode="lin" valueType="num">
                                      <p:cBhvr additive="base">
                                        <p:cTn id="19" dur="500" fill="hold"/>
                                        <p:tgtEl>
                                          <p:spTgt spid="378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8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7891">
                                            <p:txEl>
                                              <p:pRg st="3" end="3"/>
                                            </p:txEl>
                                          </p:spTgt>
                                        </p:tgtEl>
                                        <p:attrNameLst>
                                          <p:attrName>style.visibility</p:attrName>
                                        </p:attrNameLst>
                                      </p:cBhvr>
                                      <p:to>
                                        <p:strVal val="visible"/>
                                      </p:to>
                                    </p:set>
                                    <p:anim calcmode="lin" valueType="num">
                                      <p:cBhvr additive="base">
                                        <p:cTn id="25" dur="500" fill="hold"/>
                                        <p:tgtEl>
                                          <p:spTgt spid="378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7891">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7891">
                                            <p:txEl>
                                              <p:pRg st="4" end="4"/>
                                            </p:txEl>
                                          </p:spTgt>
                                        </p:tgtEl>
                                        <p:attrNameLst>
                                          <p:attrName>style.visibility</p:attrName>
                                        </p:attrNameLst>
                                      </p:cBhvr>
                                      <p:to>
                                        <p:strVal val="visible"/>
                                      </p:to>
                                    </p:set>
                                    <p:anim calcmode="lin" valueType="num">
                                      <p:cBhvr additive="base">
                                        <p:cTn id="29" dur="500" fill="hold"/>
                                        <p:tgtEl>
                                          <p:spTgt spid="37891">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7891">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7891">
                                            <p:txEl>
                                              <p:pRg st="5" end="5"/>
                                            </p:txEl>
                                          </p:spTgt>
                                        </p:tgtEl>
                                        <p:attrNameLst>
                                          <p:attrName>style.visibility</p:attrName>
                                        </p:attrNameLst>
                                      </p:cBhvr>
                                      <p:to>
                                        <p:strVal val="visible"/>
                                      </p:to>
                                    </p:set>
                                    <p:anim calcmode="lin" valueType="num">
                                      <p:cBhvr additive="base">
                                        <p:cTn id="33" dur="500" fill="hold"/>
                                        <p:tgtEl>
                                          <p:spTgt spid="37891">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7891">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7891">
                                            <p:txEl>
                                              <p:pRg st="6" end="6"/>
                                            </p:txEl>
                                          </p:spTgt>
                                        </p:tgtEl>
                                        <p:attrNameLst>
                                          <p:attrName>style.visibility</p:attrName>
                                        </p:attrNameLst>
                                      </p:cBhvr>
                                      <p:to>
                                        <p:strVal val="visible"/>
                                      </p:to>
                                    </p:set>
                                    <p:anim calcmode="lin" valueType="num">
                                      <p:cBhvr additive="base">
                                        <p:cTn id="37" dur="500" fill="hold"/>
                                        <p:tgtEl>
                                          <p:spTgt spid="3789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789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1000"/>
            <a:ext cx="10515600" cy="5795963"/>
          </a:xfrm>
        </p:spPr>
        <p:txBody>
          <a:bodyPr>
            <a:normAutofit fontScale="85000" lnSpcReduction="20000"/>
          </a:bodyPr>
          <a:lstStyle/>
          <a:p>
            <a:pPr>
              <a:buNone/>
            </a:pPr>
            <a:r>
              <a:rPr lang="en-US" b="1" dirty="0"/>
              <a:t>Features of a Real-Time Operating System</a:t>
            </a:r>
            <a:endParaRPr lang="en-US" dirty="0"/>
          </a:p>
          <a:p>
            <a:r>
              <a:rPr lang="en-US" b="1" dirty="0"/>
              <a:t>Concurrency within an application </a:t>
            </a:r>
            <a:br>
              <a:rPr lang="en-US" dirty="0"/>
            </a:br>
            <a:r>
              <a:rPr lang="en-US" dirty="0"/>
              <a:t>A programmer can indicate that some parts of an application should be executed concurrently with one another. The OS considers execution of each such part as a process.</a:t>
            </a:r>
          </a:p>
          <a:p>
            <a:r>
              <a:rPr lang="en-US" dirty="0"/>
              <a:t> </a:t>
            </a:r>
            <a:r>
              <a:rPr lang="en-US" b="1" dirty="0"/>
              <a:t>Process priorities</a:t>
            </a:r>
          </a:p>
          <a:p>
            <a:pPr>
              <a:buNone/>
            </a:pPr>
            <a:r>
              <a:rPr lang="en-US" b="1" dirty="0"/>
              <a:t>   </a:t>
            </a:r>
            <a:r>
              <a:rPr lang="en-US" dirty="0"/>
              <a:t>A programmer can assign priorities to processes. Scheduling The OS uses priority-based or deadline-aware scheduling.</a:t>
            </a:r>
          </a:p>
          <a:p>
            <a:r>
              <a:rPr lang="en-US" b="1" dirty="0"/>
              <a:t>Domain-</a:t>
            </a:r>
            <a:r>
              <a:rPr lang="en-US" b="1" dirty="0" err="1"/>
              <a:t>speciﬁc</a:t>
            </a:r>
            <a:r>
              <a:rPr lang="en-US" b="1" dirty="0"/>
              <a:t> events, interrupts</a:t>
            </a:r>
          </a:p>
          <a:p>
            <a:pPr>
              <a:buNone/>
            </a:pPr>
            <a:r>
              <a:rPr lang="en-US" dirty="0"/>
              <a:t>   A programmer can </a:t>
            </a:r>
            <a:r>
              <a:rPr lang="en-US" dirty="0" err="1"/>
              <a:t>deﬁne</a:t>
            </a:r>
            <a:r>
              <a:rPr lang="en-US" dirty="0"/>
              <a:t> special situations within the external system as events, associate interrupts with them, and specify event handling actions for them.</a:t>
            </a:r>
          </a:p>
          <a:p>
            <a:r>
              <a:rPr lang="en-US" b="1" dirty="0"/>
              <a:t>Predictability</a:t>
            </a:r>
          </a:p>
          <a:p>
            <a:pPr>
              <a:buNone/>
            </a:pPr>
            <a:r>
              <a:rPr lang="en-US" dirty="0"/>
              <a:t>     Policies and overhead of the OS should be predictable.</a:t>
            </a:r>
          </a:p>
          <a:p>
            <a:r>
              <a:rPr lang="en-US" b="1" dirty="0"/>
              <a:t>Reliability</a:t>
            </a:r>
          </a:p>
          <a:p>
            <a:r>
              <a:rPr lang="en-US" dirty="0"/>
              <a:t>	The OS ensures that an application can continue to function even when faults occur in the computer.</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BAA25-343E-D467-12A8-76BCA0A5817E}"/>
              </a:ext>
            </a:extLst>
          </p:cNvPr>
          <p:cNvSpPr>
            <a:spLocks noGrp="1"/>
          </p:cNvSpPr>
          <p:nvPr>
            <p:ph type="title"/>
          </p:nvPr>
        </p:nvSpPr>
        <p:spPr/>
        <p:txBody>
          <a:bodyPr/>
          <a:lstStyle/>
          <a:p>
            <a:r>
              <a:rPr lang="en-US" b="1" dirty="0">
                <a:latin typeface="+mn-lt"/>
              </a:rPr>
              <a:t>6 Virtual machine operating system</a:t>
            </a:r>
            <a:endParaRPr lang="en-IN" b="1" dirty="0">
              <a:latin typeface="+mn-lt"/>
            </a:endParaRPr>
          </a:p>
        </p:txBody>
      </p:sp>
      <p:sp>
        <p:nvSpPr>
          <p:cNvPr id="3" name="Content Placeholder 2">
            <a:extLst>
              <a:ext uri="{FF2B5EF4-FFF2-40B4-BE49-F238E27FC236}">
                <a16:creationId xmlns:a16="http://schemas.microsoft.com/office/drawing/2014/main" id="{617DEDAB-1555-B4B1-CDFC-AC3FED16B35F}"/>
              </a:ext>
            </a:extLst>
          </p:cNvPr>
          <p:cNvSpPr>
            <a:spLocks noGrp="1"/>
          </p:cNvSpPr>
          <p:nvPr>
            <p:ph idx="1"/>
          </p:nvPr>
        </p:nvSpPr>
        <p:spPr/>
        <p:txBody>
          <a:bodyPr>
            <a:normAutofit/>
          </a:bodyPr>
          <a:lstStyle/>
          <a:p>
            <a:pPr algn="just"/>
            <a:r>
              <a:rPr lang="en-US" sz="2000" b="0" i="0" dirty="0">
                <a:solidFill>
                  <a:srgbClr val="000000"/>
                </a:solidFill>
                <a:effectLst/>
              </a:rPr>
              <a:t>A </a:t>
            </a:r>
            <a:r>
              <a:rPr lang="en-US" sz="2000" b="1" i="0" dirty="0">
                <a:solidFill>
                  <a:srgbClr val="000000"/>
                </a:solidFill>
                <a:effectLst/>
              </a:rPr>
              <a:t>virtual machine (VM)</a:t>
            </a:r>
            <a:r>
              <a:rPr lang="en-US" sz="2000" b="0" i="0" dirty="0">
                <a:solidFill>
                  <a:srgbClr val="000000"/>
                </a:solidFill>
                <a:effectLst/>
              </a:rPr>
              <a:t> is a virtual environment which functions as a virtual computer system with its own CPU, memory, network interface, and storage, created on a physical hardware system.</a:t>
            </a:r>
          </a:p>
          <a:p>
            <a:pPr algn="just"/>
            <a:r>
              <a:rPr lang="en-US" sz="2000" b="0" i="0" dirty="0">
                <a:solidFill>
                  <a:srgbClr val="000000"/>
                </a:solidFill>
                <a:effectLst/>
              </a:rPr>
              <a:t>VMs are isolated from the rest of the system, and multiple VMs can exist on a single piece of hardware, like a server. </a:t>
            </a:r>
          </a:p>
          <a:p>
            <a:pPr algn="just"/>
            <a:r>
              <a:rPr lang="en-US" sz="2000" b="0" i="0" dirty="0">
                <a:solidFill>
                  <a:srgbClr val="000000"/>
                </a:solidFill>
                <a:effectLst/>
              </a:rPr>
              <a:t>That means, it as a simulated image of application software and operating system which is executed on a host computer or a server.</a:t>
            </a:r>
          </a:p>
          <a:p>
            <a:r>
              <a:rPr lang="en-IN" sz="1800" b="1" i="0" dirty="0">
                <a:solidFill>
                  <a:srgbClr val="000000"/>
                </a:solidFill>
                <a:effectLst/>
                <a:cs typeface="Heebo" panose="020B0604020202020204" pitchFamily="2" charset="-79"/>
              </a:rPr>
              <a:t>Characteristics of virtual machines</a:t>
            </a:r>
          </a:p>
          <a:p>
            <a:pPr algn="just">
              <a:buFont typeface="Arial" panose="020B0604020202020204" pitchFamily="34" charset="0"/>
              <a:buChar char="•"/>
            </a:pPr>
            <a:r>
              <a:rPr lang="en-US" sz="1800" i="0" dirty="0">
                <a:solidFill>
                  <a:srgbClr val="000000"/>
                </a:solidFill>
                <a:effectLst/>
              </a:rPr>
              <a:t>Multiple OS systems use the same hardware and partition resources between virtual computers.</a:t>
            </a:r>
          </a:p>
          <a:p>
            <a:pPr algn="just">
              <a:buFont typeface="Arial" panose="020B0604020202020204" pitchFamily="34" charset="0"/>
              <a:buChar char="•"/>
            </a:pPr>
            <a:r>
              <a:rPr lang="en-US" sz="1800" i="0" dirty="0">
                <a:solidFill>
                  <a:srgbClr val="000000"/>
                </a:solidFill>
                <a:effectLst/>
              </a:rPr>
              <a:t>Separate Security and configuration identity.</a:t>
            </a:r>
          </a:p>
          <a:p>
            <a:pPr algn="just">
              <a:buFont typeface="Arial" panose="020B0604020202020204" pitchFamily="34" charset="0"/>
              <a:buChar char="•"/>
            </a:pPr>
            <a:r>
              <a:rPr lang="en-US" sz="1800" i="0" dirty="0">
                <a:solidFill>
                  <a:srgbClr val="000000"/>
                </a:solidFill>
                <a:effectLst/>
              </a:rPr>
              <a:t>Ability to move the virtual computers between the physical host computers as holistically integrated files.</a:t>
            </a:r>
          </a:p>
          <a:p>
            <a:endParaRPr lang="en-IN" sz="1800" b="1" i="0" dirty="0">
              <a:solidFill>
                <a:srgbClr val="000000"/>
              </a:solidFill>
              <a:effectLst/>
              <a:cs typeface="Heebo" panose="020B0604020202020204" pitchFamily="2" charset="-79"/>
            </a:endParaRPr>
          </a:p>
          <a:p>
            <a:endParaRPr lang="en-IN" sz="2000" dirty="0"/>
          </a:p>
        </p:txBody>
      </p:sp>
    </p:spTree>
    <p:extLst>
      <p:ext uri="{BB962C8B-B14F-4D97-AF65-F5344CB8AC3E}">
        <p14:creationId xmlns:p14="http://schemas.microsoft.com/office/powerpoint/2010/main" val="30706347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52B83C3-D341-1C2B-51F8-D5C1C85520B7}"/>
              </a:ext>
            </a:extLst>
          </p:cNvPr>
          <p:cNvPicPr>
            <a:picLocks noGrp="1" noChangeAspect="1"/>
          </p:cNvPicPr>
          <p:nvPr>
            <p:ph idx="1"/>
          </p:nvPr>
        </p:nvPicPr>
        <p:blipFill>
          <a:blip r:embed="rId2"/>
          <a:stretch>
            <a:fillRect/>
          </a:stretch>
        </p:blipFill>
        <p:spPr>
          <a:xfrm>
            <a:off x="886078" y="142875"/>
            <a:ext cx="10582022" cy="5762625"/>
          </a:xfrm>
          <a:prstGeom prst="rect">
            <a:avLst/>
          </a:prstGeom>
        </p:spPr>
      </p:pic>
    </p:spTree>
    <p:extLst>
      <p:ext uri="{BB962C8B-B14F-4D97-AF65-F5344CB8AC3E}">
        <p14:creationId xmlns:p14="http://schemas.microsoft.com/office/powerpoint/2010/main" val="31686283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8194"/>
            <a:ext cx="10515600" cy="5928769"/>
          </a:xfrm>
        </p:spPr>
        <p:txBody>
          <a:bodyPr>
            <a:normAutofit fontScale="70000" lnSpcReduction="20000"/>
          </a:bodyPr>
          <a:lstStyle/>
          <a:p>
            <a:r>
              <a:rPr lang="en-US" b="1" dirty="0"/>
              <a:t>1. Security   </a:t>
            </a:r>
          </a:p>
          <a:p>
            <a:r>
              <a:rPr lang="en-US" dirty="0"/>
              <a:t>Not all the applications available on the internet is genuine. Some of them could pose serious threats to the system. Virtual machines provide an option known as guest operating system which allows applications to run in guest mode. So whatever the damage that the application causes is only temporary.</a:t>
            </a:r>
          </a:p>
          <a:p>
            <a:r>
              <a:rPr lang="en-US" b="1" dirty="0"/>
              <a:t>2.Reliability</a:t>
            </a:r>
            <a:endParaRPr lang="en-US" dirty="0"/>
          </a:p>
          <a:p>
            <a:r>
              <a:rPr lang="en-US" dirty="0"/>
              <a:t>A virtual machine includes virtual resources as well. Everything is virtualized including the hard disk drive. Thus, even if the even if the machine crashes there will be no problem to the host computer.</a:t>
            </a:r>
          </a:p>
          <a:p>
            <a:r>
              <a:rPr lang="en-US" b="1" dirty="0"/>
              <a:t>3. ISA Structure</a:t>
            </a:r>
            <a:endParaRPr lang="en-US" dirty="0"/>
          </a:p>
          <a:p>
            <a:r>
              <a:rPr lang="en-US" dirty="0"/>
              <a:t>Instruction Set Architecture (ISA) is an abstract which differentiates hardware and software. Always the ISA provided by the virtual machine is different from that of a physical computer. Hence, the tasks that are to be executed by the hardware are separated primarily. </a:t>
            </a:r>
          </a:p>
          <a:p>
            <a:r>
              <a:rPr lang="en-US" b="1" dirty="0"/>
              <a:t>4. Multiple O/S</a:t>
            </a:r>
            <a:endParaRPr lang="en-US" dirty="0"/>
          </a:p>
          <a:p>
            <a:r>
              <a:rPr lang="en-US" dirty="0"/>
              <a:t>Every software on the virtual machines are virtually separated from the host computer. As a result, users will be able to run multiple operating system on a single computer all being isolated from each other. This overall leads to time management as well as cost savings for a company.</a:t>
            </a:r>
          </a:p>
          <a:p>
            <a:r>
              <a:rPr lang="en-US" b="1" dirty="0"/>
              <a:t>5. Malware identification</a:t>
            </a:r>
            <a:endParaRPr lang="en-US" dirty="0"/>
          </a:p>
          <a:p>
            <a:r>
              <a:rPr lang="en-US" dirty="0"/>
              <a:t>A separate sandbox  environment is provided by a virtual machine to test applications. This helps to identify malware before it infects a computer. And also, since a virtual machine does not have any direct contacts with the host computer, the malware will not cause much damage.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6700"/>
            <a:ext cx="10515600" cy="5910263"/>
          </a:xfrm>
        </p:spPr>
        <p:txBody>
          <a:bodyPr>
            <a:normAutofit fontScale="85000" lnSpcReduction="20000"/>
          </a:bodyPr>
          <a:lstStyle/>
          <a:p>
            <a:r>
              <a:rPr lang="en-US" sz="2200" b="1" u="sng" dirty="0"/>
              <a:t>Disadvantages of Virtual Machine</a:t>
            </a:r>
            <a:endParaRPr lang="en-US" sz="2200" dirty="0"/>
          </a:p>
          <a:p>
            <a:r>
              <a:rPr lang="en-US" sz="2200" b="1" dirty="0"/>
              <a:t>1. Cost</a:t>
            </a:r>
          </a:p>
          <a:p>
            <a:r>
              <a:rPr lang="en-US" sz="2200" dirty="0"/>
              <a:t>Running a virtual machine with a cloud computing service is generally considered to be expensive. The upfront costs involved in a virtual machine makes it costly. And depending on the need this cost varies. If there is more need more investments needs to be done.</a:t>
            </a:r>
          </a:p>
          <a:p>
            <a:r>
              <a:rPr lang="en-US" sz="2200" b="1" dirty="0"/>
              <a:t>2. Performance</a:t>
            </a:r>
            <a:endParaRPr lang="en-US" sz="2200" dirty="0"/>
          </a:p>
          <a:p>
            <a:r>
              <a:rPr lang="en-US" sz="2200" dirty="0"/>
              <a:t>Even though the machines are virtualized in a virtual machine, it still relies on the resources from the host machine. A computer needs to be powerful enough to run several virtual machines on a single host computer. If its power is not sufficient enough, it will cause stability issues in the performance.</a:t>
            </a:r>
          </a:p>
          <a:p>
            <a:r>
              <a:rPr lang="en-US" sz="2200" b="1" dirty="0"/>
              <a:t>3. Efficiency</a:t>
            </a:r>
            <a:endParaRPr lang="en-US" sz="2200" dirty="0"/>
          </a:p>
          <a:p>
            <a:r>
              <a:rPr lang="en-US" sz="2200" dirty="0"/>
              <a:t>In terms of hardware accessibility a virtual machine is less efficient. It cannot access the hardware directly. And also its speed is not sufficient for most IT firms. This makes them use a system that is balanced between virtual and physical. </a:t>
            </a:r>
          </a:p>
          <a:p>
            <a:r>
              <a:rPr lang="en-US" sz="2200" b="1" dirty="0"/>
              <a:t>4. Complexity</a:t>
            </a:r>
            <a:endParaRPr lang="en-US" sz="2200" dirty="0"/>
          </a:p>
          <a:p>
            <a:r>
              <a:rPr lang="en-US" sz="2200" dirty="0"/>
              <a:t>A virtual machine is a complex system. What makes it complex is the multiple local area networks it is equipped with. Therefore, in case of any failure it will be difficult to figure out where the fault has occurred. Especially for the people who are familiar with the structure and hardware of the virtual machine.</a:t>
            </a:r>
          </a:p>
          <a:p>
            <a:r>
              <a:rPr lang="en-US" sz="2200" b="1" dirty="0"/>
              <a:t>5. Infections</a:t>
            </a:r>
            <a:endParaRPr lang="en-US" sz="2200" dirty="0"/>
          </a:p>
          <a:p>
            <a:r>
              <a:rPr lang="en-US" sz="2200" dirty="0"/>
              <a:t>A weak host system can easily be affected by infections. This usually happens when there is bugs in the operating system. If two or more virtual machines are connected with each other, the infections would spread to others as well.</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218A-B666-FE35-AFD0-15A0EB32CE3B}"/>
              </a:ext>
            </a:extLst>
          </p:cNvPr>
          <p:cNvSpPr>
            <a:spLocks noGrp="1"/>
          </p:cNvSpPr>
          <p:nvPr>
            <p:ph type="title"/>
          </p:nvPr>
        </p:nvSpPr>
        <p:spPr/>
        <p:txBody>
          <a:bodyPr/>
          <a:lstStyle/>
          <a:p>
            <a:r>
              <a:rPr lang="en-IN" dirty="0"/>
              <a:t>Operations of Operating System</a:t>
            </a:r>
            <a:br>
              <a:rPr lang="en-IN" dirty="0"/>
            </a:br>
            <a:endParaRPr lang="en-IN" dirty="0"/>
          </a:p>
        </p:txBody>
      </p:sp>
      <p:sp>
        <p:nvSpPr>
          <p:cNvPr id="3" name="Content Placeholder 2">
            <a:extLst>
              <a:ext uri="{FF2B5EF4-FFF2-40B4-BE49-F238E27FC236}">
                <a16:creationId xmlns:a16="http://schemas.microsoft.com/office/drawing/2014/main" id="{1EBD3508-50B3-EE10-EC56-ECBF24044F01}"/>
              </a:ext>
            </a:extLst>
          </p:cNvPr>
          <p:cNvSpPr>
            <a:spLocks noGrp="1"/>
          </p:cNvSpPr>
          <p:nvPr>
            <p:ph idx="1"/>
          </p:nvPr>
        </p:nvSpPr>
        <p:spPr>
          <a:xfrm>
            <a:off x="838200" y="1232034"/>
            <a:ext cx="10515600" cy="4944929"/>
          </a:xfrm>
        </p:spPr>
        <p:txBody>
          <a:bodyPr>
            <a:normAutofit fontScale="92500"/>
          </a:bodyPr>
          <a:lstStyle/>
          <a:p>
            <a:pP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Cache</a:t>
            </a:r>
            <a:r>
              <a:rPr lang="en-IN" sz="1800" b="1" kern="100"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Management</a:t>
            </a:r>
            <a:r>
              <a:rPr lang="en-US" sz="1800"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a:t>
            </a:r>
            <a:r>
              <a:rPr lang="en-US" sz="1800" spc="-250"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800"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Information</a:t>
            </a:r>
            <a:r>
              <a:rPr lang="en-US" sz="1800" spc="-5"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800"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is</a:t>
            </a:r>
            <a:r>
              <a:rPr lang="en-US" sz="1800" spc="-10"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800"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normally</a:t>
            </a:r>
            <a:r>
              <a:rPr lang="en-US" sz="1800" spc="-10"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800"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kept</a:t>
            </a:r>
            <a:r>
              <a:rPr lang="en-US" sz="1800" spc="-10"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800"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in</a:t>
            </a:r>
            <a:r>
              <a:rPr lang="en-US" sz="1800" spc="-10"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800"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some</a:t>
            </a:r>
            <a:r>
              <a:rPr lang="en-US" sz="1800" spc="-15"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800"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storage system</a:t>
            </a:r>
            <a:r>
              <a:rPr lang="en-US" sz="1800" spc="-10"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800"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(such</a:t>
            </a:r>
            <a:r>
              <a:rPr lang="en-US" sz="1800" spc="-15"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800"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as</a:t>
            </a:r>
            <a:r>
              <a:rPr lang="en-US" sz="1800" spc="-5"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800"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main memory).</a:t>
            </a:r>
            <a:r>
              <a:rPr lang="en-US" sz="1800" spc="-250"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 </a:t>
            </a:r>
          </a:p>
          <a:p>
            <a:pPr marL="0" indent="0">
              <a:lnSpc>
                <a:spcPct val="107000"/>
              </a:lnSpc>
              <a:spcAft>
                <a:spcPts val="800"/>
              </a:spcAft>
              <a:buNone/>
            </a:pPr>
            <a:r>
              <a:rPr lang="en-US" sz="1800"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		As it is used, it is copied into a faster storage system— the cache— on a temporary basis</a:t>
            </a:r>
          </a:p>
          <a:p>
            <a:pPr marL="0" indent="0">
              <a:lnSpc>
                <a:spcPct val="107000"/>
              </a:lnSpc>
              <a:spcAft>
                <a:spcPts val="800"/>
              </a:spcAft>
              <a:buNone/>
            </a:pPr>
            <a:r>
              <a:rPr lang="en-US" sz="1800"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		When we need a particular piece of information, we first check</a:t>
            </a:r>
            <a:r>
              <a:rPr lang="en-US" sz="1800" spc="5"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800"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whether</a:t>
            </a:r>
            <a:r>
              <a:rPr lang="en-US" sz="1800" spc="25"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800"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it</a:t>
            </a:r>
            <a:r>
              <a:rPr lang="en-US" sz="1800" spc="15"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800"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is</a:t>
            </a:r>
            <a:r>
              <a:rPr lang="en-US" sz="1800" spc="20"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800"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in</a:t>
            </a:r>
            <a:r>
              <a:rPr lang="en-US" sz="1800" spc="15"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800"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the</a:t>
            </a:r>
            <a:r>
              <a:rPr lang="en-US" sz="1800" spc="20"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800"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cache.</a:t>
            </a:r>
            <a:r>
              <a:rPr lang="en-US" sz="1800" spc="25"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 </a:t>
            </a:r>
          </a:p>
          <a:p>
            <a:pPr marL="0" indent="0">
              <a:lnSpc>
                <a:spcPct val="107000"/>
              </a:lnSpc>
              <a:spcAft>
                <a:spcPts val="800"/>
              </a:spcAft>
              <a:buNone/>
            </a:pPr>
            <a:r>
              <a:rPr lang="en-US" sz="1800"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		If</a:t>
            </a:r>
            <a:r>
              <a:rPr lang="en-US" sz="1800" spc="10"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800"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it</a:t>
            </a:r>
            <a:r>
              <a:rPr lang="en-US" sz="1800" spc="25"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800"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is,</a:t>
            </a:r>
            <a:r>
              <a:rPr lang="en-US" sz="1800" spc="15"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800"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we</a:t>
            </a:r>
            <a:r>
              <a:rPr lang="en-US" sz="1800" spc="25"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800"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use</a:t>
            </a:r>
            <a:r>
              <a:rPr lang="en-US" sz="1800" spc="15"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800"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the</a:t>
            </a:r>
            <a:r>
              <a:rPr lang="en-US" sz="1800" spc="20"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800"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information</a:t>
            </a:r>
            <a:r>
              <a:rPr lang="en-US" sz="1800" spc="15"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800"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directly</a:t>
            </a:r>
            <a:r>
              <a:rPr lang="en-US" sz="1800" spc="5"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800"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from</a:t>
            </a:r>
            <a:r>
              <a:rPr lang="en-US" sz="1800" spc="25"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800"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the</a:t>
            </a:r>
            <a:r>
              <a:rPr lang="en-US" sz="1800" spc="20"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800"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cache.</a:t>
            </a:r>
            <a:endParaRPr lang="en-IN" sz="18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p>
            <a:pP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I/O</a:t>
            </a:r>
            <a:r>
              <a:rPr lang="en-IN" sz="1800" b="1" kern="100" spc="13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System</a:t>
            </a:r>
            <a:r>
              <a:rPr lang="en-IN" sz="1800" b="1" kern="100" spc="13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Management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spc="-5" dirty="0">
                <a:effectLst/>
                <a:latin typeface="Times New Roman" panose="02020603050405020304" pitchFamily="18" charset="0"/>
                <a:ea typeface="Calibri" panose="020F0502020204030204" pitchFamily="34" charset="0"/>
                <a:cs typeface="Times New Roman" panose="02020603050405020304" pitchFamily="18" charset="0"/>
              </a:rPr>
              <a:t>A</a:t>
            </a:r>
            <a:r>
              <a:rPr lang="en-IN" sz="1800" kern="1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spc="-5" dirty="0">
                <a:effectLst/>
                <a:latin typeface="Times New Roman" panose="02020603050405020304" pitchFamily="18" charset="0"/>
                <a:ea typeface="Calibri" panose="020F0502020204030204" pitchFamily="34" charset="0"/>
                <a:cs typeface="Times New Roman" panose="02020603050405020304" pitchFamily="18" charset="0"/>
              </a:rPr>
              <a:t>general</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spc="-5" dirty="0">
                <a:effectLst/>
                <a:latin typeface="Times New Roman" panose="02020603050405020304" pitchFamily="18" charset="0"/>
                <a:ea typeface="Calibri" panose="020F0502020204030204" pitchFamily="34" charset="0"/>
                <a:cs typeface="Times New Roman" panose="02020603050405020304" pitchFamily="18" charset="0"/>
              </a:rPr>
              <a:t>device-driver</a:t>
            </a:r>
            <a:r>
              <a:rPr lang="en-IN" sz="1800" kern="1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interface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Drivers</a:t>
            </a:r>
            <a:r>
              <a:rPr lang="en-IN" sz="1800" kern="1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for</a:t>
            </a:r>
            <a:r>
              <a:rPr lang="en-IN" sz="1800" kern="1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specific</a:t>
            </a:r>
            <a:r>
              <a:rPr lang="en-IN" sz="1800" kern="1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hardware</a:t>
            </a:r>
            <a:r>
              <a:rPr lang="en-IN" sz="1800" kern="1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devices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Security</a:t>
            </a:r>
            <a:r>
              <a:rPr lang="en-IN" sz="1800" b="1" kern="100" spc="7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IN" sz="1800" b="1" kern="100" spc="7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Protection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Virtualization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19157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A6620F-4431-4902-8506-67E64F79D8AA}"/>
              </a:ext>
            </a:extLst>
          </p:cNvPr>
          <p:cNvSpPr>
            <a:spLocks noGrp="1"/>
          </p:cNvSpPr>
          <p:nvPr>
            <p:ph idx="1"/>
          </p:nvPr>
        </p:nvSpPr>
        <p:spPr>
          <a:xfrm>
            <a:off x="838200" y="664143"/>
            <a:ext cx="10515600" cy="5512820"/>
          </a:xfrm>
        </p:spPr>
        <p:txBody>
          <a:bodyPr>
            <a:normAutofit/>
          </a:bodyPr>
          <a:lstStyle/>
          <a:p>
            <a:pPr>
              <a:lnSpc>
                <a:spcPct val="107000"/>
              </a:lnSpc>
              <a:spcAft>
                <a:spcPts val="800"/>
              </a:spcAft>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Mass-Storage</a:t>
            </a:r>
            <a:r>
              <a:rPr lang="en-IN" sz="2800" b="1" kern="1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Management</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Mounting</a:t>
            </a:r>
            <a:r>
              <a:rPr lang="en-IN" sz="2000" kern="1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IN" sz="2000" kern="100"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unmounting</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Free-space</a:t>
            </a:r>
            <a:r>
              <a:rPr lang="en-IN" sz="2000" kern="1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management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Storage</a:t>
            </a:r>
            <a:r>
              <a:rPr lang="en-IN" sz="2000" kern="1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allocation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Disk</a:t>
            </a:r>
            <a:r>
              <a:rPr lang="en-IN" sz="2000" kern="1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scheduling</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Partitioning</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Protection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242719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74C804-EA2F-7523-C5A0-159923984B39}"/>
              </a:ext>
            </a:extLst>
          </p:cNvPr>
          <p:cNvSpPr>
            <a:spLocks noGrp="1"/>
          </p:cNvSpPr>
          <p:nvPr>
            <p:ph idx="1"/>
          </p:nvPr>
        </p:nvSpPr>
        <p:spPr>
          <a:xfrm>
            <a:off x="838200" y="490888"/>
            <a:ext cx="10515600" cy="5686075"/>
          </a:xfrm>
        </p:spPr>
        <p:txBody>
          <a:bodyPr>
            <a:normAutofit fontScale="70000" lnSpcReduction="20000"/>
          </a:bodyPr>
          <a:lstStyle/>
          <a:p>
            <a:pPr>
              <a:lnSpc>
                <a:spcPct val="107000"/>
              </a:lnSpc>
              <a:spcAft>
                <a:spcPts val="800"/>
              </a:spcAft>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Memory</a:t>
            </a:r>
            <a:r>
              <a:rPr lang="en-IN" sz="2800" b="1" kern="1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Management</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Keeping</a:t>
            </a:r>
            <a:r>
              <a:rPr lang="en-IN" sz="2800" kern="100" spc="11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track</a:t>
            </a:r>
            <a:r>
              <a:rPr lang="en-IN" sz="2800" kern="100" spc="1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of</a:t>
            </a:r>
            <a:r>
              <a:rPr lang="en-IN" sz="2800" kern="100" spc="1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which</a:t>
            </a:r>
            <a:r>
              <a:rPr lang="en-IN" sz="2800" kern="100" spc="12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parts</a:t>
            </a:r>
            <a:r>
              <a:rPr lang="en-IN" sz="2800" kern="100" spc="1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of</a:t>
            </a:r>
            <a:r>
              <a:rPr lang="en-IN" sz="2800" kern="100" spc="1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memory</a:t>
            </a:r>
            <a:r>
              <a:rPr lang="en-IN" sz="2800" kern="100" spc="1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are</a:t>
            </a:r>
            <a:r>
              <a:rPr lang="en-IN" sz="2800" kern="100" spc="1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currently</a:t>
            </a:r>
            <a:r>
              <a:rPr lang="en-IN" sz="2800" kern="100" spc="1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being</a:t>
            </a:r>
            <a:r>
              <a:rPr lang="en-IN" sz="2800" kern="100" spc="1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used</a:t>
            </a:r>
            <a:r>
              <a:rPr lang="en-IN" sz="2800" kern="100" spc="1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IN" sz="2800" kern="100" spc="-25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which process is</a:t>
            </a:r>
            <a:r>
              <a:rPr lang="en-IN" sz="2800" kern="1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using them</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Allocating</a:t>
            </a:r>
            <a:r>
              <a:rPr lang="en-IN" sz="2800" kern="1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IN" sz="2800" kern="1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deallocating</a:t>
            </a:r>
            <a:r>
              <a:rPr lang="en-IN" sz="2800" kern="1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memory</a:t>
            </a:r>
            <a:r>
              <a:rPr lang="en-IN" sz="2800" kern="1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space</a:t>
            </a:r>
            <a:r>
              <a:rPr lang="en-IN" sz="2800" kern="1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as</a:t>
            </a:r>
            <a:r>
              <a:rPr lang="en-IN" sz="2800" kern="1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needed</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Deciding</a:t>
            </a:r>
            <a:r>
              <a:rPr lang="en-IN" sz="2800" kern="100"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which</a:t>
            </a:r>
            <a:r>
              <a:rPr lang="en-IN" sz="2800" kern="100" spc="7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processes</a:t>
            </a:r>
            <a:r>
              <a:rPr lang="en-IN" sz="2800" kern="100" spc="7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(or</a:t>
            </a:r>
            <a:r>
              <a:rPr lang="en-IN" sz="2800" kern="100"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parts</a:t>
            </a:r>
            <a:r>
              <a:rPr lang="en-IN" sz="2800" kern="100" spc="7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of</a:t>
            </a:r>
            <a:r>
              <a:rPr lang="en-IN" sz="2800" kern="100" spc="7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processes)</a:t>
            </a:r>
            <a:r>
              <a:rPr lang="en-IN" sz="2800" kern="100" spc="7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IN" sz="2800" kern="100"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data</a:t>
            </a:r>
            <a:r>
              <a:rPr lang="en-IN" sz="2800" kern="100" spc="7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to</a:t>
            </a:r>
            <a:r>
              <a:rPr lang="en-IN" sz="2800" kern="100"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move</a:t>
            </a:r>
            <a:r>
              <a:rPr lang="en-IN" sz="2800" kern="100" spc="7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into</a:t>
            </a:r>
            <a:r>
              <a:rPr lang="en-IN" sz="2800" kern="100" spc="-25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IN" sz="28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out of memory</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File-System</a:t>
            </a:r>
            <a:r>
              <a:rPr lang="en-IN" sz="2800" b="1" kern="100" spc="1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Management</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Creating</a:t>
            </a:r>
            <a:r>
              <a:rPr lang="en-IN" sz="2800" kern="1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IN" sz="2800" kern="1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deleting</a:t>
            </a:r>
            <a:r>
              <a:rPr lang="en-IN" sz="2800" kern="1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files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Creating</a:t>
            </a:r>
            <a:r>
              <a:rPr lang="en-IN" sz="2800" kern="1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IN" sz="2800" kern="1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deleting</a:t>
            </a:r>
            <a:r>
              <a:rPr lang="en-IN" sz="2800" kern="100"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directories</a:t>
            </a:r>
            <a:r>
              <a:rPr lang="en-IN" sz="2800" kern="1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to</a:t>
            </a:r>
            <a:r>
              <a:rPr lang="en-IN" sz="2800" kern="1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organize</a:t>
            </a:r>
            <a:r>
              <a:rPr lang="en-IN" sz="2800" kern="1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files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Supporting</a:t>
            </a:r>
            <a:r>
              <a:rPr lang="en-IN" sz="2800" kern="1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primitives</a:t>
            </a:r>
            <a:r>
              <a:rPr lang="en-IN" sz="2800" kern="1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for</a:t>
            </a:r>
            <a:r>
              <a:rPr lang="en-IN" sz="2800" kern="1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manipulating</a:t>
            </a:r>
            <a:r>
              <a:rPr lang="en-IN" sz="2800" kern="1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files</a:t>
            </a:r>
            <a:r>
              <a:rPr lang="en-IN" sz="2800" kern="1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IN" sz="2800" kern="1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directories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Mapping</a:t>
            </a:r>
            <a:r>
              <a:rPr lang="en-IN" sz="2800" kern="1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files</a:t>
            </a:r>
            <a:r>
              <a:rPr lang="en-IN" sz="2800" kern="1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onto</a:t>
            </a:r>
            <a:r>
              <a:rPr lang="en-IN" sz="2800" kern="1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mass</a:t>
            </a:r>
            <a:r>
              <a:rPr lang="en-IN" sz="2800" kern="1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storage</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Backing</a:t>
            </a:r>
            <a:r>
              <a:rPr lang="en-IN" sz="2800" kern="1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up</a:t>
            </a:r>
            <a:r>
              <a:rPr lang="en-IN" sz="2800" kern="1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files</a:t>
            </a:r>
            <a:r>
              <a:rPr lang="en-IN" sz="2800" kern="1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on</a:t>
            </a:r>
            <a:r>
              <a:rPr lang="en-IN" sz="2800" kern="1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stable</a:t>
            </a:r>
            <a:r>
              <a:rPr lang="en-IN" sz="2800" kern="1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2800" kern="100" dirty="0" err="1">
                <a:effectLst/>
                <a:latin typeface="Times New Roman" panose="02020603050405020304" pitchFamily="18" charset="0"/>
                <a:ea typeface="Calibri" panose="020F0502020204030204" pitchFamily="34" charset="0"/>
                <a:cs typeface="Times New Roman" panose="02020603050405020304" pitchFamily="18" charset="0"/>
              </a:rPr>
              <a:t>nonvolatile</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2800" kern="1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storage</a:t>
            </a:r>
            <a:r>
              <a:rPr lang="en-IN" sz="2800" kern="1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media</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538798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8737CD-124B-D947-433E-0B861EE9D43B}"/>
              </a:ext>
            </a:extLst>
          </p:cNvPr>
          <p:cNvSpPr>
            <a:spLocks noGrp="1"/>
          </p:cNvSpPr>
          <p:nvPr>
            <p:ph idx="1"/>
          </p:nvPr>
        </p:nvSpPr>
        <p:spPr>
          <a:xfrm>
            <a:off x="838200" y="413886"/>
            <a:ext cx="10515600" cy="5763077"/>
          </a:xfrm>
        </p:spPr>
        <p:txBody>
          <a:bodyPr>
            <a:normAutofit fontScale="70000" lnSpcReduction="20000"/>
          </a:bodyPr>
          <a:lstStyle/>
          <a:p>
            <a:pPr>
              <a:lnSpc>
                <a:spcPct val="107000"/>
              </a:lnSpc>
              <a:spcAft>
                <a:spcPts val="800"/>
              </a:spcAft>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Multiprogramming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increases CPU</a:t>
            </a:r>
            <a:r>
              <a:rPr lang="en-IN" sz="28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utilization</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Multitasking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is a logical extension of multiprogramming, CPU</a:t>
            </a:r>
            <a:r>
              <a:rPr lang="en-IN" sz="2800" kern="100" spc="8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executes</a:t>
            </a:r>
            <a:r>
              <a:rPr lang="en-IN" sz="2800" kern="1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multiple</a:t>
            </a:r>
            <a:r>
              <a:rPr lang="en-IN" sz="2800" kern="1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processes</a:t>
            </a:r>
            <a:r>
              <a:rPr lang="en-IN" sz="2800" kern="1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by</a:t>
            </a:r>
            <a:r>
              <a:rPr lang="en-IN" sz="2800" kern="1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switching</a:t>
            </a:r>
            <a:r>
              <a:rPr lang="en-IN" sz="2800" kern="1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among</a:t>
            </a:r>
            <a:r>
              <a:rPr lang="en-IN" sz="2800" kern="1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them,</a:t>
            </a:r>
            <a:r>
              <a:rPr lang="en-IN" sz="2800" kern="100"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but</a:t>
            </a:r>
            <a:r>
              <a:rPr lang="en-IN" sz="2800" kern="100" spc="-25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IN" sz="2800" kern="1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switches</a:t>
            </a:r>
            <a:r>
              <a:rPr lang="en-IN" sz="2800" kern="100"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occur</a:t>
            </a:r>
            <a:r>
              <a:rPr lang="en-IN" sz="2800" kern="100"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frequently,</a:t>
            </a:r>
            <a:r>
              <a:rPr lang="en-IN" sz="2800" kern="1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providing</a:t>
            </a:r>
            <a:r>
              <a:rPr lang="en-IN" sz="2800" kern="1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IN" sz="2800" kern="100"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user</a:t>
            </a:r>
            <a:r>
              <a:rPr lang="en-IN" sz="2800" kern="1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with</a:t>
            </a:r>
            <a:r>
              <a:rPr lang="en-IN" sz="2800" kern="1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a</a:t>
            </a:r>
            <a:r>
              <a:rPr lang="en-IN" sz="2800" kern="1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fast</a:t>
            </a:r>
            <a:r>
              <a:rPr lang="en-IN" sz="2800" kern="100"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response</a:t>
            </a:r>
            <a:r>
              <a:rPr lang="en-IN" sz="2800" b="1" kern="100"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time</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M</a:t>
            </a:r>
            <a:r>
              <a:rPr lang="en-IN" sz="2800" b="1" i="1" kern="100" dirty="0">
                <a:effectLst/>
                <a:latin typeface="Times New Roman" panose="02020603050405020304" pitchFamily="18" charset="0"/>
                <a:ea typeface="Calibri" panose="020F0502020204030204" pitchFamily="34" charset="0"/>
                <a:cs typeface="Times New Roman" panose="02020603050405020304" pitchFamily="18" charset="0"/>
              </a:rPr>
              <a:t>odes </a:t>
            </a: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of operation</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user mode</a:t>
            </a:r>
            <a:r>
              <a:rPr lang="en-IN" sz="2800" b="1"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and </a:t>
            </a: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kernel mode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(also called </a:t>
            </a: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supervisor mode</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system mode</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 or </a:t>
            </a: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privileged</a:t>
            </a:r>
            <a:r>
              <a:rPr lang="en-IN" sz="2800" b="1"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mode</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Resource Management</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 As we have seen, an operating system is a </a:t>
            </a: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resource manager</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 The system’s CPU,</a:t>
            </a:r>
            <a:r>
              <a:rPr lang="en-IN" sz="28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spc="-5" dirty="0">
                <a:effectLst/>
                <a:latin typeface="Times New Roman" panose="02020603050405020304" pitchFamily="18" charset="0"/>
                <a:ea typeface="Calibri" panose="020F0502020204030204" pitchFamily="34" charset="0"/>
                <a:cs typeface="Times New Roman" panose="02020603050405020304" pitchFamily="18" charset="0"/>
              </a:rPr>
              <a:t>memory</a:t>
            </a:r>
            <a:r>
              <a:rPr lang="en-IN" sz="2800" kern="100" spc="-8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space,</a:t>
            </a:r>
            <a:r>
              <a:rPr lang="en-IN" sz="2800" kern="100" spc="-7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file-storage</a:t>
            </a:r>
            <a:r>
              <a:rPr lang="en-IN" sz="2800" kern="100" spc="-7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space,</a:t>
            </a:r>
            <a:r>
              <a:rPr lang="en-IN" sz="2800" kern="100"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IN" sz="2800" kern="100"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I/O</a:t>
            </a:r>
            <a:r>
              <a:rPr lang="en-IN" sz="2800" kern="100"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devices</a:t>
            </a:r>
            <a:r>
              <a:rPr lang="en-IN" sz="2800" kern="100" spc="-7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are</a:t>
            </a:r>
            <a:r>
              <a:rPr lang="en-IN" sz="2800" kern="100" spc="-7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among</a:t>
            </a:r>
            <a:r>
              <a:rPr lang="en-IN" sz="2800" kern="100"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IN" sz="2800" kern="100" spc="-7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resources</a:t>
            </a:r>
            <a:r>
              <a:rPr lang="en-IN" sz="2800" kern="100" spc="-7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that</a:t>
            </a:r>
            <a:r>
              <a:rPr lang="en-IN" sz="2800" kern="100" spc="-25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IN" sz="2800" kern="1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operating</a:t>
            </a:r>
            <a:r>
              <a:rPr lang="en-IN" sz="28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system</a:t>
            </a:r>
            <a:r>
              <a:rPr lang="en-IN" sz="28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must</a:t>
            </a:r>
            <a:r>
              <a:rPr lang="en-IN" sz="28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manage</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Creating</a:t>
            </a:r>
            <a:r>
              <a:rPr lang="en-IN" sz="2800" kern="1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IN" sz="2800" kern="1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deleting</a:t>
            </a:r>
            <a:r>
              <a:rPr lang="en-IN" sz="2800" kern="1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both</a:t>
            </a:r>
            <a:r>
              <a:rPr lang="en-IN" sz="2800" kern="1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user</a:t>
            </a:r>
            <a:r>
              <a:rPr lang="en-IN" sz="2800" kern="1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IN" sz="2800" kern="1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system</a:t>
            </a:r>
            <a:r>
              <a:rPr lang="en-IN" sz="2800" kern="1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processes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Scheduling</a:t>
            </a:r>
            <a:r>
              <a:rPr lang="en-IN" sz="2800" kern="1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processes</a:t>
            </a:r>
            <a:r>
              <a:rPr lang="en-IN" sz="2800" kern="100"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IN" sz="2800" kern="1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threads</a:t>
            </a:r>
            <a:r>
              <a:rPr lang="en-IN" sz="2800" kern="1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on</a:t>
            </a:r>
            <a:r>
              <a:rPr lang="en-IN" sz="2800" kern="1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IN" sz="2800" kern="1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CPUs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Suspending</a:t>
            </a:r>
            <a:r>
              <a:rPr lang="en-IN" sz="2800" kern="100"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IN" sz="2800" kern="1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resuming</a:t>
            </a:r>
            <a:r>
              <a:rPr lang="en-IN" sz="2800" kern="1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processes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Providing</a:t>
            </a:r>
            <a:r>
              <a:rPr lang="en-IN" sz="2800" kern="100" spc="-7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mechanisms</a:t>
            </a:r>
            <a:r>
              <a:rPr lang="en-IN" sz="2800" kern="1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for</a:t>
            </a:r>
            <a:r>
              <a:rPr lang="en-IN" sz="2800" kern="100"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process</a:t>
            </a:r>
            <a:r>
              <a:rPr lang="en-IN" sz="2800" kern="100"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synchronization</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Providing</a:t>
            </a:r>
            <a:r>
              <a:rPr lang="en-IN" sz="2800" kern="100"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mechanisms</a:t>
            </a:r>
            <a:r>
              <a:rPr lang="en-IN" sz="2800" kern="100"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for</a:t>
            </a:r>
            <a:r>
              <a:rPr lang="en-IN" sz="2800" kern="1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process</a:t>
            </a:r>
            <a:r>
              <a:rPr lang="en-IN" sz="2800" kern="100"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communication</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24868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4CC99-C05E-1E0F-BCD0-22C25CA85779}"/>
              </a:ext>
            </a:extLst>
          </p:cNvPr>
          <p:cNvSpPr>
            <a:spLocks noGrp="1"/>
          </p:cNvSpPr>
          <p:nvPr>
            <p:ph type="title"/>
          </p:nvPr>
        </p:nvSpPr>
        <p:spPr/>
        <p:txBody>
          <a:bodyPr/>
          <a:lstStyle/>
          <a:p>
            <a:r>
              <a:rPr lang="en-US" b="1" dirty="0">
                <a:latin typeface="+mn-lt"/>
              </a:rPr>
              <a:t>Abstract view of an operating system</a:t>
            </a:r>
            <a:endParaRPr lang="en-IN" b="1" dirty="0">
              <a:latin typeface="+mn-lt"/>
            </a:endParaRPr>
          </a:p>
        </p:txBody>
      </p:sp>
      <p:sp>
        <p:nvSpPr>
          <p:cNvPr id="3" name="Content Placeholder 2">
            <a:extLst>
              <a:ext uri="{FF2B5EF4-FFF2-40B4-BE49-F238E27FC236}">
                <a16:creationId xmlns:a16="http://schemas.microsoft.com/office/drawing/2014/main" id="{A0FCE9C4-A3E6-B529-63FE-BF7D464187F6}"/>
              </a:ext>
            </a:extLst>
          </p:cNvPr>
          <p:cNvSpPr>
            <a:spLocks noGrp="1"/>
          </p:cNvSpPr>
          <p:nvPr>
            <p:ph idx="1"/>
          </p:nvPr>
        </p:nvSpPr>
        <p:spPr/>
        <p:txBody>
          <a:bodyPr>
            <a:normAutofit fontScale="85000" lnSpcReduction="20000"/>
          </a:bodyPr>
          <a:lstStyle/>
          <a:p>
            <a:pPr algn="just"/>
            <a:r>
              <a:rPr lang="en-US" b="0" i="0" dirty="0">
                <a:solidFill>
                  <a:srgbClr val="610B38"/>
                </a:solidFill>
                <a:effectLst/>
                <a:latin typeface="erdana"/>
              </a:rPr>
              <a:t>Views of Operating System</a:t>
            </a:r>
          </a:p>
          <a:p>
            <a:pPr algn="just"/>
            <a:r>
              <a:rPr lang="en-US" b="0" i="0" dirty="0">
                <a:solidFill>
                  <a:srgbClr val="333333"/>
                </a:solidFill>
                <a:effectLst/>
                <a:latin typeface="inter-regular"/>
              </a:rPr>
              <a:t>An operating system is a framework that enables user application programs to interact with system hardware. </a:t>
            </a:r>
          </a:p>
          <a:p>
            <a:pPr algn="just"/>
            <a:r>
              <a:rPr lang="en-US" b="0" i="0" dirty="0">
                <a:solidFill>
                  <a:srgbClr val="333333"/>
                </a:solidFill>
                <a:effectLst/>
                <a:latin typeface="inter-regular"/>
              </a:rPr>
              <a:t>The operating system does not perform any functions on its own</a:t>
            </a:r>
          </a:p>
          <a:p>
            <a:pPr algn="just"/>
            <a:r>
              <a:rPr lang="en-US" b="0" i="0" dirty="0">
                <a:solidFill>
                  <a:srgbClr val="333333"/>
                </a:solidFill>
                <a:effectLst/>
                <a:latin typeface="inter-regular"/>
              </a:rPr>
              <a:t>It provides an atmosphere in which various apps and programs can do useful work.</a:t>
            </a:r>
          </a:p>
          <a:p>
            <a:pPr algn="just"/>
            <a:r>
              <a:rPr lang="en-US" b="0" i="0" dirty="0">
                <a:solidFill>
                  <a:srgbClr val="333333"/>
                </a:solidFill>
                <a:effectLst/>
                <a:latin typeface="inter-regular"/>
              </a:rPr>
              <a:t>The operating system may be observed from the point of view of the user or the system, and it is known as the user view and the system view. </a:t>
            </a:r>
          </a:p>
          <a:p>
            <a:pPr algn="just"/>
            <a:r>
              <a:rPr lang="en-US" b="0" i="0" dirty="0">
                <a:solidFill>
                  <a:srgbClr val="333333"/>
                </a:solidFill>
                <a:effectLst/>
                <a:latin typeface="inter-regular"/>
              </a:rPr>
              <a:t>There are mainly two types of views of the operating system. These are as follows:</a:t>
            </a:r>
          </a:p>
          <a:p>
            <a:pPr algn="just">
              <a:buFont typeface="+mj-lt"/>
              <a:buAutoNum type="arabicPeriod"/>
            </a:pPr>
            <a:r>
              <a:rPr lang="en-US" b="1" i="0" dirty="0">
                <a:solidFill>
                  <a:srgbClr val="000000"/>
                </a:solidFill>
                <a:effectLst/>
                <a:latin typeface="inter-bold"/>
              </a:rPr>
              <a:t>User View</a:t>
            </a: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System View</a:t>
            </a: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15342707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E986E-C3C4-0A42-6D80-67786B2865CD}"/>
              </a:ext>
            </a:extLst>
          </p:cNvPr>
          <p:cNvSpPr>
            <a:spLocks noGrp="1"/>
          </p:cNvSpPr>
          <p:nvPr>
            <p:ph type="title"/>
          </p:nvPr>
        </p:nvSpPr>
        <p:spPr/>
        <p:txBody>
          <a:bodyPr/>
          <a:lstStyle/>
          <a:p>
            <a:r>
              <a:rPr lang="en-IN" b="1" dirty="0"/>
              <a:t>Operating system with Monolithic  </a:t>
            </a:r>
            <a:r>
              <a:rPr lang="en-IN" b="1" dirty="0" err="1"/>
              <a:t>Strecture</a:t>
            </a:r>
            <a:r>
              <a:rPr lang="en-IN" b="1" dirty="0"/>
              <a:t> </a:t>
            </a:r>
          </a:p>
        </p:txBody>
      </p:sp>
      <p:pic>
        <p:nvPicPr>
          <p:cNvPr id="7" name="Picture 6">
            <a:extLst>
              <a:ext uri="{FF2B5EF4-FFF2-40B4-BE49-F238E27FC236}">
                <a16:creationId xmlns:a16="http://schemas.microsoft.com/office/drawing/2014/main" id="{C9C144A1-168C-971F-BA04-BC975CE18C69}"/>
              </a:ext>
            </a:extLst>
          </p:cNvPr>
          <p:cNvPicPr>
            <a:picLocks noChangeAspect="1"/>
          </p:cNvPicPr>
          <p:nvPr/>
        </p:nvPicPr>
        <p:blipFill>
          <a:blip r:embed="rId2"/>
          <a:stretch>
            <a:fillRect/>
          </a:stretch>
        </p:blipFill>
        <p:spPr>
          <a:xfrm>
            <a:off x="1646131" y="1239530"/>
            <a:ext cx="8899737" cy="5523527"/>
          </a:xfrm>
          <a:prstGeom prst="rect">
            <a:avLst/>
          </a:prstGeom>
        </p:spPr>
      </p:pic>
    </p:spTree>
    <p:extLst>
      <p:ext uri="{BB962C8B-B14F-4D97-AF65-F5344CB8AC3E}">
        <p14:creationId xmlns:p14="http://schemas.microsoft.com/office/powerpoint/2010/main" val="9916951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080695-170B-BC6F-6A29-681A51E21D6E}"/>
              </a:ext>
            </a:extLst>
          </p:cNvPr>
          <p:cNvSpPr>
            <a:spLocks noGrp="1"/>
          </p:cNvSpPr>
          <p:nvPr>
            <p:ph idx="1"/>
          </p:nvPr>
        </p:nvSpPr>
        <p:spPr>
          <a:xfrm>
            <a:off x="838200" y="404261"/>
            <a:ext cx="10515600" cy="5772702"/>
          </a:xfrm>
        </p:spPr>
        <p:txBody>
          <a:bodyPr>
            <a:normAutofit/>
          </a:bodyPr>
          <a:lstStyle/>
          <a:p>
            <a:pPr marL="590550" marR="325755" algn="just">
              <a:lnSpc>
                <a:spcPct val="83000"/>
              </a:lnSpc>
              <a:spcBef>
                <a:spcPts val="655"/>
              </a:spcBef>
              <a:spcAft>
                <a:spcPts val="0"/>
              </a:spcAft>
            </a:pPr>
            <a:r>
              <a:rPr lang="en-US" sz="2600" spc="-5"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The</a:t>
            </a:r>
            <a:r>
              <a:rPr lang="en-US" sz="2600" spc="-55"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2600" spc="-5"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simplest</a:t>
            </a:r>
            <a:r>
              <a:rPr lang="en-US" sz="2600" spc="-6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2600" spc="-5"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structure</a:t>
            </a:r>
            <a:r>
              <a:rPr lang="en-US" sz="2600" spc="-5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2600" spc="-5"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for</a:t>
            </a:r>
            <a:r>
              <a:rPr lang="en-US" sz="2600" spc="-5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2600" spc="-5"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organizing</a:t>
            </a:r>
            <a:endParaRPr lang="en-IN" sz="2600" dirty="0">
              <a:effectLst/>
              <a:latin typeface="Times New Roman" panose="02020603050405020304" pitchFamily="18" charset="0"/>
              <a:ea typeface="Palatino Linotype" panose="02040502050505030304" pitchFamily="18" charset="0"/>
              <a:cs typeface="Times New Roman" panose="02020603050405020304" pitchFamily="18" charset="0"/>
            </a:endParaRPr>
          </a:p>
          <a:p>
            <a:pPr marL="590550" marR="325755" algn="just">
              <a:lnSpc>
                <a:spcPct val="83000"/>
              </a:lnSpc>
              <a:spcBef>
                <a:spcPts val="655"/>
              </a:spcBef>
              <a:spcAft>
                <a:spcPts val="0"/>
              </a:spcAft>
            </a:pPr>
            <a:r>
              <a:rPr lang="en-US" sz="2600" spc="-5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2600" spc="-5"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An</a:t>
            </a:r>
            <a:r>
              <a:rPr lang="en-US" sz="2600" spc="-5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2600" spc="-5"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operating</a:t>
            </a:r>
            <a:r>
              <a:rPr lang="en-US" sz="2600" spc="-55"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26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system</a:t>
            </a:r>
            <a:r>
              <a:rPr lang="en-US" sz="2600" spc="-55"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26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is</a:t>
            </a:r>
            <a:r>
              <a:rPr lang="en-US" sz="2600" spc="-55"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26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no</a:t>
            </a:r>
            <a:r>
              <a:rPr lang="en-US" sz="2600" spc="-5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26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structure</a:t>
            </a:r>
            <a:r>
              <a:rPr lang="en-US" sz="2600" spc="-5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26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at</a:t>
            </a:r>
            <a:r>
              <a:rPr lang="en-US" sz="2600" spc="-55"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26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all.</a:t>
            </a:r>
            <a:endParaRPr lang="en-IN" sz="2600" dirty="0">
              <a:effectLst/>
              <a:latin typeface="Times New Roman" panose="02020603050405020304" pitchFamily="18" charset="0"/>
              <a:ea typeface="Palatino Linotype" panose="02040502050505030304" pitchFamily="18" charset="0"/>
              <a:cs typeface="Times New Roman" panose="02020603050405020304" pitchFamily="18" charset="0"/>
            </a:endParaRPr>
          </a:p>
          <a:p>
            <a:pPr marL="590550" marR="325755" algn="just">
              <a:lnSpc>
                <a:spcPct val="83000"/>
              </a:lnSpc>
              <a:spcBef>
                <a:spcPts val="655"/>
              </a:spcBef>
              <a:spcAft>
                <a:spcPts val="0"/>
              </a:spcAft>
            </a:pPr>
            <a:r>
              <a:rPr lang="en-US" sz="2600" spc="-5"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All</a:t>
            </a:r>
            <a:r>
              <a:rPr lang="en-US" sz="2600" spc="-6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26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of</a:t>
            </a:r>
            <a:r>
              <a:rPr lang="en-US" sz="2600" spc="-55"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26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the</a:t>
            </a:r>
            <a:r>
              <a:rPr lang="en-US" sz="2600" spc="-55"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26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functionality</a:t>
            </a:r>
            <a:r>
              <a:rPr lang="en-US" sz="2600" spc="-6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26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of</a:t>
            </a:r>
            <a:r>
              <a:rPr lang="en-US" sz="2600" spc="-55"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26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the</a:t>
            </a:r>
            <a:r>
              <a:rPr lang="en-US" sz="2600" spc="-6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26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kernel</a:t>
            </a:r>
            <a:r>
              <a:rPr lang="en-US" sz="2600" spc="-6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26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into</a:t>
            </a:r>
            <a:r>
              <a:rPr lang="en-US" sz="2600" spc="-6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26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a</a:t>
            </a:r>
            <a:r>
              <a:rPr lang="en-US" sz="2600" spc="-6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26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single,</a:t>
            </a:r>
            <a:r>
              <a:rPr lang="en-US" sz="2600" spc="-65"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26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static</a:t>
            </a:r>
            <a:r>
              <a:rPr lang="en-US" sz="2600" spc="-6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26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binary</a:t>
            </a:r>
            <a:r>
              <a:rPr lang="en-US" sz="2600" spc="-55"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26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file</a:t>
            </a:r>
            <a:r>
              <a:rPr lang="en-US" sz="2600" spc="5"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26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that runs in a single address space.</a:t>
            </a:r>
            <a:endParaRPr lang="en-IN" sz="2600" dirty="0">
              <a:effectLst/>
              <a:latin typeface="Times New Roman" panose="02020603050405020304" pitchFamily="18" charset="0"/>
              <a:ea typeface="Palatino Linotype" panose="02040502050505030304" pitchFamily="18" charset="0"/>
              <a:cs typeface="Times New Roman" panose="02020603050405020304" pitchFamily="18" charset="0"/>
            </a:endParaRPr>
          </a:p>
          <a:p>
            <a:pPr marL="589915" marR="324485" algn="just">
              <a:lnSpc>
                <a:spcPct val="83000"/>
              </a:lnSpc>
              <a:spcBef>
                <a:spcPts val="25"/>
              </a:spcBef>
              <a:spcAft>
                <a:spcPts val="0"/>
              </a:spcAft>
            </a:pPr>
            <a:r>
              <a:rPr lang="en-US" sz="2600" dirty="0" err="1">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Eg.</a:t>
            </a:r>
            <a:r>
              <a:rPr lang="en-US" sz="26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original UNIX</a:t>
            </a:r>
            <a:r>
              <a:rPr lang="en-US" sz="2600" spc="5"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26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operating</a:t>
            </a:r>
            <a:r>
              <a:rPr lang="en-US" sz="2600" spc="5"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26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system. </a:t>
            </a:r>
            <a:endParaRPr lang="en-IN" sz="2600" dirty="0">
              <a:effectLst/>
              <a:latin typeface="Times New Roman" panose="02020603050405020304" pitchFamily="18" charset="0"/>
              <a:ea typeface="Palatino Linotype" panose="02040502050505030304" pitchFamily="18" charset="0"/>
              <a:cs typeface="Times New Roman" panose="02020603050405020304" pitchFamily="18" charset="0"/>
            </a:endParaRPr>
          </a:p>
          <a:p>
            <a:pPr marL="589915" marR="324485" algn="just">
              <a:lnSpc>
                <a:spcPct val="83000"/>
              </a:lnSpc>
              <a:spcBef>
                <a:spcPts val="25"/>
              </a:spcBef>
              <a:spcAft>
                <a:spcPts val="0"/>
              </a:spcAft>
            </a:pPr>
            <a:r>
              <a:rPr lang="en-US" sz="26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Everything below the system-call</a:t>
            </a:r>
            <a:r>
              <a:rPr lang="en-US" sz="2600" spc="5"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26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interface and above the physical hardware is the kernel. The kernel provides</a:t>
            </a:r>
            <a:r>
              <a:rPr lang="en-US" sz="2600" spc="5"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26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the file system, CPU scheduling, memory management, and other operating-</a:t>
            </a:r>
            <a:r>
              <a:rPr lang="en-US" sz="2600" spc="5"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26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system functions through system calls. Taken in sum, that is an enormous</a:t>
            </a:r>
            <a:r>
              <a:rPr lang="en-US" sz="2600" spc="5"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26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amount</a:t>
            </a:r>
            <a:r>
              <a:rPr lang="en-US" sz="2600" spc="-15"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26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of</a:t>
            </a:r>
            <a:r>
              <a:rPr lang="en-US" sz="2600" spc="-15"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26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functionality</a:t>
            </a:r>
            <a:r>
              <a:rPr lang="en-US" sz="2600" spc="-5"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26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to</a:t>
            </a:r>
            <a:r>
              <a:rPr lang="en-US" sz="2600" spc="-25"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26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be</a:t>
            </a:r>
            <a:r>
              <a:rPr lang="en-US" sz="2600" spc="-15"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26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combined</a:t>
            </a:r>
            <a:r>
              <a:rPr lang="en-US" sz="2600" spc="-15"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26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into</a:t>
            </a:r>
            <a:r>
              <a:rPr lang="en-US" sz="2600" spc="-15"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26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one</a:t>
            </a:r>
            <a:r>
              <a:rPr lang="en-US" sz="2600" spc="-1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26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single</a:t>
            </a:r>
            <a:r>
              <a:rPr lang="en-US" sz="2600" spc="-2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26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address</a:t>
            </a:r>
            <a:r>
              <a:rPr lang="en-US" sz="2600" spc="-25"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26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space.</a:t>
            </a:r>
          </a:p>
          <a:p>
            <a:pPr marL="589915" marR="324485" algn="just">
              <a:lnSpc>
                <a:spcPct val="83000"/>
              </a:lnSpc>
              <a:spcBef>
                <a:spcPts val="25"/>
              </a:spcBef>
              <a:spcAft>
                <a:spcPts val="0"/>
              </a:spcAft>
            </a:pPr>
            <a:r>
              <a:rPr lang="en-US" sz="26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The Linux</a:t>
            </a:r>
            <a:r>
              <a:rPr lang="en-US" sz="2600" spc="5"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26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kernel is monolithic in that it runs entirely in kernel mode in a single address</a:t>
            </a:r>
            <a:r>
              <a:rPr lang="en-US" sz="2600" spc="-25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26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space.</a:t>
            </a:r>
          </a:p>
          <a:p>
            <a:pPr marL="589915" marR="324485" algn="just">
              <a:lnSpc>
                <a:spcPct val="83000"/>
              </a:lnSpc>
              <a:spcBef>
                <a:spcPts val="25"/>
              </a:spcBef>
              <a:spcAft>
                <a:spcPts val="0"/>
              </a:spcAft>
            </a:pPr>
            <a:r>
              <a:rPr lang="en-US" sz="2600" kern="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The monolithic approach is often known as a </a:t>
            </a:r>
            <a:r>
              <a:rPr lang="en-US" sz="2600" b="1" kern="0" dirty="0">
                <a:solidFill>
                  <a:srgbClr val="00AEEF"/>
                </a:solidFill>
                <a:effectLst/>
                <a:latin typeface="Times New Roman" panose="02020603050405020304" pitchFamily="18" charset="0"/>
                <a:ea typeface="Palatino Linotype" panose="02040502050505030304" pitchFamily="18" charset="0"/>
                <a:cs typeface="Times New Roman" panose="02020603050405020304" pitchFamily="18" charset="0"/>
              </a:rPr>
              <a:t>tightly coupled </a:t>
            </a:r>
            <a:r>
              <a:rPr lang="en-US" sz="2600" kern="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system because</a:t>
            </a:r>
            <a:r>
              <a:rPr lang="en-US" sz="2600" kern="0" spc="-255"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2600" kern="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changes to one part of the system can have wide-ranging effects on other parts.</a:t>
            </a:r>
            <a:r>
              <a:rPr lang="en-US" sz="2600" kern="0" spc="5"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endParaRPr lang="en-IN" sz="2600" dirty="0">
              <a:latin typeface="Times New Roman" panose="02020603050405020304" pitchFamily="18" charset="0"/>
              <a:cs typeface="Times New Roman" panose="02020603050405020304" pitchFamily="18" charset="0"/>
            </a:endParaRPr>
          </a:p>
          <a:p>
            <a:pPr marL="589915" marR="325755" indent="0" algn="just">
              <a:lnSpc>
                <a:spcPct val="83000"/>
              </a:lnSpc>
              <a:spcBef>
                <a:spcPts val="50"/>
              </a:spcBef>
              <a:spcAft>
                <a:spcPts val="0"/>
              </a:spcAft>
              <a:buNone/>
            </a:pPr>
            <a:endParaRPr lang="en-IN" dirty="0">
              <a:effectLst/>
              <a:latin typeface="Times New Roman" panose="02020603050405020304" pitchFamily="18" charset="0"/>
              <a:ea typeface="Palatino Linotype" panose="0204050205050503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6704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1B9CAE9-835F-FCE5-369F-6C2B9B35DCA8}"/>
              </a:ext>
            </a:extLst>
          </p:cNvPr>
          <p:cNvPicPr>
            <a:picLocks noGrp="1" noChangeAspect="1"/>
          </p:cNvPicPr>
          <p:nvPr>
            <p:ph idx="1"/>
          </p:nvPr>
        </p:nvPicPr>
        <p:blipFill>
          <a:blip r:embed="rId2"/>
          <a:stretch>
            <a:fillRect/>
          </a:stretch>
        </p:blipFill>
        <p:spPr>
          <a:xfrm>
            <a:off x="2780126" y="118744"/>
            <a:ext cx="5218468" cy="6813999"/>
          </a:xfrm>
        </p:spPr>
      </p:pic>
    </p:spTree>
    <p:extLst>
      <p:ext uri="{BB962C8B-B14F-4D97-AF65-F5344CB8AC3E}">
        <p14:creationId xmlns:p14="http://schemas.microsoft.com/office/powerpoint/2010/main" val="32357204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7597853-F323-3B4A-93F4-1CB46A9A0A8D}"/>
              </a:ext>
            </a:extLst>
          </p:cNvPr>
          <p:cNvPicPr>
            <a:picLocks noGrp="1" noChangeAspect="1"/>
          </p:cNvPicPr>
          <p:nvPr>
            <p:ph idx="1"/>
          </p:nvPr>
        </p:nvPicPr>
        <p:blipFill>
          <a:blip r:embed="rId2"/>
          <a:stretch>
            <a:fillRect/>
          </a:stretch>
        </p:blipFill>
        <p:spPr>
          <a:xfrm>
            <a:off x="1464058" y="223007"/>
            <a:ext cx="7140927" cy="5888133"/>
          </a:xfrm>
        </p:spPr>
      </p:pic>
    </p:spTree>
    <p:extLst>
      <p:ext uri="{BB962C8B-B14F-4D97-AF65-F5344CB8AC3E}">
        <p14:creationId xmlns:p14="http://schemas.microsoft.com/office/powerpoint/2010/main" val="30425499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0E0ED-133C-5424-CE13-E7D7B3103B5C}"/>
              </a:ext>
            </a:extLst>
          </p:cNvPr>
          <p:cNvSpPr>
            <a:spLocks noGrp="1"/>
          </p:cNvSpPr>
          <p:nvPr>
            <p:ph type="title"/>
          </p:nvPr>
        </p:nvSpPr>
        <p:spPr/>
        <p:txBody>
          <a:bodyPr/>
          <a:lstStyle/>
          <a:p>
            <a:r>
              <a:rPr lang="en-IN" b="1" dirty="0"/>
              <a:t>Microkernel Based Operating System</a:t>
            </a:r>
          </a:p>
        </p:txBody>
      </p:sp>
      <p:pic>
        <p:nvPicPr>
          <p:cNvPr id="5" name="Content Placeholder 4">
            <a:extLst>
              <a:ext uri="{FF2B5EF4-FFF2-40B4-BE49-F238E27FC236}">
                <a16:creationId xmlns:a16="http://schemas.microsoft.com/office/drawing/2014/main" id="{45F752F5-E58B-1E2D-5223-39978BFC396A}"/>
              </a:ext>
            </a:extLst>
          </p:cNvPr>
          <p:cNvPicPr>
            <a:picLocks noGrp="1" noChangeAspect="1"/>
          </p:cNvPicPr>
          <p:nvPr>
            <p:ph idx="1"/>
          </p:nvPr>
        </p:nvPicPr>
        <p:blipFill>
          <a:blip r:embed="rId2"/>
          <a:stretch>
            <a:fillRect/>
          </a:stretch>
        </p:blipFill>
        <p:spPr>
          <a:xfrm>
            <a:off x="1077423" y="2101781"/>
            <a:ext cx="9346737" cy="4596395"/>
          </a:xfrm>
        </p:spPr>
      </p:pic>
    </p:spTree>
    <p:extLst>
      <p:ext uri="{BB962C8B-B14F-4D97-AF65-F5344CB8AC3E}">
        <p14:creationId xmlns:p14="http://schemas.microsoft.com/office/powerpoint/2010/main" val="27828581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35C831-C033-CDA5-58CC-4A1D2BAD35F5}"/>
              </a:ext>
            </a:extLst>
          </p:cNvPr>
          <p:cNvSpPr>
            <a:spLocks noGrp="1"/>
          </p:cNvSpPr>
          <p:nvPr>
            <p:ph idx="1"/>
          </p:nvPr>
        </p:nvSpPr>
        <p:spPr>
          <a:xfrm>
            <a:off x="838200" y="192505"/>
            <a:ext cx="10515600" cy="5984458"/>
          </a:xfrm>
        </p:spPr>
        <p:txBody>
          <a:bodyPr/>
          <a:lstStyle/>
          <a:p>
            <a:r>
              <a:rPr lang="en-US" sz="18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As UNIX</a:t>
            </a:r>
            <a:r>
              <a:rPr lang="en-US" sz="1800" spc="225"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18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expanded, the</a:t>
            </a:r>
            <a:r>
              <a:rPr lang="en-US" sz="1800" spc="26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18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kernel became</a:t>
            </a:r>
            <a:r>
              <a:rPr lang="en-US" sz="1800" spc="265"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18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large and</a:t>
            </a:r>
            <a:r>
              <a:rPr lang="en-US" sz="1800" spc="26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18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difficult to manage.</a:t>
            </a:r>
            <a:r>
              <a:rPr lang="en-US" sz="1800" spc="5"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p>
          <a:p>
            <a:r>
              <a:rPr lang="en-US" sz="18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In the mid-1980s, researchers at Carnegie Mellon University developed an</a:t>
            </a:r>
            <a:r>
              <a:rPr lang="en-US" sz="1800" spc="5"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18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operating system called </a:t>
            </a:r>
            <a:r>
              <a:rPr lang="en-US" sz="1800" b="1" dirty="0">
                <a:solidFill>
                  <a:srgbClr val="00AEEF"/>
                </a:solidFill>
                <a:effectLst/>
                <a:latin typeface="Times New Roman" panose="02020603050405020304" pitchFamily="18" charset="0"/>
                <a:ea typeface="Palatino Linotype" panose="02040502050505030304" pitchFamily="18" charset="0"/>
                <a:cs typeface="Times New Roman" panose="02020603050405020304" pitchFamily="18" charset="0"/>
              </a:rPr>
              <a:t>Mach </a:t>
            </a:r>
            <a:r>
              <a:rPr lang="en-US" sz="18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that modularized the kernel using the </a:t>
            </a:r>
            <a:r>
              <a:rPr lang="en-US" sz="1800" b="1" dirty="0">
                <a:solidFill>
                  <a:srgbClr val="00AEEF"/>
                </a:solidFill>
                <a:effectLst/>
                <a:latin typeface="Times New Roman" panose="02020603050405020304" pitchFamily="18" charset="0"/>
                <a:ea typeface="Palatino Linotype" panose="02040502050505030304" pitchFamily="18" charset="0"/>
                <a:cs typeface="Times New Roman" panose="02020603050405020304" pitchFamily="18" charset="0"/>
              </a:rPr>
              <a:t>micro-</a:t>
            </a:r>
            <a:r>
              <a:rPr lang="en-US" sz="1800" b="1" spc="5" dirty="0">
                <a:solidFill>
                  <a:srgbClr val="00AEEF"/>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1800" b="1" dirty="0">
                <a:solidFill>
                  <a:srgbClr val="00AEEF"/>
                </a:solidFill>
                <a:effectLst/>
                <a:latin typeface="Times New Roman" panose="02020603050405020304" pitchFamily="18" charset="0"/>
                <a:ea typeface="Palatino Linotype" panose="02040502050505030304" pitchFamily="18" charset="0"/>
                <a:cs typeface="Times New Roman" panose="02020603050405020304" pitchFamily="18" charset="0"/>
              </a:rPr>
              <a:t>kernel</a:t>
            </a:r>
            <a:r>
              <a:rPr lang="en-US" sz="1800" b="1" spc="45" dirty="0">
                <a:solidFill>
                  <a:srgbClr val="00AEEF"/>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18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approach.</a:t>
            </a:r>
          </a:p>
          <a:p>
            <a:r>
              <a:rPr lang="en-US" sz="18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This</a:t>
            </a:r>
            <a:r>
              <a:rPr lang="en-US" sz="1800" spc="55"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18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method</a:t>
            </a:r>
            <a:r>
              <a:rPr lang="en-US" sz="1800" spc="5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18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structures</a:t>
            </a:r>
            <a:r>
              <a:rPr lang="en-US" sz="1800" spc="45"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18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the</a:t>
            </a:r>
            <a:r>
              <a:rPr lang="en-US" sz="1800" spc="5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18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operating</a:t>
            </a:r>
            <a:r>
              <a:rPr lang="en-US" sz="1800" spc="5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18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system</a:t>
            </a:r>
            <a:r>
              <a:rPr lang="en-US" sz="1800" spc="5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18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by</a:t>
            </a:r>
            <a:r>
              <a:rPr lang="en-US" sz="1800" spc="55"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18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removing all</a:t>
            </a:r>
            <a:r>
              <a:rPr lang="en-US" sz="1800" spc="-3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18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non essential</a:t>
            </a:r>
            <a:r>
              <a:rPr lang="en-US" sz="1800" spc="-2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18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components</a:t>
            </a:r>
            <a:r>
              <a:rPr lang="en-US" sz="1800" spc="-2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18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from</a:t>
            </a:r>
            <a:r>
              <a:rPr lang="en-US" sz="1800" spc="-25"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18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the</a:t>
            </a:r>
            <a:r>
              <a:rPr lang="en-US" sz="1800" spc="-2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18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kernel</a:t>
            </a:r>
            <a:r>
              <a:rPr lang="en-US" sz="1800" spc="-25"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18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and</a:t>
            </a:r>
            <a:r>
              <a:rPr lang="en-US" sz="1800" spc="-2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18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implementing</a:t>
            </a:r>
            <a:r>
              <a:rPr lang="en-US" sz="1800" spc="-3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18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them</a:t>
            </a:r>
            <a:r>
              <a:rPr lang="en-US" sz="1800" spc="-25"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18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as</a:t>
            </a:r>
            <a:r>
              <a:rPr lang="en-US" sz="1800" spc="-2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18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user-</a:t>
            </a:r>
            <a:r>
              <a:rPr lang="en-US" sz="1800" spc="-25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18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level programs that reside in separate address spaces</a:t>
            </a:r>
          </a:p>
          <a:p>
            <a:pPr marL="0" indent="0">
              <a:buNone/>
            </a:pPr>
            <a:r>
              <a:rPr lang="en-US" sz="1800" b="1" dirty="0">
                <a:solidFill>
                  <a:srgbClr val="231F20"/>
                </a:solidFill>
                <a:latin typeface="Times New Roman" panose="02020603050405020304" pitchFamily="18" charset="0"/>
                <a:ea typeface="Palatino Linotype" panose="02040502050505030304" pitchFamily="18" charset="0"/>
                <a:cs typeface="Times New Roman" panose="02020603050405020304" pitchFamily="18" charset="0"/>
              </a:rPr>
              <a:t>Advantages :- </a:t>
            </a:r>
          </a:p>
          <a:p>
            <a:r>
              <a:rPr lang="en-US" sz="18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Flexibility </a:t>
            </a:r>
          </a:p>
          <a:p>
            <a:r>
              <a:rPr lang="en-US" sz="18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Extensibility</a:t>
            </a:r>
          </a:p>
          <a:p>
            <a:r>
              <a:rPr lang="en-US" sz="1800" dirty="0">
                <a:solidFill>
                  <a:srgbClr val="231F20"/>
                </a:solidFill>
                <a:latin typeface="Times New Roman" panose="02020603050405020304" pitchFamily="18" charset="0"/>
                <a:ea typeface="Palatino Linotype" panose="02040502050505030304" pitchFamily="18" charset="0"/>
                <a:cs typeface="Times New Roman" panose="02020603050405020304" pitchFamily="18" charset="0"/>
              </a:rPr>
              <a:t>Safety</a:t>
            </a:r>
          </a:p>
          <a:p>
            <a:r>
              <a:rPr lang="en-US" sz="18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Hardware Independent </a:t>
            </a:r>
          </a:p>
          <a:p>
            <a:r>
              <a:rPr lang="en-US" sz="18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Correctness</a:t>
            </a:r>
          </a:p>
          <a:p>
            <a:r>
              <a:rPr lang="en-US" sz="1800" dirty="0">
                <a:solidFill>
                  <a:srgbClr val="231F20"/>
                </a:solidFill>
                <a:latin typeface="Times New Roman" panose="02020603050405020304" pitchFamily="18" charset="0"/>
                <a:ea typeface="Palatino Linotype" panose="02040502050505030304" pitchFamily="18" charset="0"/>
                <a:cs typeface="Times New Roman" panose="02020603050405020304" pitchFamily="18" charset="0"/>
              </a:rPr>
              <a:t>Modularity </a:t>
            </a:r>
          </a:p>
          <a:p>
            <a:pPr marL="0" indent="0">
              <a:buNone/>
            </a:pPr>
            <a:r>
              <a:rPr lang="en-IN" sz="1800" b="1" dirty="0">
                <a:effectLst/>
                <a:latin typeface="Times New Roman" panose="02020603050405020304" pitchFamily="18" charset="0"/>
                <a:ea typeface="Palatino Linotype" panose="02040502050505030304" pitchFamily="18" charset="0"/>
                <a:cs typeface="Times New Roman" panose="02020603050405020304" pitchFamily="18" charset="0"/>
              </a:rPr>
              <a:t>Disadvantages/ Issues :- </a:t>
            </a:r>
          </a:p>
          <a:p>
            <a:r>
              <a:rPr lang="en-IN" sz="1800" dirty="0">
                <a:latin typeface="Times New Roman" panose="02020603050405020304" pitchFamily="18" charset="0"/>
                <a:ea typeface="Palatino Linotype" panose="02040502050505030304" pitchFamily="18" charset="0"/>
                <a:cs typeface="Times New Roman" panose="02020603050405020304" pitchFamily="18" charset="0"/>
              </a:rPr>
              <a:t>Slow</a:t>
            </a:r>
          </a:p>
          <a:p>
            <a:r>
              <a:rPr lang="en-IN" sz="1800" dirty="0">
                <a:effectLst/>
                <a:latin typeface="Times New Roman" panose="02020603050405020304" pitchFamily="18" charset="0"/>
                <a:ea typeface="Palatino Linotype" panose="02040502050505030304" pitchFamily="18" charset="0"/>
                <a:cs typeface="Times New Roman" panose="02020603050405020304" pitchFamily="18" charset="0"/>
              </a:rPr>
              <a:t>Interposes Communication </a:t>
            </a:r>
          </a:p>
          <a:p>
            <a:r>
              <a:rPr lang="en-IN" sz="1800" dirty="0">
                <a:latin typeface="Times New Roman" panose="02020603050405020304" pitchFamily="18" charset="0"/>
                <a:ea typeface="Palatino Linotype" panose="02040502050505030304" pitchFamily="18" charset="0"/>
                <a:cs typeface="Times New Roman" panose="02020603050405020304" pitchFamily="18" charset="0"/>
              </a:rPr>
              <a:t>Virtual Memory Management </a:t>
            </a:r>
            <a:endParaRPr lang="en-IN" sz="1800" dirty="0">
              <a:effectLst/>
              <a:latin typeface="Times New Roman" panose="02020603050405020304" pitchFamily="18" charset="0"/>
              <a:ea typeface="Palatino Linotype" panose="02040502050505030304" pitchFamily="18" charset="0"/>
              <a:cs typeface="Times New Roman" panose="02020603050405020304" pitchFamily="18" charset="0"/>
            </a:endParaRPr>
          </a:p>
        </p:txBody>
      </p:sp>
    </p:spTree>
    <p:extLst>
      <p:ext uri="{BB962C8B-B14F-4D97-AF65-F5344CB8AC3E}">
        <p14:creationId xmlns:p14="http://schemas.microsoft.com/office/powerpoint/2010/main" val="14169644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7DE74-F0FE-A3FE-60A5-BB6DC9B5AA1A}"/>
              </a:ext>
            </a:extLst>
          </p:cNvPr>
          <p:cNvSpPr>
            <a:spLocks noGrp="1"/>
          </p:cNvSpPr>
          <p:nvPr>
            <p:ph type="title"/>
          </p:nvPr>
        </p:nvSpPr>
        <p:spPr>
          <a:xfrm>
            <a:off x="838200" y="365126"/>
            <a:ext cx="10515600" cy="741780"/>
          </a:xfrm>
        </p:spPr>
        <p:txBody>
          <a:bodyPr>
            <a:noAutofit/>
          </a:bodyPr>
          <a:lstStyle/>
          <a:p>
            <a:pPr algn="ctr"/>
            <a:r>
              <a:rPr lang="en-US" sz="3200" b="1"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Types</a:t>
            </a:r>
            <a:r>
              <a:rPr lang="en-US" sz="3200" b="1" spc="-25"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3200" b="1"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of</a:t>
            </a:r>
            <a:r>
              <a:rPr lang="en-US" sz="3200" b="1" spc="-2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3200" b="1"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System</a:t>
            </a:r>
            <a:r>
              <a:rPr lang="en-US" sz="3200" b="1" spc="-2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3200" b="1"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Calls</a:t>
            </a:r>
            <a:br>
              <a:rPr lang="en-IN" sz="3200" dirty="0">
                <a:effectLst/>
                <a:latin typeface="Times New Roman" panose="02020603050405020304" pitchFamily="18" charset="0"/>
                <a:ea typeface="Palatino Linotype" panose="02040502050505030304" pitchFamily="18" charset="0"/>
                <a:cs typeface="Times New Roman" panose="02020603050405020304" pitchFamily="18" charset="0"/>
              </a:rPr>
            </a:br>
            <a:endParaRPr lang="en-IN" sz="6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F27541C-7BAC-86CF-E830-A230BA6DE251}"/>
              </a:ext>
            </a:extLst>
          </p:cNvPr>
          <p:cNvSpPr>
            <a:spLocks noGrp="1"/>
          </p:cNvSpPr>
          <p:nvPr>
            <p:ph idx="1"/>
          </p:nvPr>
        </p:nvSpPr>
        <p:spPr>
          <a:xfrm>
            <a:off x="838200" y="827773"/>
            <a:ext cx="10515600" cy="5349190"/>
          </a:xfrm>
        </p:spPr>
        <p:txBody>
          <a:bodyPr>
            <a:normAutofit/>
          </a:bodyPr>
          <a:lstStyle/>
          <a:p>
            <a:pPr marL="2057400" lvl="4" indent="-228600">
              <a:spcBef>
                <a:spcPts val="340"/>
              </a:spcBef>
              <a:spcAft>
                <a:spcPts val="0"/>
              </a:spcAft>
              <a:buClr>
                <a:srgbClr val="00AEEF"/>
              </a:buClr>
              <a:buSzPts val="1250"/>
              <a:buFont typeface="Palatino Linotype" panose="02040502050505030304" pitchFamily="18" charset="0"/>
              <a:buChar char="•"/>
              <a:tabLst>
                <a:tab pos="970280" algn="l"/>
              </a:tabLst>
            </a:pPr>
            <a:r>
              <a:rPr lang="en-US" sz="24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Process</a:t>
            </a:r>
            <a:r>
              <a:rPr lang="en-US" sz="2400" spc="-55"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24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control</a:t>
            </a:r>
            <a:endParaRPr lang="en-IN" sz="2800" dirty="0">
              <a:effectLst/>
              <a:latin typeface="Times New Roman" panose="02020603050405020304" pitchFamily="18" charset="0"/>
              <a:ea typeface="Palatino Linotype" panose="02040502050505030304" pitchFamily="18" charset="0"/>
              <a:cs typeface="Times New Roman" panose="02020603050405020304" pitchFamily="18" charset="0"/>
            </a:endParaRPr>
          </a:p>
          <a:p>
            <a:pPr marL="2514600" lvl="5" indent="-228600">
              <a:spcBef>
                <a:spcPts val="100"/>
              </a:spcBef>
              <a:spcAft>
                <a:spcPts val="0"/>
              </a:spcAft>
              <a:buClr>
                <a:srgbClr val="231F20"/>
              </a:buClr>
              <a:buSzPts val="1050"/>
              <a:buFont typeface="Lucida Sans Unicode" panose="020B0602030504020204" pitchFamily="34" charset="0"/>
              <a:buChar char="◦"/>
              <a:tabLst>
                <a:tab pos="1155700" algn="l"/>
              </a:tabLst>
            </a:pPr>
            <a:r>
              <a:rPr lang="en-US" sz="24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create</a:t>
            </a:r>
            <a:r>
              <a:rPr lang="en-US" sz="2400" spc="-35"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4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process,</a:t>
            </a:r>
            <a:r>
              <a:rPr lang="en-US" sz="2400" spc="-35"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4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terminate</a:t>
            </a:r>
            <a:r>
              <a:rPr lang="en-US" sz="2400" spc="-35"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4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process</a:t>
            </a:r>
            <a:endParaRPr lang="en-IN" sz="2800" dirty="0">
              <a:effectLst/>
              <a:latin typeface="Times New Roman" panose="02020603050405020304" pitchFamily="18" charset="0"/>
              <a:ea typeface="Lucida Sans Unicode" panose="020B0602030504020204" pitchFamily="34" charset="0"/>
              <a:cs typeface="Times New Roman" panose="02020603050405020304" pitchFamily="18" charset="0"/>
            </a:endParaRPr>
          </a:p>
          <a:p>
            <a:pPr marL="2514600" lvl="5" indent="-228600">
              <a:spcBef>
                <a:spcPts val="175"/>
              </a:spcBef>
              <a:spcAft>
                <a:spcPts val="0"/>
              </a:spcAft>
              <a:buClr>
                <a:srgbClr val="231F20"/>
              </a:buClr>
              <a:buSzPts val="1050"/>
              <a:buFont typeface="Lucida Sans Unicode" panose="020B0602030504020204" pitchFamily="34" charset="0"/>
              <a:buChar char="◦"/>
              <a:tabLst>
                <a:tab pos="1155700" algn="l"/>
              </a:tabLst>
            </a:pPr>
            <a:r>
              <a:rPr lang="en-US" sz="24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load,</a:t>
            </a:r>
            <a:r>
              <a:rPr lang="en-US" sz="2400" spc="-15"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4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execute</a:t>
            </a:r>
            <a:endParaRPr lang="en-IN" sz="2800" dirty="0">
              <a:effectLst/>
              <a:latin typeface="Times New Roman" panose="02020603050405020304" pitchFamily="18" charset="0"/>
              <a:ea typeface="Lucida Sans Unicode" panose="020B0602030504020204" pitchFamily="34" charset="0"/>
              <a:cs typeface="Times New Roman" panose="02020603050405020304" pitchFamily="18" charset="0"/>
            </a:endParaRPr>
          </a:p>
          <a:p>
            <a:pPr marL="2514600" lvl="5" indent="-228600">
              <a:spcBef>
                <a:spcPts val="180"/>
              </a:spcBef>
              <a:spcAft>
                <a:spcPts val="0"/>
              </a:spcAft>
              <a:buClr>
                <a:srgbClr val="231F20"/>
              </a:buClr>
              <a:buSzPts val="1050"/>
              <a:buFont typeface="Lucida Sans Unicode" panose="020B0602030504020204" pitchFamily="34" charset="0"/>
              <a:buChar char="◦"/>
              <a:tabLst>
                <a:tab pos="1155700" algn="l"/>
              </a:tabLst>
            </a:pPr>
            <a:r>
              <a:rPr lang="en-US" sz="24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get</a:t>
            </a:r>
            <a:r>
              <a:rPr lang="en-US" sz="2400" spc="-3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4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process</a:t>
            </a:r>
            <a:r>
              <a:rPr lang="en-US" sz="2400" spc="-25"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4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attributes,</a:t>
            </a:r>
            <a:r>
              <a:rPr lang="en-US" sz="2400" spc="-35"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4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set</a:t>
            </a:r>
            <a:r>
              <a:rPr lang="en-US" sz="2400" spc="-25"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4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process</a:t>
            </a:r>
            <a:r>
              <a:rPr lang="en-US" sz="2400" spc="-3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4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attributes</a:t>
            </a:r>
            <a:endParaRPr lang="en-IN" sz="2800" dirty="0">
              <a:effectLst/>
              <a:latin typeface="Times New Roman" panose="02020603050405020304" pitchFamily="18" charset="0"/>
              <a:ea typeface="Lucida Sans Unicode" panose="020B0602030504020204" pitchFamily="34" charset="0"/>
              <a:cs typeface="Times New Roman" panose="02020603050405020304" pitchFamily="18" charset="0"/>
            </a:endParaRPr>
          </a:p>
          <a:p>
            <a:pPr marL="2514600" lvl="5" indent="-228600">
              <a:spcBef>
                <a:spcPts val="180"/>
              </a:spcBef>
              <a:spcAft>
                <a:spcPts val="0"/>
              </a:spcAft>
              <a:buClr>
                <a:srgbClr val="231F20"/>
              </a:buClr>
              <a:buSzPts val="1050"/>
              <a:buFont typeface="Lucida Sans Unicode" panose="020B0602030504020204" pitchFamily="34" charset="0"/>
              <a:buChar char="◦"/>
              <a:tabLst>
                <a:tab pos="1155700" algn="l"/>
              </a:tabLst>
            </a:pPr>
            <a:r>
              <a:rPr lang="en-US" sz="24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wait</a:t>
            </a:r>
            <a:r>
              <a:rPr lang="en-US" sz="2400" spc="-15"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4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event,</a:t>
            </a:r>
            <a:r>
              <a:rPr lang="en-US" sz="2400" spc="-25"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4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signal</a:t>
            </a:r>
            <a:r>
              <a:rPr lang="en-US" sz="2400" spc="-2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4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event</a:t>
            </a:r>
            <a:endParaRPr lang="en-IN" sz="2800" dirty="0">
              <a:effectLst/>
              <a:latin typeface="Times New Roman" panose="02020603050405020304" pitchFamily="18" charset="0"/>
              <a:ea typeface="Lucida Sans Unicode" panose="020B0602030504020204" pitchFamily="34" charset="0"/>
              <a:cs typeface="Times New Roman" panose="02020603050405020304" pitchFamily="18" charset="0"/>
            </a:endParaRPr>
          </a:p>
          <a:p>
            <a:pPr marL="2514600" lvl="5" indent="-228600">
              <a:spcBef>
                <a:spcPts val="180"/>
              </a:spcBef>
              <a:spcAft>
                <a:spcPts val="0"/>
              </a:spcAft>
              <a:buClr>
                <a:srgbClr val="231F20"/>
              </a:buClr>
              <a:buSzPts val="1050"/>
              <a:buFont typeface="Lucida Sans Unicode" panose="020B0602030504020204" pitchFamily="34" charset="0"/>
              <a:buChar char="◦"/>
              <a:tabLst>
                <a:tab pos="1155700" algn="l"/>
              </a:tabLst>
            </a:pPr>
            <a:r>
              <a:rPr lang="en-US" sz="24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allocate</a:t>
            </a:r>
            <a:r>
              <a:rPr lang="en-US" sz="2400" spc="-4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4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and</a:t>
            </a:r>
            <a:r>
              <a:rPr lang="en-US" sz="2400" spc="-35"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4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free</a:t>
            </a:r>
            <a:r>
              <a:rPr lang="en-US" sz="2400" spc="-4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4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memory</a:t>
            </a:r>
            <a:endParaRPr lang="en-IN" sz="2800" dirty="0">
              <a:effectLst/>
              <a:latin typeface="Times New Roman" panose="02020603050405020304" pitchFamily="18" charset="0"/>
              <a:ea typeface="Lucida Sans Unicode" panose="020B0602030504020204" pitchFamily="34" charset="0"/>
              <a:cs typeface="Times New Roman" panose="02020603050405020304" pitchFamily="18" charset="0"/>
            </a:endParaRPr>
          </a:p>
          <a:p>
            <a:pPr marL="2057400" lvl="4" indent="-228600">
              <a:lnSpc>
                <a:spcPts val="1565"/>
              </a:lnSpc>
              <a:spcBef>
                <a:spcPts val="190"/>
              </a:spcBef>
              <a:spcAft>
                <a:spcPts val="0"/>
              </a:spcAft>
              <a:buClr>
                <a:srgbClr val="00AEEF"/>
              </a:buClr>
              <a:buSzPts val="1250"/>
              <a:buFont typeface="Palatino Linotype" panose="02040502050505030304" pitchFamily="18" charset="0"/>
              <a:buChar char="•"/>
              <a:tabLst>
                <a:tab pos="970280" algn="l"/>
              </a:tabLst>
            </a:pPr>
            <a:r>
              <a:rPr lang="en-US" sz="24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File</a:t>
            </a:r>
            <a:r>
              <a:rPr lang="en-US" sz="2400" spc="-2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24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management</a:t>
            </a:r>
            <a:endParaRPr lang="en-IN" sz="2800" dirty="0">
              <a:effectLst/>
              <a:latin typeface="Times New Roman" panose="02020603050405020304" pitchFamily="18" charset="0"/>
              <a:ea typeface="Palatino Linotype" panose="02040502050505030304" pitchFamily="18" charset="0"/>
              <a:cs typeface="Times New Roman" panose="02020603050405020304" pitchFamily="18" charset="0"/>
            </a:endParaRPr>
          </a:p>
          <a:p>
            <a:pPr marL="2514600" lvl="5" indent="-228600">
              <a:lnSpc>
                <a:spcPts val="1490"/>
              </a:lnSpc>
              <a:buClr>
                <a:srgbClr val="231F20"/>
              </a:buClr>
              <a:buSzPts val="1050"/>
              <a:buFont typeface="Lucida Sans Unicode" panose="020B0602030504020204" pitchFamily="34" charset="0"/>
              <a:buChar char="◦"/>
              <a:tabLst>
                <a:tab pos="1155700" algn="l"/>
              </a:tabLst>
            </a:pPr>
            <a:r>
              <a:rPr lang="en-US" sz="24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create</a:t>
            </a:r>
            <a:r>
              <a:rPr lang="en-US" sz="2400" spc="-3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4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file,</a:t>
            </a:r>
            <a:r>
              <a:rPr lang="en-US" sz="2400" spc="-35"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4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delete</a:t>
            </a:r>
            <a:r>
              <a:rPr lang="en-US" sz="2400" spc="-35"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4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file</a:t>
            </a:r>
            <a:endParaRPr lang="en-IN" sz="2800" dirty="0">
              <a:effectLst/>
              <a:latin typeface="Times New Roman" panose="02020603050405020304" pitchFamily="18" charset="0"/>
              <a:ea typeface="Lucida Sans Unicode" panose="020B0602030504020204" pitchFamily="34" charset="0"/>
              <a:cs typeface="Times New Roman" panose="02020603050405020304" pitchFamily="18" charset="0"/>
            </a:endParaRPr>
          </a:p>
          <a:p>
            <a:pPr marL="2514600" lvl="5" indent="-228600">
              <a:spcBef>
                <a:spcPts val="180"/>
              </a:spcBef>
              <a:spcAft>
                <a:spcPts val="0"/>
              </a:spcAft>
              <a:buClr>
                <a:srgbClr val="231F20"/>
              </a:buClr>
              <a:buSzPts val="1050"/>
              <a:buFont typeface="Lucida Sans Unicode" panose="020B0602030504020204" pitchFamily="34" charset="0"/>
              <a:buChar char="◦"/>
              <a:tabLst>
                <a:tab pos="1155700" algn="l"/>
              </a:tabLst>
            </a:pPr>
            <a:r>
              <a:rPr lang="en-US" sz="24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open,</a:t>
            </a:r>
            <a:r>
              <a:rPr lang="en-US" sz="2400" spc="-15"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4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close</a:t>
            </a:r>
            <a:endParaRPr lang="en-IN" sz="2800" dirty="0">
              <a:effectLst/>
              <a:latin typeface="Times New Roman" panose="02020603050405020304" pitchFamily="18" charset="0"/>
              <a:ea typeface="Lucida Sans Unicode" panose="020B0602030504020204" pitchFamily="34" charset="0"/>
              <a:cs typeface="Times New Roman" panose="02020603050405020304" pitchFamily="18" charset="0"/>
            </a:endParaRPr>
          </a:p>
          <a:p>
            <a:pPr marL="2514600" lvl="5" indent="-228600">
              <a:spcBef>
                <a:spcPts val="180"/>
              </a:spcBef>
              <a:spcAft>
                <a:spcPts val="0"/>
              </a:spcAft>
              <a:buClr>
                <a:srgbClr val="231F20"/>
              </a:buClr>
              <a:buSzPts val="1050"/>
              <a:buFont typeface="Lucida Sans Unicode" panose="020B0602030504020204" pitchFamily="34" charset="0"/>
              <a:buChar char="◦"/>
              <a:tabLst>
                <a:tab pos="1155700" algn="l"/>
              </a:tabLst>
            </a:pPr>
            <a:r>
              <a:rPr lang="en-US" sz="24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read,</a:t>
            </a:r>
            <a:r>
              <a:rPr lang="en-US" sz="2400" spc="-4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4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write,</a:t>
            </a:r>
            <a:r>
              <a:rPr lang="en-US" sz="2400" spc="-4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4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reposition</a:t>
            </a:r>
            <a:endParaRPr lang="en-IN" sz="2800" dirty="0">
              <a:effectLst/>
              <a:latin typeface="Times New Roman" panose="02020603050405020304" pitchFamily="18" charset="0"/>
              <a:ea typeface="Lucida Sans Unicode" panose="020B0602030504020204" pitchFamily="34" charset="0"/>
              <a:cs typeface="Times New Roman" panose="02020603050405020304" pitchFamily="18" charset="0"/>
            </a:endParaRPr>
          </a:p>
          <a:p>
            <a:pPr marL="2514600" lvl="5" indent="-228600">
              <a:spcBef>
                <a:spcPts val="180"/>
              </a:spcBef>
              <a:spcAft>
                <a:spcPts val="0"/>
              </a:spcAft>
              <a:buClr>
                <a:srgbClr val="231F20"/>
              </a:buClr>
              <a:buSzPts val="1050"/>
              <a:buFont typeface="Lucida Sans Unicode" panose="020B0602030504020204" pitchFamily="34" charset="0"/>
              <a:buChar char="◦"/>
              <a:tabLst>
                <a:tab pos="1155700" algn="l"/>
              </a:tabLst>
            </a:pPr>
            <a:r>
              <a:rPr lang="en-US" sz="24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get</a:t>
            </a:r>
            <a:r>
              <a:rPr lang="en-US" sz="2400" spc="-25"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4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file</a:t>
            </a:r>
            <a:r>
              <a:rPr lang="en-US" sz="2400" spc="-2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4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attributes,</a:t>
            </a:r>
            <a:r>
              <a:rPr lang="en-US" sz="2400" spc="-25"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4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set</a:t>
            </a:r>
            <a:r>
              <a:rPr lang="en-US" sz="2400" spc="-25"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4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file</a:t>
            </a:r>
            <a:r>
              <a:rPr lang="en-US" sz="2400" spc="-15"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4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attributes</a:t>
            </a:r>
            <a:endParaRPr lang="en-IN" sz="2800" dirty="0">
              <a:effectLst/>
              <a:latin typeface="Times New Roman" panose="02020603050405020304" pitchFamily="18" charset="0"/>
              <a:ea typeface="Lucida Sans Unicode" panose="020B0602030504020204" pitchFamily="34" charset="0"/>
              <a:cs typeface="Times New Roman" panose="02020603050405020304" pitchFamily="18" charset="0"/>
            </a:endParaRPr>
          </a:p>
          <a:p>
            <a:pPr marL="2057400" lvl="4" indent="-228600">
              <a:lnSpc>
                <a:spcPts val="1565"/>
              </a:lnSpc>
              <a:spcBef>
                <a:spcPts val="195"/>
              </a:spcBef>
              <a:spcAft>
                <a:spcPts val="0"/>
              </a:spcAft>
              <a:buClr>
                <a:srgbClr val="00AEEF"/>
              </a:buClr>
              <a:buSzPts val="1250"/>
              <a:buFont typeface="Palatino Linotype" panose="02040502050505030304" pitchFamily="18" charset="0"/>
              <a:buChar char="•"/>
              <a:tabLst>
                <a:tab pos="970280" algn="l"/>
              </a:tabLst>
            </a:pPr>
            <a:r>
              <a:rPr lang="en-US" sz="24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Device</a:t>
            </a:r>
            <a:r>
              <a:rPr lang="en-US" sz="2400" spc="-2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24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management</a:t>
            </a:r>
            <a:endParaRPr lang="en-IN" sz="2800" dirty="0">
              <a:effectLst/>
              <a:latin typeface="Times New Roman" panose="02020603050405020304" pitchFamily="18" charset="0"/>
              <a:ea typeface="Palatino Linotype" panose="02040502050505030304" pitchFamily="18" charset="0"/>
              <a:cs typeface="Times New Roman" panose="02020603050405020304" pitchFamily="18" charset="0"/>
            </a:endParaRPr>
          </a:p>
          <a:p>
            <a:pPr marL="2514600" lvl="5" indent="-228600">
              <a:lnSpc>
                <a:spcPts val="1490"/>
              </a:lnSpc>
              <a:buClr>
                <a:srgbClr val="231F20"/>
              </a:buClr>
              <a:buSzPts val="1050"/>
              <a:buFont typeface="Lucida Sans Unicode" panose="020B0602030504020204" pitchFamily="34" charset="0"/>
              <a:buChar char="◦"/>
              <a:tabLst>
                <a:tab pos="1155700" algn="l"/>
              </a:tabLst>
            </a:pPr>
            <a:r>
              <a:rPr lang="en-US" sz="24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request</a:t>
            </a:r>
            <a:r>
              <a:rPr lang="en-US" sz="2400" spc="-35"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4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device,</a:t>
            </a:r>
            <a:r>
              <a:rPr lang="en-US" sz="2400" spc="-35"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4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release</a:t>
            </a:r>
            <a:r>
              <a:rPr lang="en-US" sz="2400" spc="-35"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4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device</a:t>
            </a:r>
            <a:endParaRPr lang="en-IN" sz="2800" dirty="0">
              <a:effectLst/>
              <a:latin typeface="Times New Roman" panose="02020603050405020304" pitchFamily="18" charset="0"/>
              <a:ea typeface="Lucida Sans Unicode" panose="020B0602030504020204" pitchFamily="34" charset="0"/>
              <a:cs typeface="Times New Roman" panose="02020603050405020304" pitchFamily="18" charset="0"/>
            </a:endParaRPr>
          </a:p>
          <a:p>
            <a:pPr marL="2514600" lvl="5" indent="-228600">
              <a:spcBef>
                <a:spcPts val="180"/>
              </a:spcBef>
              <a:spcAft>
                <a:spcPts val="0"/>
              </a:spcAft>
              <a:buClr>
                <a:srgbClr val="231F20"/>
              </a:buClr>
              <a:buSzPts val="1050"/>
              <a:buFont typeface="Lucida Sans Unicode" panose="020B0602030504020204" pitchFamily="34" charset="0"/>
              <a:buChar char="◦"/>
              <a:tabLst>
                <a:tab pos="1155700" algn="l"/>
              </a:tabLst>
            </a:pPr>
            <a:r>
              <a:rPr lang="en-US" sz="24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read,</a:t>
            </a:r>
            <a:r>
              <a:rPr lang="en-US" sz="2400" spc="-4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4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write,</a:t>
            </a:r>
            <a:r>
              <a:rPr lang="en-US" sz="2400" spc="-4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4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reposition</a:t>
            </a:r>
            <a:endParaRPr lang="en-IN" sz="2800" dirty="0">
              <a:effectLst/>
              <a:latin typeface="Times New Roman" panose="02020603050405020304" pitchFamily="18" charset="0"/>
              <a:ea typeface="Lucida Sans Unicode" panose="020B0602030504020204" pitchFamily="34" charset="0"/>
              <a:cs typeface="Times New Roman" panose="02020603050405020304" pitchFamily="18" charset="0"/>
            </a:endParaRPr>
          </a:p>
          <a:p>
            <a:pPr marL="2514600" lvl="5" indent="-228600">
              <a:spcBef>
                <a:spcPts val="180"/>
              </a:spcBef>
              <a:spcAft>
                <a:spcPts val="0"/>
              </a:spcAft>
              <a:buClr>
                <a:srgbClr val="231F20"/>
              </a:buClr>
              <a:buSzPts val="1050"/>
              <a:buFont typeface="Lucida Sans Unicode" panose="020B0602030504020204" pitchFamily="34" charset="0"/>
              <a:buChar char="◦"/>
              <a:tabLst>
                <a:tab pos="1155700" algn="l"/>
              </a:tabLst>
            </a:pPr>
            <a:r>
              <a:rPr lang="en-US" sz="24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get</a:t>
            </a:r>
            <a:r>
              <a:rPr lang="en-US" sz="2400" spc="-2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4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device</a:t>
            </a:r>
            <a:r>
              <a:rPr lang="en-US" sz="2400" spc="-3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4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attributes,</a:t>
            </a:r>
            <a:r>
              <a:rPr lang="en-US" sz="2400" spc="-2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4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set</a:t>
            </a:r>
            <a:r>
              <a:rPr lang="en-US" sz="2400" spc="-2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4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device</a:t>
            </a:r>
            <a:r>
              <a:rPr lang="en-US" sz="2400" spc="-2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4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attributes</a:t>
            </a:r>
            <a:endParaRPr lang="en-IN" sz="2800" dirty="0">
              <a:effectLst/>
              <a:latin typeface="Times New Roman" panose="02020603050405020304" pitchFamily="18" charset="0"/>
              <a:ea typeface="Lucida Sans Unicode" panose="020B0602030504020204" pitchFamily="34" charset="0"/>
              <a:cs typeface="Times New Roman" panose="02020603050405020304" pitchFamily="18" charset="0"/>
            </a:endParaRPr>
          </a:p>
          <a:p>
            <a:pPr marL="2514600" lvl="5" indent="-228600">
              <a:spcBef>
                <a:spcPts val="180"/>
              </a:spcBef>
              <a:spcAft>
                <a:spcPts val="0"/>
              </a:spcAft>
              <a:buClr>
                <a:srgbClr val="231F20"/>
              </a:buClr>
              <a:buSzPts val="1050"/>
              <a:buFont typeface="Lucida Sans Unicode" panose="020B0602030504020204" pitchFamily="34" charset="0"/>
              <a:buChar char="◦"/>
              <a:tabLst>
                <a:tab pos="1155700" algn="l"/>
              </a:tabLst>
            </a:pPr>
            <a:r>
              <a:rPr lang="en-US" sz="24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logically</a:t>
            </a:r>
            <a:r>
              <a:rPr lang="en-US" sz="2400" spc="-35"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4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attach</a:t>
            </a:r>
            <a:r>
              <a:rPr lang="en-US" sz="2400" spc="-35"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4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or</a:t>
            </a:r>
            <a:r>
              <a:rPr lang="en-US" sz="2400" spc="-3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4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detach</a:t>
            </a:r>
            <a:r>
              <a:rPr lang="en-US" sz="2400" spc="-3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4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devices</a:t>
            </a:r>
            <a:endParaRPr lang="en-IN" sz="2800" dirty="0">
              <a:effectLst/>
              <a:latin typeface="Times New Roman" panose="02020603050405020304" pitchFamily="18" charset="0"/>
              <a:ea typeface="Lucida Sans Unicode" panose="020B0602030504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882207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4BDBD0-07EE-D394-C93A-6B4ACBBB941A}"/>
              </a:ext>
            </a:extLst>
          </p:cNvPr>
          <p:cNvSpPr>
            <a:spLocks noGrp="1"/>
          </p:cNvSpPr>
          <p:nvPr>
            <p:ph idx="1"/>
          </p:nvPr>
        </p:nvSpPr>
        <p:spPr>
          <a:xfrm>
            <a:off x="838200" y="529389"/>
            <a:ext cx="10515600" cy="5647574"/>
          </a:xfrm>
        </p:spPr>
        <p:txBody>
          <a:bodyPr>
            <a:normAutofit lnSpcReduction="10000"/>
          </a:bodyPr>
          <a:lstStyle/>
          <a:p>
            <a:pPr marL="2057400" lvl="4" indent="-228600">
              <a:lnSpc>
                <a:spcPts val="1565"/>
              </a:lnSpc>
              <a:spcBef>
                <a:spcPts val="185"/>
              </a:spcBef>
              <a:spcAft>
                <a:spcPts val="0"/>
              </a:spcAft>
              <a:buClr>
                <a:srgbClr val="00AEEF"/>
              </a:buClr>
              <a:buSzPts val="1250"/>
              <a:buFont typeface="Palatino Linotype" panose="02040502050505030304" pitchFamily="18" charset="0"/>
              <a:buChar char="•"/>
              <a:tabLst>
                <a:tab pos="970280" algn="l"/>
              </a:tabLst>
            </a:pPr>
            <a:r>
              <a:rPr lang="en-US" sz="28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Information</a:t>
            </a:r>
            <a:r>
              <a:rPr lang="en-US" sz="2800" spc="-65"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 </a:t>
            </a:r>
            <a:r>
              <a:rPr lang="en-US" sz="28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maintenance</a:t>
            </a:r>
          </a:p>
          <a:p>
            <a:pPr marL="1828800" lvl="4" indent="0">
              <a:lnSpc>
                <a:spcPts val="1565"/>
              </a:lnSpc>
              <a:spcBef>
                <a:spcPts val="185"/>
              </a:spcBef>
              <a:spcAft>
                <a:spcPts val="0"/>
              </a:spcAft>
              <a:buClr>
                <a:srgbClr val="00AEEF"/>
              </a:buClr>
              <a:buSzPts val="1250"/>
              <a:buNone/>
              <a:tabLst>
                <a:tab pos="970280" algn="l"/>
              </a:tabLst>
            </a:pPr>
            <a:endParaRPr lang="en-IN" sz="3200" dirty="0">
              <a:effectLst/>
              <a:latin typeface="Times New Roman" panose="02020603050405020304" pitchFamily="18" charset="0"/>
              <a:ea typeface="Palatino Linotype" panose="02040502050505030304" pitchFamily="18" charset="0"/>
              <a:cs typeface="Times New Roman" panose="02020603050405020304" pitchFamily="18" charset="0"/>
            </a:endParaRPr>
          </a:p>
          <a:p>
            <a:pPr marL="2514600" lvl="5" indent="-228600">
              <a:lnSpc>
                <a:spcPts val="1495"/>
              </a:lnSpc>
              <a:buClr>
                <a:srgbClr val="231F20"/>
              </a:buClr>
              <a:buSzPts val="1050"/>
              <a:buFont typeface="Lucida Sans Unicode" panose="020B0602030504020204" pitchFamily="34" charset="0"/>
              <a:buChar char="◦"/>
              <a:tabLst>
                <a:tab pos="1155700" algn="l"/>
              </a:tabLst>
            </a:pPr>
            <a:r>
              <a:rPr lang="en-US" sz="28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get</a:t>
            </a:r>
            <a:r>
              <a:rPr lang="en-US" sz="2800" spc="-15"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8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time</a:t>
            </a:r>
            <a:r>
              <a:rPr lang="en-US" sz="2800" spc="-2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8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or</a:t>
            </a:r>
            <a:r>
              <a:rPr lang="en-US" sz="2800" spc="-1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8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date,</a:t>
            </a:r>
            <a:r>
              <a:rPr lang="en-US" sz="2800" spc="-15"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8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set</a:t>
            </a:r>
            <a:r>
              <a:rPr lang="en-US" sz="2800" spc="-15"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8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time</a:t>
            </a:r>
            <a:r>
              <a:rPr lang="en-US" sz="2800" spc="-15"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8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or</a:t>
            </a:r>
            <a:r>
              <a:rPr lang="en-US" sz="2800" spc="-1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8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date</a:t>
            </a:r>
            <a:endParaRPr lang="en-IN" sz="3200" dirty="0">
              <a:effectLst/>
              <a:latin typeface="Times New Roman" panose="02020603050405020304" pitchFamily="18" charset="0"/>
              <a:ea typeface="Lucida Sans Unicode" panose="020B0602030504020204" pitchFamily="34" charset="0"/>
              <a:cs typeface="Times New Roman" panose="02020603050405020304" pitchFamily="18" charset="0"/>
            </a:endParaRPr>
          </a:p>
          <a:p>
            <a:pPr marL="2514600" lvl="5" indent="-228600">
              <a:spcBef>
                <a:spcPts val="175"/>
              </a:spcBef>
              <a:spcAft>
                <a:spcPts val="0"/>
              </a:spcAft>
              <a:buClr>
                <a:srgbClr val="231F20"/>
              </a:buClr>
              <a:buSzPts val="1050"/>
              <a:buFont typeface="Lucida Sans Unicode" panose="020B0602030504020204" pitchFamily="34" charset="0"/>
              <a:buChar char="◦"/>
              <a:tabLst>
                <a:tab pos="1155700" algn="l"/>
              </a:tabLst>
            </a:pPr>
            <a:r>
              <a:rPr lang="en-US" sz="28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get</a:t>
            </a:r>
            <a:r>
              <a:rPr lang="en-US" sz="2800" spc="-2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8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system</a:t>
            </a:r>
            <a:r>
              <a:rPr lang="en-US" sz="2800" spc="-2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8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data,</a:t>
            </a:r>
            <a:r>
              <a:rPr lang="en-US" sz="2800" spc="-2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8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set</a:t>
            </a:r>
            <a:r>
              <a:rPr lang="en-US" sz="2800" spc="-15"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8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system</a:t>
            </a:r>
            <a:r>
              <a:rPr lang="en-US" sz="2800" spc="-15"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8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data</a:t>
            </a:r>
            <a:endParaRPr lang="en-IN" sz="3200" dirty="0">
              <a:effectLst/>
              <a:latin typeface="Times New Roman" panose="02020603050405020304" pitchFamily="18" charset="0"/>
              <a:ea typeface="Lucida Sans Unicode" panose="020B0602030504020204" pitchFamily="34" charset="0"/>
              <a:cs typeface="Times New Roman" panose="02020603050405020304" pitchFamily="18" charset="0"/>
            </a:endParaRPr>
          </a:p>
          <a:p>
            <a:pPr marL="2514600" lvl="5" indent="-228600">
              <a:spcBef>
                <a:spcPts val="180"/>
              </a:spcBef>
              <a:spcAft>
                <a:spcPts val="0"/>
              </a:spcAft>
              <a:buClr>
                <a:srgbClr val="231F20"/>
              </a:buClr>
              <a:buSzPts val="1050"/>
              <a:buFont typeface="Lucida Sans Unicode" panose="020B0602030504020204" pitchFamily="34" charset="0"/>
              <a:buChar char="◦"/>
              <a:tabLst>
                <a:tab pos="1155700" algn="l"/>
              </a:tabLst>
            </a:pPr>
            <a:r>
              <a:rPr lang="en-US" sz="28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get</a:t>
            </a:r>
            <a:r>
              <a:rPr lang="en-US" sz="2800" spc="-3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8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process,</a:t>
            </a:r>
            <a:r>
              <a:rPr lang="en-US" sz="2800" spc="-35"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8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file,</a:t>
            </a:r>
            <a:r>
              <a:rPr lang="en-US" sz="2800" spc="-3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8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or</a:t>
            </a:r>
            <a:r>
              <a:rPr lang="en-US" sz="2800" spc="-25"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8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device</a:t>
            </a:r>
            <a:r>
              <a:rPr lang="en-US" sz="2800" spc="-35"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8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attributes</a:t>
            </a:r>
            <a:endParaRPr lang="en-IN" sz="3200" dirty="0">
              <a:effectLst/>
              <a:latin typeface="Times New Roman" panose="02020603050405020304" pitchFamily="18" charset="0"/>
              <a:ea typeface="Lucida Sans Unicode" panose="020B0602030504020204" pitchFamily="34" charset="0"/>
              <a:cs typeface="Times New Roman" panose="02020603050405020304" pitchFamily="18" charset="0"/>
            </a:endParaRPr>
          </a:p>
          <a:p>
            <a:pPr marL="2514600" lvl="5" indent="-228600">
              <a:spcBef>
                <a:spcPts val="185"/>
              </a:spcBef>
              <a:spcAft>
                <a:spcPts val="0"/>
              </a:spcAft>
              <a:buClr>
                <a:srgbClr val="231F20"/>
              </a:buClr>
              <a:buSzPts val="1050"/>
              <a:buFont typeface="Lucida Sans Unicode" panose="020B0602030504020204" pitchFamily="34" charset="0"/>
              <a:buChar char="◦"/>
              <a:tabLst>
                <a:tab pos="1155700" algn="l"/>
              </a:tabLst>
            </a:pPr>
            <a:r>
              <a:rPr lang="en-US" sz="28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set</a:t>
            </a:r>
            <a:r>
              <a:rPr lang="en-US" sz="2800" spc="-3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8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process,</a:t>
            </a:r>
            <a:r>
              <a:rPr lang="en-US" sz="2800" spc="-35"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8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file,</a:t>
            </a:r>
            <a:r>
              <a:rPr lang="en-US" sz="2800" spc="-3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8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or</a:t>
            </a:r>
            <a:r>
              <a:rPr lang="en-US" sz="2800" spc="-25"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8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device</a:t>
            </a:r>
            <a:r>
              <a:rPr lang="en-US" sz="2800" spc="-35"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8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attributes</a:t>
            </a:r>
            <a:endParaRPr lang="en-IN" sz="3200" dirty="0">
              <a:effectLst/>
              <a:latin typeface="Times New Roman" panose="02020603050405020304" pitchFamily="18" charset="0"/>
              <a:ea typeface="Lucida Sans Unicode" panose="020B0602030504020204" pitchFamily="34" charset="0"/>
              <a:cs typeface="Times New Roman" panose="02020603050405020304" pitchFamily="18" charset="0"/>
            </a:endParaRPr>
          </a:p>
          <a:p>
            <a:pPr marL="2057400" lvl="4" indent="-228600">
              <a:lnSpc>
                <a:spcPts val="1565"/>
              </a:lnSpc>
              <a:spcBef>
                <a:spcPts val="190"/>
              </a:spcBef>
              <a:spcAft>
                <a:spcPts val="0"/>
              </a:spcAft>
              <a:buClr>
                <a:srgbClr val="00AEEF"/>
              </a:buClr>
              <a:buSzPts val="1250"/>
              <a:buFont typeface="Palatino Linotype" panose="02040502050505030304" pitchFamily="18" charset="0"/>
              <a:buChar char="•"/>
              <a:tabLst>
                <a:tab pos="970280" algn="l"/>
              </a:tabLst>
            </a:pPr>
            <a:endParaRPr lang="en-US" sz="28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endParaRPr>
          </a:p>
          <a:p>
            <a:pPr marL="2057400" lvl="4" indent="-228600">
              <a:lnSpc>
                <a:spcPts val="1565"/>
              </a:lnSpc>
              <a:spcBef>
                <a:spcPts val="190"/>
              </a:spcBef>
              <a:spcAft>
                <a:spcPts val="0"/>
              </a:spcAft>
              <a:buClr>
                <a:srgbClr val="00AEEF"/>
              </a:buClr>
              <a:buSzPts val="1250"/>
              <a:buFont typeface="Palatino Linotype" panose="02040502050505030304" pitchFamily="18" charset="0"/>
              <a:buChar char="•"/>
              <a:tabLst>
                <a:tab pos="970280" algn="l"/>
              </a:tabLst>
            </a:pPr>
            <a:r>
              <a:rPr lang="en-US" sz="28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Communications</a:t>
            </a:r>
          </a:p>
          <a:p>
            <a:pPr marL="2057400" lvl="4" indent="-228600">
              <a:lnSpc>
                <a:spcPts val="1565"/>
              </a:lnSpc>
              <a:spcBef>
                <a:spcPts val="190"/>
              </a:spcBef>
              <a:spcAft>
                <a:spcPts val="0"/>
              </a:spcAft>
              <a:buClr>
                <a:srgbClr val="00AEEF"/>
              </a:buClr>
              <a:buSzPts val="1250"/>
              <a:buFont typeface="Palatino Linotype" panose="02040502050505030304" pitchFamily="18" charset="0"/>
              <a:buChar char="•"/>
              <a:tabLst>
                <a:tab pos="970280" algn="l"/>
              </a:tabLst>
            </a:pPr>
            <a:endParaRPr lang="en-IN" sz="3200" dirty="0">
              <a:effectLst/>
              <a:latin typeface="Times New Roman" panose="02020603050405020304" pitchFamily="18" charset="0"/>
              <a:ea typeface="Palatino Linotype" panose="02040502050505030304" pitchFamily="18" charset="0"/>
              <a:cs typeface="Times New Roman" panose="02020603050405020304" pitchFamily="18" charset="0"/>
            </a:endParaRPr>
          </a:p>
          <a:p>
            <a:pPr marL="2514600" lvl="5" indent="-228600">
              <a:lnSpc>
                <a:spcPts val="1490"/>
              </a:lnSpc>
              <a:buClr>
                <a:srgbClr val="231F20"/>
              </a:buClr>
              <a:buSzPts val="1050"/>
              <a:buFont typeface="Lucida Sans Unicode" panose="020B0602030504020204" pitchFamily="34" charset="0"/>
              <a:buChar char="◦"/>
              <a:tabLst>
                <a:tab pos="1155700" algn="l"/>
              </a:tabLst>
            </a:pPr>
            <a:r>
              <a:rPr lang="en-US" sz="28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create,</a:t>
            </a:r>
            <a:r>
              <a:rPr lang="en-US" sz="2800" spc="-6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8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delete</a:t>
            </a:r>
            <a:r>
              <a:rPr lang="en-US" sz="2800" spc="-6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8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communication</a:t>
            </a:r>
            <a:r>
              <a:rPr lang="en-US" sz="2800" spc="-4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8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connection</a:t>
            </a:r>
            <a:endParaRPr lang="en-IN" sz="3200" dirty="0">
              <a:effectLst/>
              <a:latin typeface="Times New Roman" panose="02020603050405020304" pitchFamily="18" charset="0"/>
              <a:ea typeface="Lucida Sans Unicode" panose="020B0602030504020204" pitchFamily="34" charset="0"/>
              <a:cs typeface="Times New Roman" panose="02020603050405020304" pitchFamily="18" charset="0"/>
            </a:endParaRPr>
          </a:p>
          <a:p>
            <a:pPr marL="2514600" lvl="5" indent="-228600">
              <a:spcBef>
                <a:spcPts val="180"/>
              </a:spcBef>
              <a:spcAft>
                <a:spcPts val="0"/>
              </a:spcAft>
              <a:buClr>
                <a:srgbClr val="231F20"/>
              </a:buClr>
              <a:buSzPts val="1050"/>
              <a:buFont typeface="Lucida Sans Unicode" panose="020B0602030504020204" pitchFamily="34" charset="0"/>
              <a:buChar char="◦"/>
              <a:tabLst>
                <a:tab pos="1155700" algn="l"/>
              </a:tabLst>
            </a:pPr>
            <a:r>
              <a:rPr lang="en-US" sz="28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send,</a:t>
            </a:r>
            <a:r>
              <a:rPr lang="en-US" sz="2800" spc="-3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8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receive</a:t>
            </a:r>
            <a:r>
              <a:rPr lang="en-US" sz="2800" spc="-25"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8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messages</a:t>
            </a:r>
            <a:endParaRPr lang="en-IN" sz="3200" dirty="0">
              <a:effectLst/>
              <a:latin typeface="Times New Roman" panose="02020603050405020304" pitchFamily="18" charset="0"/>
              <a:ea typeface="Lucida Sans Unicode" panose="020B0602030504020204" pitchFamily="34" charset="0"/>
              <a:cs typeface="Times New Roman" panose="02020603050405020304" pitchFamily="18" charset="0"/>
            </a:endParaRPr>
          </a:p>
          <a:p>
            <a:pPr marL="2514600" lvl="5" indent="-228600">
              <a:spcBef>
                <a:spcPts val="180"/>
              </a:spcBef>
              <a:spcAft>
                <a:spcPts val="0"/>
              </a:spcAft>
              <a:buClr>
                <a:srgbClr val="231F20"/>
              </a:buClr>
              <a:buSzPts val="1050"/>
              <a:buFont typeface="Lucida Sans Unicode" panose="020B0602030504020204" pitchFamily="34" charset="0"/>
              <a:buChar char="◦"/>
              <a:tabLst>
                <a:tab pos="1155700" algn="l"/>
              </a:tabLst>
            </a:pPr>
            <a:r>
              <a:rPr lang="en-US" sz="28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transfer</a:t>
            </a:r>
            <a:r>
              <a:rPr lang="en-US" sz="2800" spc="-2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8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status</a:t>
            </a:r>
            <a:r>
              <a:rPr lang="en-US" sz="2800" spc="-15"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8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information</a:t>
            </a:r>
            <a:endParaRPr lang="en-IN" sz="3200" dirty="0">
              <a:effectLst/>
              <a:latin typeface="Times New Roman" panose="02020603050405020304" pitchFamily="18" charset="0"/>
              <a:ea typeface="Lucida Sans Unicode" panose="020B0602030504020204" pitchFamily="34" charset="0"/>
              <a:cs typeface="Times New Roman" panose="02020603050405020304" pitchFamily="18" charset="0"/>
            </a:endParaRPr>
          </a:p>
          <a:p>
            <a:pPr marL="2514600" lvl="5" indent="-228600">
              <a:spcBef>
                <a:spcPts val="180"/>
              </a:spcBef>
              <a:spcAft>
                <a:spcPts val="0"/>
              </a:spcAft>
              <a:buClr>
                <a:srgbClr val="231F20"/>
              </a:buClr>
              <a:buSzPts val="1050"/>
              <a:buFont typeface="Lucida Sans Unicode" panose="020B0602030504020204" pitchFamily="34" charset="0"/>
              <a:buChar char="◦"/>
              <a:tabLst>
                <a:tab pos="1155700" algn="l"/>
              </a:tabLst>
            </a:pPr>
            <a:r>
              <a:rPr lang="en-US" sz="28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attach</a:t>
            </a:r>
            <a:r>
              <a:rPr lang="en-US" sz="2800" spc="-2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8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or</a:t>
            </a:r>
            <a:r>
              <a:rPr lang="en-US" sz="2800" spc="-15"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8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detach</a:t>
            </a:r>
            <a:r>
              <a:rPr lang="en-US" sz="2800" spc="-2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8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remote</a:t>
            </a:r>
            <a:r>
              <a:rPr lang="en-US" sz="2800" spc="-2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8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devices</a:t>
            </a:r>
          </a:p>
          <a:p>
            <a:pPr marL="2514600" lvl="5" indent="-228600">
              <a:spcBef>
                <a:spcPts val="180"/>
              </a:spcBef>
              <a:spcAft>
                <a:spcPts val="0"/>
              </a:spcAft>
              <a:buClr>
                <a:srgbClr val="231F20"/>
              </a:buClr>
              <a:buSzPts val="1050"/>
              <a:buFont typeface="Lucida Sans Unicode" panose="020B0602030504020204" pitchFamily="34" charset="0"/>
              <a:buChar char="◦"/>
              <a:tabLst>
                <a:tab pos="1155700" algn="l"/>
              </a:tabLst>
            </a:pPr>
            <a:endParaRPr lang="en-IN" sz="3200" dirty="0">
              <a:effectLst/>
              <a:latin typeface="Times New Roman" panose="02020603050405020304" pitchFamily="18" charset="0"/>
              <a:ea typeface="Lucida Sans Unicode" panose="020B0602030504020204" pitchFamily="34" charset="0"/>
              <a:cs typeface="Times New Roman" panose="02020603050405020304" pitchFamily="18" charset="0"/>
            </a:endParaRPr>
          </a:p>
          <a:p>
            <a:pPr marL="2057400" lvl="4" indent="-228600">
              <a:lnSpc>
                <a:spcPts val="1565"/>
              </a:lnSpc>
              <a:spcBef>
                <a:spcPts val="190"/>
              </a:spcBef>
              <a:spcAft>
                <a:spcPts val="0"/>
              </a:spcAft>
              <a:buClr>
                <a:srgbClr val="00AEEF"/>
              </a:buClr>
              <a:buSzPts val="1250"/>
              <a:buFont typeface="Palatino Linotype" panose="02040502050505030304" pitchFamily="18" charset="0"/>
              <a:buChar char="•"/>
              <a:tabLst>
                <a:tab pos="970280" algn="l"/>
              </a:tabLst>
            </a:pPr>
            <a:r>
              <a:rPr lang="en-US" sz="2800" dirty="0">
                <a:solidFill>
                  <a:srgbClr val="231F20"/>
                </a:solidFill>
                <a:effectLst/>
                <a:latin typeface="Times New Roman" panose="02020603050405020304" pitchFamily="18" charset="0"/>
                <a:ea typeface="Palatino Linotype" panose="02040502050505030304" pitchFamily="18" charset="0"/>
                <a:cs typeface="Times New Roman" panose="02020603050405020304" pitchFamily="18" charset="0"/>
              </a:rPr>
              <a:t>Protection</a:t>
            </a:r>
          </a:p>
          <a:p>
            <a:pPr marL="2057400" lvl="4" indent="-228600">
              <a:lnSpc>
                <a:spcPts val="1565"/>
              </a:lnSpc>
              <a:spcBef>
                <a:spcPts val="190"/>
              </a:spcBef>
              <a:spcAft>
                <a:spcPts val="0"/>
              </a:spcAft>
              <a:buClr>
                <a:srgbClr val="00AEEF"/>
              </a:buClr>
              <a:buSzPts val="1250"/>
              <a:buFont typeface="Palatino Linotype" panose="02040502050505030304" pitchFamily="18" charset="0"/>
              <a:buChar char="•"/>
              <a:tabLst>
                <a:tab pos="970280" algn="l"/>
              </a:tabLst>
            </a:pPr>
            <a:endParaRPr lang="en-IN" sz="3200" dirty="0">
              <a:effectLst/>
              <a:latin typeface="Times New Roman" panose="02020603050405020304" pitchFamily="18" charset="0"/>
              <a:ea typeface="Palatino Linotype" panose="02040502050505030304" pitchFamily="18" charset="0"/>
              <a:cs typeface="Times New Roman" panose="02020603050405020304" pitchFamily="18" charset="0"/>
            </a:endParaRPr>
          </a:p>
          <a:p>
            <a:pPr marL="2514600" lvl="5" indent="-228600">
              <a:lnSpc>
                <a:spcPts val="1490"/>
              </a:lnSpc>
              <a:buClr>
                <a:srgbClr val="231F20"/>
              </a:buClr>
              <a:buSzPts val="1050"/>
              <a:buFont typeface="Lucida Sans Unicode" panose="020B0602030504020204" pitchFamily="34" charset="0"/>
              <a:buChar char="◦"/>
              <a:tabLst>
                <a:tab pos="1155700" algn="l"/>
              </a:tabLst>
            </a:pPr>
            <a:r>
              <a:rPr lang="en-US" sz="28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get</a:t>
            </a:r>
            <a:r>
              <a:rPr lang="en-US" sz="2800" spc="-35"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8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file</a:t>
            </a:r>
            <a:r>
              <a:rPr lang="en-US" sz="2800" spc="-35"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8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permissions</a:t>
            </a:r>
            <a:endParaRPr lang="en-IN" sz="3200" dirty="0">
              <a:effectLst/>
              <a:latin typeface="Times New Roman" panose="02020603050405020304" pitchFamily="18" charset="0"/>
              <a:ea typeface="Lucida Sans Unicode" panose="020B0602030504020204" pitchFamily="34" charset="0"/>
              <a:cs typeface="Times New Roman" panose="02020603050405020304" pitchFamily="18" charset="0"/>
            </a:endParaRPr>
          </a:p>
          <a:p>
            <a:pPr marL="2514600" lvl="5" indent="-228600">
              <a:spcBef>
                <a:spcPts val="185"/>
              </a:spcBef>
              <a:spcAft>
                <a:spcPts val="0"/>
              </a:spcAft>
              <a:buClr>
                <a:srgbClr val="231F20"/>
              </a:buClr>
              <a:buSzPts val="1050"/>
              <a:buFont typeface="Lucida Sans Unicode" panose="020B0602030504020204" pitchFamily="34" charset="0"/>
              <a:buChar char="◦"/>
              <a:tabLst>
                <a:tab pos="1155700" algn="l"/>
              </a:tabLst>
            </a:pPr>
            <a:r>
              <a:rPr lang="en-US" sz="28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set</a:t>
            </a:r>
            <a:r>
              <a:rPr lang="en-US" sz="2800" spc="-35"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8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file</a:t>
            </a:r>
            <a:r>
              <a:rPr lang="en-US" sz="2800" spc="-35"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 </a:t>
            </a:r>
            <a:r>
              <a:rPr lang="en-US" sz="2800" dirty="0">
                <a:solidFill>
                  <a:srgbClr val="231F20"/>
                </a:solidFill>
                <a:effectLst/>
                <a:latin typeface="Times New Roman" panose="02020603050405020304" pitchFamily="18" charset="0"/>
                <a:ea typeface="Lucida Sans Unicode" panose="020B0602030504020204" pitchFamily="34" charset="0"/>
                <a:cs typeface="Times New Roman" panose="02020603050405020304" pitchFamily="18" charset="0"/>
              </a:rPr>
              <a:t>permissions</a:t>
            </a:r>
            <a:endParaRPr lang="en-IN" sz="3200" dirty="0">
              <a:effectLst/>
              <a:latin typeface="Times New Roman" panose="02020603050405020304" pitchFamily="18" charset="0"/>
              <a:ea typeface="Lucida Sans Unicode" panose="020B0602030504020204" pitchFamily="34" charset="0"/>
              <a:cs typeface="Times New Roman" panose="02020603050405020304" pitchFamily="18" charset="0"/>
            </a:endParaRPr>
          </a:p>
          <a:p>
            <a:endParaRPr lang="en-IN" sz="6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59718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5F29B00-0706-A270-39FC-56B4F365EFAF}"/>
              </a:ext>
            </a:extLst>
          </p:cNvPr>
          <p:cNvPicPr>
            <a:picLocks noGrp="1" noChangeAspect="1"/>
          </p:cNvPicPr>
          <p:nvPr>
            <p:ph idx="1"/>
          </p:nvPr>
        </p:nvPicPr>
        <p:blipFill>
          <a:blip r:embed="rId2"/>
          <a:stretch>
            <a:fillRect/>
          </a:stretch>
        </p:blipFill>
        <p:spPr>
          <a:xfrm>
            <a:off x="1574567" y="111514"/>
            <a:ext cx="7530931" cy="6769377"/>
          </a:xfrm>
        </p:spPr>
      </p:pic>
    </p:spTree>
    <p:extLst>
      <p:ext uri="{BB962C8B-B14F-4D97-AF65-F5344CB8AC3E}">
        <p14:creationId xmlns:p14="http://schemas.microsoft.com/office/powerpoint/2010/main" val="758847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a:t>Popular types of OS </a:t>
            </a:r>
          </a:p>
        </p:txBody>
      </p:sp>
      <p:sp>
        <p:nvSpPr>
          <p:cNvPr id="39939" name="Content Placeholder 2"/>
          <p:cNvSpPr>
            <a:spLocks noGrp="1"/>
          </p:cNvSpPr>
          <p:nvPr>
            <p:ph idx="1"/>
          </p:nvPr>
        </p:nvSpPr>
        <p:spPr/>
        <p:txBody>
          <a:bodyPr>
            <a:normAutofit lnSpcReduction="10000"/>
          </a:bodyPr>
          <a:lstStyle/>
          <a:p>
            <a:r>
              <a:rPr lang="en-US" altLang="en-US" sz="2100" dirty="0">
                <a:solidFill>
                  <a:srgbClr val="00B0F0"/>
                </a:solidFill>
              </a:rPr>
              <a:t>Desktop Class</a:t>
            </a:r>
          </a:p>
          <a:p>
            <a:pPr lvl="1">
              <a:buFont typeface="Wingdings" pitchFamily="2" charset="2"/>
              <a:buChar char="v"/>
            </a:pPr>
            <a:r>
              <a:rPr lang="en-US" altLang="en-US" sz="2100" dirty="0"/>
              <a:t>Windows	</a:t>
            </a:r>
          </a:p>
          <a:p>
            <a:pPr lvl="1">
              <a:buFont typeface="Wingdings" pitchFamily="2" charset="2"/>
              <a:buChar char="v"/>
            </a:pPr>
            <a:r>
              <a:rPr lang="en-US" altLang="en-US" sz="2100" dirty="0"/>
              <a:t>OS X</a:t>
            </a:r>
          </a:p>
          <a:p>
            <a:pPr lvl="1">
              <a:buFont typeface="Wingdings" pitchFamily="2" charset="2"/>
              <a:buChar char="v"/>
            </a:pPr>
            <a:r>
              <a:rPr lang="en-US" altLang="en-US" sz="2100" dirty="0"/>
              <a:t>Unix/Linux</a:t>
            </a:r>
          </a:p>
          <a:p>
            <a:pPr lvl="1">
              <a:buFont typeface="Wingdings" pitchFamily="2" charset="2"/>
              <a:buChar char="v"/>
            </a:pPr>
            <a:r>
              <a:rPr lang="en-US" altLang="en-US" sz="2100" dirty="0"/>
              <a:t>Chrome OS</a:t>
            </a:r>
          </a:p>
          <a:p>
            <a:r>
              <a:rPr lang="en-US" altLang="en-US" sz="2100" dirty="0">
                <a:solidFill>
                  <a:srgbClr val="00B0F0"/>
                </a:solidFill>
              </a:rPr>
              <a:t>Server Class</a:t>
            </a:r>
          </a:p>
          <a:p>
            <a:pPr lvl="1">
              <a:buFont typeface="Wingdings" pitchFamily="2" charset="2"/>
              <a:buChar char="v"/>
            </a:pPr>
            <a:r>
              <a:rPr lang="en-US" altLang="en-US" sz="2100" dirty="0"/>
              <a:t>Windows Server</a:t>
            </a:r>
          </a:p>
          <a:p>
            <a:pPr lvl="1">
              <a:buFont typeface="Wingdings" pitchFamily="2" charset="2"/>
              <a:buChar char="v"/>
            </a:pPr>
            <a:r>
              <a:rPr lang="en-US" altLang="en-US" sz="2100" dirty="0"/>
              <a:t>Mac OS X Server</a:t>
            </a:r>
          </a:p>
          <a:p>
            <a:pPr lvl="1">
              <a:buFont typeface="Wingdings" pitchFamily="2" charset="2"/>
              <a:buChar char="v"/>
            </a:pPr>
            <a:r>
              <a:rPr lang="en-US" altLang="en-US" sz="2100" dirty="0"/>
              <a:t>Unix/Linux</a:t>
            </a:r>
          </a:p>
          <a:p>
            <a:r>
              <a:rPr lang="en-US" altLang="en-US" sz="2100" dirty="0">
                <a:solidFill>
                  <a:srgbClr val="00B0F0"/>
                </a:solidFill>
              </a:rPr>
              <a:t>Mobile Class </a:t>
            </a:r>
          </a:p>
          <a:p>
            <a:pPr lvl="1">
              <a:buFont typeface="Wingdings" pitchFamily="2" charset="2"/>
              <a:buChar char="v"/>
            </a:pPr>
            <a:r>
              <a:rPr lang="en-US" altLang="en-US" sz="2100" dirty="0"/>
              <a:t>Android</a:t>
            </a:r>
          </a:p>
          <a:p>
            <a:pPr lvl="1">
              <a:buFont typeface="Wingdings" pitchFamily="2" charset="2"/>
              <a:buChar char="v"/>
            </a:pPr>
            <a:r>
              <a:rPr lang="en-US" altLang="en-US" sz="2100" dirty="0" err="1"/>
              <a:t>iOS</a:t>
            </a:r>
            <a:endParaRPr lang="en-US" altLang="en-US" sz="2100" dirty="0"/>
          </a:p>
          <a:p>
            <a:pPr lvl="1">
              <a:buFont typeface="Wingdings" pitchFamily="2" charset="2"/>
              <a:buChar char="v"/>
            </a:pPr>
            <a:r>
              <a:rPr lang="en-US" altLang="en-US" sz="2100" dirty="0"/>
              <a:t>Windows Phone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 calcmode="lin" valueType="num">
                                      <p:cBhvr additive="base">
                                        <p:cTn id="7" dur="500" fill="hold"/>
                                        <p:tgtEl>
                                          <p:spTgt spid="399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anim calcmode="lin" valueType="num">
                                      <p:cBhvr additive="base">
                                        <p:cTn id="11" dur="500" fill="hold"/>
                                        <p:tgtEl>
                                          <p:spTgt spid="3993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993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anim calcmode="lin" valueType="num">
                                      <p:cBhvr additive="base">
                                        <p:cTn id="15" dur="500" fill="hold"/>
                                        <p:tgtEl>
                                          <p:spTgt spid="3993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993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9939">
                                            <p:txEl>
                                              <p:pRg st="3" end="3"/>
                                            </p:txEl>
                                          </p:spTgt>
                                        </p:tgtEl>
                                        <p:attrNameLst>
                                          <p:attrName>style.visibility</p:attrName>
                                        </p:attrNameLst>
                                      </p:cBhvr>
                                      <p:to>
                                        <p:strVal val="visible"/>
                                      </p:to>
                                    </p:set>
                                    <p:anim calcmode="lin" valueType="num">
                                      <p:cBhvr additive="base">
                                        <p:cTn id="19" dur="500" fill="hold"/>
                                        <p:tgtEl>
                                          <p:spTgt spid="3993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93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9939">
                                            <p:txEl>
                                              <p:pRg st="4" end="4"/>
                                            </p:txEl>
                                          </p:spTgt>
                                        </p:tgtEl>
                                        <p:attrNameLst>
                                          <p:attrName>style.visibility</p:attrName>
                                        </p:attrNameLst>
                                      </p:cBhvr>
                                      <p:to>
                                        <p:strVal val="visible"/>
                                      </p:to>
                                    </p:set>
                                    <p:anim calcmode="lin" valueType="num">
                                      <p:cBhvr additive="base">
                                        <p:cTn id="23" dur="500" fill="hold"/>
                                        <p:tgtEl>
                                          <p:spTgt spid="3993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99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9939">
                                            <p:txEl>
                                              <p:pRg st="5" end="5"/>
                                            </p:txEl>
                                          </p:spTgt>
                                        </p:tgtEl>
                                        <p:attrNameLst>
                                          <p:attrName>style.visibility</p:attrName>
                                        </p:attrNameLst>
                                      </p:cBhvr>
                                      <p:to>
                                        <p:strVal val="visible"/>
                                      </p:to>
                                    </p:set>
                                    <p:anim calcmode="lin" valueType="num">
                                      <p:cBhvr additive="base">
                                        <p:cTn id="29" dur="500" fill="hold"/>
                                        <p:tgtEl>
                                          <p:spTgt spid="3993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9939">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9939">
                                            <p:txEl>
                                              <p:pRg st="6" end="6"/>
                                            </p:txEl>
                                          </p:spTgt>
                                        </p:tgtEl>
                                        <p:attrNameLst>
                                          <p:attrName>style.visibility</p:attrName>
                                        </p:attrNameLst>
                                      </p:cBhvr>
                                      <p:to>
                                        <p:strVal val="visible"/>
                                      </p:to>
                                    </p:set>
                                    <p:anim calcmode="lin" valueType="num">
                                      <p:cBhvr additive="base">
                                        <p:cTn id="33" dur="500" fill="hold"/>
                                        <p:tgtEl>
                                          <p:spTgt spid="3993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9939">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9939">
                                            <p:txEl>
                                              <p:pRg st="7" end="7"/>
                                            </p:txEl>
                                          </p:spTgt>
                                        </p:tgtEl>
                                        <p:attrNameLst>
                                          <p:attrName>style.visibility</p:attrName>
                                        </p:attrNameLst>
                                      </p:cBhvr>
                                      <p:to>
                                        <p:strVal val="visible"/>
                                      </p:to>
                                    </p:set>
                                    <p:anim calcmode="lin" valueType="num">
                                      <p:cBhvr additive="base">
                                        <p:cTn id="37" dur="500" fill="hold"/>
                                        <p:tgtEl>
                                          <p:spTgt spid="3993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9939">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9939">
                                            <p:txEl>
                                              <p:pRg st="8" end="8"/>
                                            </p:txEl>
                                          </p:spTgt>
                                        </p:tgtEl>
                                        <p:attrNameLst>
                                          <p:attrName>style.visibility</p:attrName>
                                        </p:attrNameLst>
                                      </p:cBhvr>
                                      <p:to>
                                        <p:strVal val="visible"/>
                                      </p:to>
                                    </p:set>
                                    <p:anim calcmode="lin" valueType="num">
                                      <p:cBhvr additive="base">
                                        <p:cTn id="41" dur="500" fill="hold"/>
                                        <p:tgtEl>
                                          <p:spTgt spid="39939">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993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9939">
                                            <p:txEl>
                                              <p:pRg st="9" end="9"/>
                                            </p:txEl>
                                          </p:spTgt>
                                        </p:tgtEl>
                                        <p:attrNameLst>
                                          <p:attrName>style.visibility</p:attrName>
                                        </p:attrNameLst>
                                      </p:cBhvr>
                                      <p:to>
                                        <p:strVal val="visible"/>
                                      </p:to>
                                    </p:set>
                                    <p:anim calcmode="lin" valueType="num">
                                      <p:cBhvr additive="base">
                                        <p:cTn id="47" dur="500" fill="hold"/>
                                        <p:tgtEl>
                                          <p:spTgt spid="39939">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9939">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9939">
                                            <p:txEl>
                                              <p:pRg st="10" end="10"/>
                                            </p:txEl>
                                          </p:spTgt>
                                        </p:tgtEl>
                                        <p:attrNameLst>
                                          <p:attrName>style.visibility</p:attrName>
                                        </p:attrNameLst>
                                      </p:cBhvr>
                                      <p:to>
                                        <p:strVal val="visible"/>
                                      </p:to>
                                    </p:set>
                                    <p:anim calcmode="lin" valueType="num">
                                      <p:cBhvr additive="base">
                                        <p:cTn id="51" dur="500" fill="hold"/>
                                        <p:tgtEl>
                                          <p:spTgt spid="39939">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9939">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9939">
                                            <p:txEl>
                                              <p:pRg st="11" end="11"/>
                                            </p:txEl>
                                          </p:spTgt>
                                        </p:tgtEl>
                                        <p:attrNameLst>
                                          <p:attrName>style.visibility</p:attrName>
                                        </p:attrNameLst>
                                      </p:cBhvr>
                                      <p:to>
                                        <p:strVal val="visible"/>
                                      </p:to>
                                    </p:set>
                                    <p:anim calcmode="lin" valueType="num">
                                      <p:cBhvr additive="base">
                                        <p:cTn id="55" dur="500" fill="hold"/>
                                        <p:tgtEl>
                                          <p:spTgt spid="39939">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9939">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9939">
                                            <p:txEl>
                                              <p:pRg st="12" end="12"/>
                                            </p:txEl>
                                          </p:spTgt>
                                        </p:tgtEl>
                                        <p:attrNameLst>
                                          <p:attrName>style.visibility</p:attrName>
                                        </p:attrNameLst>
                                      </p:cBhvr>
                                      <p:to>
                                        <p:strVal val="visible"/>
                                      </p:to>
                                    </p:set>
                                    <p:anim calcmode="lin" valueType="num">
                                      <p:cBhvr additive="base">
                                        <p:cTn id="59" dur="500" fill="hold"/>
                                        <p:tgtEl>
                                          <p:spTgt spid="39939">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9939">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F3601F-562B-CE16-22AD-9811FE924CCB}"/>
              </a:ext>
            </a:extLst>
          </p:cNvPr>
          <p:cNvSpPr>
            <a:spLocks noGrp="1"/>
          </p:cNvSpPr>
          <p:nvPr>
            <p:ph idx="1"/>
          </p:nvPr>
        </p:nvSpPr>
        <p:spPr>
          <a:xfrm>
            <a:off x="838200" y="981777"/>
            <a:ext cx="10515600" cy="5195186"/>
          </a:xfrm>
        </p:spPr>
        <p:txBody>
          <a:bodyPr>
            <a:normAutofit/>
          </a:bodyPr>
          <a:lstStyle/>
          <a:p>
            <a:pPr algn="just"/>
            <a:r>
              <a:rPr lang="en-US" sz="3600" b="1" i="0" dirty="0">
                <a:effectLst/>
              </a:rPr>
              <a:t>User View</a:t>
            </a:r>
          </a:p>
          <a:p>
            <a:pPr marL="0" indent="0" algn="just"/>
            <a:r>
              <a:rPr lang="en-US" i="0" dirty="0">
                <a:effectLst/>
              </a:rPr>
              <a:t> The user view depends on the system interface that is used by the users.</a:t>
            </a:r>
          </a:p>
          <a:p>
            <a:pPr marL="0" indent="0" algn="just"/>
            <a:r>
              <a:rPr lang="en-US" i="0" dirty="0">
                <a:effectLst/>
              </a:rPr>
              <a:t> Some systems are designed for a single user to monopolize the resources to maximize the user's task. </a:t>
            </a:r>
            <a:endParaRPr lang="en-US" dirty="0"/>
          </a:p>
          <a:p>
            <a:pPr marL="0" indent="0" algn="just"/>
            <a:r>
              <a:rPr lang="en-US" i="0" dirty="0">
                <a:effectLst/>
              </a:rPr>
              <a:t> In these cases, the OS is designed primarily for ease of use, with little emphasis on quality and none on resource utilization.</a:t>
            </a:r>
          </a:p>
          <a:p>
            <a:pPr marL="0" indent="0" algn="just"/>
            <a:r>
              <a:rPr lang="en-US" i="0" dirty="0">
                <a:effectLst/>
              </a:rPr>
              <a:t>The user viewpoint focuses on how the user interacts with the operating system through the usage of various application programs.</a:t>
            </a:r>
          </a:p>
          <a:p>
            <a:pPr algn="just"/>
            <a:endParaRPr lang="en-US" i="0" dirty="0">
              <a:effectLst/>
            </a:endParaRPr>
          </a:p>
          <a:p>
            <a:endParaRPr lang="en-IN" dirty="0"/>
          </a:p>
        </p:txBody>
      </p:sp>
    </p:spTree>
    <p:extLst>
      <p:ext uri="{BB962C8B-B14F-4D97-AF65-F5344CB8AC3E}">
        <p14:creationId xmlns:p14="http://schemas.microsoft.com/office/powerpoint/2010/main" val="13169739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a:t>Desktop Class Operating Systems:-</a:t>
            </a:r>
          </a:p>
        </p:txBody>
      </p:sp>
      <p:sp>
        <p:nvSpPr>
          <p:cNvPr id="40963" name="Content Placeholder 2"/>
          <p:cNvSpPr>
            <a:spLocks noGrp="1"/>
          </p:cNvSpPr>
          <p:nvPr>
            <p:ph idx="1"/>
          </p:nvPr>
        </p:nvSpPr>
        <p:spPr/>
        <p:txBody>
          <a:bodyPr/>
          <a:lstStyle/>
          <a:p>
            <a:r>
              <a:rPr lang="en-US" altLang="en-US" b="1"/>
              <a:t>Platform: </a:t>
            </a:r>
            <a:r>
              <a:rPr lang="en-US" altLang="en-US"/>
              <a:t>the hardware required to run a particular operating system</a:t>
            </a:r>
          </a:p>
          <a:p>
            <a:pPr lvl="1"/>
            <a:r>
              <a:rPr lang="en-US" altLang="en-US"/>
              <a:t>Intel platform (IBM-compatible)</a:t>
            </a:r>
          </a:p>
          <a:p>
            <a:pPr lvl="2"/>
            <a:r>
              <a:rPr lang="en-US" altLang="en-US"/>
              <a:t>Windows</a:t>
            </a:r>
          </a:p>
          <a:p>
            <a:pPr lvl="2"/>
            <a:r>
              <a:rPr lang="en-US" altLang="en-US"/>
              <a:t>DOS</a:t>
            </a:r>
          </a:p>
          <a:p>
            <a:pPr lvl="2"/>
            <a:r>
              <a:rPr lang="en-US" altLang="en-US"/>
              <a:t>UNIX</a:t>
            </a:r>
          </a:p>
          <a:p>
            <a:pPr lvl="2"/>
            <a:r>
              <a:rPr lang="en-US" altLang="en-US"/>
              <a:t>Linux</a:t>
            </a:r>
          </a:p>
          <a:p>
            <a:pPr lvl="1"/>
            <a:r>
              <a:rPr lang="en-US" altLang="en-US"/>
              <a:t>Macintosh platform</a:t>
            </a:r>
          </a:p>
          <a:p>
            <a:pPr lvl="2"/>
            <a:r>
              <a:rPr lang="en-US" altLang="en-US"/>
              <a:t>Mac OS</a:t>
            </a:r>
          </a:p>
          <a:p>
            <a:pPr lvl="1"/>
            <a:r>
              <a:rPr lang="en-US" altLang="en-US"/>
              <a:t>iPad and iPhone platform</a:t>
            </a:r>
          </a:p>
          <a:p>
            <a:pPr lvl="2"/>
            <a:r>
              <a:rPr lang="en-US" altLang="en-US"/>
              <a:t>iOS</a:t>
            </a:r>
          </a:p>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 calcmode="lin" valueType="num">
                                      <p:cBhvr additive="base">
                                        <p:cTn id="7" dur="500" fill="hold"/>
                                        <p:tgtEl>
                                          <p:spTgt spid="409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anim calcmode="lin" valueType="num">
                                      <p:cBhvr additive="base">
                                        <p:cTn id="11" dur="500" fill="hold"/>
                                        <p:tgtEl>
                                          <p:spTgt spid="4096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96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anim calcmode="lin" valueType="num">
                                      <p:cBhvr additive="base">
                                        <p:cTn id="15" dur="500" fill="hold"/>
                                        <p:tgtEl>
                                          <p:spTgt spid="4096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096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0963">
                                            <p:txEl>
                                              <p:pRg st="3" end="3"/>
                                            </p:txEl>
                                          </p:spTgt>
                                        </p:tgtEl>
                                        <p:attrNameLst>
                                          <p:attrName>style.visibility</p:attrName>
                                        </p:attrNameLst>
                                      </p:cBhvr>
                                      <p:to>
                                        <p:strVal val="visible"/>
                                      </p:to>
                                    </p:set>
                                    <p:anim calcmode="lin" valueType="num">
                                      <p:cBhvr additive="base">
                                        <p:cTn id="19" dur="500" fill="hold"/>
                                        <p:tgtEl>
                                          <p:spTgt spid="4096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6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0963">
                                            <p:txEl>
                                              <p:pRg st="4" end="4"/>
                                            </p:txEl>
                                          </p:spTgt>
                                        </p:tgtEl>
                                        <p:attrNameLst>
                                          <p:attrName>style.visibility</p:attrName>
                                        </p:attrNameLst>
                                      </p:cBhvr>
                                      <p:to>
                                        <p:strVal val="visible"/>
                                      </p:to>
                                    </p:set>
                                    <p:anim calcmode="lin" valueType="num">
                                      <p:cBhvr additive="base">
                                        <p:cTn id="23" dur="500" fill="hold"/>
                                        <p:tgtEl>
                                          <p:spTgt spid="4096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096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0963">
                                            <p:txEl>
                                              <p:pRg st="5" end="5"/>
                                            </p:txEl>
                                          </p:spTgt>
                                        </p:tgtEl>
                                        <p:attrNameLst>
                                          <p:attrName>style.visibility</p:attrName>
                                        </p:attrNameLst>
                                      </p:cBhvr>
                                      <p:to>
                                        <p:strVal val="visible"/>
                                      </p:to>
                                    </p:set>
                                    <p:anim calcmode="lin" valueType="num">
                                      <p:cBhvr additive="base">
                                        <p:cTn id="27" dur="500" fill="hold"/>
                                        <p:tgtEl>
                                          <p:spTgt spid="4096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096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0963">
                                            <p:txEl>
                                              <p:pRg st="6" end="6"/>
                                            </p:txEl>
                                          </p:spTgt>
                                        </p:tgtEl>
                                        <p:attrNameLst>
                                          <p:attrName>style.visibility</p:attrName>
                                        </p:attrNameLst>
                                      </p:cBhvr>
                                      <p:to>
                                        <p:strVal val="visible"/>
                                      </p:to>
                                    </p:set>
                                    <p:anim calcmode="lin" valueType="num">
                                      <p:cBhvr additive="base">
                                        <p:cTn id="31" dur="500" fill="hold"/>
                                        <p:tgtEl>
                                          <p:spTgt spid="4096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096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0963">
                                            <p:txEl>
                                              <p:pRg st="7" end="7"/>
                                            </p:txEl>
                                          </p:spTgt>
                                        </p:tgtEl>
                                        <p:attrNameLst>
                                          <p:attrName>style.visibility</p:attrName>
                                        </p:attrNameLst>
                                      </p:cBhvr>
                                      <p:to>
                                        <p:strVal val="visible"/>
                                      </p:to>
                                    </p:set>
                                    <p:anim calcmode="lin" valueType="num">
                                      <p:cBhvr additive="base">
                                        <p:cTn id="35" dur="500" fill="hold"/>
                                        <p:tgtEl>
                                          <p:spTgt spid="4096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096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0963">
                                            <p:txEl>
                                              <p:pRg st="8" end="8"/>
                                            </p:txEl>
                                          </p:spTgt>
                                        </p:tgtEl>
                                        <p:attrNameLst>
                                          <p:attrName>style.visibility</p:attrName>
                                        </p:attrNameLst>
                                      </p:cBhvr>
                                      <p:to>
                                        <p:strVal val="visible"/>
                                      </p:to>
                                    </p:set>
                                    <p:anim calcmode="lin" valueType="num">
                                      <p:cBhvr additive="base">
                                        <p:cTn id="39" dur="500" fill="hold"/>
                                        <p:tgtEl>
                                          <p:spTgt spid="4096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096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0963">
                                            <p:txEl>
                                              <p:pRg st="9" end="9"/>
                                            </p:txEl>
                                          </p:spTgt>
                                        </p:tgtEl>
                                        <p:attrNameLst>
                                          <p:attrName>style.visibility</p:attrName>
                                        </p:attrNameLst>
                                      </p:cBhvr>
                                      <p:to>
                                        <p:strVal val="visible"/>
                                      </p:to>
                                    </p:set>
                                    <p:anim calcmode="lin" valueType="num">
                                      <p:cBhvr additive="base">
                                        <p:cTn id="43" dur="500" fill="hold"/>
                                        <p:tgtEl>
                                          <p:spTgt spid="4096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096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a:t>Ms-DOS</a:t>
            </a:r>
          </a:p>
        </p:txBody>
      </p:sp>
      <p:sp>
        <p:nvSpPr>
          <p:cNvPr id="41987" name="Content Placeholder 2"/>
          <p:cNvSpPr>
            <a:spLocks noGrp="1"/>
          </p:cNvSpPr>
          <p:nvPr>
            <p:ph idx="1"/>
          </p:nvPr>
        </p:nvSpPr>
        <p:spPr/>
        <p:txBody>
          <a:bodyPr/>
          <a:lstStyle/>
          <a:p>
            <a:r>
              <a:rPr lang="en-US" altLang="en-US" sz="2600" dirty="0"/>
              <a:t>Single User Single Tasking OS</a:t>
            </a:r>
            <a:r>
              <a:rPr lang="en-GB" altLang="en-US" sz="2600" dirty="0"/>
              <a:t>.</a:t>
            </a:r>
          </a:p>
          <a:p>
            <a:r>
              <a:rPr lang="en-IN" sz="2700" dirty="0"/>
              <a:t>It had no built-in support for networking, and users had to manually install drivers any time they added a new hardware component to their PC.</a:t>
            </a:r>
          </a:p>
          <a:p>
            <a:r>
              <a:rPr lang="en-IN" sz="2700" dirty="0"/>
              <a:t>DOS supports only 16-bit programs.</a:t>
            </a:r>
          </a:p>
          <a:p>
            <a:r>
              <a:rPr lang="en-US" altLang="en-US" sz="2700" dirty="0"/>
              <a:t>Command line user interface.</a:t>
            </a:r>
          </a:p>
          <a:p>
            <a:r>
              <a:rPr lang="en-IN" sz="2700" dirty="0"/>
              <a:t>So, why is DOS still in use? Two reasons are its size and simplicity. It does not require much memory or storage space for the system, and it docs not require a powerful computer.</a:t>
            </a:r>
            <a:endParaRPr lang="en-GB" altLang="en-US"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 calcmode="lin" valueType="num">
                                      <p:cBhvr additive="base">
                                        <p:cTn id="7" dur="500" fill="hold"/>
                                        <p:tgtEl>
                                          <p:spTgt spid="419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987">
                                            <p:txEl>
                                              <p:pRg st="1" end="1"/>
                                            </p:txEl>
                                          </p:spTgt>
                                        </p:tgtEl>
                                        <p:attrNameLst>
                                          <p:attrName>style.visibility</p:attrName>
                                        </p:attrNameLst>
                                      </p:cBhvr>
                                      <p:to>
                                        <p:strVal val="visible"/>
                                      </p:to>
                                    </p:set>
                                    <p:anim calcmode="lin" valueType="num">
                                      <p:cBhvr additive="base">
                                        <p:cTn id="13" dur="500" fill="hold"/>
                                        <p:tgtEl>
                                          <p:spTgt spid="419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987">
                                            <p:txEl>
                                              <p:pRg st="2" end="2"/>
                                            </p:txEl>
                                          </p:spTgt>
                                        </p:tgtEl>
                                        <p:attrNameLst>
                                          <p:attrName>style.visibility</p:attrName>
                                        </p:attrNameLst>
                                      </p:cBhvr>
                                      <p:to>
                                        <p:strVal val="visible"/>
                                      </p:to>
                                    </p:set>
                                    <p:anim calcmode="lin" valueType="num">
                                      <p:cBhvr additive="base">
                                        <p:cTn id="19" dur="500" fill="hold"/>
                                        <p:tgtEl>
                                          <p:spTgt spid="419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987">
                                            <p:txEl>
                                              <p:pRg st="3" end="3"/>
                                            </p:txEl>
                                          </p:spTgt>
                                        </p:tgtEl>
                                        <p:attrNameLst>
                                          <p:attrName>style.visibility</p:attrName>
                                        </p:attrNameLst>
                                      </p:cBhvr>
                                      <p:to>
                                        <p:strVal val="visible"/>
                                      </p:to>
                                    </p:set>
                                    <p:anim calcmode="lin" valueType="num">
                                      <p:cBhvr additive="base">
                                        <p:cTn id="25" dur="500" fill="hold"/>
                                        <p:tgtEl>
                                          <p:spTgt spid="4198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9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987">
                                            <p:txEl>
                                              <p:pRg st="4" end="4"/>
                                            </p:txEl>
                                          </p:spTgt>
                                        </p:tgtEl>
                                        <p:attrNameLst>
                                          <p:attrName>style.visibility</p:attrName>
                                        </p:attrNameLst>
                                      </p:cBhvr>
                                      <p:to>
                                        <p:strVal val="visible"/>
                                      </p:to>
                                    </p:set>
                                    <p:anim calcmode="lin" valueType="num">
                                      <p:cBhvr additive="base">
                                        <p:cTn id="31" dur="500" fill="hold"/>
                                        <p:tgtEl>
                                          <p:spTgt spid="4198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98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a:t>Microsoft Windows                         </a:t>
            </a:r>
          </a:p>
        </p:txBody>
      </p:sp>
      <p:sp>
        <p:nvSpPr>
          <p:cNvPr id="41987" name="Content Placeholder 2"/>
          <p:cNvSpPr>
            <a:spLocks noGrp="1"/>
          </p:cNvSpPr>
          <p:nvPr>
            <p:ph idx="1"/>
          </p:nvPr>
        </p:nvSpPr>
        <p:spPr/>
        <p:txBody>
          <a:bodyPr/>
          <a:lstStyle/>
          <a:p>
            <a:r>
              <a:rPr lang="en-GB" altLang="en-US" sz="2600" dirty="0"/>
              <a:t>The graphical Microsoft operating system designed for Intel-platform desktop and notebook computers.</a:t>
            </a:r>
          </a:p>
          <a:p>
            <a:r>
              <a:rPr lang="en-US" altLang="en-US" sz="2600" dirty="0"/>
              <a:t>Best known, greatest selection of applications available.</a:t>
            </a:r>
          </a:p>
          <a:p>
            <a:r>
              <a:rPr lang="en-GB" altLang="en-US" sz="2600" dirty="0"/>
              <a:t>Current editions include Windows 7, 8, 8.1 and 10.</a:t>
            </a:r>
          </a:p>
        </p:txBody>
      </p:sp>
      <p:pic>
        <p:nvPicPr>
          <p:cNvPr id="41988" name="Picture 2" descr="http://res1.windows.microsoft.com/resbox/en/6.2/2013-win81ga/ca9e37fd-cdd4-4a52-b518-e27886480614_53.jpg"/>
          <p:cNvPicPr>
            <a:picLocks noChangeAspect="1" noChangeArrowheads="1"/>
          </p:cNvPicPr>
          <p:nvPr/>
        </p:nvPicPr>
        <p:blipFill>
          <a:blip r:embed="rId2"/>
          <a:srcRect/>
          <a:stretch>
            <a:fillRect/>
          </a:stretch>
        </p:blipFill>
        <p:spPr bwMode="auto">
          <a:xfrm>
            <a:off x="2741588" y="3937000"/>
            <a:ext cx="7427628" cy="2801560"/>
          </a:xfrm>
          <a:prstGeom prst="rect">
            <a:avLst/>
          </a:prstGeom>
          <a:noFill/>
          <a:ln w="9525">
            <a:noFill/>
            <a:miter lim="800000"/>
            <a:headEnd/>
            <a:tailEnd/>
          </a:ln>
        </p:spPr>
      </p:pic>
      <p:pic>
        <p:nvPicPr>
          <p:cNvPr id="44037" name="Picture 4"/>
          <p:cNvPicPr>
            <a:picLocks noChangeAspect="1"/>
          </p:cNvPicPr>
          <p:nvPr/>
        </p:nvPicPr>
        <p:blipFill>
          <a:blip r:embed="rId3"/>
          <a:srcRect/>
          <a:stretch>
            <a:fillRect/>
          </a:stretch>
        </p:blipFill>
        <p:spPr bwMode="auto">
          <a:xfrm>
            <a:off x="7826963" y="323548"/>
            <a:ext cx="3526434" cy="94947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 calcmode="lin" valueType="num">
                                      <p:cBhvr additive="base">
                                        <p:cTn id="7" dur="500" fill="hold"/>
                                        <p:tgtEl>
                                          <p:spTgt spid="419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987">
                                            <p:txEl>
                                              <p:pRg st="1" end="1"/>
                                            </p:txEl>
                                          </p:spTgt>
                                        </p:tgtEl>
                                        <p:attrNameLst>
                                          <p:attrName>style.visibility</p:attrName>
                                        </p:attrNameLst>
                                      </p:cBhvr>
                                      <p:to>
                                        <p:strVal val="visible"/>
                                      </p:to>
                                    </p:set>
                                    <p:anim calcmode="lin" valueType="num">
                                      <p:cBhvr additive="base">
                                        <p:cTn id="13" dur="500" fill="hold"/>
                                        <p:tgtEl>
                                          <p:spTgt spid="419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987">
                                            <p:txEl>
                                              <p:pRg st="2" end="2"/>
                                            </p:txEl>
                                          </p:spTgt>
                                        </p:tgtEl>
                                        <p:attrNameLst>
                                          <p:attrName>style.visibility</p:attrName>
                                        </p:attrNameLst>
                                      </p:cBhvr>
                                      <p:to>
                                        <p:strVal val="visible"/>
                                      </p:to>
                                    </p:set>
                                    <p:anim calcmode="lin" valueType="num">
                                      <p:cBhvr additive="base">
                                        <p:cTn id="19" dur="500" fill="hold"/>
                                        <p:tgtEl>
                                          <p:spTgt spid="419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1988"/>
                                        </p:tgtEl>
                                        <p:attrNameLst>
                                          <p:attrName>style.visibility</p:attrName>
                                        </p:attrNameLst>
                                      </p:cBhvr>
                                      <p:to>
                                        <p:strVal val="visible"/>
                                      </p:to>
                                    </p:set>
                                    <p:anim calcmode="lin" valueType="num">
                                      <p:cBhvr additive="base">
                                        <p:cTn id="25" dur="500" fill="hold"/>
                                        <p:tgtEl>
                                          <p:spTgt spid="41988"/>
                                        </p:tgtEl>
                                        <p:attrNameLst>
                                          <p:attrName>ppt_x</p:attrName>
                                        </p:attrNameLst>
                                      </p:cBhvr>
                                      <p:tavLst>
                                        <p:tav tm="0">
                                          <p:val>
                                            <p:strVal val="#ppt_x"/>
                                          </p:val>
                                        </p:tav>
                                        <p:tav tm="100000">
                                          <p:val>
                                            <p:strVal val="#ppt_x"/>
                                          </p:val>
                                        </p:tav>
                                      </p:tavLst>
                                    </p:anim>
                                    <p:anim calcmode="lin" valueType="num">
                                      <p:cBhvr additive="base">
                                        <p:cTn id="26" dur="500" fill="hold"/>
                                        <p:tgtEl>
                                          <p:spTgt spid="419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a:t>Mac OS </a:t>
            </a:r>
          </a:p>
        </p:txBody>
      </p:sp>
      <p:sp>
        <p:nvSpPr>
          <p:cNvPr id="43011" name="Content Placeholder 2"/>
          <p:cNvSpPr>
            <a:spLocks noGrp="1"/>
          </p:cNvSpPr>
          <p:nvPr>
            <p:ph idx="1"/>
          </p:nvPr>
        </p:nvSpPr>
        <p:spPr/>
        <p:txBody>
          <a:bodyPr/>
          <a:lstStyle/>
          <a:p>
            <a:r>
              <a:rPr lang="en-US" altLang="en-US" sz="2400" dirty="0"/>
              <a:t>User-friendly, runs on Mac hardware. Many applications available.</a:t>
            </a:r>
          </a:p>
          <a:p>
            <a:r>
              <a:rPr lang="en-GB" altLang="en-US" sz="2400" dirty="0"/>
              <a:t>Current editions include: Sierra, High Sierra, Mojave, Catalina &amp;  Big Sur—Version XI(Released in Nov 2020)</a:t>
            </a:r>
          </a:p>
        </p:txBody>
      </p:sp>
      <p:pic>
        <p:nvPicPr>
          <p:cNvPr id="43012" name="Picture 4" descr="http://o.aolcdn.com/hss/storage/midas/200b8c78287b425aeac4e3788d6387cd/200446069/1_desktop_menus.jpg"/>
          <p:cNvPicPr>
            <a:picLocks noChangeAspect="1" noChangeArrowheads="1"/>
          </p:cNvPicPr>
          <p:nvPr/>
        </p:nvPicPr>
        <p:blipFill>
          <a:blip r:embed="rId2"/>
          <a:srcRect/>
          <a:stretch>
            <a:fillRect/>
          </a:stretch>
        </p:blipFill>
        <p:spPr bwMode="auto">
          <a:xfrm>
            <a:off x="1651096" y="2889251"/>
            <a:ext cx="10020233" cy="375254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 calcmode="lin" valueType="num">
                                      <p:cBhvr additive="base">
                                        <p:cTn id="7" dur="500" fill="hold"/>
                                        <p:tgtEl>
                                          <p:spTgt spid="430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3011">
                                            <p:txEl>
                                              <p:pRg st="1" end="1"/>
                                            </p:txEl>
                                          </p:spTgt>
                                        </p:tgtEl>
                                        <p:attrNameLst>
                                          <p:attrName>style.visibility</p:attrName>
                                        </p:attrNameLst>
                                      </p:cBhvr>
                                      <p:to>
                                        <p:strVal val="visible"/>
                                      </p:to>
                                    </p:set>
                                    <p:anim calcmode="lin" valueType="num">
                                      <p:cBhvr additive="base">
                                        <p:cTn id="13" dur="500" fill="hold"/>
                                        <p:tgtEl>
                                          <p:spTgt spid="430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0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3012"/>
                                        </p:tgtEl>
                                        <p:attrNameLst>
                                          <p:attrName>style.visibility</p:attrName>
                                        </p:attrNameLst>
                                      </p:cBhvr>
                                      <p:to>
                                        <p:strVal val="visible"/>
                                      </p:to>
                                    </p:set>
                                    <p:anim calcmode="lin" valueType="num">
                                      <p:cBhvr additive="base">
                                        <p:cTn id="19" dur="500" fill="hold"/>
                                        <p:tgtEl>
                                          <p:spTgt spid="43012"/>
                                        </p:tgtEl>
                                        <p:attrNameLst>
                                          <p:attrName>ppt_x</p:attrName>
                                        </p:attrNameLst>
                                      </p:cBhvr>
                                      <p:tavLst>
                                        <p:tav tm="0">
                                          <p:val>
                                            <p:strVal val="#ppt_x"/>
                                          </p:val>
                                        </p:tav>
                                        <p:tav tm="100000">
                                          <p:val>
                                            <p:strVal val="#ppt_x"/>
                                          </p:val>
                                        </p:tav>
                                      </p:tavLst>
                                    </p:anim>
                                    <p:anim calcmode="lin" valueType="num">
                                      <p:cBhvr additive="base">
                                        <p:cTn id="20" dur="500" fill="hold"/>
                                        <p:tgtEl>
                                          <p:spTgt spid="430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GB" altLang="en-US"/>
              <a:t>Linux</a:t>
            </a:r>
          </a:p>
        </p:txBody>
      </p:sp>
      <p:sp>
        <p:nvSpPr>
          <p:cNvPr id="44035" name="Content Placeholder 2"/>
          <p:cNvSpPr>
            <a:spLocks noGrp="1"/>
          </p:cNvSpPr>
          <p:nvPr>
            <p:ph idx="1"/>
          </p:nvPr>
        </p:nvSpPr>
        <p:spPr>
          <a:xfrm>
            <a:off x="1141177" y="1826381"/>
            <a:ext cx="10212220" cy="4924274"/>
          </a:xfrm>
        </p:spPr>
        <p:txBody>
          <a:bodyPr/>
          <a:lstStyle/>
          <a:p>
            <a:r>
              <a:rPr lang="en-GB" altLang="en-US" sz="2600" b="1" dirty="0"/>
              <a:t>Linux: </a:t>
            </a:r>
            <a:r>
              <a:rPr lang="en-GB" altLang="en-US" sz="2600" dirty="0"/>
              <a:t>An open-source, cross-platform operating system that runs on desktops, notebooks, tablets, and </a:t>
            </a:r>
            <a:r>
              <a:rPr lang="en-GB" altLang="en-US" sz="2600" dirty="0" err="1"/>
              <a:t>smartphones</a:t>
            </a:r>
            <a:r>
              <a:rPr lang="en-GB" altLang="en-US" sz="2600" dirty="0"/>
              <a:t>.</a:t>
            </a:r>
          </a:p>
          <a:p>
            <a:pPr lvl="1"/>
            <a:r>
              <a:rPr lang="en-GB" altLang="en-US" dirty="0"/>
              <a:t>The name </a:t>
            </a:r>
            <a:r>
              <a:rPr lang="en-GB" altLang="en-US" i="1" dirty="0"/>
              <a:t>Linux </a:t>
            </a:r>
            <a:r>
              <a:rPr lang="en-GB" altLang="en-US" dirty="0"/>
              <a:t>is a combination </a:t>
            </a:r>
            <a:r>
              <a:rPr lang="en-GB" altLang="en-US" i="1" dirty="0" err="1"/>
              <a:t>Linus</a:t>
            </a:r>
            <a:r>
              <a:rPr lang="en-GB" altLang="en-US" dirty="0"/>
              <a:t> (the first name of the first developer) and </a:t>
            </a:r>
            <a:r>
              <a:rPr lang="en-GB" altLang="en-US" i="1" dirty="0"/>
              <a:t>UNIX (another operating system</a:t>
            </a:r>
            <a:r>
              <a:rPr lang="en-GB" altLang="en-US" dirty="0"/>
              <a:t>.</a:t>
            </a:r>
          </a:p>
          <a:p>
            <a:r>
              <a:rPr lang="en-GB" altLang="en-US" sz="2600" dirty="0"/>
              <a:t>Users are free to modify the code, improve it, and redistribute it, </a:t>
            </a:r>
          </a:p>
          <a:p>
            <a:r>
              <a:rPr lang="en-GB" altLang="en-US" sz="2600" dirty="0"/>
              <a:t>Developers are not allowed to charge money for the Linux kernel itself (the main part of the operating system), but they can charge money for </a:t>
            </a:r>
            <a:r>
              <a:rPr lang="en-GB" altLang="en-US" sz="2600" b="1" dirty="0"/>
              <a:t>distributions </a:t>
            </a:r>
            <a:r>
              <a:rPr lang="en-GB" altLang="en-US" sz="2600" dirty="0"/>
              <a:t>(</a:t>
            </a:r>
            <a:r>
              <a:rPr lang="en-GB" altLang="en-US" sz="2600" b="1" dirty="0" err="1"/>
              <a:t>distros</a:t>
            </a:r>
            <a:r>
              <a:rPr lang="en-GB" altLang="en-US" sz="2600" b="1" dirty="0"/>
              <a:t> </a:t>
            </a:r>
            <a:r>
              <a:rPr lang="en-GB" altLang="en-US" sz="2600" dirty="0"/>
              <a:t>for short).</a:t>
            </a:r>
          </a:p>
          <a:p>
            <a:endParaRPr lang="en-GB" altLang="en-US" dirty="0"/>
          </a:p>
        </p:txBody>
      </p:sp>
      <p:pic>
        <p:nvPicPr>
          <p:cNvPr id="46084" name="Picture 6" descr="https://lh5.googleusercontent.com/-UsUGPfg2Rx0/AAAAAAAAAAI/AAAAAAAAAAA/rv6_MDqB2E4/photo.jpg"/>
          <p:cNvPicPr>
            <a:picLocks noChangeAspect="1" noChangeArrowheads="1"/>
          </p:cNvPicPr>
          <p:nvPr/>
        </p:nvPicPr>
        <p:blipFill>
          <a:blip r:embed="rId2"/>
          <a:srcRect/>
          <a:stretch>
            <a:fillRect/>
          </a:stretch>
        </p:blipFill>
        <p:spPr bwMode="auto">
          <a:xfrm>
            <a:off x="10110851" y="193524"/>
            <a:ext cx="1823117" cy="13667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 calcmode="lin" valueType="num">
                                      <p:cBhvr additive="base">
                                        <p:cTn id="7" dur="500" fill="hold"/>
                                        <p:tgtEl>
                                          <p:spTgt spid="440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anim calcmode="lin" valueType="num">
                                      <p:cBhvr additive="base">
                                        <p:cTn id="11" dur="500" fill="hold"/>
                                        <p:tgtEl>
                                          <p:spTgt spid="4403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40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4035">
                                            <p:txEl>
                                              <p:pRg st="2" end="2"/>
                                            </p:txEl>
                                          </p:spTgt>
                                        </p:tgtEl>
                                        <p:attrNameLst>
                                          <p:attrName>style.visibility</p:attrName>
                                        </p:attrNameLst>
                                      </p:cBhvr>
                                      <p:to>
                                        <p:strVal val="visible"/>
                                      </p:to>
                                    </p:set>
                                    <p:anim calcmode="lin" valueType="num">
                                      <p:cBhvr additive="base">
                                        <p:cTn id="17" dur="500" fill="hold"/>
                                        <p:tgtEl>
                                          <p:spTgt spid="4403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40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4035">
                                            <p:txEl>
                                              <p:pRg st="3" end="3"/>
                                            </p:txEl>
                                          </p:spTgt>
                                        </p:tgtEl>
                                        <p:attrNameLst>
                                          <p:attrName>style.visibility</p:attrName>
                                        </p:attrNameLst>
                                      </p:cBhvr>
                                      <p:to>
                                        <p:strVal val="visible"/>
                                      </p:to>
                                    </p:set>
                                    <p:anim calcmode="lin" valueType="num">
                                      <p:cBhvr additive="base">
                                        <p:cTn id="23" dur="500" fill="hold"/>
                                        <p:tgtEl>
                                          <p:spTgt spid="4403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403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a:t>Google Chrome OS</a:t>
            </a:r>
          </a:p>
        </p:txBody>
      </p:sp>
      <p:sp>
        <p:nvSpPr>
          <p:cNvPr id="46083" name="Content Placeholder 2"/>
          <p:cNvSpPr>
            <a:spLocks noGrp="1"/>
          </p:cNvSpPr>
          <p:nvPr>
            <p:ph idx="1"/>
          </p:nvPr>
        </p:nvSpPr>
        <p:spPr/>
        <p:txBody>
          <a:bodyPr/>
          <a:lstStyle/>
          <a:p>
            <a:r>
              <a:rPr lang="en-GB" altLang="en-US" sz="2600" b="1" dirty="0"/>
              <a:t>Chrome OS</a:t>
            </a:r>
            <a:r>
              <a:rPr lang="en-GB" altLang="en-US" sz="2600" dirty="0"/>
              <a:t>. Is a popular thin client operating system.</a:t>
            </a:r>
          </a:p>
          <a:p>
            <a:r>
              <a:rPr lang="en-GB" altLang="en-US" sz="2600" b="1" dirty="0"/>
              <a:t>Thin client </a:t>
            </a:r>
            <a:r>
              <a:rPr lang="en-GB" altLang="en-US" sz="2600" dirty="0"/>
              <a:t>A computer with minimal hardware, designed for a specific task. For example, a thin web client is designed for using the Internet.</a:t>
            </a:r>
          </a:p>
        </p:txBody>
      </p:sp>
      <p:pic>
        <p:nvPicPr>
          <p:cNvPr id="46084" name="Content Placeholder 5"/>
          <p:cNvPicPr>
            <a:picLocks noChangeAspect="1"/>
          </p:cNvPicPr>
          <p:nvPr/>
        </p:nvPicPr>
        <p:blipFill>
          <a:blip r:embed="rId2"/>
          <a:srcRect/>
          <a:stretch>
            <a:fillRect/>
          </a:stretch>
        </p:blipFill>
        <p:spPr bwMode="auto">
          <a:xfrm>
            <a:off x="1198004" y="3604382"/>
            <a:ext cx="6370927" cy="2986012"/>
          </a:xfrm>
          <a:prstGeom prst="rect">
            <a:avLst/>
          </a:prstGeom>
          <a:noFill/>
          <a:ln w="9525">
            <a:noFill/>
            <a:miter lim="800000"/>
            <a:headEnd/>
            <a:tailEnd/>
          </a:ln>
        </p:spPr>
      </p:pic>
      <p:pic>
        <p:nvPicPr>
          <p:cNvPr id="47109" name="Picture 2" descr="http://i1-news.softpedia-static.com/images/news2/Google-Chrome-26-Lands-with-Intelligent-Cloud-Spell-Checker-2.png"/>
          <p:cNvPicPr>
            <a:picLocks noChangeAspect="1" noChangeArrowheads="1"/>
          </p:cNvPicPr>
          <p:nvPr/>
        </p:nvPicPr>
        <p:blipFill>
          <a:blip r:embed="rId3"/>
          <a:srcRect/>
          <a:stretch>
            <a:fillRect/>
          </a:stretch>
        </p:blipFill>
        <p:spPr bwMode="auto">
          <a:xfrm>
            <a:off x="9779097" y="77108"/>
            <a:ext cx="2374506" cy="1505857"/>
          </a:xfrm>
          <a:prstGeom prst="rect">
            <a:avLst/>
          </a:prstGeom>
          <a:noFill/>
          <a:ln w="9525">
            <a:noFill/>
            <a:miter lim="800000"/>
            <a:headEnd/>
            <a:tailEnd/>
          </a:ln>
        </p:spPr>
      </p:pic>
      <p:pic>
        <p:nvPicPr>
          <p:cNvPr id="47110" name="Picture 4" descr="Chromebook"/>
          <p:cNvPicPr>
            <a:picLocks noChangeAspect="1" noChangeArrowheads="1"/>
          </p:cNvPicPr>
          <p:nvPr/>
        </p:nvPicPr>
        <p:blipFill>
          <a:blip r:embed="rId4"/>
          <a:srcRect t="10332" r="3314" b="11867"/>
          <a:stretch>
            <a:fillRect/>
          </a:stretch>
        </p:blipFill>
        <p:spPr bwMode="auto">
          <a:xfrm>
            <a:off x="8146431" y="5795132"/>
            <a:ext cx="4007172" cy="563940"/>
          </a:xfrm>
          <a:prstGeom prst="rect">
            <a:avLst/>
          </a:prstGeom>
          <a:noFill/>
          <a:ln w="9525">
            <a:noFill/>
            <a:miter lim="800000"/>
            <a:headEnd/>
            <a:tailEnd/>
          </a:ln>
        </p:spPr>
      </p:pic>
      <p:pic>
        <p:nvPicPr>
          <p:cNvPr id="46087" name="Picture 6" descr="HP Chromebook 14 G3 arrives with Touchscreen, Tegra K1"/>
          <p:cNvPicPr>
            <a:picLocks noChangeAspect="1" noChangeArrowheads="1"/>
          </p:cNvPicPr>
          <p:nvPr/>
        </p:nvPicPr>
        <p:blipFill>
          <a:blip r:embed="rId5"/>
          <a:srcRect l="17294" t="1665" r="17686" b="7738"/>
          <a:stretch>
            <a:fillRect/>
          </a:stretch>
        </p:blipFill>
        <p:spPr bwMode="auto">
          <a:xfrm>
            <a:off x="8452076" y="3864428"/>
            <a:ext cx="3397418" cy="186266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 calcmode="lin" valueType="num">
                                      <p:cBhvr additive="base">
                                        <p:cTn id="7" dur="500" fill="hold"/>
                                        <p:tgtEl>
                                          <p:spTgt spid="460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083">
                                            <p:txEl>
                                              <p:pRg st="1" end="1"/>
                                            </p:txEl>
                                          </p:spTgt>
                                        </p:tgtEl>
                                        <p:attrNameLst>
                                          <p:attrName>style.visibility</p:attrName>
                                        </p:attrNameLst>
                                      </p:cBhvr>
                                      <p:to>
                                        <p:strVal val="visible"/>
                                      </p:to>
                                    </p:set>
                                    <p:anim calcmode="lin" valueType="num">
                                      <p:cBhvr additive="base">
                                        <p:cTn id="13" dur="500" fill="hold"/>
                                        <p:tgtEl>
                                          <p:spTgt spid="460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0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6084"/>
                                        </p:tgtEl>
                                        <p:attrNameLst>
                                          <p:attrName>style.visibility</p:attrName>
                                        </p:attrNameLst>
                                      </p:cBhvr>
                                      <p:to>
                                        <p:strVal val="visible"/>
                                      </p:to>
                                    </p:set>
                                    <p:anim calcmode="lin" valueType="num">
                                      <p:cBhvr additive="base">
                                        <p:cTn id="19" dur="500" fill="hold"/>
                                        <p:tgtEl>
                                          <p:spTgt spid="46084"/>
                                        </p:tgtEl>
                                        <p:attrNameLst>
                                          <p:attrName>ppt_x</p:attrName>
                                        </p:attrNameLst>
                                      </p:cBhvr>
                                      <p:tavLst>
                                        <p:tav tm="0">
                                          <p:val>
                                            <p:strVal val="#ppt_x"/>
                                          </p:val>
                                        </p:tav>
                                        <p:tav tm="100000">
                                          <p:val>
                                            <p:strVal val="#ppt_x"/>
                                          </p:val>
                                        </p:tav>
                                      </p:tavLst>
                                    </p:anim>
                                    <p:anim calcmode="lin" valueType="num">
                                      <p:cBhvr additive="base">
                                        <p:cTn id="20" dur="500" fill="hold"/>
                                        <p:tgtEl>
                                          <p:spTgt spid="4608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6087"/>
                                        </p:tgtEl>
                                        <p:attrNameLst>
                                          <p:attrName>style.visibility</p:attrName>
                                        </p:attrNameLst>
                                      </p:cBhvr>
                                      <p:to>
                                        <p:strVal val="visible"/>
                                      </p:to>
                                    </p:set>
                                    <p:anim calcmode="lin" valueType="num">
                                      <p:cBhvr additive="base">
                                        <p:cTn id="25" dur="500" fill="hold"/>
                                        <p:tgtEl>
                                          <p:spTgt spid="46087"/>
                                        </p:tgtEl>
                                        <p:attrNameLst>
                                          <p:attrName>ppt_x</p:attrName>
                                        </p:attrNameLst>
                                      </p:cBhvr>
                                      <p:tavLst>
                                        <p:tav tm="0">
                                          <p:val>
                                            <p:strVal val="#ppt_x"/>
                                          </p:val>
                                        </p:tav>
                                        <p:tav tm="100000">
                                          <p:val>
                                            <p:strVal val="#ppt_x"/>
                                          </p:val>
                                        </p:tav>
                                      </p:tavLst>
                                    </p:anim>
                                    <p:anim calcmode="lin" valueType="num">
                                      <p:cBhvr additive="base">
                                        <p:cTn id="26" dur="500" fill="hold"/>
                                        <p:tgtEl>
                                          <p:spTgt spid="460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a:t>Server Operating Systems</a:t>
            </a:r>
            <a:endParaRPr lang="en-US" altLang="en-US" i="1"/>
          </a:p>
        </p:txBody>
      </p:sp>
      <p:sp>
        <p:nvSpPr>
          <p:cNvPr id="47107" name="Content Placeholder 2"/>
          <p:cNvSpPr>
            <a:spLocks noGrp="1"/>
          </p:cNvSpPr>
          <p:nvPr>
            <p:ph idx="1"/>
          </p:nvPr>
        </p:nvSpPr>
        <p:spPr/>
        <p:txBody>
          <a:bodyPr/>
          <a:lstStyle/>
          <a:p>
            <a:r>
              <a:rPr lang="en-US" altLang="en-US"/>
              <a:t>Windows Server</a:t>
            </a:r>
          </a:p>
          <a:p>
            <a:pPr lvl="1"/>
            <a:r>
              <a:rPr lang="en-US" altLang="en-US"/>
              <a:t>Familiar GUI interface for those experienced with Windows</a:t>
            </a:r>
          </a:p>
          <a:p>
            <a:r>
              <a:rPr lang="en-US" altLang="en-US"/>
              <a:t>UNIX</a:t>
            </a:r>
          </a:p>
          <a:p>
            <a:pPr lvl="1"/>
            <a:r>
              <a:rPr lang="en-US" altLang="en-US"/>
              <a:t>Very mature server capabilities, time-tested, large user community, stable</a:t>
            </a:r>
          </a:p>
          <a:p>
            <a:r>
              <a:rPr lang="en-US" altLang="en-US"/>
              <a:t>Linux</a:t>
            </a:r>
          </a:p>
          <a:p>
            <a:pPr lvl="1"/>
            <a:r>
              <a:rPr lang="en-US" altLang="en-US"/>
              <a:t>Free, customizable, many free services and utilities available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 calcmode="lin" valueType="num">
                                      <p:cBhvr additive="base">
                                        <p:cTn id="7" dur="500" fill="hold"/>
                                        <p:tgtEl>
                                          <p:spTgt spid="471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anim calcmode="lin" valueType="num">
                                      <p:cBhvr additive="base">
                                        <p:cTn id="11" dur="500" fill="hold"/>
                                        <p:tgtEl>
                                          <p:spTgt spid="4710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71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7107">
                                            <p:txEl>
                                              <p:pRg st="2" end="2"/>
                                            </p:txEl>
                                          </p:spTgt>
                                        </p:tgtEl>
                                        <p:attrNameLst>
                                          <p:attrName>style.visibility</p:attrName>
                                        </p:attrNameLst>
                                      </p:cBhvr>
                                      <p:to>
                                        <p:strVal val="visible"/>
                                      </p:to>
                                    </p:set>
                                    <p:anim calcmode="lin" valueType="num">
                                      <p:cBhvr additive="base">
                                        <p:cTn id="17" dur="500" fill="hold"/>
                                        <p:tgtEl>
                                          <p:spTgt spid="4710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710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7107">
                                            <p:txEl>
                                              <p:pRg st="3" end="3"/>
                                            </p:txEl>
                                          </p:spTgt>
                                        </p:tgtEl>
                                        <p:attrNameLst>
                                          <p:attrName>style.visibility</p:attrName>
                                        </p:attrNameLst>
                                      </p:cBhvr>
                                      <p:to>
                                        <p:strVal val="visible"/>
                                      </p:to>
                                    </p:set>
                                    <p:anim calcmode="lin" valueType="num">
                                      <p:cBhvr additive="base">
                                        <p:cTn id="21" dur="500" fill="hold"/>
                                        <p:tgtEl>
                                          <p:spTgt spid="4710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71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7107">
                                            <p:txEl>
                                              <p:pRg st="4" end="4"/>
                                            </p:txEl>
                                          </p:spTgt>
                                        </p:tgtEl>
                                        <p:attrNameLst>
                                          <p:attrName>style.visibility</p:attrName>
                                        </p:attrNameLst>
                                      </p:cBhvr>
                                      <p:to>
                                        <p:strVal val="visible"/>
                                      </p:to>
                                    </p:set>
                                    <p:anim calcmode="lin" valueType="num">
                                      <p:cBhvr additive="base">
                                        <p:cTn id="27" dur="500" fill="hold"/>
                                        <p:tgtEl>
                                          <p:spTgt spid="4710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7107">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7107">
                                            <p:txEl>
                                              <p:pRg st="5" end="5"/>
                                            </p:txEl>
                                          </p:spTgt>
                                        </p:tgtEl>
                                        <p:attrNameLst>
                                          <p:attrName>style.visibility</p:attrName>
                                        </p:attrNameLst>
                                      </p:cBhvr>
                                      <p:to>
                                        <p:strVal val="visible"/>
                                      </p:to>
                                    </p:set>
                                    <p:anim calcmode="lin" valueType="num">
                                      <p:cBhvr additive="base">
                                        <p:cTn id="31" dur="500" fill="hold"/>
                                        <p:tgtEl>
                                          <p:spTgt spid="4710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710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a:t>Windows Server</a:t>
            </a:r>
          </a:p>
        </p:txBody>
      </p:sp>
      <p:pic>
        <p:nvPicPr>
          <p:cNvPr id="49155" name="Content Placeholder 5"/>
          <p:cNvPicPr>
            <a:picLocks noGrp="1" noChangeAspect="1"/>
          </p:cNvPicPr>
          <p:nvPr>
            <p:ph idx="1"/>
          </p:nvPr>
        </p:nvPicPr>
        <p:blipFill>
          <a:blip r:embed="rId2"/>
          <a:srcRect/>
          <a:stretch>
            <a:fillRect/>
          </a:stretch>
        </p:blipFill>
        <p:spPr>
          <a:xfrm>
            <a:off x="2027393" y="1901977"/>
            <a:ext cx="8811477" cy="4956024"/>
          </a:xfr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en-US"/>
              <a:t>Tablet and Phone Operating Systems</a:t>
            </a:r>
          </a:p>
        </p:txBody>
      </p:sp>
      <p:sp>
        <p:nvSpPr>
          <p:cNvPr id="3" name="Content Placeholder 2"/>
          <p:cNvSpPr>
            <a:spLocks noGrp="1"/>
          </p:cNvSpPr>
          <p:nvPr>
            <p:ph idx="1"/>
          </p:nvPr>
        </p:nvSpPr>
        <p:spPr>
          <a:xfrm>
            <a:off x="989122" y="1643441"/>
            <a:ext cx="10766682" cy="5214559"/>
          </a:xfrm>
        </p:spPr>
        <p:txBody>
          <a:bodyPr>
            <a:normAutofit/>
          </a:bodyPr>
          <a:lstStyle/>
          <a:p>
            <a:pPr marL="368762" indent="-368762">
              <a:defRPr/>
            </a:pPr>
            <a:r>
              <a:rPr lang="en-US" sz="2600" b="1" dirty="0"/>
              <a:t>System-on-chip (</a:t>
            </a:r>
            <a:r>
              <a:rPr lang="en-US" sz="2600" b="1" dirty="0" err="1"/>
              <a:t>SoC</a:t>
            </a:r>
            <a:r>
              <a:rPr lang="en-US" sz="2600" b="1" dirty="0"/>
              <a:t>): </a:t>
            </a:r>
            <a:r>
              <a:rPr lang="en-GB" sz="2600" dirty="0"/>
              <a:t>An operating system that comes preinstalled on a chip on a portable device such as a smartphone.</a:t>
            </a:r>
            <a:r>
              <a:rPr lang="en-US" sz="2600" dirty="0"/>
              <a:t> </a:t>
            </a:r>
          </a:p>
          <a:p>
            <a:pPr marL="368762" indent="-368762">
              <a:defRPr/>
            </a:pPr>
            <a:r>
              <a:rPr lang="en-US" sz="2600" dirty="0"/>
              <a:t>Popular </a:t>
            </a:r>
            <a:r>
              <a:rPr lang="en-US" sz="2600" dirty="0" err="1"/>
              <a:t>SoC</a:t>
            </a:r>
            <a:r>
              <a:rPr lang="en-US" sz="2600" dirty="0"/>
              <a:t> operating systems:</a:t>
            </a:r>
          </a:p>
          <a:p>
            <a:pPr marL="798983" lvl="1" indent="-307301">
              <a:buFont typeface="Wingdings" panose="05000000000000000000" pitchFamily="2" charset="2"/>
              <a:buChar char="§"/>
              <a:defRPr/>
            </a:pPr>
            <a:r>
              <a:rPr lang="en-US" dirty="0"/>
              <a:t>iOS: for iPad, iPhone</a:t>
            </a:r>
          </a:p>
          <a:p>
            <a:pPr marL="798983" lvl="1" indent="-307301">
              <a:buFont typeface="Wingdings" panose="05000000000000000000" pitchFamily="2" charset="2"/>
              <a:buChar char="§"/>
              <a:defRPr/>
            </a:pPr>
            <a:r>
              <a:rPr lang="en-US" dirty="0"/>
              <a:t>Android: for a variety of tablets and phones</a:t>
            </a:r>
          </a:p>
          <a:p>
            <a:pPr marL="368762" indent="-368762">
              <a:defRPr/>
            </a:pPr>
            <a:r>
              <a:rPr lang="en-US" sz="2600" dirty="0"/>
              <a:t>Downloadable applications (apps) from an App store, for example:</a:t>
            </a:r>
          </a:p>
          <a:p>
            <a:pPr marL="798983" lvl="1" indent="-307301">
              <a:buFont typeface="Wingdings" panose="05000000000000000000" pitchFamily="2" charset="2"/>
              <a:buChar char="§"/>
              <a:defRPr/>
            </a:pPr>
            <a:r>
              <a:rPr lang="en-US" dirty="0"/>
              <a:t>Apple App Store</a:t>
            </a:r>
          </a:p>
          <a:p>
            <a:pPr marL="798983" lvl="1" indent="-307301">
              <a:buFont typeface="Wingdings" panose="05000000000000000000" pitchFamily="2" charset="2"/>
              <a:buChar char="§"/>
              <a:defRPr/>
            </a:pPr>
            <a:r>
              <a:rPr lang="en-US" dirty="0"/>
              <a:t>Google Play Store</a:t>
            </a:r>
          </a:p>
          <a:p>
            <a:pPr marL="491682" lvl="1" indent="0">
              <a:buNone/>
              <a:defRPr/>
            </a:pPr>
            <a:endParaRPr lang="en-US" dirty="0"/>
          </a:p>
        </p:txBody>
      </p:sp>
      <p:pic>
        <p:nvPicPr>
          <p:cNvPr id="51204" name="Picture 2" descr="Image result for get on appstore logo"/>
          <p:cNvPicPr>
            <a:picLocks noChangeAspect="1" noChangeArrowheads="1"/>
          </p:cNvPicPr>
          <p:nvPr/>
        </p:nvPicPr>
        <p:blipFill>
          <a:blip r:embed="rId2"/>
          <a:srcRect/>
          <a:stretch>
            <a:fillRect/>
          </a:stretch>
        </p:blipFill>
        <p:spPr bwMode="auto">
          <a:xfrm>
            <a:off x="6287988" y="5231191"/>
            <a:ext cx="2557279" cy="13032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a:t>   	iOS on the iPhone and iPad</a:t>
            </a:r>
          </a:p>
        </p:txBody>
      </p:sp>
      <p:sp>
        <p:nvSpPr>
          <p:cNvPr id="51203" name="Content Placeholder 8"/>
          <p:cNvSpPr>
            <a:spLocks noGrp="1"/>
          </p:cNvSpPr>
          <p:nvPr>
            <p:ph idx="1"/>
          </p:nvPr>
        </p:nvSpPr>
        <p:spPr/>
        <p:txBody>
          <a:bodyPr/>
          <a:lstStyle/>
          <a:p>
            <a:pPr algn="just"/>
            <a:r>
              <a:rPr lang="en-GB" altLang="en-US" sz="2600" dirty="0"/>
              <a:t>The Apple-created operating system for Apple tablets and phones.</a:t>
            </a:r>
          </a:p>
          <a:p>
            <a:pPr algn="just"/>
            <a:r>
              <a:rPr lang="en-US" altLang="en-US" sz="2600" dirty="0"/>
              <a:t>The current stable version, </a:t>
            </a:r>
            <a:r>
              <a:rPr lang="en-US" altLang="en-US" sz="2600" dirty="0" err="1"/>
              <a:t>iOS</a:t>
            </a:r>
            <a:r>
              <a:rPr lang="en-US" altLang="en-US" sz="2600" dirty="0"/>
              <a:t> 14, was released to the public on September 16, 2020.</a:t>
            </a:r>
            <a:endParaRPr lang="en-GB" altLang="en-US" sz="2600" dirty="0"/>
          </a:p>
        </p:txBody>
      </p:sp>
      <p:pic>
        <p:nvPicPr>
          <p:cNvPr id="51204" name="Picture 4" descr="http://7468e87b291b2e0e11cd-3dd5e0ec5c72df76af7dd0543099442f.r79.cf1.rackcdn.com/main91433821677028.jpeg">
            <a:hlinkClick r:id="rId2"/>
          </p:cNvPr>
          <p:cNvPicPr>
            <a:picLocks noChangeAspect="1" noChangeArrowheads="1"/>
          </p:cNvPicPr>
          <p:nvPr/>
        </p:nvPicPr>
        <p:blipFill>
          <a:blip r:embed="rId3"/>
          <a:srcRect/>
          <a:stretch>
            <a:fillRect/>
          </a:stretch>
        </p:blipFill>
        <p:spPr bwMode="auto">
          <a:xfrm>
            <a:off x="2544992" y="3188608"/>
            <a:ext cx="6633566" cy="351215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 calcmode="lin" valueType="num">
                                      <p:cBhvr additive="base">
                                        <p:cTn id="7" dur="500" fill="hold"/>
                                        <p:tgtEl>
                                          <p:spTgt spid="512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03">
                                            <p:txEl>
                                              <p:pRg st="1" end="1"/>
                                            </p:txEl>
                                          </p:spTgt>
                                        </p:tgtEl>
                                        <p:attrNameLst>
                                          <p:attrName>style.visibility</p:attrName>
                                        </p:attrNameLst>
                                      </p:cBhvr>
                                      <p:to>
                                        <p:strVal val="visible"/>
                                      </p:to>
                                    </p:set>
                                    <p:anim calcmode="lin" valueType="num">
                                      <p:cBhvr additive="base">
                                        <p:cTn id="13" dur="500" fill="hold"/>
                                        <p:tgtEl>
                                          <p:spTgt spid="5120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04"/>
                                        </p:tgtEl>
                                        <p:attrNameLst>
                                          <p:attrName>style.visibility</p:attrName>
                                        </p:attrNameLst>
                                      </p:cBhvr>
                                      <p:to>
                                        <p:strVal val="visible"/>
                                      </p:to>
                                    </p:set>
                                    <p:anim calcmode="lin" valueType="num">
                                      <p:cBhvr additive="base">
                                        <p:cTn id="19" dur="500" fill="hold"/>
                                        <p:tgtEl>
                                          <p:spTgt spid="51204"/>
                                        </p:tgtEl>
                                        <p:attrNameLst>
                                          <p:attrName>ppt_x</p:attrName>
                                        </p:attrNameLst>
                                      </p:cBhvr>
                                      <p:tavLst>
                                        <p:tav tm="0">
                                          <p:val>
                                            <p:strVal val="#ppt_x"/>
                                          </p:val>
                                        </p:tav>
                                        <p:tav tm="100000">
                                          <p:val>
                                            <p:strVal val="#ppt_x"/>
                                          </p:val>
                                        </p:tav>
                                      </p:tavLst>
                                    </p:anim>
                                    <p:anim calcmode="lin" valueType="num">
                                      <p:cBhvr additive="base">
                                        <p:cTn id="20" dur="500" fill="hold"/>
                                        <p:tgtEl>
                                          <p:spTgt spid="512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4B171E-2BC4-6993-2047-986A5EE7303B}"/>
              </a:ext>
            </a:extLst>
          </p:cNvPr>
          <p:cNvSpPr>
            <a:spLocks noGrp="1"/>
          </p:cNvSpPr>
          <p:nvPr>
            <p:ph idx="1"/>
          </p:nvPr>
        </p:nvSpPr>
        <p:spPr>
          <a:xfrm>
            <a:off x="838200" y="1020279"/>
            <a:ext cx="10515600" cy="5156684"/>
          </a:xfrm>
        </p:spPr>
        <p:txBody>
          <a:bodyPr>
            <a:normAutofit/>
          </a:bodyPr>
          <a:lstStyle/>
          <a:p>
            <a:pPr algn="just"/>
            <a:r>
              <a:rPr lang="en-US" b="1" i="0" dirty="0">
                <a:effectLst/>
              </a:rPr>
              <a:t>System View</a:t>
            </a:r>
          </a:p>
          <a:p>
            <a:pPr marL="0" indent="0" algn="just"/>
            <a:r>
              <a:rPr lang="en-US" dirty="0"/>
              <a:t>The system viewpoint focuses on how the hardware interacts with the operating system to complete various tasks.</a:t>
            </a:r>
          </a:p>
          <a:p>
            <a:pPr marL="0" indent="0" algn="just"/>
            <a:r>
              <a:rPr lang="en-US" sz="2400" b="0" i="0" dirty="0">
                <a:solidFill>
                  <a:srgbClr val="333333"/>
                </a:solidFill>
                <a:effectLst/>
                <a:latin typeface="inter-regular"/>
              </a:rPr>
              <a:t>The OS may also be viewed as just a resource allocator. </a:t>
            </a:r>
            <a:endParaRPr lang="en-US" sz="2400" dirty="0">
              <a:solidFill>
                <a:srgbClr val="333333"/>
              </a:solidFill>
              <a:latin typeface="inter-regular"/>
            </a:endParaRPr>
          </a:p>
          <a:p>
            <a:pPr marL="0" indent="0" algn="just"/>
            <a:r>
              <a:rPr lang="en-US" sz="2400" b="0" i="0" dirty="0">
                <a:solidFill>
                  <a:srgbClr val="333333"/>
                </a:solidFill>
                <a:effectLst/>
                <a:latin typeface="inter-regular"/>
              </a:rPr>
              <a:t>A computer system comprises various sources, such as hardware and software, which must be managed effectively.</a:t>
            </a:r>
          </a:p>
          <a:p>
            <a:pPr marL="0" indent="0" algn="just"/>
            <a:r>
              <a:rPr lang="en-US" sz="2400" b="0" i="0" dirty="0">
                <a:solidFill>
                  <a:srgbClr val="333333"/>
                </a:solidFill>
                <a:effectLst/>
                <a:latin typeface="inter-regular"/>
              </a:rPr>
              <a:t>The operating system manages the resources, decides between competing demands, controls the program execution, etc. According to this point of view, the operating system's purpose is to maximize performance.</a:t>
            </a:r>
          </a:p>
          <a:p>
            <a:pPr marL="0" indent="0" algn="just"/>
            <a:r>
              <a:rPr lang="en-US" sz="2400" b="0" i="0" dirty="0">
                <a:solidFill>
                  <a:srgbClr val="333333"/>
                </a:solidFill>
                <a:effectLst/>
                <a:latin typeface="inter-regular"/>
              </a:rPr>
              <a:t>The operating system is responsible for managing hardware resources and allocating them to programs and users to ensure maximum performance.</a:t>
            </a:r>
          </a:p>
          <a:p>
            <a:pPr marL="0" indent="0" algn="just">
              <a:buNone/>
            </a:pPr>
            <a:r>
              <a:rPr lang="en-US" b="0" i="0" dirty="0">
                <a:solidFill>
                  <a:srgbClr val="333333"/>
                </a:solidFill>
                <a:effectLst/>
                <a:latin typeface="inter-regular"/>
              </a:rPr>
              <a:t>	</a:t>
            </a:r>
            <a:endParaRPr lang="en-IN" dirty="0"/>
          </a:p>
        </p:txBody>
      </p:sp>
    </p:spTree>
    <p:extLst>
      <p:ext uri="{BB962C8B-B14F-4D97-AF65-F5344CB8AC3E}">
        <p14:creationId xmlns:p14="http://schemas.microsoft.com/office/powerpoint/2010/main" val="2548355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algn="l"/>
            <a:r>
              <a:rPr lang="en-GB" altLang="en-US"/>
              <a:t>             Android</a:t>
            </a:r>
          </a:p>
        </p:txBody>
      </p:sp>
      <p:sp>
        <p:nvSpPr>
          <p:cNvPr id="52227" name="Content Placeholder 2"/>
          <p:cNvSpPr>
            <a:spLocks noGrp="1"/>
          </p:cNvSpPr>
          <p:nvPr>
            <p:ph idx="1"/>
          </p:nvPr>
        </p:nvSpPr>
        <p:spPr/>
        <p:txBody>
          <a:bodyPr/>
          <a:lstStyle/>
          <a:p>
            <a:r>
              <a:rPr lang="en-GB" altLang="en-US" dirty="0"/>
              <a:t>Android, a popular OS for </a:t>
            </a:r>
            <a:r>
              <a:rPr lang="en-GB" altLang="en-US" dirty="0" err="1"/>
              <a:t>smartphones</a:t>
            </a:r>
            <a:r>
              <a:rPr lang="en-GB" altLang="en-US" dirty="0"/>
              <a:t> and tablets, is based on Linux Kernel.</a:t>
            </a:r>
          </a:p>
          <a:p>
            <a:pPr lvl="1"/>
            <a:r>
              <a:rPr lang="en-GB" altLang="en-US" dirty="0"/>
              <a:t>Developed by Google</a:t>
            </a:r>
          </a:p>
          <a:p>
            <a:r>
              <a:rPr lang="en-GB" altLang="en-US" dirty="0"/>
              <a:t>Current versions include:</a:t>
            </a:r>
          </a:p>
          <a:p>
            <a:pPr lvl="1"/>
            <a:r>
              <a:rPr lang="en-GB" altLang="en-US" dirty="0"/>
              <a:t>Android 8 Oreo</a:t>
            </a:r>
          </a:p>
          <a:p>
            <a:pPr lvl="1"/>
            <a:r>
              <a:rPr lang="en-GB" altLang="en-US" dirty="0"/>
              <a:t>Android 9 Pie </a:t>
            </a:r>
          </a:p>
          <a:p>
            <a:pPr lvl="1"/>
            <a:r>
              <a:rPr lang="en-GB" altLang="en-US" dirty="0"/>
              <a:t>Android 10</a:t>
            </a:r>
          </a:p>
          <a:p>
            <a:pPr lvl="1"/>
            <a:r>
              <a:rPr lang="en-GB" altLang="en-US" dirty="0"/>
              <a:t>Android 11 (</a:t>
            </a:r>
            <a:r>
              <a:rPr lang="en-US" altLang="en-US" sz="1900" dirty="0"/>
              <a:t>released on Sep, 2020)</a:t>
            </a:r>
            <a:endParaRPr lang="en-GB" altLang="en-US" sz="1900" dirty="0"/>
          </a:p>
        </p:txBody>
      </p:sp>
      <p:pic>
        <p:nvPicPr>
          <p:cNvPr id="53252" name="Picture 2" descr="http://1.bp.blogspot.com/-U9MP8MVJfRc/VECiwuK8QmI/AAAAAAAAA1w/27T9dWOLdhg/s400/l_image.png"/>
          <p:cNvPicPr>
            <a:picLocks noChangeAspect="1" noChangeArrowheads="1"/>
          </p:cNvPicPr>
          <p:nvPr/>
        </p:nvPicPr>
        <p:blipFill>
          <a:blip r:embed="rId2"/>
          <a:srcRect/>
          <a:stretch>
            <a:fillRect/>
          </a:stretch>
        </p:blipFill>
        <p:spPr bwMode="auto">
          <a:xfrm>
            <a:off x="8727002" y="122465"/>
            <a:ext cx="1543583" cy="1055310"/>
          </a:xfrm>
          <a:prstGeom prst="rect">
            <a:avLst/>
          </a:prstGeom>
          <a:noFill/>
          <a:ln w="9525">
            <a:noFill/>
            <a:miter lim="800000"/>
            <a:headEnd/>
            <a:tailEnd/>
          </a:ln>
        </p:spPr>
      </p:pic>
      <p:pic>
        <p:nvPicPr>
          <p:cNvPr id="53253" name="Picture 4" descr="http://img.clubic.com/01F4000008141504-photo-android-marshmallow.jpg"/>
          <p:cNvPicPr>
            <a:picLocks noChangeAspect="1" noChangeArrowheads="1"/>
          </p:cNvPicPr>
          <p:nvPr/>
        </p:nvPicPr>
        <p:blipFill>
          <a:blip r:embed="rId3"/>
          <a:srcRect/>
          <a:stretch>
            <a:fillRect/>
          </a:stretch>
        </p:blipFill>
        <p:spPr bwMode="auto">
          <a:xfrm>
            <a:off x="10244475" y="365881"/>
            <a:ext cx="1947525" cy="811893"/>
          </a:xfrm>
          <a:prstGeom prst="rect">
            <a:avLst/>
          </a:prstGeom>
          <a:noFill/>
          <a:ln w="9525">
            <a:noFill/>
            <a:miter lim="800000"/>
            <a:headEnd/>
            <a:tailEnd/>
          </a:ln>
        </p:spPr>
      </p:pic>
      <p:pic>
        <p:nvPicPr>
          <p:cNvPr id="53254" name="Picture 6" descr="http://b-i.forbesimg.com/amitchowdhry/files/2013/11/android_kitkat.png"/>
          <p:cNvPicPr>
            <a:picLocks noChangeAspect="1" noChangeArrowheads="1"/>
          </p:cNvPicPr>
          <p:nvPr/>
        </p:nvPicPr>
        <p:blipFill>
          <a:blip r:embed="rId4"/>
          <a:srcRect/>
          <a:stretch>
            <a:fillRect/>
          </a:stretch>
        </p:blipFill>
        <p:spPr bwMode="auto">
          <a:xfrm>
            <a:off x="7102017" y="122465"/>
            <a:ext cx="1654168" cy="1173238"/>
          </a:xfrm>
          <a:prstGeom prst="rect">
            <a:avLst/>
          </a:prstGeom>
          <a:noFill/>
          <a:ln w="9525">
            <a:noFill/>
            <a:miter lim="800000"/>
            <a:headEnd/>
            <a:tailEnd/>
          </a:ln>
        </p:spPr>
      </p:pic>
      <p:pic>
        <p:nvPicPr>
          <p:cNvPr id="53255" name="Picture 2" descr="http://cdn.cultofandroid.com/wp-content/uploads/2013/10/Screen-Shot-2013-10-31-at-18.18.41.jpg"/>
          <p:cNvPicPr>
            <a:picLocks noChangeAspect="1" noChangeArrowheads="1"/>
          </p:cNvPicPr>
          <p:nvPr/>
        </p:nvPicPr>
        <p:blipFill>
          <a:blip r:embed="rId5"/>
          <a:srcRect l="2676" r="56599"/>
          <a:stretch>
            <a:fillRect/>
          </a:stretch>
        </p:blipFill>
        <p:spPr bwMode="auto">
          <a:xfrm>
            <a:off x="8839124" y="2440214"/>
            <a:ext cx="2810703" cy="415622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 calcmode="lin" valueType="num">
                                      <p:cBhvr additive="base">
                                        <p:cTn id="7" dur="500" fill="hold"/>
                                        <p:tgtEl>
                                          <p:spTgt spid="522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2227">
                                            <p:txEl>
                                              <p:pRg st="1" end="1"/>
                                            </p:txEl>
                                          </p:spTgt>
                                        </p:tgtEl>
                                        <p:attrNameLst>
                                          <p:attrName>style.visibility</p:attrName>
                                        </p:attrNameLst>
                                      </p:cBhvr>
                                      <p:to>
                                        <p:strVal val="visible"/>
                                      </p:to>
                                    </p:set>
                                    <p:anim calcmode="lin" valueType="num">
                                      <p:cBhvr additive="base">
                                        <p:cTn id="11" dur="500" fill="hold"/>
                                        <p:tgtEl>
                                          <p:spTgt spid="5222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22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 calcmode="lin" valueType="num">
                                      <p:cBhvr additive="base">
                                        <p:cTn id="17" dur="500" fill="hold"/>
                                        <p:tgtEl>
                                          <p:spTgt spid="5222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222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2227">
                                            <p:txEl>
                                              <p:pRg st="3" end="3"/>
                                            </p:txEl>
                                          </p:spTgt>
                                        </p:tgtEl>
                                        <p:attrNameLst>
                                          <p:attrName>style.visibility</p:attrName>
                                        </p:attrNameLst>
                                      </p:cBhvr>
                                      <p:to>
                                        <p:strVal val="visible"/>
                                      </p:to>
                                    </p:set>
                                    <p:anim calcmode="lin" valueType="num">
                                      <p:cBhvr additive="base">
                                        <p:cTn id="21" dur="500" fill="hold"/>
                                        <p:tgtEl>
                                          <p:spTgt spid="5222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222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2227">
                                            <p:txEl>
                                              <p:pRg st="4" end="4"/>
                                            </p:txEl>
                                          </p:spTgt>
                                        </p:tgtEl>
                                        <p:attrNameLst>
                                          <p:attrName>style.visibility</p:attrName>
                                        </p:attrNameLst>
                                      </p:cBhvr>
                                      <p:to>
                                        <p:strVal val="visible"/>
                                      </p:to>
                                    </p:set>
                                    <p:anim calcmode="lin" valueType="num">
                                      <p:cBhvr additive="base">
                                        <p:cTn id="25" dur="500" fill="hold"/>
                                        <p:tgtEl>
                                          <p:spTgt spid="5222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2227">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2227">
                                            <p:txEl>
                                              <p:pRg st="5" end="5"/>
                                            </p:txEl>
                                          </p:spTgt>
                                        </p:tgtEl>
                                        <p:attrNameLst>
                                          <p:attrName>style.visibility</p:attrName>
                                        </p:attrNameLst>
                                      </p:cBhvr>
                                      <p:to>
                                        <p:strVal val="visible"/>
                                      </p:to>
                                    </p:set>
                                    <p:anim calcmode="lin" valueType="num">
                                      <p:cBhvr additive="base">
                                        <p:cTn id="29" dur="500" fill="hold"/>
                                        <p:tgtEl>
                                          <p:spTgt spid="5222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2227">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2227">
                                            <p:txEl>
                                              <p:pRg st="6" end="6"/>
                                            </p:txEl>
                                          </p:spTgt>
                                        </p:tgtEl>
                                        <p:attrNameLst>
                                          <p:attrName>style.visibility</p:attrName>
                                        </p:attrNameLst>
                                      </p:cBhvr>
                                      <p:to>
                                        <p:strVal val="visible"/>
                                      </p:to>
                                    </p:set>
                                    <p:anim calcmode="lin" valueType="num">
                                      <p:cBhvr additive="base">
                                        <p:cTn id="33" dur="500" fill="hold"/>
                                        <p:tgtEl>
                                          <p:spTgt spid="5222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222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algn="l"/>
            <a:r>
              <a:rPr lang="en-GB" altLang="en-US"/>
              <a:t>         Advantage of Linux Operating System</a:t>
            </a:r>
          </a:p>
        </p:txBody>
      </p:sp>
      <p:sp>
        <p:nvSpPr>
          <p:cNvPr id="52227" name="Content Placeholder 2"/>
          <p:cNvSpPr>
            <a:spLocks noGrp="1"/>
          </p:cNvSpPr>
          <p:nvPr>
            <p:ph idx="1"/>
          </p:nvPr>
        </p:nvSpPr>
        <p:spPr/>
        <p:txBody>
          <a:bodyPr>
            <a:normAutofit lnSpcReduction="10000"/>
          </a:bodyPr>
          <a:lstStyle/>
          <a:p>
            <a:pPr>
              <a:buFontTx/>
              <a:buNone/>
            </a:pPr>
            <a:r>
              <a:rPr lang="en-IN" sz="2400" b="1" dirty="0">
                <a:latin typeface="Times New Roman" panose="02020603050405020304" pitchFamily="18" charset="0"/>
                <a:cs typeface="Times New Roman" panose="02020603050405020304" pitchFamily="18" charset="0"/>
              </a:rPr>
              <a:t>1. Open Source                                    		2. Security</a:t>
            </a:r>
          </a:p>
          <a:p>
            <a:pPr>
              <a:buFontTx/>
              <a:buNone/>
            </a:pPr>
            <a:r>
              <a:rPr lang="en-IN" sz="2400" b="1" dirty="0">
                <a:latin typeface="Times New Roman" panose="02020603050405020304" pitchFamily="18" charset="0"/>
                <a:cs typeface="Times New Roman" panose="02020603050405020304" pitchFamily="18" charset="0"/>
              </a:rPr>
              <a:t>3. Free            						4. Lightweight</a:t>
            </a:r>
          </a:p>
          <a:p>
            <a:pPr>
              <a:buFontTx/>
              <a:buNone/>
            </a:pPr>
            <a:r>
              <a:rPr lang="en-IN" sz="2400" b="1" dirty="0">
                <a:latin typeface="Times New Roman" panose="02020603050405020304" pitchFamily="18" charset="0"/>
                <a:cs typeface="Times New Roman" panose="02020603050405020304" pitchFamily="18" charset="0"/>
              </a:rPr>
              <a:t>5. Stability						6. Performance</a:t>
            </a:r>
          </a:p>
          <a:p>
            <a:pPr marL="439826" indent="-439826" algn="just">
              <a:buNone/>
            </a:pPr>
            <a:r>
              <a:rPr lang="en-IN" sz="2400" b="1" dirty="0">
                <a:latin typeface="Times New Roman" panose="02020603050405020304" pitchFamily="18" charset="0"/>
                <a:cs typeface="Times New Roman" panose="02020603050405020304" pitchFamily="18" charset="0"/>
              </a:rPr>
              <a:t>7. Flexibility						8. Software Updates</a:t>
            </a:r>
          </a:p>
          <a:p>
            <a:pPr marL="439826" indent="-439826">
              <a:buNone/>
              <a:defRPr/>
            </a:pPr>
            <a:r>
              <a:rPr lang="en-IN" sz="2400" b="1" dirty="0">
                <a:latin typeface="Times New Roman" panose="02020603050405020304" pitchFamily="18" charset="0"/>
                <a:cs typeface="Times New Roman" panose="02020603050405020304" pitchFamily="18" charset="0"/>
              </a:rPr>
              <a:t>9. Distributions/ Distros 				10. Live CD/USB</a:t>
            </a:r>
          </a:p>
          <a:p>
            <a:pPr marL="439826" indent="-439826">
              <a:buNone/>
              <a:defRPr/>
            </a:pPr>
            <a:r>
              <a:rPr lang="en-IN" sz="2400" b="1" dirty="0">
                <a:latin typeface="Times New Roman" panose="02020603050405020304" pitchFamily="18" charset="0"/>
                <a:cs typeface="Times New Roman" panose="02020603050405020304" pitchFamily="18" charset="0"/>
              </a:rPr>
              <a:t>11. Graphical User Interface  			12. Suitable for programmers</a:t>
            </a:r>
          </a:p>
          <a:p>
            <a:pPr>
              <a:buFontTx/>
              <a:buNone/>
            </a:pPr>
            <a:r>
              <a:rPr lang="en-IN" sz="2400" b="1" dirty="0">
                <a:latin typeface="Times New Roman" panose="02020603050405020304" pitchFamily="18" charset="0"/>
                <a:cs typeface="Times New Roman" panose="02020603050405020304" pitchFamily="18" charset="0"/>
              </a:rPr>
              <a:t>13. Community Support				14. Privacy</a:t>
            </a:r>
          </a:p>
          <a:p>
            <a:pPr>
              <a:buFontTx/>
              <a:buNone/>
            </a:pPr>
            <a:r>
              <a:rPr lang="en-IN" sz="2400" b="1" dirty="0">
                <a:latin typeface="Times New Roman" panose="02020603050405020304" pitchFamily="18" charset="0"/>
                <a:cs typeface="Times New Roman" panose="02020603050405020304" pitchFamily="18" charset="0"/>
              </a:rPr>
              <a:t>15. Networking					16. Compatibility</a:t>
            </a:r>
          </a:p>
          <a:p>
            <a:pPr>
              <a:buNone/>
            </a:pPr>
            <a:r>
              <a:rPr lang="en-IN" sz="2400" b="1" dirty="0">
                <a:latin typeface="Times New Roman" panose="02020603050405020304" pitchFamily="18" charset="0"/>
                <a:cs typeface="Times New Roman" panose="02020603050405020304" pitchFamily="18" charset="0"/>
              </a:rPr>
              <a:t>17. Installation   					18</a:t>
            </a:r>
            <a:r>
              <a:rPr lang="en-IN" sz="2400" b="1" dirty="0"/>
              <a:t>. Multiple Desktop Support</a:t>
            </a:r>
          </a:p>
          <a:p>
            <a:pPr>
              <a:buNone/>
            </a:pPr>
            <a:r>
              <a:rPr lang="en-IN" sz="2400" b="1" dirty="0"/>
              <a:t>19. Multitasking          				20. Heavily Documented for beginners</a:t>
            </a:r>
          </a:p>
          <a:p>
            <a:pPr>
              <a:buNone/>
            </a:pPr>
            <a:endParaRPr lang="en-IN" sz="2400" b="1" dirty="0"/>
          </a:p>
          <a:p>
            <a:pPr>
              <a:buNone/>
            </a:pPr>
            <a:endParaRPr lang="en-IN" sz="2400" b="1" dirty="0"/>
          </a:p>
          <a:p>
            <a:pPr>
              <a:buNone/>
            </a:pPr>
            <a:endParaRPr lang="en-IN" sz="2400" b="1" dirty="0"/>
          </a:p>
          <a:p>
            <a:pPr>
              <a:buFontTx/>
              <a:buNone/>
            </a:pPr>
            <a:endParaRPr lang="en-IN" sz="2400" b="1" dirty="0">
              <a:latin typeface="Times New Roman" panose="02020603050405020304" pitchFamily="18" charset="0"/>
              <a:cs typeface="Times New Roman" panose="02020603050405020304" pitchFamily="18" charset="0"/>
            </a:endParaRPr>
          </a:p>
          <a:p>
            <a:pPr>
              <a:buFontTx/>
              <a:buNone/>
            </a:pPr>
            <a:endParaRPr lang="en-IN" b="1" dirty="0"/>
          </a:p>
          <a:p>
            <a:pPr marL="439826" indent="-439826">
              <a:buNone/>
              <a:defRPr/>
            </a:pPr>
            <a:endParaRPr lang="en-IN" b="1" dirty="0"/>
          </a:p>
          <a:p>
            <a:pPr marL="439826" indent="-439826" algn="just">
              <a:buNone/>
            </a:pPr>
            <a:endParaRPr lang="en-IN" b="1" dirty="0"/>
          </a:p>
          <a:p>
            <a:pPr>
              <a:buFontTx/>
              <a:buNone/>
            </a:pPr>
            <a:endParaRPr lang="en-IN" sz="27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 calcmode="lin" valueType="num">
                                      <p:cBhvr additive="base">
                                        <p:cTn id="7" dur="500" fill="hold"/>
                                        <p:tgtEl>
                                          <p:spTgt spid="522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2227">
                                            <p:txEl>
                                              <p:pRg st="1" end="1"/>
                                            </p:txEl>
                                          </p:spTgt>
                                        </p:tgtEl>
                                        <p:attrNameLst>
                                          <p:attrName>style.visibility</p:attrName>
                                        </p:attrNameLst>
                                      </p:cBhvr>
                                      <p:to>
                                        <p:strVal val="visible"/>
                                      </p:to>
                                    </p:set>
                                    <p:anim calcmode="lin" valueType="num">
                                      <p:cBhvr additive="base">
                                        <p:cTn id="13" dur="500" fill="hold"/>
                                        <p:tgtEl>
                                          <p:spTgt spid="522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2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2227">
                                            <p:txEl>
                                              <p:pRg st="2" end="2"/>
                                            </p:txEl>
                                          </p:spTgt>
                                        </p:tgtEl>
                                        <p:attrNameLst>
                                          <p:attrName>style.visibility</p:attrName>
                                        </p:attrNameLst>
                                      </p:cBhvr>
                                      <p:to>
                                        <p:strVal val="visible"/>
                                      </p:to>
                                    </p:set>
                                    <p:anim calcmode="lin" valueType="num">
                                      <p:cBhvr additive="base">
                                        <p:cTn id="19" dur="500" fill="hold"/>
                                        <p:tgtEl>
                                          <p:spTgt spid="522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2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2227">
                                            <p:txEl>
                                              <p:pRg st="3" end="3"/>
                                            </p:txEl>
                                          </p:spTgt>
                                        </p:tgtEl>
                                        <p:attrNameLst>
                                          <p:attrName>style.visibility</p:attrName>
                                        </p:attrNameLst>
                                      </p:cBhvr>
                                      <p:to>
                                        <p:strVal val="visible"/>
                                      </p:to>
                                    </p:set>
                                    <p:anim calcmode="lin" valueType="num">
                                      <p:cBhvr additive="base">
                                        <p:cTn id="25" dur="500" fill="hold"/>
                                        <p:tgtEl>
                                          <p:spTgt spid="5222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22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2227">
                                            <p:txEl>
                                              <p:pRg st="4" end="4"/>
                                            </p:txEl>
                                          </p:spTgt>
                                        </p:tgtEl>
                                        <p:attrNameLst>
                                          <p:attrName>style.visibility</p:attrName>
                                        </p:attrNameLst>
                                      </p:cBhvr>
                                      <p:to>
                                        <p:strVal val="visible"/>
                                      </p:to>
                                    </p:set>
                                    <p:anim calcmode="lin" valueType="num">
                                      <p:cBhvr additive="base">
                                        <p:cTn id="31" dur="500" fill="hold"/>
                                        <p:tgtEl>
                                          <p:spTgt spid="5222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22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2227">
                                            <p:txEl>
                                              <p:pRg st="5" end="5"/>
                                            </p:txEl>
                                          </p:spTgt>
                                        </p:tgtEl>
                                        <p:attrNameLst>
                                          <p:attrName>style.visibility</p:attrName>
                                        </p:attrNameLst>
                                      </p:cBhvr>
                                      <p:to>
                                        <p:strVal val="visible"/>
                                      </p:to>
                                    </p:set>
                                    <p:anim calcmode="lin" valueType="num">
                                      <p:cBhvr additive="base">
                                        <p:cTn id="37" dur="500" fill="hold"/>
                                        <p:tgtEl>
                                          <p:spTgt spid="5222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222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2227">
                                            <p:txEl>
                                              <p:pRg st="6" end="6"/>
                                            </p:txEl>
                                          </p:spTgt>
                                        </p:tgtEl>
                                        <p:attrNameLst>
                                          <p:attrName>style.visibility</p:attrName>
                                        </p:attrNameLst>
                                      </p:cBhvr>
                                      <p:to>
                                        <p:strVal val="visible"/>
                                      </p:to>
                                    </p:set>
                                    <p:anim calcmode="lin" valueType="num">
                                      <p:cBhvr additive="base">
                                        <p:cTn id="43" dur="500" fill="hold"/>
                                        <p:tgtEl>
                                          <p:spTgt spid="5222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222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2227">
                                            <p:txEl>
                                              <p:pRg st="7" end="7"/>
                                            </p:txEl>
                                          </p:spTgt>
                                        </p:tgtEl>
                                        <p:attrNameLst>
                                          <p:attrName>style.visibility</p:attrName>
                                        </p:attrNameLst>
                                      </p:cBhvr>
                                      <p:to>
                                        <p:strVal val="visible"/>
                                      </p:to>
                                    </p:set>
                                    <p:anim calcmode="lin" valueType="num">
                                      <p:cBhvr additive="base">
                                        <p:cTn id="49" dur="500" fill="hold"/>
                                        <p:tgtEl>
                                          <p:spTgt spid="5222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222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2227">
                                            <p:txEl>
                                              <p:pRg st="8" end="8"/>
                                            </p:txEl>
                                          </p:spTgt>
                                        </p:tgtEl>
                                        <p:attrNameLst>
                                          <p:attrName>style.visibility</p:attrName>
                                        </p:attrNameLst>
                                      </p:cBhvr>
                                      <p:to>
                                        <p:strVal val="visible"/>
                                      </p:to>
                                    </p:set>
                                    <p:anim calcmode="lin" valueType="num">
                                      <p:cBhvr additive="base">
                                        <p:cTn id="55" dur="500" fill="hold"/>
                                        <p:tgtEl>
                                          <p:spTgt spid="5222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222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2227">
                                            <p:txEl>
                                              <p:pRg st="9" end="9"/>
                                            </p:txEl>
                                          </p:spTgt>
                                        </p:tgtEl>
                                        <p:attrNameLst>
                                          <p:attrName>style.visibility</p:attrName>
                                        </p:attrNameLst>
                                      </p:cBhvr>
                                      <p:to>
                                        <p:strVal val="visible"/>
                                      </p:to>
                                    </p:set>
                                    <p:anim calcmode="lin" valueType="num">
                                      <p:cBhvr additive="base">
                                        <p:cTn id="61" dur="500" fill="hold"/>
                                        <p:tgtEl>
                                          <p:spTgt spid="5222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222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HODCSE\Desktop\3.PNG"/>
          <p:cNvPicPr>
            <a:picLocks noGrp="1" noChangeAspect="1" noChangeArrowheads="1"/>
          </p:cNvPicPr>
          <p:nvPr>
            <p:ph idx="1"/>
          </p:nvPr>
        </p:nvPicPr>
        <p:blipFill>
          <a:blip r:embed="rId2"/>
          <a:srcRect/>
          <a:stretch>
            <a:fillRect/>
          </a:stretch>
        </p:blipFill>
        <p:spPr bwMode="auto">
          <a:xfrm>
            <a:off x="1675629" y="209006"/>
            <a:ext cx="9115513" cy="5399928"/>
          </a:xfrm>
          <a:prstGeom prst="rect">
            <a:avLst/>
          </a:prstGeom>
          <a:noFill/>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WI" val="3"/>
  <p:tag name="NBP" val="1"/>
  <p:tag name="BSN" val="3"/>
  <p:tag name="SVT" val="TRUE"/>
  <p:tag name="CVB" val="3"/>
  <p:tag name="SPT" val="FALSE"/>
  <p:tag name="CII" val="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525</TotalTime>
  <Words>6779</Words>
  <Application>Microsoft Office PowerPoint</Application>
  <PresentationFormat>Widescreen</PresentationFormat>
  <Paragraphs>573</Paragraphs>
  <Slides>81</Slides>
  <Notes>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81</vt:i4>
      </vt:variant>
    </vt:vector>
  </HeadingPairs>
  <TitlesOfParts>
    <vt:vector size="95" baseType="lpstr">
      <vt:lpstr>Arial</vt:lpstr>
      <vt:lpstr>Calbri</vt:lpstr>
      <vt:lpstr>Calibri</vt:lpstr>
      <vt:lpstr>Calibri Light</vt:lpstr>
      <vt:lpstr>erdana</vt:lpstr>
      <vt:lpstr>inter-bold</vt:lpstr>
      <vt:lpstr>inter-regular</vt:lpstr>
      <vt:lpstr>Lucida Sans Unicode</vt:lpstr>
      <vt:lpstr>Nunito Sans</vt:lpstr>
      <vt:lpstr>Palatino Linotype</vt:lpstr>
      <vt:lpstr>Times New Roman</vt:lpstr>
      <vt:lpstr>Trebuchet MS</vt:lpstr>
      <vt:lpstr>Wingdings</vt:lpstr>
      <vt:lpstr>Office Theme</vt:lpstr>
      <vt:lpstr>Overview of OS</vt:lpstr>
      <vt:lpstr>What is an Operating System?</vt:lpstr>
      <vt:lpstr>The Structure of Computer Systems </vt:lpstr>
      <vt:lpstr>PowerPoint Presentation</vt:lpstr>
      <vt:lpstr>PowerPoint Presentation</vt:lpstr>
      <vt:lpstr>Abstract view of an operating system</vt:lpstr>
      <vt:lpstr>PowerPoint Presentation</vt:lpstr>
      <vt:lpstr>PowerPoint Presentation</vt:lpstr>
      <vt:lpstr>PowerPoint Presentation</vt:lpstr>
      <vt:lpstr>PowerPoint Presentation</vt:lpstr>
      <vt:lpstr> RAM – Random Access Memory</vt:lpstr>
      <vt:lpstr>Operating System Mode</vt:lpstr>
      <vt:lpstr>Kernel</vt:lpstr>
      <vt:lpstr>Kernel cont…</vt:lpstr>
      <vt:lpstr>System Call</vt:lpstr>
      <vt:lpstr>Functions of Operating System</vt:lpstr>
      <vt:lpstr>PowerPoint Presentation</vt:lpstr>
      <vt:lpstr>1. Process Management</vt:lpstr>
      <vt:lpstr> 2. Memory management</vt:lpstr>
      <vt:lpstr> 3. File Management</vt:lpstr>
      <vt:lpstr>4. Device Management or I/O Management</vt:lpstr>
      <vt:lpstr>5. Security &amp; Protection</vt:lpstr>
      <vt:lpstr>6. User Interface Mechanism</vt:lpstr>
      <vt:lpstr>1. Command-line interface</vt:lpstr>
      <vt:lpstr>2. Graphical User Interface</vt:lpstr>
      <vt:lpstr>Starting an Operating System(Booting)</vt:lpstr>
      <vt:lpstr>BIOS(Basic Input Output System)</vt:lpstr>
      <vt:lpstr>UEFI(Unified Extensible Firmware Interface)</vt:lpstr>
      <vt:lpstr>Fundamental principles of OS operations</vt:lpstr>
      <vt:lpstr>Efficiency ,system performance and user service</vt:lpstr>
      <vt:lpstr>PowerPoint Presentation</vt:lpstr>
      <vt:lpstr>PowerPoint Presentation</vt:lpstr>
      <vt:lpstr>PowerPoint Presentation</vt:lpstr>
      <vt:lpstr>1. Batch Operating System </vt:lpstr>
      <vt:lpstr>Batch Processing Operating System </vt:lpstr>
      <vt:lpstr>PowerPoint Presentation</vt:lpstr>
      <vt:lpstr>2. Multiprogramming Operating System:</vt:lpstr>
      <vt:lpstr>Multiprogramming Operating System</vt:lpstr>
      <vt:lpstr>3. Time-Sharing Operating Systems</vt:lpstr>
      <vt:lpstr>PowerPoint Presentation</vt:lpstr>
      <vt:lpstr>PowerPoint Presentation</vt:lpstr>
      <vt:lpstr>4. Distributed Operating System</vt:lpstr>
      <vt:lpstr>PowerPoint Presentation</vt:lpstr>
      <vt:lpstr>PowerPoint Presentation</vt:lpstr>
      <vt:lpstr>PowerPoint Presentation</vt:lpstr>
      <vt:lpstr>PowerPoint Presentation</vt:lpstr>
      <vt:lpstr>5.Real-time operating system</vt:lpstr>
      <vt:lpstr>PowerPoint Presentation</vt:lpstr>
      <vt:lpstr>PowerPoint Presentation</vt:lpstr>
      <vt:lpstr> Real-Time Operating System </vt:lpstr>
      <vt:lpstr>PowerPoint Presentation</vt:lpstr>
      <vt:lpstr>6 Virtual machine operating system</vt:lpstr>
      <vt:lpstr>PowerPoint Presentation</vt:lpstr>
      <vt:lpstr>PowerPoint Presentation</vt:lpstr>
      <vt:lpstr>PowerPoint Presentation</vt:lpstr>
      <vt:lpstr>Operations of Operating System </vt:lpstr>
      <vt:lpstr>PowerPoint Presentation</vt:lpstr>
      <vt:lpstr>PowerPoint Presentation</vt:lpstr>
      <vt:lpstr>PowerPoint Presentation</vt:lpstr>
      <vt:lpstr>Operating system with Monolithic  Strecture </vt:lpstr>
      <vt:lpstr>PowerPoint Presentation</vt:lpstr>
      <vt:lpstr>PowerPoint Presentation</vt:lpstr>
      <vt:lpstr>PowerPoint Presentation</vt:lpstr>
      <vt:lpstr>Microkernel Based Operating System</vt:lpstr>
      <vt:lpstr>PowerPoint Presentation</vt:lpstr>
      <vt:lpstr>Types of System Calls </vt:lpstr>
      <vt:lpstr>PowerPoint Presentation</vt:lpstr>
      <vt:lpstr>PowerPoint Presentation</vt:lpstr>
      <vt:lpstr>Popular types of OS </vt:lpstr>
      <vt:lpstr>Desktop Class Operating Systems:-</vt:lpstr>
      <vt:lpstr>Ms-DOS</vt:lpstr>
      <vt:lpstr>Microsoft Windows                         </vt:lpstr>
      <vt:lpstr>Mac OS </vt:lpstr>
      <vt:lpstr>Linux</vt:lpstr>
      <vt:lpstr>Google Chrome OS</vt:lpstr>
      <vt:lpstr>Server Operating Systems</vt:lpstr>
      <vt:lpstr>Windows Server</vt:lpstr>
      <vt:lpstr>Tablet and Phone Operating Systems</vt:lpstr>
      <vt:lpstr>    iOS on the iPhone and iPad</vt:lpstr>
      <vt:lpstr>             Android</vt:lpstr>
      <vt:lpstr>         Advantage of Linux Operating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OS</dc:title>
  <dc:creator>Ankesh Patel</dc:creator>
  <cp:lastModifiedBy>uap.patil@gmail.com</cp:lastModifiedBy>
  <cp:revision>50</cp:revision>
  <dcterms:created xsi:type="dcterms:W3CDTF">2023-03-27T15:40:44Z</dcterms:created>
  <dcterms:modified xsi:type="dcterms:W3CDTF">2023-05-23T01:20:24Z</dcterms:modified>
</cp:coreProperties>
</file>