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8" r:id="rId4"/>
    <p:sldId id="259" r:id="rId5"/>
    <p:sldId id="260" r:id="rId6"/>
    <p:sldId id="261" r:id="rId7"/>
    <p:sldId id="262" r:id="rId8"/>
    <p:sldId id="263" r:id="rId9"/>
    <p:sldId id="264" r:id="rId10"/>
    <p:sldId id="31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1" r:id="rId36"/>
    <p:sldId id="293" r:id="rId37"/>
    <p:sldId id="294" r:id="rId38"/>
    <p:sldId id="315" r:id="rId39"/>
    <p:sldId id="295" r:id="rId40"/>
    <p:sldId id="316" r:id="rId41"/>
    <p:sldId id="296" r:id="rId42"/>
    <p:sldId id="297" r:id="rId43"/>
    <p:sldId id="317" r:id="rId44"/>
    <p:sldId id="318"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292"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1763C3-0177-4838-93F6-73BA139E0357}" type="datetimeFigureOut">
              <a:rPr lang="en-IN" smtClean="0"/>
              <a:pPr/>
              <a:t>07-11-2023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91F9495-2360-48E1-9FAF-AD6E45BF5908}"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6747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763C3-0177-4838-93F6-73BA139E0357}" type="datetimeFigureOut">
              <a:rPr lang="en-IN" smtClean="0"/>
              <a:pPr/>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F9495-2360-48E1-9FAF-AD6E45BF5908}"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321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763C3-0177-4838-93F6-73BA139E0357}" type="datetimeFigureOut">
              <a:rPr lang="en-IN" smtClean="0"/>
              <a:pPr/>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F9495-2360-48E1-9FAF-AD6E45BF5908}"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210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763C3-0177-4838-93F6-73BA139E0357}" type="datetimeFigureOut">
              <a:rPr lang="en-IN" smtClean="0"/>
              <a:pPr/>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F9495-2360-48E1-9FAF-AD6E45BF5908}"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769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1763C3-0177-4838-93F6-73BA139E0357}" type="datetimeFigureOut">
              <a:rPr lang="en-IN" smtClean="0"/>
              <a:pPr/>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F9495-2360-48E1-9FAF-AD6E45BF5908}"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2667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1763C3-0177-4838-93F6-73BA139E0357}" type="datetimeFigureOut">
              <a:rPr lang="en-IN" smtClean="0"/>
              <a:pPr/>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F9495-2360-48E1-9FAF-AD6E45BF5908}"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3769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1763C3-0177-4838-93F6-73BA139E0357}" type="datetimeFigureOut">
              <a:rPr lang="en-IN" smtClean="0"/>
              <a:pPr/>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1F9495-2360-48E1-9FAF-AD6E45BF5908}"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972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1763C3-0177-4838-93F6-73BA139E0357}" type="datetimeFigureOut">
              <a:rPr lang="en-IN" smtClean="0"/>
              <a:pPr/>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1F9495-2360-48E1-9FAF-AD6E45BF5908}"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706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763C3-0177-4838-93F6-73BA139E0357}" type="datetimeFigureOut">
              <a:rPr lang="en-IN" smtClean="0"/>
              <a:pPr/>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1F9495-2360-48E1-9FAF-AD6E45BF5908}" type="slidenum">
              <a:rPr lang="en-IN" smtClean="0"/>
              <a:pPr/>
              <a:t>‹#›</a:t>
            </a:fld>
            <a:endParaRPr lang="en-IN"/>
          </a:p>
        </p:txBody>
      </p:sp>
    </p:spTree>
    <p:extLst>
      <p:ext uri="{BB962C8B-B14F-4D97-AF65-F5344CB8AC3E}">
        <p14:creationId xmlns:p14="http://schemas.microsoft.com/office/powerpoint/2010/main" val="406013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1763C3-0177-4838-93F6-73BA139E0357}" type="datetimeFigureOut">
              <a:rPr lang="en-IN" smtClean="0"/>
              <a:pPr/>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F9495-2360-48E1-9FAF-AD6E45BF5908}"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797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E1763C3-0177-4838-93F6-73BA139E0357}" type="datetimeFigureOut">
              <a:rPr lang="en-IN" smtClean="0"/>
              <a:pPr/>
              <a:t>07-11-2023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91F9495-2360-48E1-9FAF-AD6E45BF5908}"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163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1763C3-0177-4838-93F6-73BA139E0357}" type="datetimeFigureOut">
              <a:rPr lang="en-IN" smtClean="0"/>
              <a:pPr/>
              <a:t>07-11-2023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91F9495-2360-48E1-9FAF-AD6E45BF5908}"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31896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46DC-082A-4D53-94A9-4DB5DBFDFEC0}"/>
              </a:ext>
            </a:extLst>
          </p:cNvPr>
          <p:cNvSpPr>
            <a:spLocks noGrp="1"/>
          </p:cNvSpPr>
          <p:nvPr>
            <p:ph type="ctrTitle"/>
          </p:nvPr>
        </p:nvSpPr>
        <p:spPr/>
        <p:txBody>
          <a:bodyPr>
            <a:normAutofit fontScale="90000"/>
          </a:bodyPr>
          <a:lstStyle/>
          <a:p>
            <a:r>
              <a:rPr lang="en-US" dirty="0"/>
              <a:t>Unit 5: Database Administration and Security</a:t>
            </a:r>
            <a:endParaRPr lang="en-IN" dirty="0"/>
          </a:p>
        </p:txBody>
      </p:sp>
    </p:spTree>
    <p:extLst>
      <p:ext uri="{BB962C8B-B14F-4D97-AF65-F5344CB8AC3E}">
        <p14:creationId xmlns:p14="http://schemas.microsoft.com/office/powerpoint/2010/main" val="275352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F390-52FF-407C-87F2-8BBC17D770CD}"/>
              </a:ext>
            </a:extLst>
          </p:cNvPr>
          <p:cNvSpPr>
            <a:spLocks noGrp="1"/>
          </p:cNvSpPr>
          <p:nvPr>
            <p:ph type="title"/>
          </p:nvPr>
        </p:nvSpPr>
        <p:spPr/>
        <p:txBody>
          <a:bodyPr/>
          <a:lstStyle/>
          <a:p>
            <a:r>
              <a:rPr lang="en-IN" dirty="0"/>
              <a:t>Summary of DBA Activities</a:t>
            </a:r>
          </a:p>
        </p:txBody>
      </p:sp>
      <p:sp>
        <p:nvSpPr>
          <p:cNvPr id="7" name="Content Placeholder 6">
            <a:extLst>
              <a:ext uri="{FF2B5EF4-FFF2-40B4-BE49-F238E27FC236}">
                <a16:creationId xmlns:a16="http://schemas.microsoft.com/office/drawing/2014/main" id="{950349E5-9D66-4358-AF66-7F8D30665D77}"/>
              </a:ext>
            </a:extLst>
          </p:cNvPr>
          <p:cNvSpPr>
            <a:spLocks noGrp="1"/>
          </p:cNvSpPr>
          <p:nvPr>
            <p:ph idx="1"/>
          </p:nvPr>
        </p:nvSpPr>
        <p:spPr/>
        <p:txBody>
          <a:bodyPr/>
          <a:lstStyle/>
          <a:p>
            <a:r>
              <a:rPr lang="en-IN" dirty="0"/>
              <a:t>DBA is the focal point for data/user interaction .</a:t>
            </a:r>
          </a:p>
          <a:p>
            <a:r>
              <a:rPr lang="en-IN" dirty="0"/>
              <a:t>The DBA defines and enforces the procedure and standard to be used by programmers and end users during their work with the DBMS.</a:t>
            </a:r>
          </a:p>
          <a:p>
            <a:r>
              <a:rPr lang="en-IN" dirty="0"/>
              <a:t>The DBA also verifies that programmer and end user access meets the required quality and security standards.</a:t>
            </a:r>
          </a:p>
        </p:txBody>
      </p:sp>
    </p:spTree>
    <p:extLst>
      <p:ext uri="{BB962C8B-B14F-4D97-AF65-F5344CB8AC3E}">
        <p14:creationId xmlns:p14="http://schemas.microsoft.com/office/powerpoint/2010/main" val="995343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F390-52FF-407C-87F2-8BBC17D770CD}"/>
              </a:ext>
            </a:extLst>
          </p:cNvPr>
          <p:cNvSpPr>
            <a:spLocks noGrp="1"/>
          </p:cNvSpPr>
          <p:nvPr>
            <p:ph type="title"/>
          </p:nvPr>
        </p:nvSpPr>
        <p:spPr/>
        <p:txBody>
          <a:bodyPr/>
          <a:lstStyle/>
          <a:p>
            <a:r>
              <a:rPr lang="en-IN" dirty="0"/>
              <a:t>Database Administration Tools</a:t>
            </a:r>
          </a:p>
        </p:txBody>
      </p:sp>
      <p:sp>
        <p:nvSpPr>
          <p:cNvPr id="7" name="Content Placeholder 6">
            <a:extLst>
              <a:ext uri="{FF2B5EF4-FFF2-40B4-BE49-F238E27FC236}">
                <a16:creationId xmlns:a16="http://schemas.microsoft.com/office/drawing/2014/main" id="{950349E5-9D66-4358-AF66-7F8D30665D77}"/>
              </a:ext>
            </a:extLst>
          </p:cNvPr>
          <p:cNvSpPr>
            <a:spLocks noGrp="1"/>
          </p:cNvSpPr>
          <p:nvPr>
            <p:ph idx="1"/>
          </p:nvPr>
        </p:nvSpPr>
        <p:spPr/>
        <p:txBody>
          <a:bodyPr/>
          <a:lstStyle/>
          <a:p>
            <a:r>
              <a:rPr lang="en-US" dirty="0"/>
              <a:t>Following are the two tools used for Database Administration</a:t>
            </a:r>
          </a:p>
          <a:p>
            <a:pPr lvl="1"/>
            <a:r>
              <a:rPr lang="en-IN" dirty="0"/>
              <a:t>Data Dictionary</a:t>
            </a:r>
          </a:p>
          <a:p>
            <a:pPr lvl="1"/>
            <a:r>
              <a:rPr lang="en-IN" dirty="0"/>
              <a:t>Computer-Aided Software Engineering (CASE)</a:t>
            </a:r>
          </a:p>
        </p:txBody>
      </p:sp>
    </p:spTree>
    <p:extLst>
      <p:ext uri="{BB962C8B-B14F-4D97-AF65-F5344CB8AC3E}">
        <p14:creationId xmlns:p14="http://schemas.microsoft.com/office/powerpoint/2010/main" val="281594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4691-2826-4A50-B90B-3559B0AE656C}"/>
              </a:ext>
            </a:extLst>
          </p:cNvPr>
          <p:cNvSpPr>
            <a:spLocks noGrp="1"/>
          </p:cNvSpPr>
          <p:nvPr>
            <p:ph type="title"/>
          </p:nvPr>
        </p:nvSpPr>
        <p:spPr/>
        <p:txBody>
          <a:bodyPr/>
          <a:lstStyle/>
          <a:p>
            <a:r>
              <a:rPr lang="en-US" dirty="0"/>
              <a:t>The </a:t>
            </a:r>
            <a:r>
              <a:rPr lang="en-IN" dirty="0"/>
              <a:t>Data Dictionary</a:t>
            </a:r>
            <a:br>
              <a:rPr lang="en-IN" dirty="0"/>
            </a:br>
            <a:endParaRPr lang="en-IN" dirty="0"/>
          </a:p>
        </p:txBody>
      </p:sp>
      <p:sp>
        <p:nvSpPr>
          <p:cNvPr id="3" name="Content Placeholder 2">
            <a:extLst>
              <a:ext uri="{FF2B5EF4-FFF2-40B4-BE49-F238E27FC236}">
                <a16:creationId xmlns:a16="http://schemas.microsoft.com/office/drawing/2014/main" id="{14BAB9DE-F9B0-44CD-B5A2-00C9EA33711C}"/>
              </a:ext>
            </a:extLst>
          </p:cNvPr>
          <p:cNvSpPr>
            <a:spLocks noGrp="1"/>
          </p:cNvSpPr>
          <p:nvPr>
            <p:ph idx="1"/>
          </p:nvPr>
        </p:nvSpPr>
        <p:spPr/>
        <p:txBody>
          <a:bodyPr>
            <a:normAutofit/>
          </a:bodyPr>
          <a:lstStyle/>
          <a:p>
            <a:r>
              <a:rPr lang="en-US" dirty="0"/>
              <a:t>The DBMS data dictionary provides the DBMS with its self-describing characteristic. In effect, the data dictionary resembles an X-ray of the company’s entire data set, and it is a crucial element in data administration.</a:t>
            </a:r>
          </a:p>
          <a:p>
            <a:r>
              <a:rPr lang="en-US" dirty="0"/>
              <a:t>Two main types of data dictionaries exist: 1. </a:t>
            </a:r>
            <a:r>
              <a:rPr lang="en-IN" dirty="0"/>
              <a:t>Integrated 2. Standalone</a:t>
            </a:r>
          </a:p>
          <a:p>
            <a:r>
              <a:rPr lang="en-US" dirty="0"/>
              <a:t>An integrated data dictionary is included with the DBMS. For example, all relational DBMSs include a built-in data dictionary or system catalog that is frequently accessed and updated by the RDBMS. Other DBMSs, especially older types, do not have a built-in data dictionary; instead, the DBA may use third-party standalone data dictionary systems.</a:t>
            </a:r>
            <a:endParaRPr lang="en-IN" dirty="0"/>
          </a:p>
        </p:txBody>
      </p:sp>
    </p:spTree>
    <p:extLst>
      <p:ext uri="{BB962C8B-B14F-4D97-AF65-F5344CB8AC3E}">
        <p14:creationId xmlns:p14="http://schemas.microsoft.com/office/powerpoint/2010/main" val="253906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CD7A-CA65-41B1-B6A0-26F85F9F96C3}"/>
              </a:ext>
            </a:extLst>
          </p:cNvPr>
          <p:cNvSpPr>
            <a:spLocks noGrp="1"/>
          </p:cNvSpPr>
          <p:nvPr>
            <p:ph type="title"/>
          </p:nvPr>
        </p:nvSpPr>
        <p:spPr/>
        <p:txBody>
          <a:bodyPr/>
          <a:lstStyle/>
          <a:p>
            <a:r>
              <a:rPr lang="en-US" dirty="0"/>
              <a:t>The </a:t>
            </a:r>
            <a:r>
              <a:rPr lang="en-IN" dirty="0"/>
              <a:t>Data Dictionary</a:t>
            </a:r>
            <a:br>
              <a:rPr lang="en-IN" dirty="0"/>
            </a:br>
            <a:endParaRPr lang="en-IN" dirty="0"/>
          </a:p>
        </p:txBody>
      </p:sp>
      <p:sp>
        <p:nvSpPr>
          <p:cNvPr id="3" name="Content Placeholder 2">
            <a:extLst>
              <a:ext uri="{FF2B5EF4-FFF2-40B4-BE49-F238E27FC236}">
                <a16:creationId xmlns:a16="http://schemas.microsoft.com/office/drawing/2014/main" id="{CE8F816E-7C6D-4284-B471-9949C78D8B60}"/>
              </a:ext>
            </a:extLst>
          </p:cNvPr>
          <p:cNvSpPr>
            <a:spLocks noGrp="1"/>
          </p:cNvSpPr>
          <p:nvPr>
            <p:ph idx="1"/>
          </p:nvPr>
        </p:nvSpPr>
        <p:spPr/>
        <p:txBody>
          <a:bodyPr/>
          <a:lstStyle/>
          <a:p>
            <a:r>
              <a:rPr lang="en-US" dirty="0"/>
              <a:t>Data dictionaries can also be classified as </a:t>
            </a:r>
            <a:r>
              <a:rPr lang="en-US" b="1" dirty="0"/>
              <a:t>active or passive</a:t>
            </a:r>
            <a:r>
              <a:rPr lang="en-US" dirty="0"/>
              <a:t>.  An active data dictionary is automatically updated by the DBMS with every database access, thereby keeping its access information up to date. </a:t>
            </a:r>
          </a:p>
          <a:p>
            <a:r>
              <a:rPr lang="en-US" dirty="0"/>
              <a:t>A passive data dictionary is not updated automatically and usually requires running a batch process. </a:t>
            </a:r>
          </a:p>
          <a:p>
            <a:r>
              <a:rPr lang="en-US" dirty="0"/>
              <a:t>Data dictionary access information is normally used by the DBMS for query optimization purposes.</a:t>
            </a:r>
            <a:endParaRPr lang="en-IN" dirty="0"/>
          </a:p>
        </p:txBody>
      </p:sp>
    </p:spTree>
    <p:extLst>
      <p:ext uri="{BB962C8B-B14F-4D97-AF65-F5344CB8AC3E}">
        <p14:creationId xmlns:p14="http://schemas.microsoft.com/office/powerpoint/2010/main" val="298535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A129-3DD9-40A9-A485-EF238701E209}"/>
              </a:ext>
            </a:extLst>
          </p:cNvPr>
          <p:cNvSpPr>
            <a:spLocks noGrp="1"/>
          </p:cNvSpPr>
          <p:nvPr>
            <p:ph type="title"/>
          </p:nvPr>
        </p:nvSpPr>
        <p:spPr/>
        <p:txBody>
          <a:bodyPr/>
          <a:lstStyle/>
          <a:p>
            <a:r>
              <a:rPr lang="en-US" dirty="0"/>
              <a:t>The </a:t>
            </a:r>
            <a:r>
              <a:rPr lang="en-IN" dirty="0"/>
              <a:t>Data Dictionary</a:t>
            </a:r>
            <a:br>
              <a:rPr lang="en-IN" dirty="0"/>
            </a:br>
            <a:endParaRPr lang="en-IN" dirty="0"/>
          </a:p>
        </p:txBody>
      </p:sp>
      <p:sp>
        <p:nvSpPr>
          <p:cNvPr id="3" name="Content Placeholder 2">
            <a:extLst>
              <a:ext uri="{FF2B5EF4-FFF2-40B4-BE49-F238E27FC236}">
                <a16:creationId xmlns:a16="http://schemas.microsoft.com/office/drawing/2014/main" id="{FC345699-A3BB-490B-9597-5050C957B083}"/>
              </a:ext>
            </a:extLst>
          </p:cNvPr>
          <p:cNvSpPr>
            <a:spLocks noGrp="1"/>
          </p:cNvSpPr>
          <p:nvPr>
            <p:ph idx="1"/>
          </p:nvPr>
        </p:nvSpPr>
        <p:spPr/>
        <p:txBody>
          <a:bodyPr>
            <a:normAutofit/>
          </a:bodyPr>
          <a:lstStyle/>
          <a:p>
            <a:r>
              <a:rPr lang="en-US" dirty="0"/>
              <a:t>The data dictionary’s main function is to store the description of all objects that interact with the database. </a:t>
            </a:r>
          </a:p>
          <a:p>
            <a:r>
              <a:rPr lang="en-US" dirty="0"/>
              <a:t>Integrated data dictionaries tend to limit their metadata to the data managed by the DBMS. </a:t>
            </a:r>
          </a:p>
          <a:p>
            <a:r>
              <a:rPr lang="en-US" dirty="0"/>
              <a:t>Standalone data dictionary systems are usually more flexible and allow the DBA to describe and manage all of the organization’s data, whether or not they are computerized.</a:t>
            </a:r>
            <a:endParaRPr lang="en-IN" dirty="0"/>
          </a:p>
        </p:txBody>
      </p:sp>
    </p:spTree>
    <p:extLst>
      <p:ext uri="{BB962C8B-B14F-4D97-AF65-F5344CB8AC3E}">
        <p14:creationId xmlns:p14="http://schemas.microsoft.com/office/powerpoint/2010/main" val="242435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12DE-4C4F-4393-A68C-ED4BA41596F7}"/>
              </a:ext>
            </a:extLst>
          </p:cNvPr>
          <p:cNvSpPr>
            <a:spLocks noGrp="1"/>
          </p:cNvSpPr>
          <p:nvPr>
            <p:ph type="title"/>
          </p:nvPr>
        </p:nvSpPr>
        <p:spPr/>
        <p:txBody>
          <a:bodyPr/>
          <a:lstStyle/>
          <a:p>
            <a:r>
              <a:rPr lang="en-US" dirty="0"/>
              <a:t>The </a:t>
            </a:r>
            <a:r>
              <a:rPr lang="en-IN" dirty="0"/>
              <a:t>Data Dictionary</a:t>
            </a:r>
            <a:br>
              <a:rPr lang="en-IN" dirty="0"/>
            </a:br>
            <a:endParaRPr lang="en-IN" dirty="0"/>
          </a:p>
        </p:txBody>
      </p:sp>
      <p:sp>
        <p:nvSpPr>
          <p:cNvPr id="3" name="Content Placeholder 2">
            <a:extLst>
              <a:ext uri="{FF2B5EF4-FFF2-40B4-BE49-F238E27FC236}">
                <a16:creationId xmlns:a16="http://schemas.microsoft.com/office/drawing/2014/main" id="{A1CA731F-4460-424F-94A4-9E1927D0C9C7}"/>
              </a:ext>
            </a:extLst>
          </p:cNvPr>
          <p:cNvSpPr>
            <a:spLocks noGrp="1"/>
          </p:cNvSpPr>
          <p:nvPr>
            <p:ph idx="1"/>
          </p:nvPr>
        </p:nvSpPr>
        <p:spPr/>
        <p:txBody>
          <a:bodyPr/>
          <a:lstStyle/>
          <a:p>
            <a:r>
              <a:rPr lang="en-US" dirty="0"/>
              <a:t>How a Data Dictionary is used to derive the information</a:t>
            </a:r>
          </a:p>
          <a:p>
            <a:r>
              <a:rPr lang="en-US" dirty="0"/>
              <a:t>SYSTABLES stores one row for each table or view.</a:t>
            </a:r>
          </a:p>
          <a:p>
            <a:r>
              <a:rPr lang="en-US" dirty="0"/>
              <a:t>SYSCOLUMNS stores one row for each column of each table or view.</a:t>
            </a:r>
          </a:p>
          <a:p>
            <a:r>
              <a:rPr lang="en-US" dirty="0"/>
              <a:t>SYSTABAUTH stores one row for each authorization given to a user for a table or view in a database.</a:t>
            </a:r>
            <a:endParaRPr lang="en-IN" dirty="0"/>
          </a:p>
        </p:txBody>
      </p:sp>
    </p:spTree>
    <p:extLst>
      <p:ext uri="{BB962C8B-B14F-4D97-AF65-F5344CB8AC3E}">
        <p14:creationId xmlns:p14="http://schemas.microsoft.com/office/powerpoint/2010/main" val="345518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C9DC-DD5F-4E93-9A8C-85CFAAB4FCF6}"/>
              </a:ext>
            </a:extLst>
          </p:cNvPr>
          <p:cNvSpPr>
            <a:spLocks noGrp="1"/>
          </p:cNvSpPr>
          <p:nvPr>
            <p:ph type="title"/>
          </p:nvPr>
        </p:nvSpPr>
        <p:spPr/>
        <p:txBody>
          <a:bodyPr/>
          <a:lstStyle/>
          <a:p>
            <a:r>
              <a:rPr lang="en-US" dirty="0"/>
              <a:t>The </a:t>
            </a:r>
            <a:r>
              <a:rPr lang="en-IN" dirty="0"/>
              <a:t>Data Dictionary</a:t>
            </a:r>
            <a:br>
              <a:rPr lang="en-IN" dirty="0"/>
            </a:br>
            <a:endParaRPr lang="en-IN" dirty="0"/>
          </a:p>
        </p:txBody>
      </p:sp>
      <p:sp>
        <p:nvSpPr>
          <p:cNvPr id="3" name="Content Placeholder 2">
            <a:extLst>
              <a:ext uri="{FF2B5EF4-FFF2-40B4-BE49-F238E27FC236}">
                <a16:creationId xmlns:a16="http://schemas.microsoft.com/office/drawing/2014/main" id="{D94A8880-4D41-4A58-88EE-A111263FD20B}"/>
              </a:ext>
            </a:extLst>
          </p:cNvPr>
          <p:cNvSpPr>
            <a:spLocks noGrp="1"/>
          </p:cNvSpPr>
          <p:nvPr>
            <p:ph idx="1"/>
          </p:nvPr>
        </p:nvSpPr>
        <p:spPr>
          <a:xfrm>
            <a:off x="1451579" y="2015732"/>
            <a:ext cx="9603275" cy="480333"/>
          </a:xfrm>
        </p:spPr>
        <p:txBody>
          <a:bodyPr/>
          <a:lstStyle/>
          <a:p>
            <a:r>
              <a:rPr lang="en-US" dirty="0"/>
              <a:t>Examples of Data Dictionary Usage</a:t>
            </a:r>
            <a:endParaRPr lang="en-IN" dirty="0"/>
          </a:p>
        </p:txBody>
      </p:sp>
      <p:pic>
        <p:nvPicPr>
          <p:cNvPr id="5" name="Picture 4">
            <a:extLst>
              <a:ext uri="{FF2B5EF4-FFF2-40B4-BE49-F238E27FC236}">
                <a16:creationId xmlns:a16="http://schemas.microsoft.com/office/drawing/2014/main" id="{431D02EF-AAA5-4496-BA0B-4C708CE5296C}"/>
              </a:ext>
            </a:extLst>
          </p:cNvPr>
          <p:cNvPicPr>
            <a:picLocks noChangeAspect="1"/>
          </p:cNvPicPr>
          <p:nvPr/>
        </p:nvPicPr>
        <p:blipFill>
          <a:blip r:embed="rId2"/>
          <a:stretch>
            <a:fillRect/>
          </a:stretch>
        </p:blipFill>
        <p:spPr>
          <a:xfrm>
            <a:off x="1287412" y="2680258"/>
            <a:ext cx="9617175" cy="1497484"/>
          </a:xfrm>
          <a:prstGeom prst="rect">
            <a:avLst/>
          </a:prstGeom>
        </p:spPr>
      </p:pic>
      <p:pic>
        <p:nvPicPr>
          <p:cNvPr id="7" name="Picture 6">
            <a:extLst>
              <a:ext uri="{FF2B5EF4-FFF2-40B4-BE49-F238E27FC236}">
                <a16:creationId xmlns:a16="http://schemas.microsoft.com/office/drawing/2014/main" id="{6BAAC90D-B178-4E55-BC97-3548D568D60C}"/>
              </a:ext>
            </a:extLst>
          </p:cNvPr>
          <p:cNvPicPr>
            <a:picLocks noChangeAspect="1"/>
          </p:cNvPicPr>
          <p:nvPr/>
        </p:nvPicPr>
        <p:blipFill>
          <a:blip r:embed="rId3"/>
          <a:stretch>
            <a:fillRect/>
          </a:stretch>
        </p:blipFill>
        <p:spPr>
          <a:xfrm>
            <a:off x="1287412" y="4593366"/>
            <a:ext cx="9617175" cy="1708579"/>
          </a:xfrm>
          <a:prstGeom prst="rect">
            <a:avLst/>
          </a:prstGeom>
        </p:spPr>
      </p:pic>
    </p:spTree>
    <p:extLst>
      <p:ext uri="{BB962C8B-B14F-4D97-AF65-F5344CB8AC3E}">
        <p14:creationId xmlns:p14="http://schemas.microsoft.com/office/powerpoint/2010/main" val="94827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BB98-0E30-4583-85B0-6CF8AF78469C}"/>
              </a:ext>
            </a:extLst>
          </p:cNvPr>
          <p:cNvSpPr>
            <a:spLocks noGrp="1"/>
          </p:cNvSpPr>
          <p:nvPr>
            <p:ph type="title"/>
          </p:nvPr>
        </p:nvSpPr>
        <p:spPr/>
        <p:txBody>
          <a:bodyPr/>
          <a:lstStyle/>
          <a:p>
            <a:r>
              <a:rPr lang="en-US" dirty="0"/>
              <a:t>The </a:t>
            </a:r>
            <a:r>
              <a:rPr lang="en-IN" dirty="0"/>
              <a:t>Data Dictionary</a:t>
            </a:r>
            <a:br>
              <a:rPr lang="en-IN" dirty="0"/>
            </a:br>
            <a:endParaRPr lang="en-IN" dirty="0"/>
          </a:p>
        </p:txBody>
      </p:sp>
      <p:pic>
        <p:nvPicPr>
          <p:cNvPr id="5" name="Picture 4">
            <a:extLst>
              <a:ext uri="{FF2B5EF4-FFF2-40B4-BE49-F238E27FC236}">
                <a16:creationId xmlns:a16="http://schemas.microsoft.com/office/drawing/2014/main" id="{FCBF3D38-9634-4EB0-96BF-B516CBD5BDA2}"/>
              </a:ext>
            </a:extLst>
          </p:cNvPr>
          <p:cNvPicPr>
            <a:picLocks noChangeAspect="1"/>
          </p:cNvPicPr>
          <p:nvPr/>
        </p:nvPicPr>
        <p:blipFill>
          <a:blip r:embed="rId2"/>
          <a:stretch>
            <a:fillRect/>
          </a:stretch>
        </p:blipFill>
        <p:spPr>
          <a:xfrm>
            <a:off x="1451579" y="2106826"/>
            <a:ext cx="8334053" cy="1649627"/>
          </a:xfrm>
          <a:prstGeom prst="rect">
            <a:avLst/>
          </a:prstGeom>
        </p:spPr>
      </p:pic>
      <p:pic>
        <p:nvPicPr>
          <p:cNvPr id="7" name="Picture 6">
            <a:extLst>
              <a:ext uri="{FF2B5EF4-FFF2-40B4-BE49-F238E27FC236}">
                <a16:creationId xmlns:a16="http://schemas.microsoft.com/office/drawing/2014/main" id="{2FFADB94-6688-4FFE-9486-CF498A410463}"/>
              </a:ext>
            </a:extLst>
          </p:cNvPr>
          <p:cNvPicPr>
            <a:picLocks noChangeAspect="1"/>
          </p:cNvPicPr>
          <p:nvPr/>
        </p:nvPicPr>
        <p:blipFill>
          <a:blip r:embed="rId3"/>
          <a:stretch>
            <a:fillRect/>
          </a:stretch>
        </p:blipFill>
        <p:spPr>
          <a:xfrm>
            <a:off x="1451579" y="4179433"/>
            <a:ext cx="9098995" cy="1649627"/>
          </a:xfrm>
          <a:prstGeom prst="rect">
            <a:avLst/>
          </a:prstGeom>
        </p:spPr>
      </p:pic>
    </p:spTree>
    <p:extLst>
      <p:ext uri="{BB962C8B-B14F-4D97-AF65-F5344CB8AC3E}">
        <p14:creationId xmlns:p14="http://schemas.microsoft.com/office/powerpoint/2010/main" val="3446972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CASE - computer-aided systems engineering</a:t>
            </a:r>
            <a:endParaRPr lang="en-US" dirty="0"/>
          </a:p>
        </p:txBody>
      </p:sp>
      <p:sp>
        <p:nvSpPr>
          <p:cNvPr id="3" name="Content Placeholder 2"/>
          <p:cNvSpPr>
            <a:spLocks noGrp="1"/>
          </p:cNvSpPr>
          <p:nvPr>
            <p:ph idx="1"/>
          </p:nvPr>
        </p:nvSpPr>
        <p:spPr/>
        <p:txBody>
          <a:bodyPr>
            <a:normAutofit/>
          </a:bodyPr>
          <a:lstStyle/>
          <a:p>
            <a:r>
              <a:rPr lang="en-GB" dirty="0"/>
              <a:t>A CASE tool provides an automated framework for the Systems Development Life Cycle (SDLC). CASE uses structured methodologies and powerful graphical </a:t>
            </a:r>
            <a:r>
              <a:rPr lang="en-US" dirty="0"/>
              <a:t>interfaces.</a:t>
            </a:r>
          </a:p>
          <a:p>
            <a:r>
              <a:rPr lang="en-GB" dirty="0"/>
              <a:t>CASE tools are usually classified according to the extent of support they provide for the SDLC. </a:t>
            </a:r>
          </a:p>
          <a:p>
            <a:r>
              <a:rPr lang="en-GB" dirty="0"/>
              <a:t>For example, front-end CASE tools provide support for the planning, analysis, and design phases; back-end CASE tools provide support for the coding and implementation phases.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CASE - computer-aided systems engineering</a:t>
            </a:r>
            <a:endParaRPr lang="en-US" dirty="0"/>
          </a:p>
        </p:txBody>
      </p:sp>
      <p:sp>
        <p:nvSpPr>
          <p:cNvPr id="3" name="Content Placeholder 2"/>
          <p:cNvSpPr>
            <a:spLocks noGrp="1"/>
          </p:cNvSpPr>
          <p:nvPr>
            <p:ph idx="1"/>
          </p:nvPr>
        </p:nvSpPr>
        <p:spPr/>
        <p:txBody>
          <a:bodyPr>
            <a:normAutofit/>
          </a:bodyPr>
          <a:lstStyle/>
          <a:p>
            <a:r>
              <a:rPr lang="en-GB" dirty="0"/>
              <a:t>The benefits associated with CASE tools include:</a:t>
            </a:r>
          </a:p>
          <a:p>
            <a:pPr lvl="1"/>
            <a:r>
              <a:rPr lang="en-GB" dirty="0"/>
              <a:t>A reduction in development time and costs.</a:t>
            </a:r>
          </a:p>
          <a:p>
            <a:pPr lvl="1"/>
            <a:r>
              <a:rPr lang="en-US" dirty="0"/>
              <a:t>Automation of the SDLC.</a:t>
            </a:r>
          </a:p>
          <a:p>
            <a:pPr lvl="1"/>
            <a:r>
              <a:rPr lang="en-GB" dirty="0"/>
              <a:t>Standardization of systems development methodologies.</a:t>
            </a:r>
          </a:p>
          <a:p>
            <a:pPr lvl="1"/>
            <a:r>
              <a:rPr lang="en-GB" dirty="0"/>
              <a:t>Easier maintenance of application systems developed with CASE tools.</a:t>
            </a:r>
          </a:p>
          <a:p>
            <a:r>
              <a:rPr lang="en-GB" dirty="0"/>
              <a:t>One of the CASE tools’ most important components is an </a:t>
            </a:r>
            <a:r>
              <a:rPr lang="en-GB" b="1" dirty="0"/>
              <a:t>extensive data dictionary</a:t>
            </a:r>
            <a:r>
              <a:rPr lang="en-GB" dirty="0"/>
              <a:t>, which keeps track of all objects created by the systems designer.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5284-AC7F-444E-B8D1-FD38B21C4271}"/>
              </a:ext>
            </a:extLst>
          </p:cNvPr>
          <p:cNvSpPr>
            <a:spLocks noGrp="1"/>
          </p:cNvSpPr>
          <p:nvPr>
            <p:ph type="title"/>
          </p:nvPr>
        </p:nvSpPr>
        <p:spPr/>
        <p:txBody>
          <a:bodyPr/>
          <a:lstStyle/>
          <a:p>
            <a:r>
              <a:rPr lang="en-IN" dirty="0"/>
              <a:t>Database Administration Function</a:t>
            </a:r>
          </a:p>
        </p:txBody>
      </p:sp>
      <p:sp>
        <p:nvSpPr>
          <p:cNvPr id="3" name="Content Placeholder 2">
            <a:extLst>
              <a:ext uri="{FF2B5EF4-FFF2-40B4-BE49-F238E27FC236}">
                <a16:creationId xmlns:a16="http://schemas.microsoft.com/office/drawing/2014/main" id="{4918E5E9-3753-4750-95CA-CDA8CA4EDDD6}"/>
              </a:ext>
            </a:extLst>
          </p:cNvPr>
          <p:cNvSpPr>
            <a:spLocks noGrp="1"/>
          </p:cNvSpPr>
          <p:nvPr>
            <p:ph idx="1"/>
          </p:nvPr>
        </p:nvSpPr>
        <p:spPr/>
        <p:txBody>
          <a:bodyPr>
            <a:normAutofit/>
          </a:bodyPr>
          <a:lstStyle/>
          <a:p>
            <a:r>
              <a:rPr lang="en-US" dirty="0"/>
              <a:t>The advent of the DBMS and its shared view of data produced a new level of data management sophistication and led to the DP department to evolve into an </a:t>
            </a:r>
            <a:r>
              <a:rPr lang="en-US" b="1" dirty="0"/>
              <a:t>information systems (IS) department. </a:t>
            </a:r>
            <a:r>
              <a:rPr lang="en-US" dirty="0"/>
              <a:t>The responsibilities of the IS department were broadened to include:</a:t>
            </a:r>
          </a:p>
          <a:p>
            <a:pPr lvl="1"/>
            <a:r>
              <a:rPr lang="en-US" dirty="0"/>
              <a:t>A service function to provide end users with active data management support.</a:t>
            </a:r>
          </a:p>
          <a:p>
            <a:pPr lvl="1"/>
            <a:r>
              <a:rPr lang="en-US" dirty="0"/>
              <a:t>A production function to provide end users with specific solutions for their information needs through integrated application or management information systems.</a:t>
            </a:r>
            <a:endParaRPr lang="en-IN" dirty="0"/>
          </a:p>
        </p:txBody>
      </p:sp>
    </p:spTree>
    <p:extLst>
      <p:ext uri="{BB962C8B-B14F-4D97-AF65-F5344CB8AC3E}">
        <p14:creationId xmlns:p14="http://schemas.microsoft.com/office/powerpoint/2010/main" val="360499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CASE - computer-aided systems engineering</a:t>
            </a:r>
            <a:endParaRPr lang="en-US" dirty="0"/>
          </a:p>
        </p:txBody>
      </p:sp>
      <p:sp>
        <p:nvSpPr>
          <p:cNvPr id="3" name="Content Placeholder 2"/>
          <p:cNvSpPr>
            <a:spLocks noGrp="1"/>
          </p:cNvSpPr>
          <p:nvPr>
            <p:ph idx="1"/>
          </p:nvPr>
        </p:nvSpPr>
        <p:spPr/>
        <p:txBody>
          <a:bodyPr/>
          <a:lstStyle/>
          <a:p>
            <a:r>
              <a:rPr lang="en-GB" dirty="0"/>
              <a:t>For example, the CASE data dictionary stores data flow diagrams, structure charts, descriptions of all external and internal entities, data stores, data items, report formats, and screen formats.</a:t>
            </a:r>
          </a:p>
          <a:p>
            <a:r>
              <a:rPr lang="en-US" dirty="0"/>
              <a:t>A CASE </a:t>
            </a:r>
            <a:r>
              <a:rPr lang="en-GB" dirty="0"/>
              <a:t>data dictionary also describes the relationships among the components of the system.</a:t>
            </a:r>
          </a:p>
          <a:p>
            <a:r>
              <a:rPr lang="en-GB" dirty="0"/>
              <a:t>Several CASE tools provide interfaces that interact with the DBMS. Those interfaces allow the CASE tool to store its data dictionary information by using the DBMS.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CASE - computer-aided systems engineering</a:t>
            </a:r>
            <a:endParaRPr lang="en-US" dirty="0"/>
          </a:p>
        </p:txBody>
      </p:sp>
      <p:sp>
        <p:nvSpPr>
          <p:cNvPr id="3" name="Content Placeholder 2"/>
          <p:cNvSpPr>
            <a:spLocks noGrp="1"/>
          </p:cNvSpPr>
          <p:nvPr>
            <p:ph idx="1"/>
          </p:nvPr>
        </p:nvSpPr>
        <p:spPr/>
        <p:txBody>
          <a:bodyPr/>
          <a:lstStyle/>
          <a:p>
            <a:r>
              <a:rPr lang="en-GB" dirty="0"/>
              <a:t>In a CASE development environment, the database and application designers use the CASE tool to store the description of the database schema, data elements, application processes, screens, reports, and other data relevant to </a:t>
            </a:r>
            <a:r>
              <a:rPr lang="en-US" dirty="0"/>
              <a:t>the development process.</a:t>
            </a:r>
          </a:p>
          <a:p>
            <a:r>
              <a:rPr lang="en-GB" dirty="0"/>
              <a:t>The CASE tool integrates all systems development information in a common repository,  which can be checked by the DBA for consistency and accuracy.</a:t>
            </a:r>
          </a:p>
          <a:p>
            <a:r>
              <a:rPr lang="en-GB" dirty="0"/>
              <a:t>As an additional benefit, a CASE environment tends to improve the extent and quality of communication among the DBA, the application designers, and the end users.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CASE - computer-aided systems engineering</a:t>
            </a:r>
            <a:endParaRPr lang="en-US" dirty="0"/>
          </a:p>
        </p:txBody>
      </p:sp>
      <p:sp>
        <p:nvSpPr>
          <p:cNvPr id="3" name="Content Placeholder 2"/>
          <p:cNvSpPr>
            <a:spLocks noGrp="1"/>
          </p:cNvSpPr>
          <p:nvPr>
            <p:ph idx="1"/>
          </p:nvPr>
        </p:nvSpPr>
        <p:spPr>
          <a:xfrm>
            <a:off x="1451579" y="2015732"/>
            <a:ext cx="10203973" cy="3885196"/>
          </a:xfrm>
        </p:spPr>
        <p:txBody>
          <a:bodyPr>
            <a:normAutofit fontScale="92500" lnSpcReduction="10000"/>
          </a:bodyPr>
          <a:lstStyle/>
          <a:p>
            <a:r>
              <a:rPr lang="en-GB" dirty="0"/>
              <a:t>A typical CASE tool provides five components:</a:t>
            </a:r>
          </a:p>
          <a:p>
            <a:pPr lvl="1"/>
            <a:r>
              <a:rPr lang="en-GB" dirty="0"/>
              <a:t>Graphics designed to produce structured diagrams such as data flow diagrams, ER diagrams, class diagrams, </a:t>
            </a:r>
            <a:r>
              <a:rPr lang="en-US" dirty="0"/>
              <a:t>and object diagrams.</a:t>
            </a:r>
          </a:p>
          <a:p>
            <a:pPr lvl="1"/>
            <a:r>
              <a:rPr lang="en-GB" dirty="0"/>
              <a:t>Screen painters and report generators to produce the information system’s input/output formats (for example, </a:t>
            </a:r>
            <a:r>
              <a:rPr lang="en-US" dirty="0"/>
              <a:t>the end-user interface).</a:t>
            </a:r>
          </a:p>
          <a:p>
            <a:pPr lvl="1"/>
            <a:r>
              <a:rPr lang="en-GB" dirty="0"/>
              <a:t>An integrated repository for storing and cross-referencing the system design data. This repository includes a </a:t>
            </a:r>
            <a:r>
              <a:rPr lang="en-US" dirty="0"/>
              <a:t>comprehensive data dictionary.</a:t>
            </a:r>
          </a:p>
          <a:p>
            <a:pPr lvl="1"/>
            <a:r>
              <a:rPr lang="en-GB" dirty="0"/>
              <a:t>An analysis segment to provide a fully automated check on system consistency, syntax, and completeness.</a:t>
            </a:r>
          </a:p>
          <a:p>
            <a:pPr lvl="1"/>
            <a:r>
              <a:rPr lang="en-US" dirty="0"/>
              <a:t>A program documentation generator.</a:t>
            </a:r>
          </a:p>
          <a:p>
            <a:pPr lvl="1"/>
            <a:r>
              <a:rPr lang="en-US" dirty="0"/>
              <a:t>Below fig illustrate how Microsoft Visio Professional can be used to produce an ER </a:t>
            </a:r>
            <a:r>
              <a:rPr lang="en-US" dirty="0" err="1"/>
              <a:t>Diagram.An</a:t>
            </a:r>
            <a:r>
              <a:rPr lang="en-US" dirty="0"/>
              <a:t> example of a CASE tool: Microsoft Visio Professional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241552" y="354334"/>
            <a:ext cx="9912096" cy="650366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Database Security</a:t>
            </a:r>
          </a:p>
        </p:txBody>
      </p:sp>
      <p:sp>
        <p:nvSpPr>
          <p:cNvPr id="3" name="Content Placeholder 2"/>
          <p:cNvSpPr>
            <a:spLocks noGrp="1"/>
          </p:cNvSpPr>
          <p:nvPr>
            <p:ph idx="1"/>
          </p:nvPr>
        </p:nvSpPr>
        <p:spPr>
          <a:xfrm>
            <a:off x="1451579" y="2015732"/>
            <a:ext cx="9603275" cy="4043692"/>
          </a:xfrm>
        </p:spPr>
        <p:txBody>
          <a:bodyPr>
            <a:normAutofit/>
          </a:bodyPr>
          <a:lstStyle/>
          <a:p>
            <a:r>
              <a:rPr lang="en-GB" dirty="0"/>
              <a:t>Security refers to activities and measures to ensure the confidentiality, integrity, and availability of an information system and its main asset, data.</a:t>
            </a:r>
          </a:p>
          <a:p>
            <a:r>
              <a:rPr lang="en-GB" dirty="0"/>
              <a:t>To understand the scope of data security, let’s discuss each of the three security goals in more detail:</a:t>
            </a:r>
          </a:p>
          <a:p>
            <a:r>
              <a:rPr lang="en-GB" b="1" dirty="0"/>
              <a:t>Confidentiality</a:t>
            </a:r>
            <a:r>
              <a:rPr lang="en-GB" dirty="0"/>
              <a:t> </a:t>
            </a:r>
          </a:p>
          <a:p>
            <a:pPr lvl="1"/>
            <a:r>
              <a:rPr lang="en-GB" dirty="0"/>
              <a:t>Deals with ensuring that data is protected against unauthorized access, and if the data are accessed by an authorized user, that the data are used only for an authorized purpose. </a:t>
            </a:r>
          </a:p>
          <a:p>
            <a:pPr lvl="1"/>
            <a:r>
              <a:rPr lang="en-GB" dirty="0"/>
              <a:t>The data security officer spends a great amount of time ensuring that the organization is in compliance with the desired levels of confidentiality. </a:t>
            </a:r>
            <a:r>
              <a:rPr lang="en-GB" b="1" dirty="0"/>
              <a:t>Compliance refers to activities </a:t>
            </a:r>
            <a:r>
              <a:rPr lang="en-GB" dirty="0"/>
              <a:t>undertaken to meet data privacy and security reporting guidelines.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a:t>
            </a:r>
          </a:p>
        </p:txBody>
      </p:sp>
      <p:sp>
        <p:nvSpPr>
          <p:cNvPr id="3" name="Content Placeholder 2"/>
          <p:cNvSpPr>
            <a:spLocks noGrp="1"/>
          </p:cNvSpPr>
          <p:nvPr>
            <p:ph idx="1"/>
          </p:nvPr>
        </p:nvSpPr>
        <p:spPr/>
        <p:txBody>
          <a:bodyPr>
            <a:normAutofit/>
          </a:bodyPr>
          <a:lstStyle/>
          <a:p>
            <a:r>
              <a:rPr lang="en-GB" b="1" dirty="0"/>
              <a:t>Integrity</a:t>
            </a:r>
          </a:p>
          <a:p>
            <a:pPr lvl="1"/>
            <a:r>
              <a:rPr lang="en-GB" dirty="0"/>
              <a:t>Within the data security framework, is concerned with keeping data consistent, free of errors, or anomalies.</a:t>
            </a:r>
          </a:p>
          <a:p>
            <a:pPr lvl="1"/>
            <a:r>
              <a:rPr lang="en-GB" dirty="0"/>
              <a:t>From the security point of view, integrity deals not only with the data in the database but also with ensuring that organizational processes, users, and usage patterns </a:t>
            </a:r>
            <a:r>
              <a:rPr lang="en-US" dirty="0"/>
              <a:t>maintain such integrity.</a:t>
            </a:r>
          </a:p>
          <a:p>
            <a:pPr lvl="1"/>
            <a:r>
              <a:rPr lang="en-GB" dirty="0"/>
              <a:t>For example, a work-at-home employee using the Internet to access product costing could be considered an acceptable use. security standards might require the employee to use a secure connection and follow strict procedures to manage the data at home.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Security</a:t>
            </a:r>
          </a:p>
        </p:txBody>
      </p:sp>
      <p:sp>
        <p:nvSpPr>
          <p:cNvPr id="3" name="Content Placeholder 2"/>
          <p:cNvSpPr>
            <a:spLocks noGrp="1"/>
          </p:cNvSpPr>
          <p:nvPr>
            <p:ph idx="1"/>
          </p:nvPr>
        </p:nvSpPr>
        <p:spPr/>
        <p:txBody>
          <a:bodyPr>
            <a:normAutofit/>
          </a:bodyPr>
          <a:lstStyle/>
          <a:p>
            <a:r>
              <a:rPr lang="en-US" b="1" dirty="0"/>
              <a:t>Availability</a:t>
            </a:r>
          </a:p>
          <a:p>
            <a:pPr lvl="1"/>
            <a:r>
              <a:rPr lang="en-GB" dirty="0"/>
              <a:t>Refers to the accessibility of data whenever required by authorized users and for authorized purposes.</a:t>
            </a:r>
          </a:p>
          <a:p>
            <a:pPr lvl="1"/>
            <a:r>
              <a:rPr lang="en-GB" dirty="0"/>
              <a:t>To ensure data availability, the entire system </a:t>
            </a:r>
            <a:r>
              <a:rPr lang="en-US" dirty="0"/>
              <a:t>must be protected from </a:t>
            </a:r>
            <a:r>
              <a:rPr lang="en-GB" dirty="0"/>
              <a:t>service degradation or interruption caused by any source (internal or external). </a:t>
            </a:r>
          </a:p>
          <a:p>
            <a:pPr lvl="1"/>
            <a:r>
              <a:rPr lang="en-US" dirty="0"/>
              <a:t>Service interruptions could be </a:t>
            </a:r>
            <a:r>
              <a:rPr lang="en-GB" dirty="0"/>
              <a:t>very costly for companies and users alike. System availability is an important goal of security.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Policies</a:t>
            </a:r>
          </a:p>
        </p:txBody>
      </p:sp>
      <p:sp>
        <p:nvSpPr>
          <p:cNvPr id="3" name="Content Placeholder 2"/>
          <p:cNvSpPr>
            <a:spLocks noGrp="1"/>
          </p:cNvSpPr>
          <p:nvPr>
            <p:ph idx="1"/>
          </p:nvPr>
        </p:nvSpPr>
        <p:spPr/>
        <p:txBody>
          <a:bodyPr>
            <a:normAutofit fontScale="92500" lnSpcReduction="10000"/>
          </a:bodyPr>
          <a:lstStyle/>
          <a:p>
            <a:r>
              <a:rPr lang="en-GB" dirty="0"/>
              <a:t>The tasks of securing the system and its main asset, the data, are performed by the database security officer and the database administrator(s), who work together to establish a cohesive data security strategy.</a:t>
            </a:r>
          </a:p>
          <a:p>
            <a:r>
              <a:rPr lang="en-US" dirty="0"/>
              <a:t>Such security </a:t>
            </a:r>
            <a:r>
              <a:rPr lang="en-GB" dirty="0"/>
              <a:t>strategy begins with defining a sound and comprehensive security policy.</a:t>
            </a:r>
          </a:p>
          <a:p>
            <a:r>
              <a:rPr lang="en-GB" dirty="0"/>
              <a:t>A </a:t>
            </a:r>
            <a:r>
              <a:rPr lang="en-GB" b="1" dirty="0"/>
              <a:t>security policy </a:t>
            </a:r>
            <a:r>
              <a:rPr lang="en-GB" dirty="0"/>
              <a:t>is a collection of standards, policies, and procedures created to guarantee the security of a system and ensure auditing and compliance.</a:t>
            </a:r>
          </a:p>
          <a:p>
            <a:r>
              <a:rPr lang="en-GB" dirty="0"/>
              <a:t>The security audit process starts by identifying the security vulnerabilities in the organization’s information system infrastructure and identifying measures to protect the system and data against those vulnerabilities.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Vulnerabilities &amp; Measures </a:t>
            </a:r>
          </a:p>
        </p:txBody>
      </p:sp>
      <p:sp>
        <p:nvSpPr>
          <p:cNvPr id="3" name="Content Placeholder 2"/>
          <p:cNvSpPr>
            <a:spLocks noGrp="1"/>
          </p:cNvSpPr>
          <p:nvPr>
            <p:ph idx="1"/>
          </p:nvPr>
        </p:nvSpPr>
        <p:spPr/>
        <p:txBody>
          <a:bodyPr/>
          <a:lstStyle/>
          <a:p>
            <a:r>
              <a:rPr lang="en-GB" dirty="0"/>
              <a:t>A </a:t>
            </a:r>
            <a:r>
              <a:rPr lang="en-GB" b="1" dirty="0"/>
              <a:t>security vulnerability </a:t>
            </a:r>
            <a:r>
              <a:rPr lang="en-GB" dirty="0"/>
              <a:t>is a weakness in a system component that could be exploited to allow unauthorized access or cause service disruptions.</a:t>
            </a:r>
          </a:p>
          <a:p>
            <a:r>
              <a:rPr lang="en-GB" dirty="0"/>
              <a:t>The nature of such vulnerabilities could be of multiple types: </a:t>
            </a:r>
          </a:p>
          <a:p>
            <a:pPr lvl="1"/>
            <a:r>
              <a:rPr lang="en-US" dirty="0"/>
              <a:t>Technical - </a:t>
            </a:r>
            <a:r>
              <a:rPr lang="en-GB" dirty="0"/>
              <a:t>Such as a flaw in the operating system or Web browser.</a:t>
            </a:r>
          </a:p>
          <a:p>
            <a:pPr lvl="1"/>
            <a:r>
              <a:rPr lang="en-US" dirty="0"/>
              <a:t>Managerial - </a:t>
            </a:r>
            <a:r>
              <a:rPr lang="en-GB" dirty="0"/>
              <a:t>For example, not educating users about critical security issues.</a:t>
            </a:r>
          </a:p>
          <a:p>
            <a:pPr lvl="1"/>
            <a:r>
              <a:rPr lang="en-US" dirty="0"/>
              <a:t>Cultural - H</a:t>
            </a:r>
            <a:r>
              <a:rPr lang="en-GB" dirty="0" err="1"/>
              <a:t>iding</a:t>
            </a:r>
            <a:r>
              <a:rPr lang="en-GB" dirty="0"/>
              <a:t> passwords under the keyboard or not shredding confidential reports.</a:t>
            </a:r>
          </a:p>
          <a:p>
            <a:pPr lvl="1"/>
            <a:r>
              <a:rPr lang="en-US" dirty="0"/>
              <a:t>Procedural - Not requiring complex </a:t>
            </a:r>
            <a:r>
              <a:rPr lang="en-GB" dirty="0"/>
              <a:t>passwords or not checking user Ids.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Vulnerabilities &amp; Measures </a:t>
            </a:r>
          </a:p>
        </p:txBody>
      </p:sp>
      <p:sp>
        <p:nvSpPr>
          <p:cNvPr id="3" name="Content Placeholder 2"/>
          <p:cNvSpPr>
            <a:spLocks noGrp="1"/>
          </p:cNvSpPr>
          <p:nvPr>
            <p:ph idx="1"/>
          </p:nvPr>
        </p:nvSpPr>
        <p:spPr/>
        <p:txBody>
          <a:bodyPr/>
          <a:lstStyle/>
          <a:p>
            <a:r>
              <a:rPr lang="en-GB" dirty="0"/>
              <a:t>Whatever the case, when a security vulnerability is left unchecked, it could become a security threat. </a:t>
            </a:r>
          </a:p>
          <a:p>
            <a:r>
              <a:rPr lang="en-GB" dirty="0"/>
              <a:t>A </a:t>
            </a:r>
            <a:r>
              <a:rPr lang="en-GB" b="1" dirty="0"/>
              <a:t>security threat </a:t>
            </a:r>
            <a:r>
              <a:rPr lang="en-GB" dirty="0"/>
              <a:t>is an imminent security violation that could occur at any time due to unchecked security vulnerability.</a:t>
            </a:r>
          </a:p>
          <a:p>
            <a:r>
              <a:rPr lang="en-GB" dirty="0"/>
              <a:t>A </a:t>
            </a:r>
            <a:r>
              <a:rPr lang="en-GB" b="1" dirty="0"/>
              <a:t>security breach </a:t>
            </a:r>
            <a:r>
              <a:rPr lang="en-GB" dirty="0"/>
              <a:t>occurs when a security threat is exploited to negatively affect the integrity, confidentiality, or availability of the system.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60DF-6B40-41B2-8F41-DD27549705F4}"/>
              </a:ext>
            </a:extLst>
          </p:cNvPr>
          <p:cNvSpPr>
            <a:spLocks noGrp="1"/>
          </p:cNvSpPr>
          <p:nvPr>
            <p:ph type="title"/>
          </p:nvPr>
        </p:nvSpPr>
        <p:spPr/>
        <p:txBody>
          <a:bodyPr/>
          <a:lstStyle/>
          <a:p>
            <a:r>
              <a:rPr lang="en-IN" dirty="0"/>
              <a:t>Database Administration Function</a:t>
            </a:r>
          </a:p>
        </p:txBody>
      </p:sp>
      <p:sp>
        <p:nvSpPr>
          <p:cNvPr id="4" name="Content Placeholder 3">
            <a:extLst>
              <a:ext uri="{FF2B5EF4-FFF2-40B4-BE49-F238E27FC236}">
                <a16:creationId xmlns:a16="http://schemas.microsoft.com/office/drawing/2014/main" id="{D97217C2-1DBF-4380-8872-A10DFD2FCC91}"/>
              </a:ext>
            </a:extLst>
          </p:cNvPr>
          <p:cNvSpPr>
            <a:spLocks noGrp="1"/>
          </p:cNvSpPr>
          <p:nvPr>
            <p:ph sz="half" idx="1"/>
          </p:nvPr>
        </p:nvSpPr>
        <p:spPr>
          <a:xfrm>
            <a:off x="1447331" y="2010879"/>
            <a:ext cx="4645152" cy="509900"/>
          </a:xfrm>
        </p:spPr>
        <p:txBody>
          <a:bodyPr/>
          <a:lstStyle/>
          <a:p>
            <a:r>
              <a:rPr lang="en-US" dirty="0"/>
              <a:t>IS Internal Organization</a:t>
            </a:r>
            <a:endParaRPr lang="en-IN" dirty="0"/>
          </a:p>
        </p:txBody>
      </p:sp>
      <p:sp>
        <p:nvSpPr>
          <p:cNvPr id="5" name="Content Placeholder 4">
            <a:extLst>
              <a:ext uri="{FF2B5EF4-FFF2-40B4-BE49-F238E27FC236}">
                <a16:creationId xmlns:a16="http://schemas.microsoft.com/office/drawing/2014/main" id="{A6907FA5-6260-44DE-9146-E266A3773747}"/>
              </a:ext>
            </a:extLst>
          </p:cNvPr>
          <p:cNvSpPr>
            <a:spLocks noGrp="1"/>
          </p:cNvSpPr>
          <p:nvPr>
            <p:ph sz="half" idx="2"/>
          </p:nvPr>
        </p:nvSpPr>
        <p:spPr/>
        <p:txBody>
          <a:bodyPr/>
          <a:lstStyle/>
          <a:p>
            <a:r>
              <a:rPr lang="en-US" dirty="0"/>
              <a:t>The application development segment was in charge of gathering database requirements and logical database design, whereas </a:t>
            </a:r>
          </a:p>
          <a:p>
            <a:r>
              <a:rPr lang="en-US" dirty="0"/>
              <a:t>The database operations segment took charge of implementing, monitoring, and controlling the DBMS operations.</a:t>
            </a:r>
            <a:endParaRPr lang="en-IN" dirty="0"/>
          </a:p>
        </p:txBody>
      </p:sp>
      <p:pic>
        <p:nvPicPr>
          <p:cNvPr id="9" name="Picture 8">
            <a:extLst>
              <a:ext uri="{FF2B5EF4-FFF2-40B4-BE49-F238E27FC236}">
                <a16:creationId xmlns:a16="http://schemas.microsoft.com/office/drawing/2014/main" id="{13A5E302-0D71-40B2-A2F2-790E39BA6A88}"/>
              </a:ext>
            </a:extLst>
          </p:cNvPr>
          <p:cNvPicPr>
            <a:picLocks noChangeAspect="1"/>
          </p:cNvPicPr>
          <p:nvPr/>
        </p:nvPicPr>
        <p:blipFill>
          <a:blip r:embed="rId2"/>
          <a:stretch>
            <a:fillRect/>
          </a:stretch>
        </p:blipFill>
        <p:spPr>
          <a:xfrm>
            <a:off x="1447331" y="2520779"/>
            <a:ext cx="4222330" cy="2718486"/>
          </a:xfrm>
          <a:prstGeom prst="rect">
            <a:avLst/>
          </a:prstGeom>
        </p:spPr>
      </p:pic>
    </p:spTree>
    <p:extLst>
      <p:ext uri="{BB962C8B-B14F-4D97-AF65-F5344CB8AC3E}">
        <p14:creationId xmlns:p14="http://schemas.microsoft.com/office/powerpoint/2010/main" val="1753561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Vulnerabilities &amp; Measures </a:t>
            </a:r>
          </a:p>
        </p:txBody>
      </p:sp>
      <p:sp>
        <p:nvSpPr>
          <p:cNvPr id="3" name="Content Placeholder 2"/>
          <p:cNvSpPr>
            <a:spLocks noGrp="1"/>
          </p:cNvSpPr>
          <p:nvPr>
            <p:ph idx="1"/>
          </p:nvPr>
        </p:nvSpPr>
        <p:spPr/>
        <p:txBody>
          <a:bodyPr>
            <a:normAutofit/>
          </a:bodyPr>
          <a:lstStyle/>
          <a:p>
            <a:r>
              <a:rPr lang="en-GB" dirty="0"/>
              <a:t>Security breaches can yield a database whose integrity is either preserved or corrupted:</a:t>
            </a:r>
          </a:p>
          <a:p>
            <a:pPr lvl="1"/>
            <a:r>
              <a:rPr lang="en-GB" b="1" dirty="0"/>
              <a:t>Preserved:  </a:t>
            </a:r>
            <a:r>
              <a:rPr lang="en-GB" dirty="0"/>
              <a:t>Action is required to avoid the repetition of similar security problems, but data recovery may not be necessary. As a matter of fact, most security violations are produced by unauthorized and unnoticed access for information purposes, but such snooping does not disrupt the database.</a:t>
            </a:r>
          </a:p>
          <a:p>
            <a:pPr lvl="1"/>
            <a:r>
              <a:rPr lang="en-GB" b="1" dirty="0"/>
              <a:t>Corrupted:  </a:t>
            </a:r>
            <a:r>
              <a:rPr lang="en-GB" dirty="0"/>
              <a:t>Action is required to avoid the repetition of similar security problems, and the database must be recovered to a consistent state. Corrupting security breaches include database access by computer viruses and by hackers whose actions are intended to destroy or alter data.</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Vulnerabilities &amp; Measures </a:t>
            </a:r>
          </a:p>
        </p:txBody>
      </p:sp>
      <p:pic>
        <p:nvPicPr>
          <p:cNvPr id="2050" name="Picture 2"/>
          <p:cNvPicPr>
            <a:picLocks noChangeAspect="1" noChangeArrowheads="1"/>
          </p:cNvPicPr>
          <p:nvPr/>
        </p:nvPicPr>
        <p:blipFill>
          <a:blip r:embed="rId2"/>
          <a:srcRect/>
          <a:stretch>
            <a:fillRect/>
          </a:stretch>
        </p:blipFill>
        <p:spPr bwMode="auto">
          <a:xfrm>
            <a:off x="1506304" y="2045588"/>
            <a:ext cx="9179392" cy="4367403"/>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Vulnerabilities &amp; Measures </a:t>
            </a:r>
          </a:p>
        </p:txBody>
      </p:sp>
      <p:pic>
        <p:nvPicPr>
          <p:cNvPr id="3074" name="Picture 2"/>
          <p:cNvPicPr>
            <a:picLocks noChangeAspect="1" noChangeArrowheads="1"/>
          </p:cNvPicPr>
          <p:nvPr/>
        </p:nvPicPr>
        <p:blipFill>
          <a:blip r:embed="rId2"/>
          <a:srcRect/>
          <a:stretch>
            <a:fillRect/>
          </a:stretch>
        </p:blipFill>
        <p:spPr bwMode="auto">
          <a:xfrm>
            <a:off x="1718301" y="2057780"/>
            <a:ext cx="8755399" cy="4147948"/>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Vulnerabilities &amp; Measures </a:t>
            </a:r>
          </a:p>
        </p:txBody>
      </p:sp>
      <p:pic>
        <p:nvPicPr>
          <p:cNvPr id="4098" name="Picture 2"/>
          <p:cNvPicPr>
            <a:picLocks noChangeAspect="1" noChangeArrowheads="1"/>
          </p:cNvPicPr>
          <p:nvPr/>
        </p:nvPicPr>
        <p:blipFill>
          <a:blip r:embed="rId2"/>
          <a:srcRect/>
          <a:stretch>
            <a:fillRect/>
          </a:stretch>
        </p:blipFill>
        <p:spPr bwMode="auto">
          <a:xfrm>
            <a:off x="968936" y="2328482"/>
            <a:ext cx="10254129" cy="2694622"/>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34</a:t>
            </a:fld>
            <a:endParaRPr dirty="0"/>
          </a:p>
        </p:txBody>
      </p:sp>
      <p:sp>
        <p:nvSpPr>
          <p:cNvPr id="5" name="object 5"/>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
        <p:nvSpPr>
          <p:cNvPr id="2" name="object 2"/>
          <p:cNvSpPr txBox="1">
            <a:spLocks noGrp="1"/>
          </p:cNvSpPr>
          <p:nvPr>
            <p:ph type="title"/>
          </p:nvPr>
        </p:nvSpPr>
        <p:spPr>
          <a:xfrm>
            <a:off x="1253067" y="429259"/>
            <a:ext cx="9677400" cy="997709"/>
          </a:xfrm>
          <a:prstGeom prst="rect">
            <a:avLst/>
          </a:prstGeom>
        </p:spPr>
        <p:txBody>
          <a:bodyPr vert="horz" wrap="square" lIns="0" tIns="12700" rIns="0" bIns="0" rtlCol="0">
            <a:spAutoFit/>
          </a:bodyPr>
          <a:lstStyle/>
          <a:p>
            <a:pPr marL="1140460" marR="5080" indent="-1127760">
              <a:lnSpc>
                <a:spcPct val="100000"/>
              </a:lnSpc>
              <a:spcBef>
                <a:spcPts val="100"/>
              </a:spcBef>
              <a:tabLst>
                <a:tab pos="1055370" algn="l"/>
              </a:tabLst>
            </a:pPr>
            <a:r>
              <a:rPr dirty="0"/>
              <a:t>The	</a:t>
            </a:r>
            <a:r>
              <a:rPr spc="-5" dirty="0"/>
              <a:t>DBA</a:t>
            </a:r>
            <a:r>
              <a:rPr spc="-20" dirty="0"/>
              <a:t> </a:t>
            </a:r>
            <a:r>
              <a:rPr spc="-5" dirty="0"/>
              <a:t>at</a:t>
            </a:r>
            <a:r>
              <a:rPr spc="-20" dirty="0"/>
              <a:t> </a:t>
            </a:r>
            <a:r>
              <a:rPr spc="-10" dirty="0"/>
              <a:t>Work:</a:t>
            </a:r>
            <a:r>
              <a:rPr spc="-25" dirty="0"/>
              <a:t> </a:t>
            </a:r>
            <a:r>
              <a:rPr dirty="0"/>
              <a:t>Using</a:t>
            </a:r>
            <a:r>
              <a:rPr spc="-20" dirty="0"/>
              <a:t> </a:t>
            </a:r>
            <a:r>
              <a:rPr spc="-5" dirty="0"/>
              <a:t>Oracle</a:t>
            </a:r>
            <a:r>
              <a:rPr spc="-15" dirty="0"/>
              <a:t> </a:t>
            </a:r>
            <a:r>
              <a:rPr spc="-10" dirty="0"/>
              <a:t>for </a:t>
            </a:r>
            <a:r>
              <a:rPr spc="-985" dirty="0"/>
              <a:t> </a:t>
            </a:r>
            <a:r>
              <a:rPr spc="-5" dirty="0"/>
              <a:t>Database</a:t>
            </a:r>
            <a:r>
              <a:rPr spc="-15" dirty="0"/>
              <a:t> </a:t>
            </a:r>
            <a:r>
              <a:rPr spc="-5" dirty="0"/>
              <a:t>Administration</a:t>
            </a:r>
          </a:p>
        </p:txBody>
      </p:sp>
      <p:sp>
        <p:nvSpPr>
          <p:cNvPr id="3" name="object 3"/>
          <p:cNvSpPr txBox="1"/>
          <p:nvPr/>
        </p:nvSpPr>
        <p:spPr>
          <a:xfrm>
            <a:off x="816187" y="1938020"/>
            <a:ext cx="10454640" cy="3790781"/>
          </a:xfrm>
          <a:prstGeom prst="rect">
            <a:avLst/>
          </a:prstGeom>
        </p:spPr>
        <p:txBody>
          <a:bodyPr vert="horz" wrap="square" lIns="0" tIns="12700" rIns="0" bIns="0" rtlCol="0">
            <a:spAutoFit/>
          </a:bodyPr>
          <a:lstStyle/>
          <a:p>
            <a:pPr marL="355600" marR="1094740" indent="-342900">
              <a:lnSpc>
                <a:spcPct val="100000"/>
              </a:lnSpc>
              <a:spcBef>
                <a:spcPts val="100"/>
              </a:spcBef>
              <a:buChar char="•"/>
              <a:tabLst>
                <a:tab pos="354965" algn="l"/>
                <a:tab pos="355600" algn="l"/>
              </a:tabLst>
            </a:pPr>
            <a:r>
              <a:rPr sz="2800" spc="-5" dirty="0">
                <a:solidFill>
                  <a:srgbClr val="212121"/>
                </a:solidFill>
                <a:latin typeface="Times New Roman" pitchFamily="18" charset="0"/>
                <a:cs typeface="Times New Roman" pitchFamily="18" charset="0"/>
              </a:rPr>
              <a:t>Technical tasks handled </a:t>
            </a:r>
            <a:r>
              <a:rPr sz="2800" spc="5" dirty="0">
                <a:solidFill>
                  <a:srgbClr val="212121"/>
                </a:solidFill>
                <a:latin typeface="Times New Roman" pitchFamily="18" charset="0"/>
                <a:cs typeface="Times New Roman" pitchFamily="18" charset="0"/>
              </a:rPr>
              <a:t>by </a:t>
            </a:r>
            <a:r>
              <a:rPr sz="2800" spc="-5" dirty="0">
                <a:solidFill>
                  <a:srgbClr val="212121"/>
                </a:solidFill>
                <a:latin typeface="Times New Roman" pitchFamily="18" charset="0"/>
                <a:cs typeface="Times New Roman" pitchFamily="18" charset="0"/>
              </a:rPr>
              <a:t>the </a:t>
            </a:r>
            <a:r>
              <a:rPr sz="2800" spc="-10" dirty="0">
                <a:solidFill>
                  <a:srgbClr val="212121"/>
                </a:solidFill>
                <a:latin typeface="Times New Roman" pitchFamily="18" charset="0"/>
                <a:cs typeface="Times New Roman" pitchFamily="18" charset="0"/>
              </a:rPr>
              <a:t>DBA </a:t>
            </a:r>
            <a:r>
              <a:rPr sz="2800" dirty="0">
                <a:solidFill>
                  <a:srgbClr val="212121"/>
                </a:solidFill>
                <a:latin typeface="Times New Roman" pitchFamily="18" charset="0"/>
                <a:cs typeface="Times New Roman" pitchFamily="18" charset="0"/>
              </a:rPr>
              <a:t>in a </a:t>
            </a:r>
            <a:r>
              <a:rPr sz="2800" spc="-765" dirty="0">
                <a:solidFill>
                  <a:srgbClr val="212121"/>
                </a:solidFill>
                <a:latin typeface="Times New Roman" pitchFamily="18" charset="0"/>
                <a:cs typeface="Times New Roman" pitchFamily="18" charset="0"/>
              </a:rPr>
              <a:t> </a:t>
            </a:r>
            <a:r>
              <a:rPr sz="2800" dirty="0">
                <a:solidFill>
                  <a:srgbClr val="212121"/>
                </a:solidFill>
                <a:latin typeface="Times New Roman" pitchFamily="18" charset="0"/>
                <a:cs typeface="Times New Roman" pitchFamily="18" charset="0"/>
              </a:rPr>
              <a:t>specific</a:t>
            </a:r>
            <a:r>
              <a:rPr sz="2800" spc="-5" dirty="0">
                <a:solidFill>
                  <a:srgbClr val="212121"/>
                </a:solidFill>
                <a:latin typeface="Times New Roman" pitchFamily="18" charset="0"/>
                <a:cs typeface="Times New Roman" pitchFamily="18" charset="0"/>
              </a:rPr>
              <a:t> </a:t>
            </a:r>
            <a:r>
              <a:rPr sz="2800" spc="-10" dirty="0">
                <a:solidFill>
                  <a:srgbClr val="212121"/>
                </a:solidFill>
                <a:latin typeface="Times New Roman" pitchFamily="18" charset="0"/>
                <a:cs typeface="Times New Roman" pitchFamily="18" charset="0"/>
              </a:rPr>
              <a:t>DBMS:</a:t>
            </a:r>
            <a:endParaRPr sz="2800" dirty="0">
              <a:latin typeface="Times New Roman" pitchFamily="18" charset="0"/>
              <a:cs typeface="Times New Roman" pitchFamily="18" charset="0"/>
            </a:endParaRPr>
          </a:p>
          <a:p>
            <a:pPr marL="755650" marR="919480" lvl="1" indent="-285750">
              <a:lnSpc>
                <a:spcPct val="100000"/>
              </a:lnSpc>
              <a:spcBef>
                <a:spcPts val="640"/>
              </a:spcBef>
              <a:buChar char="–"/>
              <a:tabLst>
                <a:tab pos="755650" algn="l"/>
              </a:tabLst>
            </a:pPr>
            <a:r>
              <a:rPr sz="2600" spc="-5" dirty="0">
                <a:solidFill>
                  <a:srgbClr val="212121"/>
                </a:solidFill>
                <a:latin typeface="Times New Roman" pitchFamily="18" charset="0"/>
                <a:cs typeface="Times New Roman" pitchFamily="18" charset="0"/>
              </a:rPr>
              <a:t>Creating </a:t>
            </a:r>
            <a:r>
              <a:rPr sz="2600" dirty="0">
                <a:solidFill>
                  <a:srgbClr val="212121"/>
                </a:solidFill>
                <a:latin typeface="Times New Roman" pitchFamily="18" charset="0"/>
                <a:cs typeface="Times New Roman" pitchFamily="18" charset="0"/>
              </a:rPr>
              <a:t>and </a:t>
            </a:r>
            <a:r>
              <a:rPr sz="2600" spc="-5" dirty="0">
                <a:solidFill>
                  <a:srgbClr val="212121"/>
                </a:solidFill>
                <a:latin typeface="Times New Roman" pitchFamily="18" charset="0"/>
                <a:cs typeface="Times New Roman" pitchFamily="18" charset="0"/>
              </a:rPr>
              <a:t>expanding </a:t>
            </a:r>
            <a:r>
              <a:rPr sz="2600" dirty="0">
                <a:solidFill>
                  <a:srgbClr val="212121"/>
                </a:solidFill>
                <a:latin typeface="Times New Roman" pitchFamily="18" charset="0"/>
                <a:cs typeface="Times New Roman" pitchFamily="18" charset="0"/>
              </a:rPr>
              <a:t>database storage </a:t>
            </a:r>
            <a:r>
              <a:rPr sz="2600" spc="-710" dirty="0">
                <a:solidFill>
                  <a:srgbClr val="212121"/>
                </a:solidFill>
                <a:latin typeface="Times New Roman" pitchFamily="18" charset="0"/>
                <a:cs typeface="Times New Roman" pitchFamily="18" charset="0"/>
              </a:rPr>
              <a:t> </a:t>
            </a:r>
            <a:r>
              <a:rPr sz="2600" spc="-5" dirty="0">
                <a:solidFill>
                  <a:srgbClr val="212121"/>
                </a:solidFill>
                <a:latin typeface="Times New Roman" pitchFamily="18" charset="0"/>
                <a:cs typeface="Times New Roman" pitchFamily="18" charset="0"/>
              </a:rPr>
              <a:t>structures</a:t>
            </a:r>
            <a:endParaRPr sz="2600" dirty="0">
              <a:latin typeface="Times New Roman" pitchFamily="18" charset="0"/>
              <a:cs typeface="Times New Roman" pitchFamily="18" charset="0"/>
            </a:endParaRPr>
          </a:p>
          <a:p>
            <a:pPr marL="755650" lvl="1" indent="-285750">
              <a:lnSpc>
                <a:spcPct val="100000"/>
              </a:lnSpc>
              <a:spcBef>
                <a:spcPts val="650"/>
              </a:spcBef>
              <a:buChar char="–"/>
              <a:tabLst>
                <a:tab pos="755650" algn="l"/>
              </a:tabLst>
            </a:pPr>
            <a:r>
              <a:rPr lang="en-US" sz="2800" dirty="0">
                <a:latin typeface="Times New Roman" pitchFamily="18" charset="0"/>
                <a:cs typeface="Times New Roman" pitchFamily="18" charset="0"/>
              </a:rPr>
              <a:t>Managing database objects such as tables, indexes, triggers, and procedures </a:t>
            </a:r>
          </a:p>
          <a:p>
            <a:pPr marL="755650" lvl="1" indent="-285750">
              <a:lnSpc>
                <a:spcPct val="100000"/>
              </a:lnSpc>
              <a:spcBef>
                <a:spcPts val="650"/>
              </a:spcBef>
              <a:buChar char="–"/>
              <a:tabLst>
                <a:tab pos="755650" algn="l"/>
              </a:tabLst>
            </a:pPr>
            <a:r>
              <a:rPr sz="2600" dirty="0">
                <a:solidFill>
                  <a:srgbClr val="212121"/>
                </a:solidFill>
                <a:latin typeface="Times New Roman" pitchFamily="18" charset="0"/>
                <a:cs typeface="Times New Roman" pitchFamily="18" charset="0"/>
              </a:rPr>
              <a:t>Managing</a:t>
            </a:r>
            <a:r>
              <a:rPr sz="2600" spc="-15" dirty="0">
                <a:solidFill>
                  <a:srgbClr val="212121"/>
                </a:solidFill>
                <a:latin typeface="Times New Roman" pitchFamily="18" charset="0"/>
                <a:cs typeface="Times New Roman" pitchFamily="18" charset="0"/>
              </a:rPr>
              <a:t> </a:t>
            </a:r>
            <a:r>
              <a:rPr sz="2600" dirty="0">
                <a:solidFill>
                  <a:srgbClr val="212121"/>
                </a:solidFill>
                <a:latin typeface="Times New Roman" pitchFamily="18" charset="0"/>
                <a:cs typeface="Times New Roman" pitchFamily="18" charset="0"/>
              </a:rPr>
              <a:t>end-user</a:t>
            </a:r>
            <a:r>
              <a:rPr sz="2600" spc="-25" dirty="0">
                <a:solidFill>
                  <a:srgbClr val="212121"/>
                </a:solidFill>
                <a:latin typeface="Times New Roman" pitchFamily="18" charset="0"/>
                <a:cs typeface="Times New Roman" pitchFamily="18" charset="0"/>
              </a:rPr>
              <a:t> </a:t>
            </a:r>
            <a:r>
              <a:rPr sz="2600" dirty="0">
                <a:solidFill>
                  <a:srgbClr val="212121"/>
                </a:solidFill>
                <a:latin typeface="Times New Roman" pitchFamily="18" charset="0"/>
                <a:cs typeface="Times New Roman" pitchFamily="18" charset="0"/>
              </a:rPr>
              <a:t>database</a:t>
            </a:r>
            <a:r>
              <a:rPr sz="2600" spc="-5" dirty="0">
                <a:solidFill>
                  <a:srgbClr val="212121"/>
                </a:solidFill>
                <a:latin typeface="Times New Roman" pitchFamily="18" charset="0"/>
                <a:cs typeface="Times New Roman" pitchFamily="18" charset="0"/>
              </a:rPr>
              <a:t> </a:t>
            </a:r>
            <a:r>
              <a:rPr sz="2600" dirty="0">
                <a:solidFill>
                  <a:srgbClr val="212121"/>
                </a:solidFill>
                <a:latin typeface="Times New Roman" pitchFamily="18" charset="0"/>
                <a:cs typeface="Times New Roman" pitchFamily="18" charset="0"/>
              </a:rPr>
              <a:t>environment</a:t>
            </a:r>
            <a:endParaRPr sz="2600" dirty="0">
              <a:latin typeface="Times New Roman" pitchFamily="18" charset="0"/>
              <a:cs typeface="Times New Roman" pitchFamily="18" charset="0"/>
            </a:endParaRPr>
          </a:p>
          <a:p>
            <a:pPr marL="755650" lvl="1" indent="-285750">
              <a:lnSpc>
                <a:spcPct val="100000"/>
              </a:lnSpc>
              <a:spcBef>
                <a:spcPts val="640"/>
              </a:spcBef>
              <a:buChar char="–"/>
              <a:tabLst>
                <a:tab pos="755650" algn="l"/>
              </a:tabLst>
            </a:pPr>
            <a:r>
              <a:rPr sz="2600" dirty="0">
                <a:solidFill>
                  <a:srgbClr val="212121"/>
                </a:solidFill>
                <a:latin typeface="Times New Roman" pitchFamily="18" charset="0"/>
                <a:cs typeface="Times New Roman" pitchFamily="18" charset="0"/>
              </a:rPr>
              <a:t>Customizing</a:t>
            </a:r>
            <a:r>
              <a:rPr sz="2600" spc="-10" dirty="0">
                <a:solidFill>
                  <a:srgbClr val="212121"/>
                </a:solidFill>
                <a:latin typeface="Times New Roman" pitchFamily="18" charset="0"/>
                <a:cs typeface="Times New Roman" pitchFamily="18" charset="0"/>
              </a:rPr>
              <a:t> </a:t>
            </a:r>
            <a:r>
              <a:rPr sz="2600" dirty="0">
                <a:solidFill>
                  <a:srgbClr val="212121"/>
                </a:solidFill>
                <a:latin typeface="Times New Roman" pitchFamily="18" charset="0"/>
                <a:cs typeface="Times New Roman" pitchFamily="18" charset="0"/>
              </a:rPr>
              <a:t>database</a:t>
            </a:r>
            <a:r>
              <a:rPr sz="2600" spc="-10" dirty="0">
                <a:solidFill>
                  <a:srgbClr val="212121"/>
                </a:solidFill>
                <a:latin typeface="Times New Roman" pitchFamily="18" charset="0"/>
                <a:cs typeface="Times New Roman" pitchFamily="18" charset="0"/>
              </a:rPr>
              <a:t> </a:t>
            </a:r>
            <a:r>
              <a:rPr sz="2600" spc="-5" dirty="0">
                <a:solidFill>
                  <a:srgbClr val="212121"/>
                </a:solidFill>
                <a:latin typeface="Times New Roman" pitchFamily="18" charset="0"/>
                <a:cs typeface="Times New Roman" pitchFamily="18" charset="0"/>
              </a:rPr>
              <a:t>initialization </a:t>
            </a:r>
            <a:r>
              <a:rPr sz="2600" dirty="0">
                <a:solidFill>
                  <a:srgbClr val="212121"/>
                </a:solidFill>
                <a:latin typeface="Times New Roman" pitchFamily="18" charset="0"/>
                <a:cs typeface="Times New Roman" pitchFamily="18" charset="0"/>
              </a:rPr>
              <a:t>parameters</a:t>
            </a:r>
            <a:endParaRPr sz="2600" dirty="0">
              <a:latin typeface="Times New Roman" pitchFamily="18" charset="0"/>
              <a:cs typeface="Times New Roman" pitchFamily="18" charset="0"/>
            </a:endParaRPr>
          </a:p>
          <a:p>
            <a:pPr marL="355600" marR="5080" indent="-342900">
              <a:lnSpc>
                <a:spcPct val="100000"/>
              </a:lnSpc>
              <a:spcBef>
                <a:spcPts val="700"/>
              </a:spcBef>
              <a:buChar char="•"/>
              <a:tabLst>
                <a:tab pos="354965" algn="l"/>
                <a:tab pos="355600" algn="l"/>
              </a:tabLst>
            </a:pPr>
            <a:r>
              <a:rPr sz="2800" spc="-5" dirty="0">
                <a:solidFill>
                  <a:srgbClr val="212121"/>
                </a:solidFill>
                <a:latin typeface="Times New Roman" pitchFamily="18" charset="0"/>
                <a:cs typeface="Times New Roman" pitchFamily="18" charset="0"/>
              </a:rPr>
              <a:t>All</a:t>
            </a:r>
            <a:r>
              <a:rPr sz="2800" spc="5" dirty="0">
                <a:solidFill>
                  <a:srgbClr val="212121"/>
                </a:solidFill>
                <a:latin typeface="Times New Roman" pitchFamily="18" charset="0"/>
                <a:cs typeface="Times New Roman" pitchFamily="18" charset="0"/>
              </a:rPr>
              <a:t> </a:t>
            </a:r>
            <a:r>
              <a:rPr sz="2800" spc="-10" dirty="0">
                <a:solidFill>
                  <a:srgbClr val="212121"/>
                </a:solidFill>
                <a:latin typeface="Times New Roman" pitchFamily="18" charset="0"/>
                <a:cs typeface="Times New Roman" pitchFamily="18" charset="0"/>
              </a:rPr>
              <a:t>DBMS </a:t>
            </a:r>
            <a:r>
              <a:rPr sz="2800" spc="-5" dirty="0">
                <a:solidFill>
                  <a:srgbClr val="212121"/>
                </a:solidFill>
                <a:latin typeface="Times New Roman" pitchFamily="18" charset="0"/>
                <a:cs typeface="Times New Roman" pitchFamily="18" charset="0"/>
              </a:rPr>
              <a:t>vendors</a:t>
            </a:r>
            <a:r>
              <a:rPr sz="2800" spc="10" dirty="0">
                <a:solidFill>
                  <a:srgbClr val="212121"/>
                </a:solidFill>
                <a:latin typeface="Times New Roman" pitchFamily="18" charset="0"/>
                <a:cs typeface="Times New Roman" pitchFamily="18" charset="0"/>
              </a:rPr>
              <a:t> </a:t>
            </a:r>
            <a:r>
              <a:rPr sz="2800" spc="-5" dirty="0">
                <a:solidFill>
                  <a:srgbClr val="212121"/>
                </a:solidFill>
                <a:latin typeface="Times New Roman" pitchFamily="18" charset="0"/>
                <a:cs typeface="Times New Roman" pitchFamily="18" charset="0"/>
              </a:rPr>
              <a:t>provide </a:t>
            </a:r>
            <a:r>
              <a:rPr lang="en-US" sz="2800" spc="-5" dirty="0">
                <a:solidFill>
                  <a:srgbClr val="212121"/>
                </a:solidFill>
                <a:latin typeface="Times New Roman" pitchFamily="18" charset="0"/>
                <a:cs typeface="Times New Roman" pitchFamily="18" charset="0"/>
              </a:rPr>
              <a:t>software tools and utilities</a:t>
            </a:r>
            <a:r>
              <a:rPr sz="2800" spc="10" dirty="0">
                <a:solidFill>
                  <a:srgbClr val="212121"/>
                </a:solidFill>
                <a:latin typeface="Times New Roman" pitchFamily="18" charset="0"/>
                <a:cs typeface="Times New Roman" pitchFamily="18" charset="0"/>
              </a:rPr>
              <a:t> </a:t>
            </a:r>
            <a:r>
              <a:rPr sz="2800" dirty="0">
                <a:solidFill>
                  <a:srgbClr val="212121"/>
                </a:solidFill>
                <a:latin typeface="Times New Roman" pitchFamily="18" charset="0"/>
                <a:cs typeface="Times New Roman" pitchFamily="18" charset="0"/>
              </a:rPr>
              <a:t>to</a:t>
            </a:r>
            <a:r>
              <a:rPr sz="2800" spc="-5" dirty="0">
                <a:solidFill>
                  <a:srgbClr val="212121"/>
                </a:solidFill>
                <a:latin typeface="Times New Roman" pitchFamily="18" charset="0"/>
                <a:cs typeface="Times New Roman" pitchFamily="18" charset="0"/>
              </a:rPr>
              <a:t> perform </a:t>
            </a:r>
            <a:r>
              <a:rPr sz="2800" spc="-760" dirty="0">
                <a:solidFill>
                  <a:srgbClr val="212121"/>
                </a:solidFill>
                <a:latin typeface="Times New Roman" pitchFamily="18" charset="0"/>
                <a:cs typeface="Times New Roman" pitchFamily="18" charset="0"/>
              </a:rPr>
              <a:t> </a:t>
            </a:r>
            <a:r>
              <a:rPr sz="2800" spc="-5" dirty="0">
                <a:solidFill>
                  <a:srgbClr val="212121"/>
                </a:solidFill>
                <a:latin typeface="Times New Roman" pitchFamily="18" charset="0"/>
                <a:cs typeface="Times New Roman" pitchFamily="18" charset="0"/>
              </a:rPr>
              <a:t>database</a:t>
            </a:r>
            <a:r>
              <a:rPr sz="2800" spc="-10" dirty="0">
                <a:solidFill>
                  <a:srgbClr val="212121"/>
                </a:solidFill>
                <a:latin typeface="Times New Roman" pitchFamily="18" charset="0"/>
                <a:cs typeface="Times New Roman" pitchFamily="18" charset="0"/>
              </a:rPr>
              <a:t> </a:t>
            </a:r>
            <a:r>
              <a:rPr sz="2800" spc="-5" dirty="0">
                <a:solidFill>
                  <a:srgbClr val="212121"/>
                </a:solidFill>
                <a:latin typeface="Times New Roman" pitchFamily="18" charset="0"/>
                <a:cs typeface="Times New Roman" pitchFamily="18" charset="0"/>
              </a:rPr>
              <a:t>administrative</a:t>
            </a:r>
            <a:r>
              <a:rPr sz="2800" dirty="0">
                <a:solidFill>
                  <a:srgbClr val="212121"/>
                </a:solidFill>
                <a:latin typeface="Times New Roman" pitchFamily="18" charset="0"/>
                <a:cs typeface="Times New Roman" pitchFamily="18" charset="0"/>
              </a:rPr>
              <a:t> tasks</a:t>
            </a:r>
            <a:endParaRPr sz="28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1493" y="665479"/>
            <a:ext cx="10301393" cy="505267"/>
          </a:xfrm>
          <a:prstGeom prst="rect">
            <a:avLst/>
          </a:prstGeom>
        </p:spPr>
        <p:txBody>
          <a:bodyPr vert="horz" wrap="square" lIns="0" tIns="12700" rIns="0" bIns="0" rtlCol="0">
            <a:spAutoFit/>
          </a:bodyPr>
          <a:lstStyle/>
          <a:p>
            <a:pPr marL="12700">
              <a:lnSpc>
                <a:spcPct val="100000"/>
              </a:lnSpc>
              <a:spcBef>
                <a:spcPts val="100"/>
              </a:spcBef>
            </a:pPr>
            <a:r>
              <a:rPr spc="-5" dirty="0"/>
              <a:t>Oracle</a:t>
            </a:r>
            <a:r>
              <a:rPr spc="-15" dirty="0"/>
              <a:t> </a:t>
            </a:r>
            <a:r>
              <a:rPr spc="-5" dirty="0"/>
              <a:t>Database</a:t>
            </a:r>
            <a:r>
              <a:rPr spc="-25" dirty="0"/>
              <a:t> </a:t>
            </a:r>
            <a:r>
              <a:rPr spc="-5" dirty="0"/>
              <a:t>Administration</a:t>
            </a:r>
            <a:r>
              <a:rPr spc="-15" dirty="0"/>
              <a:t> </a:t>
            </a:r>
            <a:r>
              <a:rPr dirty="0"/>
              <a:t>Tools</a:t>
            </a:r>
          </a:p>
        </p:txBody>
      </p:sp>
      <p:sp>
        <p:nvSpPr>
          <p:cNvPr id="3" name="object 3"/>
          <p:cNvSpPr txBox="1"/>
          <p:nvPr/>
        </p:nvSpPr>
        <p:spPr>
          <a:xfrm>
            <a:off x="816187" y="2465324"/>
            <a:ext cx="3709247" cy="3472746"/>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lang="en-US" sz="2800" dirty="0">
                <a:solidFill>
                  <a:srgbClr val="212121"/>
                </a:solidFill>
                <a:latin typeface="Arial MT"/>
                <a:cs typeface="Arial MT"/>
              </a:rPr>
              <a:t>All Database vendor supply a set of database administration tools.</a:t>
            </a:r>
          </a:p>
          <a:p>
            <a:pPr marL="355600" marR="5080" indent="-342900">
              <a:lnSpc>
                <a:spcPct val="100000"/>
              </a:lnSpc>
              <a:spcBef>
                <a:spcPts val="100"/>
              </a:spcBef>
              <a:buChar char="•"/>
              <a:tabLst>
                <a:tab pos="354965" algn="l"/>
                <a:tab pos="355600" algn="l"/>
              </a:tabLst>
            </a:pPr>
            <a:r>
              <a:rPr sz="2800" dirty="0">
                <a:solidFill>
                  <a:srgbClr val="212121"/>
                </a:solidFill>
                <a:latin typeface="Arial MT"/>
                <a:cs typeface="Arial MT"/>
              </a:rPr>
              <a:t>In</a:t>
            </a:r>
            <a:r>
              <a:rPr sz="2800" spc="-40" dirty="0">
                <a:solidFill>
                  <a:srgbClr val="212121"/>
                </a:solidFill>
                <a:latin typeface="Arial MT"/>
                <a:cs typeface="Arial MT"/>
              </a:rPr>
              <a:t> </a:t>
            </a:r>
            <a:r>
              <a:rPr sz="2800" spc="-5" dirty="0">
                <a:solidFill>
                  <a:srgbClr val="212121"/>
                </a:solidFill>
                <a:latin typeface="Arial MT"/>
                <a:cs typeface="Arial MT"/>
              </a:rPr>
              <a:t>Oracle,</a:t>
            </a:r>
            <a:r>
              <a:rPr sz="2800" spc="-30" dirty="0">
                <a:solidFill>
                  <a:srgbClr val="212121"/>
                </a:solidFill>
                <a:latin typeface="Arial MT"/>
                <a:cs typeface="Arial MT"/>
              </a:rPr>
              <a:t> </a:t>
            </a:r>
            <a:r>
              <a:rPr sz="2800" spc="-5" dirty="0">
                <a:solidFill>
                  <a:srgbClr val="212121"/>
                </a:solidFill>
                <a:latin typeface="Arial MT"/>
                <a:cs typeface="Arial MT"/>
              </a:rPr>
              <a:t>most </a:t>
            </a:r>
            <a:r>
              <a:rPr sz="2800" spc="-765" dirty="0">
                <a:solidFill>
                  <a:srgbClr val="212121"/>
                </a:solidFill>
                <a:latin typeface="Arial MT"/>
                <a:cs typeface="Arial MT"/>
              </a:rPr>
              <a:t> </a:t>
            </a:r>
            <a:r>
              <a:rPr sz="2800" spc="-10" dirty="0">
                <a:solidFill>
                  <a:srgbClr val="212121"/>
                </a:solidFill>
                <a:latin typeface="Arial MT"/>
                <a:cs typeface="Arial MT"/>
              </a:rPr>
              <a:t>DBA </a:t>
            </a:r>
            <a:r>
              <a:rPr sz="2800" spc="-5" dirty="0">
                <a:solidFill>
                  <a:srgbClr val="212121"/>
                </a:solidFill>
                <a:latin typeface="Arial MT"/>
                <a:cs typeface="Arial MT"/>
              </a:rPr>
              <a:t>tasks </a:t>
            </a:r>
            <a:r>
              <a:rPr sz="2800" dirty="0">
                <a:solidFill>
                  <a:srgbClr val="212121"/>
                </a:solidFill>
                <a:latin typeface="Arial MT"/>
                <a:cs typeface="Arial MT"/>
              </a:rPr>
              <a:t> </a:t>
            </a:r>
            <a:r>
              <a:rPr sz="2800" spc="-5" dirty="0">
                <a:solidFill>
                  <a:srgbClr val="212121"/>
                </a:solidFill>
                <a:latin typeface="Arial MT"/>
                <a:cs typeface="Arial MT"/>
              </a:rPr>
              <a:t>performed </a:t>
            </a:r>
            <a:r>
              <a:rPr sz="2800" dirty="0">
                <a:solidFill>
                  <a:srgbClr val="212121"/>
                </a:solidFill>
                <a:latin typeface="Arial MT"/>
                <a:cs typeface="Arial MT"/>
              </a:rPr>
              <a:t>via </a:t>
            </a:r>
            <a:r>
              <a:rPr sz="2800" spc="5" dirty="0">
                <a:solidFill>
                  <a:srgbClr val="212121"/>
                </a:solidFill>
                <a:latin typeface="Arial MT"/>
                <a:cs typeface="Arial MT"/>
              </a:rPr>
              <a:t> </a:t>
            </a:r>
            <a:r>
              <a:rPr sz="2800" spc="-5" dirty="0">
                <a:solidFill>
                  <a:srgbClr val="212121"/>
                </a:solidFill>
                <a:latin typeface="Arial MT"/>
                <a:cs typeface="Arial MT"/>
              </a:rPr>
              <a:t>Oracle </a:t>
            </a:r>
            <a:r>
              <a:rPr sz="2800" dirty="0">
                <a:solidFill>
                  <a:srgbClr val="212121"/>
                </a:solidFill>
                <a:latin typeface="Arial MT"/>
                <a:cs typeface="Arial MT"/>
              </a:rPr>
              <a:t> </a:t>
            </a:r>
            <a:r>
              <a:rPr sz="2800" spc="-5" dirty="0">
                <a:solidFill>
                  <a:srgbClr val="212121"/>
                </a:solidFill>
                <a:latin typeface="Arial MT"/>
                <a:cs typeface="Arial MT"/>
              </a:rPr>
              <a:t>Enterprise </a:t>
            </a:r>
            <a:r>
              <a:rPr sz="2800" dirty="0">
                <a:solidFill>
                  <a:srgbClr val="212121"/>
                </a:solidFill>
                <a:latin typeface="Arial MT"/>
                <a:cs typeface="Arial MT"/>
              </a:rPr>
              <a:t> </a:t>
            </a:r>
            <a:r>
              <a:rPr sz="2800" spc="-5" dirty="0">
                <a:solidFill>
                  <a:srgbClr val="212121"/>
                </a:solidFill>
                <a:latin typeface="Arial MT"/>
                <a:cs typeface="Arial MT"/>
              </a:rPr>
              <a:t>Manager </a:t>
            </a:r>
            <a:r>
              <a:rPr sz="2800" dirty="0">
                <a:solidFill>
                  <a:srgbClr val="212121"/>
                </a:solidFill>
                <a:latin typeface="Arial MT"/>
                <a:cs typeface="Arial MT"/>
              </a:rPr>
              <a:t> </a:t>
            </a:r>
            <a:r>
              <a:rPr sz="2800" spc="-5" dirty="0">
                <a:solidFill>
                  <a:srgbClr val="212121"/>
                </a:solidFill>
                <a:latin typeface="Arial MT"/>
                <a:cs typeface="Arial MT"/>
              </a:rPr>
              <a:t>interface</a:t>
            </a:r>
            <a:endParaRPr sz="2800" dirty="0">
              <a:latin typeface="Arial MT"/>
              <a:cs typeface="Arial MT"/>
            </a:endParaRPr>
          </a:p>
        </p:txBody>
      </p:sp>
      <p:pic>
        <p:nvPicPr>
          <p:cNvPr id="4" name="object 4"/>
          <p:cNvPicPr/>
          <p:nvPr/>
        </p:nvPicPr>
        <p:blipFill>
          <a:blip r:embed="rId2" cstate="print"/>
          <a:stretch>
            <a:fillRect/>
          </a:stretch>
        </p:blipFill>
        <p:spPr>
          <a:xfrm>
            <a:off x="4913376" y="1386840"/>
            <a:ext cx="6604000" cy="4451350"/>
          </a:xfrm>
          <a:prstGeom prst="rect">
            <a:avLst/>
          </a:prstGeom>
        </p:spPr>
      </p:pic>
      <p:sp>
        <p:nvSpPr>
          <p:cNvPr id="5" name="object 5"/>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35</a:t>
            </a:fld>
            <a:endParaRPr dirty="0"/>
          </a:p>
        </p:txBody>
      </p:sp>
      <p:sp>
        <p:nvSpPr>
          <p:cNvPr id="6" name="object 6"/>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36</a:t>
            </a:fld>
            <a:endParaRPr dirty="0"/>
          </a:p>
        </p:txBody>
      </p:sp>
      <p:sp>
        <p:nvSpPr>
          <p:cNvPr id="5" name="object 5"/>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
        <p:nvSpPr>
          <p:cNvPr id="2" name="object 2"/>
          <p:cNvSpPr txBox="1">
            <a:spLocks noGrp="1"/>
          </p:cNvSpPr>
          <p:nvPr>
            <p:ph type="title"/>
          </p:nvPr>
        </p:nvSpPr>
        <p:spPr>
          <a:xfrm>
            <a:off x="3671147" y="665479"/>
            <a:ext cx="4847167" cy="505267"/>
          </a:xfrm>
          <a:prstGeom prst="rect">
            <a:avLst/>
          </a:prstGeom>
        </p:spPr>
        <p:txBody>
          <a:bodyPr vert="horz" wrap="square" lIns="0" tIns="12700" rIns="0" bIns="0" rtlCol="0">
            <a:spAutoFit/>
          </a:bodyPr>
          <a:lstStyle/>
          <a:p>
            <a:pPr marL="12700">
              <a:lnSpc>
                <a:spcPct val="100000"/>
              </a:lnSpc>
              <a:spcBef>
                <a:spcPts val="100"/>
              </a:spcBef>
            </a:pPr>
            <a:r>
              <a:rPr dirty="0"/>
              <a:t>The</a:t>
            </a:r>
            <a:r>
              <a:rPr spc="-40" dirty="0"/>
              <a:t> </a:t>
            </a:r>
            <a:r>
              <a:rPr spc="-5" dirty="0"/>
              <a:t>Default</a:t>
            </a:r>
            <a:r>
              <a:rPr spc="-45" dirty="0"/>
              <a:t> </a:t>
            </a:r>
            <a:r>
              <a:rPr spc="-5" dirty="0"/>
              <a:t>Login</a:t>
            </a:r>
          </a:p>
        </p:txBody>
      </p:sp>
      <p:sp>
        <p:nvSpPr>
          <p:cNvPr id="3" name="object 3"/>
          <p:cNvSpPr txBox="1"/>
          <p:nvPr/>
        </p:nvSpPr>
        <p:spPr>
          <a:xfrm>
            <a:off x="803995" y="2062988"/>
            <a:ext cx="10194712" cy="3557384"/>
          </a:xfrm>
          <a:prstGeom prst="rect">
            <a:avLst/>
          </a:prstGeom>
        </p:spPr>
        <p:txBody>
          <a:bodyPr vert="horz" wrap="square" lIns="0" tIns="12700" rIns="0" bIns="0" rtlCol="0">
            <a:spAutoFit/>
          </a:bodyPr>
          <a:lstStyle/>
          <a:p>
            <a:pPr marL="355600" marR="895350" indent="-342900">
              <a:lnSpc>
                <a:spcPct val="100000"/>
              </a:lnSpc>
              <a:spcBef>
                <a:spcPts val="100"/>
              </a:spcBef>
              <a:buChar char="•"/>
              <a:tabLst>
                <a:tab pos="354965" algn="l"/>
                <a:tab pos="355600" algn="l"/>
              </a:tabLst>
            </a:pPr>
            <a:r>
              <a:rPr lang="en-US" sz="2300" spc="-5" dirty="0">
                <a:solidFill>
                  <a:srgbClr val="212121"/>
                </a:solidFill>
                <a:latin typeface="Arial MT"/>
                <a:cs typeface="Arial MT"/>
              </a:rPr>
              <a:t>T</a:t>
            </a:r>
            <a:r>
              <a:rPr sz="2300" dirty="0">
                <a:solidFill>
                  <a:srgbClr val="212121"/>
                </a:solidFill>
                <a:latin typeface="Arial MT"/>
                <a:cs typeface="Arial MT"/>
              </a:rPr>
              <a:t>o </a:t>
            </a:r>
            <a:r>
              <a:rPr sz="2300" spc="-5" dirty="0">
                <a:solidFill>
                  <a:srgbClr val="212121"/>
                </a:solidFill>
                <a:latin typeface="Arial MT"/>
                <a:cs typeface="Arial MT"/>
              </a:rPr>
              <a:t>perform </a:t>
            </a:r>
            <a:r>
              <a:rPr sz="2300" spc="-765" dirty="0">
                <a:solidFill>
                  <a:srgbClr val="212121"/>
                </a:solidFill>
                <a:latin typeface="Arial MT"/>
                <a:cs typeface="Arial MT"/>
              </a:rPr>
              <a:t> </a:t>
            </a:r>
            <a:r>
              <a:rPr sz="2300" spc="-5" dirty="0">
                <a:solidFill>
                  <a:srgbClr val="212121"/>
                </a:solidFill>
                <a:latin typeface="Arial MT"/>
                <a:cs typeface="Arial MT"/>
              </a:rPr>
              <a:t>administrative</a:t>
            </a:r>
            <a:r>
              <a:rPr sz="2300" spc="-10" dirty="0">
                <a:solidFill>
                  <a:srgbClr val="212121"/>
                </a:solidFill>
                <a:latin typeface="Arial MT"/>
                <a:cs typeface="Arial MT"/>
              </a:rPr>
              <a:t> </a:t>
            </a:r>
            <a:r>
              <a:rPr sz="2300" spc="-5" dirty="0">
                <a:solidFill>
                  <a:srgbClr val="212121"/>
                </a:solidFill>
                <a:latin typeface="Arial MT"/>
                <a:cs typeface="Arial MT"/>
              </a:rPr>
              <a:t>tasks</a:t>
            </a:r>
            <a:r>
              <a:rPr lang="en-US" sz="2300" spc="-5" dirty="0">
                <a:solidFill>
                  <a:srgbClr val="212121"/>
                </a:solidFill>
                <a:latin typeface="Arial MT"/>
                <a:cs typeface="Arial MT"/>
              </a:rPr>
              <a:t>,you must connect </a:t>
            </a:r>
            <a:r>
              <a:rPr lang="en-US" sz="2300" dirty="0">
                <a:solidFill>
                  <a:srgbClr val="212121"/>
                </a:solidFill>
                <a:latin typeface="Arial MT"/>
                <a:cs typeface="Arial MT"/>
              </a:rPr>
              <a:t>to </a:t>
            </a:r>
            <a:r>
              <a:rPr lang="en-US" sz="2300" spc="-5" dirty="0">
                <a:solidFill>
                  <a:srgbClr val="212121"/>
                </a:solidFill>
                <a:latin typeface="Arial MT"/>
                <a:cs typeface="Arial MT"/>
              </a:rPr>
              <a:t>the database using</a:t>
            </a:r>
            <a:endParaRPr sz="2300" dirty="0">
              <a:latin typeface="Arial MT"/>
              <a:cs typeface="Arial MT"/>
            </a:endParaRPr>
          </a:p>
          <a:p>
            <a:pPr marL="469900">
              <a:lnSpc>
                <a:spcPct val="100000"/>
              </a:lnSpc>
              <a:spcBef>
                <a:spcPts val="650"/>
              </a:spcBef>
            </a:pPr>
            <a:r>
              <a:rPr sz="2300" baseline="3205" dirty="0">
                <a:solidFill>
                  <a:srgbClr val="212121"/>
                </a:solidFill>
                <a:latin typeface="Arial MT"/>
                <a:cs typeface="Arial MT"/>
              </a:rPr>
              <a:t>–</a:t>
            </a:r>
            <a:r>
              <a:rPr sz="2300" spc="120" baseline="3205" dirty="0">
                <a:solidFill>
                  <a:srgbClr val="212121"/>
                </a:solidFill>
                <a:latin typeface="Arial MT"/>
                <a:cs typeface="Arial MT"/>
              </a:rPr>
              <a:t> </a:t>
            </a:r>
            <a:r>
              <a:rPr sz="2300" dirty="0">
                <a:solidFill>
                  <a:srgbClr val="212121"/>
                </a:solidFill>
                <a:latin typeface="Arial MT"/>
                <a:cs typeface="Arial MT"/>
              </a:rPr>
              <a:t>Username</a:t>
            </a:r>
            <a:r>
              <a:rPr sz="2300" spc="10" dirty="0">
                <a:solidFill>
                  <a:srgbClr val="212121"/>
                </a:solidFill>
                <a:latin typeface="Arial MT"/>
                <a:cs typeface="Arial MT"/>
              </a:rPr>
              <a:t> </a:t>
            </a:r>
            <a:r>
              <a:rPr sz="2300" spc="-10" dirty="0">
                <a:solidFill>
                  <a:srgbClr val="212121"/>
                </a:solidFill>
                <a:latin typeface="Arial MT"/>
                <a:cs typeface="Arial MT"/>
              </a:rPr>
              <a:t>with</a:t>
            </a:r>
            <a:r>
              <a:rPr sz="2300" spc="5" dirty="0">
                <a:solidFill>
                  <a:srgbClr val="212121"/>
                </a:solidFill>
                <a:latin typeface="Arial MT"/>
                <a:cs typeface="Arial MT"/>
              </a:rPr>
              <a:t> </a:t>
            </a:r>
            <a:r>
              <a:rPr sz="2300" spc="-5" dirty="0">
                <a:solidFill>
                  <a:srgbClr val="212121"/>
                </a:solidFill>
                <a:latin typeface="Arial MT"/>
                <a:cs typeface="Arial MT"/>
              </a:rPr>
              <a:t>administrative</a:t>
            </a:r>
            <a:r>
              <a:rPr lang="en-US" sz="2300" spc="-5" dirty="0">
                <a:solidFill>
                  <a:srgbClr val="212121"/>
                </a:solidFill>
                <a:latin typeface="Arial MT"/>
                <a:cs typeface="Arial MT"/>
              </a:rPr>
              <a:t>(DBA)</a:t>
            </a:r>
            <a:r>
              <a:rPr sz="2300" dirty="0">
                <a:solidFill>
                  <a:srgbClr val="212121"/>
                </a:solidFill>
                <a:latin typeface="Arial MT"/>
                <a:cs typeface="Arial MT"/>
              </a:rPr>
              <a:t> </a:t>
            </a:r>
            <a:r>
              <a:rPr sz="2300" spc="-5" dirty="0">
                <a:solidFill>
                  <a:srgbClr val="212121"/>
                </a:solidFill>
                <a:latin typeface="Arial MT"/>
                <a:cs typeface="Arial MT"/>
              </a:rPr>
              <a:t>privileges</a:t>
            </a:r>
            <a:endParaRPr sz="2300" dirty="0">
              <a:latin typeface="Arial MT"/>
              <a:cs typeface="Arial MT"/>
            </a:endParaRPr>
          </a:p>
          <a:p>
            <a:pPr marL="355600" marR="524510" indent="-342900">
              <a:lnSpc>
                <a:spcPct val="100000"/>
              </a:lnSpc>
              <a:spcBef>
                <a:spcPts val="690"/>
              </a:spcBef>
              <a:buChar char="•"/>
              <a:tabLst>
                <a:tab pos="354965" algn="l"/>
                <a:tab pos="355600" algn="l"/>
              </a:tabLst>
            </a:pPr>
            <a:r>
              <a:rPr lang="en-US" sz="2300" spc="-5" dirty="0">
                <a:solidFill>
                  <a:srgbClr val="212121"/>
                </a:solidFill>
                <a:latin typeface="Arial MT"/>
                <a:cs typeface="Arial MT"/>
              </a:rPr>
              <a:t>By default o</a:t>
            </a:r>
            <a:r>
              <a:rPr sz="2300" spc="-5" dirty="0">
                <a:solidFill>
                  <a:srgbClr val="212121"/>
                </a:solidFill>
                <a:latin typeface="Arial MT"/>
                <a:cs typeface="Arial MT"/>
              </a:rPr>
              <a:t>racle automatically </a:t>
            </a:r>
            <a:r>
              <a:rPr sz="2300" dirty="0">
                <a:solidFill>
                  <a:srgbClr val="212121"/>
                </a:solidFill>
                <a:latin typeface="Arial MT"/>
                <a:cs typeface="Arial MT"/>
              </a:rPr>
              <a:t>creates </a:t>
            </a:r>
            <a:r>
              <a:rPr sz="2300" spc="-10" dirty="0">
                <a:solidFill>
                  <a:srgbClr val="212121"/>
                </a:solidFill>
                <a:latin typeface="Arial MT"/>
                <a:cs typeface="Arial MT"/>
              </a:rPr>
              <a:t>SYSTEM </a:t>
            </a:r>
            <a:r>
              <a:rPr sz="2300" spc="-5" dirty="0">
                <a:solidFill>
                  <a:srgbClr val="212121"/>
                </a:solidFill>
                <a:latin typeface="Arial MT"/>
                <a:cs typeface="Arial MT"/>
              </a:rPr>
              <a:t>and </a:t>
            </a:r>
            <a:r>
              <a:rPr sz="2300" spc="-765" dirty="0">
                <a:solidFill>
                  <a:srgbClr val="212121"/>
                </a:solidFill>
                <a:latin typeface="Arial MT"/>
                <a:cs typeface="Arial MT"/>
              </a:rPr>
              <a:t> </a:t>
            </a:r>
            <a:r>
              <a:rPr sz="2300" spc="-10" dirty="0">
                <a:solidFill>
                  <a:srgbClr val="212121"/>
                </a:solidFill>
                <a:latin typeface="Arial MT"/>
                <a:cs typeface="Arial MT"/>
              </a:rPr>
              <a:t>SYS</a:t>
            </a:r>
            <a:r>
              <a:rPr sz="2300" spc="-15" dirty="0">
                <a:solidFill>
                  <a:srgbClr val="212121"/>
                </a:solidFill>
                <a:latin typeface="Arial MT"/>
                <a:cs typeface="Arial MT"/>
              </a:rPr>
              <a:t> </a:t>
            </a:r>
            <a:r>
              <a:rPr sz="2300" spc="-5" dirty="0">
                <a:solidFill>
                  <a:srgbClr val="212121"/>
                </a:solidFill>
                <a:latin typeface="Arial MT"/>
                <a:cs typeface="Arial MT"/>
              </a:rPr>
              <a:t>user</a:t>
            </a:r>
            <a:r>
              <a:rPr sz="2300" spc="5" dirty="0">
                <a:solidFill>
                  <a:srgbClr val="212121"/>
                </a:solidFill>
                <a:latin typeface="Arial MT"/>
                <a:cs typeface="Arial MT"/>
              </a:rPr>
              <a:t> </a:t>
            </a:r>
            <a:r>
              <a:rPr sz="2300" spc="-5" dirty="0">
                <a:solidFill>
                  <a:srgbClr val="212121"/>
                </a:solidFill>
                <a:latin typeface="Arial MT"/>
                <a:cs typeface="Arial MT"/>
              </a:rPr>
              <a:t>IDs</a:t>
            </a:r>
            <a:r>
              <a:rPr sz="2300" spc="5" dirty="0">
                <a:solidFill>
                  <a:srgbClr val="212121"/>
                </a:solidFill>
                <a:latin typeface="Arial MT"/>
                <a:cs typeface="Arial MT"/>
              </a:rPr>
              <a:t> </a:t>
            </a:r>
            <a:r>
              <a:rPr lang="en-US" sz="2300" spc="-5" dirty="0">
                <a:solidFill>
                  <a:srgbClr val="212121"/>
                </a:solidFill>
                <a:latin typeface="Arial MT"/>
                <a:cs typeface="Arial MT"/>
              </a:rPr>
              <a:t>that have</a:t>
            </a:r>
            <a:r>
              <a:rPr sz="2300" spc="-5" dirty="0">
                <a:solidFill>
                  <a:srgbClr val="212121"/>
                </a:solidFill>
                <a:latin typeface="Arial MT"/>
                <a:cs typeface="Arial MT"/>
              </a:rPr>
              <a:t> administrative</a:t>
            </a:r>
            <a:r>
              <a:rPr sz="2300" spc="10" dirty="0">
                <a:solidFill>
                  <a:srgbClr val="212121"/>
                </a:solidFill>
                <a:latin typeface="Arial MT"/>
                <a:cs typeface="Arial MT"/>
              </a:rPr>
              <a:t> </a:t>
            </a:r>
            <a:r>
              <a:rPr sz="2300" spc="-5" dirty="0">
                <a:solidFill>
                  <a:srgbClr val="212121"/>
                </a:solidFill>
                <a:latin typeface="Arial MT"/>
                <a:cs typeface="Arial MT"/>
              </a:rPr>
              <a:t>privileges</a:t>
            </a:r>
            <a:r>
              <a:rPr lang="en-US" sz="2300" spc="-5" dirty="0">
                <a:solidFill>
                  <a:srgbClr val="212121"/>
                </a:solidFill>
                <a:latin typeface="Arial MT"/>
                <a:cs typeface="Arial MT"/>
              </a:rPr>
              <a:t> with every new database you create.</a:t>
            </a:r>
            <a:endParaRPr sz="2300" dirty="0">
              <a:latin typeface="Arial MT"/>
              <a:cs typeface="Arial MT"/>
            </a:endParaRPr>
          </a:p>
          <a:p>
            <a:pPr marL="355600" indent="-342900">
              <a:lnSpc>
                <a:spcPct val="100000"/>
              </a:lnSpc>
              <a:spcBef>
                <a:spcPts val="700"/>
              </a:spcBef>
              <a:buChar char="•"/>
              <a:tabLst>
                <a:tab pos="354965" algn="l"/>
                <a:tab pos="355600" algn="l"/>
              </a:tabLst>
            </a:pPr>
            <a:r>
              <a:rPr lang="en-US" sz="2300" spc="-5" dirty="0">
                <a:solidFill>
                  <a:srgbClr val="212121"/>
                </a:solidFill>
                <a:latin typeface="Arial MT"/>
                <a:cs typeface="Arial MT"/>
              </a:rPr>
              <a:t>You can d</a:t>
            </a:r>
            <a:r>
              <a:rPr sz="2300" spc="-5" dirty="0">
                <a:solidFill>
                  <a:srgbClr val="212121"/>
                </a:solidFill>
                <a:latin typeface="Arial MT"/>
                <a:cs typeface="Arial MT"/>
              </a:rPr>
              <a:t>efine preferred credentials</a:t>
            </a:r>
            <a:r>
              <a:rPr sz="2300" dirty="0">
                <a:solidFill>
                  <a:srgbClr val="212121"/>
                </a:solidFill>
                <a:latin typeface="Arial MT"/>
                <a:cs typeface="Arial MT"/>
              </a:rPr>
              <a:t> </a:t>
            </a:r>
            <a:r>
              <a:rPr lang="en-US" sz="2300" dirty="0">
                <a:solidFill>
                  <a:srgbClr val="212121"/>
                </a:solidFill>
                <a:latin typeface="Arial MT"/>
                <a:cs typeface="Arial MT"/>
              </a:rPr>
              <a:t>for each database </a:t>
            </a:r>
            <a:r>
              <a:rPr sz="2300" spc="-5" dirty="0">
                <a:solidFill>
                  <a:srgbClr val="212121"/>
                </a:solidFill>
                <a:latin typeface="Arial MT"/>
                <a:cs typeface="Arial MT"/>
              </a:rPr>
              <a:t>by</a:t>
            </a:r>
            <a:r>
              <a:rPr sz="2300" spc="-15" dirty="0">
                <a:solidFill>
                  <a:srgbClr val="212121"/>
                </a:solidFill>
                <a:latin typeface="Arial MT"/>
                <a:cs typeface="Arial MT"/>
              </a:rPr>
              <a:t> </a:t>
            </a:r>
            <a:r>
              <a:rPr sz="2300" dirty="0">
                <a:solidFill>
                  <a:srgbClr val="212121"/>
                </a:solidFill>
                <a:latin typeface="Arial MT"/>
                <a:cs typeface="Arial MT"/>
              </a:rPr>
              <a:t>clicking</a:t>
            </a:r>
            <a:r>
              <a:rPr sz="2300" spc="-5" dirty="0">
                <a:solidFill>
                  <a:srgbClr val="212121"/>
                </a:solidFill>
                <a:latin typeface="Arial MT"/>
                <a:cs typeface="Arial MT"/>
              </a:rPr>
              <a:t> on</a:t>
            </a:r>
            <a:endParaRPr sz="2300" dirty="0">
              <a:latin typeface="Arial MT"/>
              <a:cs typeface="Arial MT"/>
            </a:endParaRPr>
          </a:p>
          <a:p>
            <a:pPr marL="355600">
              <a:lnSpc>
                <a:spcPct val="100000"/>
              </a:lnSpc>
            </a:pPr>
            <a:r>
              <a:rPr sz="2300" b="1" spc="-5" dirty="0">
                <a:solidFill>
                  <a:srgbClr val="212121"/>
                </a:solidFill>
                <a:latin typeface="Arial"/>
                <a:cs typeface="Arial"/>
              </a:rPr>
              <a:t>Preferences</a:t>
            </a:r>
            <a:r>
              <a:rPr sz="2300" b="1" dirty="0">
                <a:solidFill>
                  <a:srgbClr val="212121"/>
                </a:solidFill>
                <a:latin typeface="Arial"/>
                <a:cs typeface="Arial"/>
              </a:rPr>
              <a:t> </a:t>
            </a:r>
            <a:r>
              <a:rPr sz="2300" dirty="0">
                <a:solidFill>
                  <a:srgbClr val="212121"/>
                </a:solidFill>
                <a:latin typeface="Arial MT"/>
                <a:cs typeface="Arial MT"/>
              </a:rPr>
              <a:t>link</a:t>
            </a:r>
            <a:r>
              <a:rPr lang="en-US" sz="2300" dirty="0">
                <a:solidFill>
                  <a:srgbClr val="212121"/>
                </a:solidFill>
                <a:latin typeface="Arial MT"/>
                <a:cs typeface="Arial MT"/>
              </a:rPr>
              <a:t> at the top of the page</a:t>
            </a:r>
            <a:r>
              <a:rPr sz="2300" dirty="0">
                <a:solidFill>
                  <a:srgbClr val="212121"/>
                </a:solidFill>
                <a:latin typeface="Arial MT"/>
                <a:cs typeface="Arial MT"/>
              </a:rPr>
              <a:t>,</a:t>
            </a:r>
            <a:r>
              <a:rPr sz="2300" spc="-25" dirty="0">
                <a:solidFill>
                  <a:srgbClr val="212121"/>
                </a:solidFill>
                <a:latin typeface="Arial MT"/>
                <a:cs typeface="Arial MT"/>
              </a:rPr>
              <a:t> </a:t>
            </a:r>
            <a:r>
              <a:rPr sz="2300" spc="-5" dirty="0">
                <a:solidFill>
                  <a:srgbClr val="212121"/>
                </a:solidFill>
                <a:latin typeface="Arial MT"/>
                <a:cs typeface="Arial MT"/>
              </a:rPr>
              <a:t>then</a:t>
            </a:r>
            <a:r>
              <a:rPr lang="en-US" sz="2300" spc="-5" dirty="0">
                <a:solidFill>
                  <a:srgbClr val="212121"/>
                </a:solidFill>
                <a:latin typeface="Arial MT"/>
                <a:cs typeface="Arial MT"/>
              </a:rPr>
              <a:t> click on</a:t>
            </a:r>
            <a:r>
              <a:rPr sz="2300" spc="15" dirty="0">
                <a:solidFill>
                  <a:srgbClr val="212121"/>
                </a:solidFill>
                <a:latin typeface="Arial MT"/>
                <a:cs typeface="Arial MT"/>
              </a:rPr>
              <a:t> </a:t>
            </a:r>
            <a:r>
              <a:rPr sz="2300" b="1" spc="-5" dirty="0">
                <a:solidFill>
                  <a:srgbClr val="212121"/>
                </a:solidFill>
                <a:latin typeface="Arial"/>
                <a:cs typeface="Arial"/>
              </a:rPr>
              <a:t>Preferred</a:t>
            </a:r>
            <a:r>
              <a:rPr sz="2300" b="1" spc="-10" dirty="0">
                <a:solidFill>
                  <a:srgbClr val="212121"/>
                </a:solidFill>
                <a:latin typeface="Arial"/>
                <a:cs typeface="Arial"/>
              </a:rPr>
              <a:t> </a:t>
            </a:r>
            <a:r>
              <a:rPr sz="2300" b="1" spc="-5" dirty="0">
                <a:solidFill>
                  <a:srgbClr val="212121"/>
                </a:solidFill>
                <a:latin typeface="Arial"/>
                <a:cs typeface="Arial"/>
              </a:rPr>
              <a:t>Credentials</a:t>
            </a:r>
            <a:endParaRPr sz="2300" dirty="0">
              <a:latin typeface="Arial"/>
              <a:cs typeface="Arial"/>
            </a:endParaRPr>
          </a:p>
          <a:p>
            <a:pPr marL="355600" marR="855344" indent="-342900">
              <a:lnSpc>
                <a:spcPct val="100000"/>
              </a:lnSpc>
              <a:spcBef>
                <a:spcPts val="700"/>
              </a:spcBef>
              <a:buChar char="•"/>
              <a:tabLst>
                <a:tab pos="354965" algn="l"/>
                <a:tab pos="355600" algn="l"/>
              </a:tabLst>
            </a:pPr>
            <a:r>
              <a:rPr lang="en-US" sz="2300" dirty="0">
                <a:solidFill>
                  <a:srgbClr val="212121"/>
                </a:solidFill>
                <a:latin typeface="Arial MT"/>
                <a:cs typeface="Arial MT"/>
              </a:rPr>
              <a:t>Finally choose your target </a:t>
            </a:r>
            <a:r>
              <a:rPr sz="2300" dirty="0">
                <a:solidFill>
                  <a:srgbClr val="212121"/>
                </a:solidFill>
                <a:latin typeface="Arial MT"/>
                <a:cs typeface="Arial MT"/>
              </a:rPr>
              <a:t>Username </a:t>
            </a:r>
            <a:r>
              <a:rPr lang="en-US" sz="2300" dirty="0">
                <a:solidFill>
                  <a:srgbClr val="212121"/>
                </a:solidFill>
                <a:latin typeface="Arial MT"/>
                <a:cs typeface="Arial MT"/>
              </a:rPr>
              <a:t>under Set Credentials </a:t>
            </a:r>
            <a:r>
              <a:rPr sz="2300" spc="-5" dirty="0">
                <a:solidFill>
                  <a:srgbClr val="212121"/>
                </a:solidFill>
                <a:latin typeface="Arial MT"/>
                <a:cs typeface="Arial MT"/>
              </a:rPr>
              <a:t>and passwords are database</a:t>
            </a:r>
            <a:r>
              <a:rPr lang="en-US" sz="2300" spc="-5" dirty="0">
                <a:solidFill>
                  <a:srgbClr val="212121"/>
                </a:solidFill>
                <a:latin typeface="Arial MT"/>
                <a:cs typeface="Arial MT"/>
              </a:rPr>
              <a:t> </a:t>
            </a:r>
            <a:r>
              <a:rPr sz="2300" spc="-765" dirty="0">
                <a:solidFill>
                  <a:srgbClr val="212121"/>
                </a:solidFill>
                <a:latin typeface="Arial MT"/>
                <a:cs typeface="Arial MT"/>
              </a:rPr>
              <a:t> </a:t>
            </a:r>
            <a:r>
              <a:rPr sz="2300" dirty="0">
                <a:solidFill>
                  <a:srgbClr val="212121"/>
                </a:solidFill>
                <a:latin typeface="Arial MT"/>
                <a:cs typeface="Arial MT"/>
              </a:rPr>
              <a:t>specific</a:t>
            </a:r>
            <a:endParaRPr sz="2300" dirty="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37</a:t>
            </a:fld>
            <a:endParaRPr dirty="0"/>
          </a:p>
        </p:txBody>
      </p:sp>
      <p:sp>
        <p:nvSpPr>
          <p:cNvPr id="5" name="object 5"/>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
        <p:nvSpPr>
          <p:cNvPr id="2" name="object 2"/>
          <p:cNvSpPr txBox="1">
            <a:spLocks noGrp="1"/>
          </p:cNvSpPr>
          <p:nvPr>
            <p:ph type="title"/>
          </p:nvPr>
        </p:nvSpPr>
        <p:spPr>
          <a:xfrm>
            <a:off x="1098974" y="665479"/>
            <a:ext cx="9973733" cy="505267"/>
          </a:xfrm>
          <a:prstGeom prst="rect">
            <a:avLst/>
          </a:prstGeom>
        </p:spPr>
        <p:txBody>
          <a:bodyPr vert="horz" wrap="square" lIns="0" tIns="12700" rIns="0" bIns="0" rtlCol="0">
            <a:spAutoFit/>
          </a:bodyPr>
          <a:lstStyle/>
          <a:p>
            <a:pPr marL="12700">
              <a:lnSpc>
                <a:spcPct val="100000"/>
              </a:lnSpc>
              <a:spcBef>
                <a:spcPts val="100"/>
              </a:spcBef>
            </a:pPr>
            <a:r>
              <a:rPr spc="-5" dirty="0"/>
              <a:t>Ensuring</a:t>
            </a:r>
            <a:r>
              <a:rPr spc="-25" dirty="0"/>
              <a:t> </a:t>
            </a:r>
            <a:r>
              <a:rPr dirty="0"/>
              <a:t>an</a:t>
            </a:r>
            <a:r>
              <a:rPr spc="-15" dirty="0"/>
              <a:t> </a:t>
            </a:r>
            <a:r>
              <a:rPr spc="-10" dirty="0"/>
              <a:t>Automatic</a:t>
            </a:r>
            <a:r>
              <a:rPr spc="-25" dirty="0"/>
              <a:t> </a:t>
            </a:r>
            <a:r>
              <a:rPr spc="-5" dirty="0"/>
              <a:t>RDBMS</a:t>
            </a:r>
            <a:r>
              <a:rPr spc="-25" dirty="0"/>
              <a:t> </a:t>
            </a:r>
            <a:r>
              <a:rPr spc="-10" dirty="0"/>
              <a:t>Start</a:t>
            </a:r>
          </a:p>
        </p:txBody>
      </p:sp>
      <p:sp>
        <p:nvSpPr>
          <p:cNvPr id="3" name="object 3"/>
          <p:cNvSpPr txBox="1"/>
          <p:nvPr/>
        </p:nvSpPr>
        <p:spPr>
          <a:xfrm>
            <a:off x="791803" y="1904492"/>
            <a:ext cx="11061530" cy="3541995"/>
          </a:xfrm>
          <a:prstGeom prst="rect">
            <a:avLst/>
          </a:prstGeom>
        </p:spPr>
        <p:txBody>
          <a:bodyPr vert="horz" wrap="square" lIns="0" tIns="12700" rIns="0" bIns="0" rtlCol="0">
            <a:spAutoFit/>
          </a:bodyPr>
          <a:lstStyle/>
          <a:p>
            <a:pPr marL="355600" marR="408940" indent="-342900">
              <a:lnSpc>
                <a:spcPct val="100000"/>
              </a:lnSpc>
              <a:spcBef>
                <a:spcPts val="100"/>
              </a:spcBef>
              <a:buChar char="•"/>
              <a:tabLst>
                <a:tab pos="354965" algn="l"/>
                <a:tab pos="355600" algn="l"/>
              </a:tabLst>
            </a:pPr>
            <a:r>
              <a:rPr lang="en-US" sz="2400" spc="-10" dirty="0">
                <a:solidFill>
                  <a:srgbClr val="212121"/>
                </a:solidFill>
                <a:latin typeface="Arial MT"/>
                <a:cs typeface="Arial MT"/>
              </a:rPr>
              <a:t>One of the basic DBA task is to </a:t>
            </a:r>
            <a:r>
              <a:rPr sz="2400" spc="-5" dirty="0">
                <a:solidFill>
                  <a:srgbClr val="212121"/>
                </a:solidFill>
                <a:latin typeface="Arial MT"/>
                <a:cs typeface="Arial MT"/>
              </a:rPr>
              <a:t>ensures</a:t>
            </a:r>
            <a:r>
              <a:rPr lang="en-US" sz="2400" spc="-5" dirty="0">
                <a:solidFill>
                  <a:srgbClr val="212121"/>
                </a:solidFill>
                <a:latin typeface="Arial MT"/>
                <a:cs typeface="Arial MT"/>
              </a:rPr>
              <a:t> that your data</a:t>
            </a:r>
            <a:r>
              <a:rPr sz="2400" spc="-5" dirty="0">
                <a:solidFill>
                  <a:srgbClr val="212121"/>
                </a:solidFill>
                <a:latin typeface="Arial MT"/>
                <a:cs typeface="Arial MT"/>
              </a:rPr>
              <a:t>base</a:t>
            </a:r>
            <a:r>
              <a:rPr sz="2400" spc="-10" dirty="0">
                <a:solidFill>
                  <a:srgbClr val="212121"/>
                </a:solidFill>
                <a:latin typeface="Arial MT"/>
                <a:cs typeface="Arial MT"/>
              </a:rPr>
              <a:t> </a:t>
            </a:r>
            <a:r>
              <a:rPr sz="2400" dirty="0">
                <a:solidFill>
                  <a:srgbClr val="212121"/>
                </a:solidFill>
                <a:latin typeface="Arial MT"/>
                <a:cs typeface="Arial MT"/>
              </a:rPr>
              <a:t>access</a:t>
            </a:r>
            <a:r>
              <a:rPr lang="en-US" sz="2400" dirty="0">
                <a:solidFill>
                  <a:srgbClr val="212121"/>
                </a:solidFill>
                <a:latin typeface="Arial MT"/>
                <a:cs typeface="Arial MT"/>
              </a:rPr>
              <a:t> is </a:t>
            </a:r>
            <a:r>
              <a:rPr sz="2400" spc="-5" dirty="0">
                <a:solidFill>
                  <a:srgbClr val="212121"/>
                </a:solidFill>
                <a:latin typeface="Arial MT"/>
                <a:cs typeface="Arial MT"/>
              </a:rPr>
              <a:t>automatically </a:t>
            </a:r>
            <a:r>
              <a:rPr sz="2400" spc="-765" dirty="0">
                <a:solidFill>
                  <a:srgbClr val="212121"/>
                </a:solidFill>
                <a:latin typeface="Arial MT"/>
                <a:cs typeface="Arial MT"/>
              </a:rPr>
              <a:t> </a:t>
            </a:r>
            <a:r>
              <a:rPr sz="2400" spc="-5" dirty="0">
                <a:solidFill>
                  <a:srgbClr val="212121"/>
                </a:solidFill>
                <a:latin typeface="Arial MT"/>
                <a:cs typeface="Arial MT"/>
              </a:rPr>
              <a:t>started</a:t>
            </a:r>
            <a:r>
              <a:rPr sz="2400" spc="-10" dirty="0">
                <a:solidFill>
                  <a:srgbClr val="212121"/>
                </a:solidFill>
                <a:latin typeface="Arial MT"/>
                <a:cs typeface="Arial MT"/>
              </a:rPr>
              <a:t> when</a:t>
            </a:r>
            <a:r>
              <a:rPr lang="en-US" sz="2400" spc="-10" dirty="0">
                <a:solidFill>
                  <a:srgbClr val="212121"/>
                </a:solidFill>
                <a:latin typeface="Arial MT"/>
                <a:cs typeface="Arial MT"/>
              </a:rPr>
              <a:t> you </a:t>
            </a:r>
            <a:r>
              <a:rPr lang="en-US" sz="2400" spc="-5" dirty="0">
                <a:solidFill>
                  <a:srgbClr val="212121"/>
                </a:solidFill>
                <a:latin typeface="Arial MT"/>
                <a:cs typeface="Arial MT"/>
              </a:rPr>
              <a:t>turned on</a:t>
            </a:r>
            <a:r>
              <a:rPr sz="2400" spc="-5" dirty="0">
                <a:solidFill>
                  <a:srgbClr val="212121"/>
                </a:solidFill>
                <a:latin typeface="Arial MT"/>
                <a:cs typeface="Arial MT"/>
              </a:rPr>
              <a:t> computer</a:t>
            </a:r>
            <a:endParaRPr lang="en-US" sz="2400" spc="-5" dirty="0">
              <a:solidFill>
                <a:srgbClr val="212121"/>
              </a:solidFill>
              <a:latin typeface="Arial MT"/>
              <a:cs typeface="Arial MT"/>
            </a:endParaRPr>
          </a:p>
          <a:p>
            <a:pPr marL="355600" marR="408940" indent="-342900">
              <a:lnSpc>
                <a:spcPct val="100000"/>
              </a:lnSpc>
              <a:spcBef>
                <a:spcPts val="100"/>
              </a:spcBef>
              <a:buChar char="•"/>
              <a:tabLst>
                <a:tab pos="354965" algn="l"/>
                <a:tab pos="355600" algn="l"/>
              </a:tabLst>
            </a:pPr>
            <a:r>
              <a:rPr lang="en-US" sz="2400" spc="-5" dirty="0">
                <a:solidFill>
                  <a:srgbClr val="212121"/>
                </a:solidFill>
                <a:latin typeface="Arial MT"/>
                <a:cs typeface="Arial MT"/>
              </a:rPr>
              <a:t>Startup procedure will be different for each operating system.</a:t>
            </a:r>
          </a:p>
          <a:p>
            <a:pPr marL="355600" marR="408940" indent="-342900">
              <a:lnSpc>
                <a:spcPct val="100000"/>
              </a:lnSpc>
              <a:spcBef>
                <a:spcPts val="100"/>
              </a:spcBef>
              <a:buChar char="•"/>
              <a:tabLst>
                <a:tab pos="354965" algn="l"/>
                <a:tab pos="355600" algn="l"/>
              </a:tabLst>
            </a:pPr>
            <a:r>
              <a:rPr lang="en-US" sz="2400" spc="-5" dirty="0">
                <a:solidFill>
                  <a:srgbClr val="212121"/>
                </a:solidFill>
                <a:latin typeface="Arial MT"/>
                <a:cs typeface="Arial MT"/>
              </a:rPr>
              <a:t>You would need to identify the required services to ensure automatic database startup</a:t>
            </a:r>
            <a:endParaRPr sz="2400" dirty="0">
              <a:latin typeface="Arial MT"/>
              <a:cs typeface="Arial MT"/>
            </a:endParaRPr>
          </a:p>
          <a:p>
            <a:pPr marL="355600" marR="1044575" indent="-342900">
              <a:lnSpc>
                <a:spcPct val="100000"/>
              </a:lnSpc>
              <a:spcBef>
                <a:spcPts val="700"/>
              </a:spcBef>
              <a:buChar char="•"/>
              <a:tabLst>
                <a:tab pos="354965" algn="l"/>
                <a:tab pos="355600" algn="l"/>
              </a:tabLst>
            </a:pPr>
            <a:r>
              <a:rPr sz="2400" spc="-5" dirty="0">
                <a:solidFill>
                  <a:srgbClr val="212121"/>
                </a:solidFill>
                <a:latin typeface="Arial MT"/>
                <a:cs typeface="Arial MT"/>
              </a:rPr>
              <a:t>Service</a:t>
            </a:r>
            <a:r>
              <a:rPr sz="2400" spc="-10" dirty="0">
                <a:solidFill>
                  <a:srgbClr val="212121"/>
                </a:solidFill>
                <a:latin typeface="Arial MT"/>
                <a:cs typeface="Arial MT"/>
              </a:rPr>
              <a:t> </a:t>
            </a:r>
            <a:r>
              <a:rPr sz="2400" spc="-5" dirty="0">
                <a:solidFill>
                  <a:srgbClr val="212121"/>
                </a:solidFill>
                <a:latin typeface="Arial MT"/>
                <a:cs typeface="Arial MT"/>
              </a:rPr>
              <a:t>is</a:t>
            </a:r>
            <a:r>
              <a:rPr sz="2400" dirty="0">
                <a:solidFill>
                  <a:srgbClr val="212121"/>
                </a:solidFill>
                <a:latin typeface="Arial MT"/>
                <a:cs typeface="Arial MT"/>
              </a:rPr>
              <a:t> a</a:t>
            </a:r>
            <a:r>
              <a:rPr sz="2400" spc="-10" dirty="0">
                <a:solidFill>
                  <a:srgbClr val="212121"/>
                </a:solidFill>
                <a:latin typeface="Arial MT"/>
                <a:cs typeface="Arial MT"/>
              </a:rPr>
              <a:t> Windows</a:t>
            </a:r>
            <a:r>
              <a:rPr sz="2400" spc="5" dirty="0">
                <a:solidFill>
                  <a:srgbClr val="212121"/>
                </a:solidFill>
                <a:latin typeface="Arial MT"/>
                <a:cs typeface="Arial MT"/>
              </a:rPr>
              <a:t> </a:t>
            </a:r>
            <a:r>
              <a:rPr sz="2400" spc="-5" dirty="0">
                <a:solidFill>
                  <a:srgbClr val="212121"/>
                </a:solidFill>
                <a:latin typeface="Arial MT"/>
                <a:cs typeface="Arial MT"/>
              </a:rPr>
              <a:t>system</a:t>
            </a:r>
            <a:r>
              <a:rPr sz="2400" spc="5" dirty="0">
                <a:solidFill>
                  <a:srgbClr val="212121"/>
                </a:solidFill>
                <a:latin typeface="Arial MT"/>
                <a:cs typeface="Arial MT"/>
              </a:rPr>
              <a:t> </a:t>
            </a:r>
            <a:r>
              <a:rPr sz="2400" dirty="0">
                <a:solidFill>
                  <a:srgbClr val="212121"/>
                </a:solidFill>
                <a:latin typeface="Arial MT"/>
                <a:cs typeface="Arial MT"/>
              </a:rPr>
              <a:t>name</a:t>
            </a:r>
            <a:r>
              <a:rPr sz="2400" spc="-10" dirty="0">
                <a:solidFill>
                  <a:srgbClr val="212121"/>
                </a:solidFill>
                <a:latin typeface="Arial MT"/>
                <a:cs typeface="Arial MT"/>
              </a:rPr>
              <a:t> </a:t>
            </a:r>
            <a:r>
              <a:rPr sz="2400" spc="-5" dirty="0">
                <a:solidFill>
                  <a:srgbClr val="212121"/>
                </a:solidFill>
                <a:latin typeface="Arial MT"/>
                <a:cs typeface="Arial MT"/>
              </a:rPr>
              <a:t>for</a:t>
            </a:r>
            <a:r>
              <a:rPr sz="2400" spc="5" dirty="0">
                <a:solidFill>
                  <a:srgbClr val="212121"/>
                </a:solidFill>
                <a:latin typeface="Arial MT"/>
                <a:cs typeface="Arial MT"/>
              </a:rPr>
              <a:t> </a:t>
            </a:r>
            <a:r>
              <a:rPr sz="2400" dirty="0">
                <a:solidFill>
                  <a:srgbClr val="212121"/>
                </a:solidFill>
                <a:latin typeface="Arial MT"/>
                <a:cs typeface="Arial MT"/>
              </a:rPr>
              <a:t>a </a:t>
            </a:r>
            <a:r>
              <a:rPr sz="2400" spc="-765" dirty="0">
                <a:solidFill>
                  <a:srgbClr val="212121"/>
                </a:solidFill>
                <a:latin typeface="Arial MT"/>
                <a:cs typeface="Arial MT"/>
              </a:rPr>
              <a:t> </a:t>
            </a:r>
            <a:r>
              <a:rPr sz="2400" spc="-5" dirty="0">
                <a:solidFill>
                  <a:srgbClr val="212121"/>
                </a:solidFill>
                <a:latin typeface="Arial MT"/>
                <a:cs typeface="Arial MT"/>
              </a:rPr>
              <a:t>special</a:t>
            </a:r>
            <a:r>
              <a:rPr sz="2400" spc="5" dirty="0">
                <a:solidFill>
                  <a:srgbClr val="212121"/>
                </a:solidFill>
                <a:latin typeface="Arial MT"/>
                <a:cs typeface="Arial MT"/>
              </a:rPr>
              <a:t> </a:t>
            </a:r>
            <a:r>
              <a:rPr sz="2400" spc="-5" dirty="0">
                <a:solidFill>
                  <a:srgbClr val="212121"/>
                </a:solidFill>
                <a:latin typeface="Arial MT"/>
                <a:cs typeface="Arial MT"/>
              </a:rPr>
              <a:t>program</a:t>
            </a:r>
            <a:r>
              <a:rPr sz="2400" spc="15" dirty="0">
                <a:solidFill>
                  <a:srgbClr val="212121"/>
                </a:solidFill>
                <a:latin typeface="Arial MT"/>
                <a:cs typeface="Arial MT"/>
              </a:rPr>
              <a:t> </a:t>
            </a:r>
            <a:r>
              <a:rPr sz="2400" spc="-5" dirty="0">
                <a:solidFill>
                  <a:srgbClr val="212121"/>
                </a:solidFill>
                <a:latin typeface="Arial MT"/>
                <a:cs typeface="Arial MT"/>
              </a:rPr>
              <a:t>that</a:t>
            </a:r>
            <a:r>
              <a:rPr sz="2400" spc="5" dirty="0">
                <a:solidFill>
                  <a:srgbClr val="212121"/>
                </a:solidFill>
                <a:latin typeface="Arial MT"/>
                <a:cs typeface="Arial MT"/>
              </a:rPr>
              <a:t> </a:t>
            </a:r>
            <a:r>
              <a:rPr sz="2400" dirty="0">
                <a:solidFill>
                  <a:srgbClr val="212121"/>
                </a:solidFill>
                <a:latin typeface="Arial MT"/>
                <a:cs typeface="Arial MT"/>
              </a:rPr>
              <a:t>runs</a:t>
            </a:r>
            <a:r>
              <a:rPr sz="2400" spc="5" dirty="0">
                <a:solidFill>
                  <a:srgbClr val="212121"/>
                </a:solidFill>
                <a:latin typeface="Arial MT"/>
                <a:cs typeface="Arial MT"/>
              </a:rPr>
              <a:t> </a:t>
            </a:r>
            <a:r>
              <a:rPr sz="2400" spc="-5" dirty="0">
                <a:solidFill>
                  <a:srgbClr val="212121"/>
                </a:solidFill>
                <a:latin typeface="Arial MT"/>
                <a:cs typeface="Arial MT"/>
              </a:rPr>
              <a:t>automatically</a:t>
            </a:r>
            <a:r>
              <a:rPr lang="en-US" sz="2400" spc="-5" dirty="0">
                <a:solidFill>
                  <a:srgbClr val="212121"/>
                </a:solidFill>
                <a:latin typeface="Arial MT"/>
                <a:cs typeface="Arial MT"/>
              </a:rPr>
              <a:t> as</a:t>
            </a:r>
            <a:r>
              <a:rPr lang="en-US" sz="2400" spc="-5" dirty="0">
                <a:latin typeface="Arial MT"/>
                <a:cs typeface="Arial MT"/>
              </a:rPr>
              <a:t> p</a:t>
            </a:r>
            <a:r>
              <a:rPr sz="2400" dirty="0">
                <a:solidFill>
                  <a:srgbClr val="212121"/>
                </a:solidFill>
                <a:latin typeface="Arial MT"/>
                <a:cs typeface="Arial MT"/>
              </a:rPr>
              <a:t>art</a:t>
            </a:r>
            <a:r>
              <a:rPr sz="2400" spc="-20" dirty="0">
                <a:solidFill>
                  <a:srgbClr val="212121"/>
                </a:solidFill>
                <a:latin typeface="Arial MT"/>
                <a:cs typeface="Arial MT"/>
              </a:rPr>
              <a:t> </a:t>
            </a:r>
            <a:r>
              <a:rPr sz="2400" dirty="0">
                <a:solidFill>
                  <a:srgbClr val="212121"/>
                </a:solidFill>
                <a:latin typeface="Arial MT"/>
                <a:cs typeface="Arial MT"/>
              </a:rPr>
              <a:t>of</a:t>
            </a:r>
            <a:r>
              <a:rPr sz="2400" spc="-20" dirty="0">
                <a:solidFill>
                  <a:srgbClr val="212121"/>
                </a:solidFill>
                <a:latin typeface="Arial MT"/>
                <a:cs typeface="Arial MT"/>
              </a:rPr>
              <a:t> </a:t>
            </a:r>
            <a:r>
              <a:rPr sz="2400" spc="-5" dirty="0">
                <a:solidFill>
                  <a:srgbClr val="212121"/>
                </a:solidFill>
                <a:latin typeface="Arial MT"/>
                <a:cs typeface="Arial MT"/>
              </a:rPr>
              <a:t>the operating</a:t>
            </a:r>
            <a:r>
              <a:rPr sz="2400" spc="-10" dirty="0">
                <a:solidFill>
                  <a:srgbClr val="212121"/>
                </a:solidFill>
                <a:latin typeface="Arial MT"/>
                <a:cs typeface="Arial MT"/>
              </a:rPr>
              <a:t> </a:t>
            </a:r>
            <a:r>
              <a:rPr sz="2400" dirty="0">
                <a:solidFill>
                  <a:srgbClr val="212121"/>
                </a:solidFill>
                <a:latin typeface="Arial MT"/>
                <a:cs typeface="Arial MT"/>
              </a:rPr>
              <a:t>system</a:t>
            </a:r>
            <a:endParaRPr lang="en-US" sz="2400" dirty="0">
              <a:solidFill>
                <a:srgbClr val="212121"/>
              </a:solidFill>
              <a:latin typeface="Arial MT"/>
              <a:cs typeface="Arial MT"/>
            </a:endParaRPr>
          </a:p>
          <a:p>
            <a:pPr marL="355600" marR="1044575" indent="-342900">
              <a:lnSpc>
                <a:spcPct val="100000"/>
              </a:lnSpc>
              <a:spcBef>
                <a:spcPts val="700"/>
              </a:spcBef>
              <a:buChar char="•"/>
              <a:tabLst>
                <a:tab pos="354965" algn="l"/>
                <a:tab pos="355600" algn="l"/>
              </a:tabLst>
            </a:pPr>
            <a:r>
              <a:rPr lang="en-US" sz="2400" dirty="0">
                <a:solidFill>
                  <a:srgbClr val="212121"/>
                </a:solidFill>
                <a:latin typeface="Arial MT"/>
                <a:cs typeface="Arial MT"/>
              </a:rPr>
              <a:t>This program ensures the availability of required services to the system and to end user on local computer or over network.</a:t>
            </a:r>
            <a:endParaRPr sz="2400" dirty="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38</a:t>
            </a:fld>
            <a:endParaRPr dirty="0"/>
          </a:p>
        </p:txBody>
      </p:sp>
      <p:sp>
        <p:nvSpPr>
          <p:cNvPr id="5" name="object 5"/>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
        <p:nvSpPr>
          <p:cNvPr id="2" name="object 2"/>
          <p:cNvSpPr txBox="1">
            <a:spLocks noGrp="1"/>
          </p:cNvSpPr>
          <p:nvPr>
            <p:ph type="title"/>
          </p:nvPr>
        </p:nvSpPr>
        <p:spPr>
          <a:xfrm>
            <a:off x="1098974" y="665479"/>
            <a:ext cx="9973733" cy="505267"/>
          </a:xfrm>
          <a:prstGeom prst="rect">
            <a:avLst/>
          </a:prstGeom>
        </p:spPr>
        <p:txBody>
          <a:bodyPr vert="horz" wrap="square" lIns="0" tIns="12700" rIns="0" bIns="0" rtlCol="0">
            <a:spAutoFit/>
          </a:bodyPr>
          <a:lstStyle/>
          <a:p>
            <a:pPr marL="12700">
              <a:lnSpc>
                <a:spcPct val="100000"/>
              </a:lnSpc>
              <a:spcBef>
                <a:spcPts val="100"/>
              </a:spcBef>
            </a:pPr>
            <a:r>
              <a:rPr spc="-5" dirty="0"/>
              <a:t>Ensuring</a:t>
            </a:r>
            <a:r>
              <a:rPr spc="-25" dirty="0"/>
              <a:t> </a:t>
            </a:r>
            <a:r>
              <a:rPr dirty="0"/>
              <a:t>an</a:t>
            </a:r>
            <a:r>
              <a:rPr spc="-15" dirty="0"/>
              <a:t> </a:t>
            </a:r>
            <a:r>
              <a:rPr spc="-10" dirty="0"/>
              <a:t>Automatic</a:t>
            </a:r>
            <a:r>
              <a:rPr spc="-25" dirty="0"/>
              <a:t> </a:t>
            </a:r>
            <a:r>
              <a:rPr spc="-5" dirty="0"/>
              <a:t>RDBMS</a:t>
            </a:r>
            <a:r>
              <a:rPr spc="-25" dirty="0"/>
              <a:t> </a:t>
            </a:r>
            <a:r>
              <a:rPr spc="-10" dirty="0"/>
              <a:t>Start</a:t>
            </a:r>
          </a:p>
        </p:txBody>
      </p:sp>
      <p:sp>
        <p:nvSpPr>
          <p:cNvPr id="3" name="object 3"/>
          <p:cNvSpPr txBox="1"/>
          <p:nvPr/>
        </p:nvSpPr>
        <p:spPr>
          <a:xfrm>
            <a:off x="791803" y="1904492"/>
            <a:ext cx="11061530" cy="3411190"/>
          </a:xfrm>
          <a:prstGeom prst="rect">
            <a:avLst/>
          </a:prstGeom>
        </p:spPr>
        <p:txBody>
          <a:bodyPr vert="horz" wrap="square" lIns="0" tIns="12700" rIns="0" bIns="0" rtlCol="0">
            <a:spAutoFit/>
          </a:bodyPr>
          <a:lstStyle/>
          <a:p>
            <a:pPr marL="355600" marR="408940" indent="-342900">
              <a:lnSpc>
                <a:spcPct val="100000"/>
              </a:lnSpc>
              <a:spcBef>
                <a:spcPts val="100"/>
              </a:spcBef>
              <a:buChar char="•"/>
              <a:tabLst>
                <a:tab pos="354965" algn="l"/>
                <a:tab pos="355600" algn="l"/>
              </a:tabLst>
            </a:pPr>
            <a:r>
              <a:rPr lang="en-US" sz="2000" dirty="0">
                <a:latin typeface="Arial MT"/>
                <a:cs typeface="Arial MT"/>
              </a:rPr>
              <a:t>Note the following Oracle services:</a:t>
            </a:r>
          </a:p>
          <a:p>
            <a:pPr marL="12700" marR="408940">
              <a:lnSpc>
                <a:spcPct val="100000"/>
              </a:lnSpc>
              <a:spcBef>
                <a:spcPts val="100"/>
              </a:spcBef>
              <a:tabLst>
                <a:tab pos="354965" algn="l"/>
                <a:tab pos="355600" algn="l"/>
              </a:tabLst>
            </a:pPr>
            <a:r>
              <a:rPr lang="en-US" sz="2000" dirty="0">
                <a:latin typeface="Arial MT"/>
                <a:cs typeface="Arial MT"/>
              </a:rPr>
              <a:t>      1.OcacleOraDb11g_home1TNSListener  is the process that “listen to” and processes the 				   end- user connection request over the network. For example when a SQL connection 			    request ,such as “Connect userid/password@GRADORA”,is sent over network, the 		  	    listener service will take the request,validate it, and establish the connection.</a:t>
            </a:r>
          </a:p>
          <a:p>
            <a:pPr marL="12700" marR="408940">
              <a:lnSpc>
                <a:spcPct val="100000"/>
              </a:lnSpc>
              <a:spcBef>
                <a:spcPts val="100"/>
              </a:spcBef>
              <a:tabLst>
                <a:tab pos="354965" algn="l"/>
                <a:tab pos="355600" algn="l"/>
              </a:tabLst>
            </a:pPr>
            <a:r>
              <a:rPr lang="en-US" sz="2000" dirty="0">
                <a:latin typeface="Arial MT"/>
                <a:cs typeface="Arial MT"/>
              </a:rPr>
              <a:t>      2.Oracle Service GRADORA refer to the oracle processes running in memory that are 		     associated with the GRADORA database instance.</a:t>
            </a:r>
          </a:p>
          <a:p>
            <a:pPr marL="12700" marR="1042035">
              <a:lnSpc>
                <a:spcPct val="100000"/>
              </a:lnSpc>
              <a:spcBef>
                <a:spcPts val="700"/>
              </a:spcBef>
              <a:tabLst>
                <a:tab pos="354965" algn="l"/>
                <a:tab pos="355600" algn="l"/>
              </a:tabLst>
            </a:pPr>
            <a:r>
              <a:rPr lang="en-US" sz="2000" dirty="0">
                <a:latin typeface="Arial MT"/>
                <a:cs typeface="Arial MT"/>
              </a:rPr>
              <a:t> 	</a:t>
            </a:r>
            <a:r>
              <a:rPr lang="en-US" sz="2000" b="1" spc="-5" dirty="0">
                <a:solidFill>
                  <a:srgbClr val="212121"/>
                </a:solidFill>
                <a:latin typeface="Arial"/>
                <a:cs typeface="Arial"/>
              </a:rPr>
              <a:t>Database instance</a:t>
            </a:r>
            <a:r>
              <a:rPr lang="en-US" sz="2000" spc="-5" dirty="0">
                <a:solidFill>
                  <a:srgbClr val="212121"/>
                </a:solidFill>
                <a:latin typeface="Arial MT"/>
                <a:cs typeface="Arial MT"/>
              </a:rPr>
              <a:t>: As a </a:t>
            </a:r>
            <a:r>
              <a:rPr lang="en-US" sz="2000" dirty="0">
                <a:solidFill>
                  <a:srgbClr val="212121"/>
                </a:solidFill>
                <a:latin typeface="Arial MT"/>
                <a:cs typeface="Arial MT"/>
              </a:rPr>
              <a:t>separate </a:t>
            </a:r>
            <a:r>
              <a:rPr lang="en-US" sz="2000" spc="-5" dirty="0">
                <a:solidFill>
                  <a:srgbClr val="212121"/>
                </a:solidFill>
                <a:latin typeface="Arial MT"/>
                <a:cs typeface="Arial MT"/>
              </a:rPr>
              <a:t>location in </a:t>
            </a:r>
            <a:r>
              <a:rPr lang="en-US" sz="2000" spc="-765" dirty="0">
                <a:solidFill>
                  <a:srgbClr val="212121"/>
                </a:solidFill>
                <a:latin typeface="Arial MT"/>
                <a:cs typeface="Arial MT"/>
              </a:rPr>
              <a:t> </a:t>
            </a:r>
            <a:r>
              <a:rPr lang="en-US" sz="2000" dirty="0">
                <a:solidFill>
                  <a:srgbClr val="212121"/>
                </a:solidFill>
                <a:latin typeface="Arial MT"/>
                <a:cs typeface="Arial MT"/>
              </a:rPr>
              <a:t>memory</a:t>
            </a:r>
            <a:r>
              <a:rPr lang="en-US" sz="2000" spc="-20" dirty="0">
                <a:solidFill>
                  <a:srgbClr val="212121"/>
                </a:solidFill>
                <a:latin typeface="Arial MT"/>
                <a:cs typeface="Arial MT"/>
              </a:rPr>
              <a:t> </a:t>
            </a:r>
            <a:r>
              <a:rPr lang="en-US" sz="2000" spc="-5" dirty="0">
                <a:solidFill>
                  <a:srgbClr val="212121"/>
                </a:solidFill>
                <a:latin typeface="Arial MT"/>
                <a:cs typeface="Arial MT"/>
              </a:rPr>
              <a:t>reserved </a:t>
            </a:r>
            <a:r>
              <a:rPr lang="en-US" sz="2000" dirty="0">
                <a:solidFill>
                  <a:srgbClr val="212121"/>
                </a:solidFill>
                <a:latin typeface="Arial MT"/>
                <a:cs typeface="Arial MT"/>
              </a:rPr>
              <a:t>to</a:t>
            </a:r>
            <a:r>
              <a:rPr lang="en-US" sz="2000" spc="-10" dirty="0">
                <a:solidFill>
                  <a:srgbClr val="212121"/>
                </a:solidFill>
                <a:latin typeface="Arial MT"/>
                <a:cs typeface="Arial MT"/>
              </a:rPr>
              <a:t> </a:t>
            </a:r>
            <a:r>
              <a:rPr lang="en-US" sz="2000" dirty="0">
                <a:solidFill>
                  <a:srgbClr val="212121"/>
                </a:solidFill>
                <a:latin typeface="Arial MT"/>
                <a:cs typeface="Arial MT"/>
              </a:rPr>
              <a:t>run</a:t>
            </a:r>
            <a:r>
              <a:rPr lang="en-US" sz="2000" spc="-5" dirty="0">
                <a:solidFill>
                  <a:srgbClr val="212121"/>
                </a:solidFill>
                <a:latin typeface="Arial MT"/>
                <a:cs typeface="Arial MT"/>
              </a:rPr>
              <a:t> the</a:t>
            </a:r>
            <a:r>
              <a:rPr lang="en-US" sz="2000" spc="-10" dirty="0">
                <a:solidFill>
                  <a:srgbClr val="212121"/>
                </a:solidFill>
                <a:latin typeface="Arial MT"/>
                <a:cs typeface="Arial MT"/>
              </a:rPr>
              <a:t> </a:t>
            </a:r>
            <a:r>
              <a:rPr lang="en-US" sz="2000" spc="-5" dirty="0">
                <a:solidFill>
                  <a:srgbClr val="212121"/>
                </a:solidFill>
                <a:latin typeface="Arial MT"/>
                <a:cs typeface="Arial MT"/>
              </a:rPr>
              <a:t>database</a:t>
            </a:r>
            <a:endParaRPr lang="en-US" sz="2000" dirty="0">
              <a:latin typeface="Arial MT"/>
              <a:cs typeface="Arial MT"/>
            </a:endParaRPr>
          </a:p>
          <a:p>
            <a:pPr marL="755650" marR="5080" lvl="1" indent="-285750">
              <a:lnSpc>
                <a:spcPts val="3110"/>
              </a:lnSpc>
              <a:spcBef>
                <a:spcPts val="760"/>
              </a:spcBef>
              <a:buChar char="–"/>
              <a:tabLst>
                <a:tab pos="755650" algn="l"/>
              </a:tabLst>
            </a:pPr>
            <a:r>
              <a:rPr lang="en-US" sz="2000" dirty="0">
                <a:solidFill>
                  <a:srgbClr val="212121"/>
                </a:solidFill>
                <a:latin typeface="Arial MT"/>
                <a:cs typeface="Arial MT"/>
              </a:rPr>
              <a:t>May have several databases </a:t>
            </a:r>
            <a:r>
              <a:rPr lang="en-US" sz="2000" spc="-5" dirty="0">
                <a:solidFill>
                  <a:srgbClr val="212121"/>
                </a:solidFill>
                <a:latin typeface="Arial MT"/>
                <a:cs typeface="Arial MT"/>
              </a:rPr>
              <a:t>running in </a:t>
            </a:r>
            <a:r>
              <a:rPr lang="en-US" sz="2000" spc="5" dirty="0">
                <a:solidFill>
                  <a:srgbClr val="212121"/>
                </a:solidFill>
                <a:latin typeface="Arial MT"/>
                <a:cs typeface="Arial MT"/>
              </a:rPr>
              <a:t>memory </a:t>
            </a:r>
            <a:r>
              <a:rPr lang="en-US" sz="2000" spc="-710" dirty="0">
                <a:solidFill>
                  <a:srgbClr val="212121"/>
                </a:solidFill>
                <a:latin typeface="Arial MT"/>
                <a:cs typeface="Arial MT"/>
              </a:rPr>
              <a:t> </a:t>
            </a:r>
            <a:r>
              <a:rPr lang="en-US" sz="2000" dirty="0">
                <a:solidFill>
                  <a:srgbClr val="212121"/>
                </a:solidFill>
                <a:latin typeface="Arial MT"/>
                <a:cs typeface="Arial MT"/>
              </a:rPr>
              <a:t>at</a:t>
            </a:r>
            <a:r>
              <a:rPr lang="en-US" sz="2000" spc="-15" dirty="0">
                <a:solidFill>
                  <a:srgbClr val="212121"/>
                </a:solidFill>
                <a:latin typeface="Arial MT"/>
                <a:cs typeface="Arial MT"/>
              </a:rPr>
              <a:t> </a:t>
            </a:r>
            <a:r>
              <a:rPr lang="en-US" sz="2000" spc="-5" dirty="0">
                <a:solidFill>
                  <a:srgbClr val="212121"/>
                </a:solidFill>
                <a:latin typeface="Arial MT"/>
                <a:cs typeface="Arial MT"/>
              </a:rPr>
              <a:t>the</a:t>
            </a:r>
            <a:r>
              <a:rPr lang="en-US" sz="2000" spc="10" dirty="0">
                <a:solidFill>
                  <a:srgbClr val="212121"/>
                </a:solidFill>
                <a:latin typeface="Arial MT"/>
                <a:cs typeface="Arial MT"/>
              </a:rPr>
              <a:t> </a:t>
            </a:r>
            <a:r>
              <a:rPr lang="en-US" sz="2000" spc="5" dirty="0">
                <a:solidFill>
                  <a:srgbClr val="212121"/>
                </a:solidFill>
                <a:latin typeface="Arial MT"/>
                <a:cs typeface="Arial MT"/>
              </a:rPr>
              <a:t>same</a:t>
            </a:r>
            <a:r>
              <a:rPr lang="en-US" sz="2000" dirty="0">
                <a:solidFill>
                  <a:srgbClr val="212121"/>
                </a:solidFill>
                <a:latin typeface="Arial MT"/>
                <a:cs typeface="Arial MT"/>
              </a:rPr>
              <a:t> </a:t>
            </a:r>
            <a:r>
              <a:rPr lang="en-US" sz="2000" spc="-5" dirty="0">
                <a:solidFill>
                  <a:srgbClr val="212121"/>
                </a:solidFill>
                <a:latin typeface="Arial MT"/>
                <a:cs typeface="Arial MT"/>
              </a:rPr>
              <a:t>time</a:t>
            </a:r>
            <a:endParaRPr lang="en-US" sz="2000" dirty="0">
              <a:latin typeface="Arial MT"/>
              <a:cs typeface="Arial MT"/>
            </a:endParaRPr>
          </a:p>
          <a:p>
            <a:pPr marL="12700" marR="408940">
              <a:lnSpc>
                <a:spcPct val="100000"/>
              </a:lnSpc>
              <a:spcBef>
                <a:spcPts val="100"/>
              </a:spcBef>
              <a:tabLst>
                <a:tab pos="354965" algn="l"/>
                <a:tab pos="355600" algn="l"/>
              </a:tabLst>
            </a:pPr>
            <a:endParaRPr sz="2000" dirty="0">
              <a:latin typeface="Arial MT"/>
              <a:cs typeface="Arial MT"/>
            </a:endParaRPr>
          </a:p>
        </p:txBody>
      </p:sp>
    </p:spTree>
    <p:extLst>
      <p:ext uri="{BB962C8B-B14F-4D97-AF65-F5344CB8AC3E}">
        <p14:creationId xmlns:p14="http://schemas.microsoft.com/office/powerpoint/2010/main" val="2714802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39</a:t>
            </a:fld>
            <a:endParaRPr dirty="0"/>
          </a:p>
        </p:txBody>
      </p:sp>
      <p:sp>
        <p:nvSpPr>
          <p:cNvPr id="5" name="object 5"/>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
        <p:nvSpPr>
          <p:cNvPr id="2" name="object 2"/>
          <p:cNvSpPr txBox="1">
            <a:spLocks noGrp="1"/>
          </p:cNvSpPr>
          <p:nvPr>
            <p:ph type="title"/>
          </p:nvPr>
        </p:nvSpPr>
        <p:spPr>
          <a:xfrm>
            <a:off x="1246292" y="665479"/>
            <a:ext cx="9695179" cy="505267"/>
          </a:xfrm>
          <a:prstGeom prst="rect">
            <a:avLst/>
          </a:prstGeom>
        </p:spPr>
        <p:txBody>
          <a:bodyPr vert="horz" wrap="square" lIns="0" tIns="12700" rIns="0" bIns="0" rtlCol="0">
            <a:spAutoFit/>
          </a:bodyPr>
          <a:lstStyle/>
          <a:p>
            <a:pPr marL="12700">
              <a:lnSpc>
                <a:spcPct val="100000"/>
              </a:lnSpc>
              <a:spcBef>
                <a:spcPts val="100"/>
              </a:spcBef>
            </a:pPr>
            <a:r>
              <a:rPr spc="-5" dirty="0"/>
              <a:t>Creating</a:t>
            </a:r>
            <a:r>
              <a:rPr spc="-30" dirty="0"/>
              <a:t> </a:t>
            </a:r>
            <a:r>
              <a:rPr dirty="0"/>
              <a:t>Tablespaces</a:t>
            </a:r>
            <a:r>
              <a:rPr spc="-25" dirty="0"/>
              <a:t> </a:t>
            </a:r>
            <a:r>
              <a:rPr spc="-5" dirty="0"/>
              <a:t>and</a:t>
            </a:r>
            <a:r>
              <a:rPr spc="-35" dirty="0"/>
              <a:t> </a:t>
            </a:r>
            <a:r>
              <a:rPr spc="-5" dirty="0"/>
              <a:t>Datafiles</a:t>
            </a:r>
          </a:p>
        </p:txBody>
      </p:sp>
      <p:sp>
        <p:nvSpPr>
          <p:cNvPr id="3" name="object 3"/>
          <p:cNvSpPr txBox="1"/>
          <p:nvPr/>
        </p:nvSpPr>
        <p:spPr>
          <a:xfrm>
            <a:off x="767419" y="1977644"/>
            <a:ext cx="10532533" cy="3642023"/>
          </a:xfrm>
          <a:prstGeom prst="rect">
            <a:avLst/>
          </a:prstGeom>
        </p:spPr>
        <p:txBody>
          <a:bodyPr vert="horz" wrap="square" lIns="0" tIns="12700" rIns="0" bIns="0" rtlCol="0">
            <a:spAutoFit/>
          </a:bodyPr>
          <a:lstStyle/>
          <a:p>
            <a:pPr marL="355600" marR="1856105" indent="-342900">
              <a:lnSpc>
                <a:spcPct val="100000"/>
              </a:lnSpc>
              <a:spcBef>
                <a:spcPts val="100"/>
              </a:spcBef>
              <a:buChar char="•"/>
              <a:tabLst>
                <a:tab pos="354965" algn="l"/>
                <a:tab pos="355600" algn="l"/>
              </a:tabLst>
            </a:pPr>
            <a:r>
              <a:rPr lang="en-US" sz="2000" spc="-5" dirty="0">
                <a:solidFill>
                  <a:srgbClr val="212121"/>
                </a:solidFill>
                <a:latin typeface="Arial MT"/>
                <a:cs typeface="Arial MT"/>
              </a:rPr>
              <a:t>Each DBMS manages data storage differently.</a:t>
            </a:r>
          </a:p>
          <a:p>
            <a:pPr marL="355600" marR="1856105" indent="-342900">
              <a:lnSpc>
                <a:spcPct val="100000"/>
              </a:lnSpc>
              <a:spcBef>
                <a:spcPts val="100"/>
              </a:spcBef>
              <a:buChar char="•"/>
              <a:tabLst>
                <a:tab pos="354965" algn="l"/>
                <a:tab pos="355600" algn="l"/>
              </a:tabLst>
            </a:pPr>
            <a:r>
              <a:rPr sz="2000" spc="-5" dirty="0">
                <a:solidFill>
                  <a:srgbClr val="212121"/>
                </a:solidFill>
                <a:latin typeface="Arial MT"/>
                <a:cs typeface="Arial MT"/>
              </a:rPr>
              <a:t>Database </a:t>
            </a:r>
            <a:r>
              <a:rPr lang="en-US" sz="2000" spc="-5" dirty="0">
                <a:solidFill>
                  <a:srgbClr val="212121"/>
                </a:solidFill>
                <a:latin typeface="Arial MT"/>
                <a:cs typeface="Arial MT"/>
              </a:rPr>
              <a:t>is logically </a:t>
            </a:r>
            <a:r>
              <a:rPr sz="2000" dirty="0">
                <a:solidFill>
                  <a:srgbClr val="212121"/>
                </a:solidFill>
                <a:latin typeface="Arial MT"/>
                <a:cs typeface="Arial MT"/>
              </a:rPr>
              <a:t>composed </a:t>
            </a:r>
            <a:r>
              <a:rPr sz="2000" spc="-5" dirty="0">
                <a:solidFill>
                  <a:srgbClr val="212121"/>
                </a:solidFill>
                <a:latin typeface="Arial MT"/>
                <a:cs typeface="Arial MT"/>
              </a:rPr>
              <a:t>of one or </a:t>
            </a:r>
            <a:r>
              <a:rPr sz="2000" dirty="0">
                <a:solidFill>
                  <a:srgbClr val="212121"/>
                </a:solidFill>
                <a:latin typeface="Arial MT"/>
                <a:cs typeface="Arial MT"/>
              </a:rPr>
              <a:t>more </a:t>
            </a:r>
            <a:r>
              <a:rPr sz="2000" spc="-765" dirty="0">
                <a:solidFill>
                  <a:srgbClr val="212121"/>
                </a:solidFill>
                <a:latin typeface="Arial MT"/>
                <a:cs typeface="Arial MT"/>
              </a:rPr>
              <a:t> </a:t>
            </a:r>
            <a:r>
              <a:rPr sz="2000" spc="-5" dirty="0">
                <a:solidFill>
                  <a:srgbClr val="212121"/>
                </a:solidFill>
                <a:latin typeface="Arial MT"/>
                <a:cs typeface="Arial MT"/>
              </a:rPr>
              <a:t>tablespaces</a:t>
            </a:r>
            <a:r>
              <a:rPr lang="en-US" sz="2000" spc="-5" dirty="0">
                <a:solidFill>
                  <a:srgbClr val="212121"/>
                </a:solidFill>
                <a:latin typeface="Arial MT"/>
                <a:cs typeface="Arial MT"/>
              </a:rPr>
              <a:t>.</a:t>
            </a:r>
            <a:endParaRPr sz="2000" dirty="0">
              <a:latin typeface="Arial MT"/>
              <a:cs typeface="Arial MT"/>
            </a:endParaRPr>
          </a:p>
          <a:p>
            <a:pPr marL="355600" indent="-342900">
              <a:lnSpc>
                <a:spcPct val="100000"/>
              </a:lnSpc>
              <a:spcBef>
                <a:spcPts val="700"/>
              </a:spcBef>
              <a:buFont typeface="Arial MT"/>
              <a:buChar char="•"/>
              <a:tabLst>
                <a:tab pos="354965" algn="l"/>
                <a:tab pos="355600" algn="l"/>
              </a:tabLst>
            </a:pPr>
            <a:r>
              <a:rPr sz="2000" b="1" spc="-10" dirty="0">
                <a:solidFill>
                  <a:srgbClr val="212121"/>
                </a:solidFill>
                <a:latin typeface="Arial"/>
                <a:cs typeface="Arial"/>
              </a:rPr>
              <a:t>Tablespace</a:t>
            </a:r>
            <a:r>
              <a:rPr sz="2000" b="1" spc="15" dirty="0">
                <a:solidFill>
                  <a:srgbClr val="212121"/>
                </a:solidFill>
                <a:latin typeface="Arial"/>
                <a:cs typeface="Arial"/>
              </a:rPr>
              <a:t> </a:t>
            </a:r>
            <a:r>
              <a:rPr sz="2000" spc="-5" dirty="0">
                <a:solidFill>
                  <a:srgbClr val="212121"/>
                </a:solidFill>
                <a:latin typeface="Arial MT"/>
                <a:cs typeface="Arial MT"/>
              </a:rPr>
              <a:t>is</a:t>
            </a:r>
            <a:r>
              <a:rPr sz="2000" spc="5" dirty="0">
                <a:solidFill>
                  <a:srgbClr val="212121"/>
                </a:solidFill>
                <a:latin typeface="Arial MT"/>
                <a:cs typeface="Arial MT"/>
              </a:rPr>
              <a:t> </a:t>
            </a:r>
            <a:r>
              <a:rPr sz="2000" dirty="0">
                <a:solidFill>
                  <a:srgbClr val="212121"/>
                </a:solidFill>
                <a:latin typeface="Arial MT"/>
                <a:cs typeface="Arial MT"/>
              </a:rPr>
              <a:t>a</a:t>
            </a:r>
            <a:r>
              <a:rPr sz="2000" spc="-5" dirty="0">
                <a:solidFill>
                  <a:srgbClr val="212121"/>
                </a:solidFill>
                <a:latin typeface="Arial MT"/>
                <a:cs typeface="Arial MT"/>
              </a:rPr>
              <a:t> logical</a:t>
            </a:r>
            <a:r>
              <a:rPr sz="2000" spc="-10" dirty="0">
                <a:solidFill>
                  <a:srgbClr val="212121"/>
                </a:solidFill>
                <a:latin typeface="Arial MT"/>
                <a:cs typeface="Arial MT"/>
              </a:rPr>
              <a:t> </a:t>
            </a:r>
            <a:r>
              <a:rPr sz="2000" spc="-5" dirty="0">
                <a:solidFill>
                  <a:srgbClr val="212121"/>
                </a:solidFill>
                <a:latin typeface="Arial MT"/>
                <a:cs typeface="Arial MT"/>
              </a:rPr>
              <a:t>storage space. Tablespaces</a:t>
            </a:r>
            <a:r>
              <a:rPr lang="en-US" sz="2000" spc="-5" dirty="0">
                <a:solidFill>
                  <a:srgbClr val="212121"/>
                </a:solidFill>
                <a:latin typeface="Arial MT"/>
                <a:cs typeface="Arial MT"/>
              </a:rPr>
              <a:t> are used primarily to group related data logically.</a:t>
            </a:r>
          </a:p>
          <a:p>
            <a:pPr marL="355600" indent="-342900">
              <a:spcBef>
                <a:spcPts val="700"/>
              </a:spcBef>
              <a:buFont typeface="Arial MT"/>
              <a:buChar char="•"/>
              <a:tabLst>
                <a:tab pos="354965" algn="l"/>
                <a:tab pos="355600" algn="l"/>
              </a:tabLst>
            </a:pPr>
            <a:r>
              <a:rPr lang="en-US" sz="2000" b="1" spc="-10" dirty="0">
                <a:solidFill>
                  <a:srgbClr val="212121"/>
                </a:solidFill>
                <a:latin typeface="Arial"/>
                <a:cs typeface="Arial"/>
              </a:rPr>
              <a:t>The Tablespace </a:t>
            </a:r>
            <a:r>
              <a:rPr lang="en-US" sz="2000" spc="-10" dirty="0">
                <a:solidFill>
                  <a:srgbClr val="212121"/>
                </a:solidFill>
                <a:latin typeface="Arial"/>
                <a:cs typeface="Arial"/>
              </a:rPr>
              <a:t>data are </a:t>
            </a:r>
            <a:r>
              <a:rPr lang="en-US" sz="2000" spc="-5" dirty="0">
                <a:solidFill>
                  <a:srgbClr val="212121"/>
                </a:solidFill>
                <a:latin typeface="Arial MT"/>
                <a:cs typeface="Arial MT"/>
              </a:rPr>
              <a:t>Physically</a:t>
            </a:r>
            <a:r>
              <a:rPr lang="en-US" sz="2000" spc="-10" dirty="0">
                <a:solidFill>
                  <a:srgbClr val="212121"/>
                </a:solidFill>
                <a:latin typeface="Arial MT"/>
                <a:cs typeface="Arial MT"/>
              </a:rPr>
              <a:t> </a:t>
            </a:r>
            <a:r>
              <a:rPr lang="en-US" sz="2000" dirty="0">
                <a:solidFill>
                  <a:srgbClr val="212121"/>
                </a:solidFill>
                <a:latin typeface="Arial MT"/>
                <a:cs typeface="Arial MT"/>
              </a:rPr>
              <a:t>stored</a:t>
            </a:r>
            <a:r>
              <a:rPr lang="en-US" sz="2000" spc="-5" dirty="0">
                <a:solidFill>
                  <a:srgbClr val="212121"/>
                </a:solidFill>
                <a:latin typeface="Arial MT"/>
                <a:cs typeface="Arial MT"/>
              </a:rPr>
              <a:t> in</a:t>
            </a:r>
            <a:r>
              <a:rPr lang="en-US" sz="2000" spc="5" dirty="0">
                <a:solidFill>
                  <a:srgbClr val="212121"/>
                </a:solidFill>
                <a:latin typeface="Arial MT"/>
                <a:cs typeface="Arial MT"/>
              </a:rPr>
              <a:t> </a:t>
            </a:r>
            <a:r>
              <a:rPr lang="en-US" sz="2000" dirty="0">
                <a:solidFill>
                  <a:srgbClr val="212121"/>
                </a:solidFill>
                <a:latin typeface="Arial MT"/>
                <a:cs typeface="Arial MT"/>
              </a:rPr>
              <a:t>one or</a:t>
            </a:r>
            <a:r>
              <a:rPr lang="en-US" sz="2000" spc="-5" dirty="0">
                <a:solidFill>
                  <a:srgbClr val="212121"/>
                </a:solidFill>
                <a:latin typeface="Arial MT"/>
                <a:cs typeface="Arial MT"/>
              </a:rPr>
              <a:t> </a:t>
            </a:r>
            <a:r>
              <a:rPr lang="en-US" sz="2000" dirty="0">
                <a:solidFill>
                  <a:srgbClr val="212121"/>
                </a:solidFill>
                <a:latin typeface="Arial MT"/>
                <a:cs typeface="Arial MT"/>
              </a:rPr>
              <a:t>more</a:t>
            </a:r>
            <a:r>
              <a:rPr lang="en-US" sz="2000" spc="-5" dirty="0">
                <a:solidFill>
                  <a:srgbClr val="212121"/>
                </a:solidFill>
                <a:latin typeface="Arial MT"/>
                <a:cs typeface="Arial MT"/>
              </a:rPr>
              <a:t> datafiles. </a:t>
            </a:r>
            <a:endParaRPr lang="en-US" sz="2000" dirty="0">
              <a:latin typeface="Arial MT"/>
              <a:cs typeface="Arial MT"/>
            </a:endParaRPr>
          </a:p>
          <a:p>
            <a:pPr marL="355600" indent="-342900">
              <a:lnSpc>
                <a:spcPct val="100000"/>
              </a:lnSpc>
              <a:spcBef>
                <a:spcPts val="700"/>
              </a:spcBef>
              <a:buFont typeface="Arial MT"/>
              <a:buChar char="•"/>
              <a:tabLst>
                <a:tab pos="354965" algn="l"/>
                <a:tab pos="355600" algn="l"/>
              </a:tabLst>
            </a:pPr>
            <a:r>
              <a:rPr sz="2000" b="1" spc="-5" dirty="0">
                <a:solidFill>
                  <a:srgbClr val="212121"/>
                </a:solidFill>
                <a:latin typeface="Arial"/>
                <a:cs typeface="Arial"/>
              </a:rPr>
              <a:t>Datafile</a:t>
            </a:r>
            <a:r>
              <a:rPr sz="2000" b="1" spc="15" dirty="0">
                <a:solidFill>
                  <a:srgbClr val="212121"/>
                </a:solidFill>
                <a:latin typeface="Arial"/>
                <a:cs typeface="Arial"/>
              </a:rPr>
              <a:t> </a:t>
            </a:r>
            <a:r>
              <a:rPr sz="2000" spc="-5" dirty="0">
                <a:solidFill>
                  <a:srgbClr val="212121"/>
                </a:solidFill>
                <a:latin typeface="Arial MT"/>
                <a:cs typeface="Arial MT"/>
              </a:rPr>
              <a:t>physically</a:t>
            </a:r>
            <a:r>
              <a:rPr sz="2000" spc="-10" dirty="0">
                <a:solidFill>
                  <a:srgbClr val="212121"/>
                </a:solidFill>
                <a:latin typeface="Arial MT"/>
                <a:cs typeface="Arial MT"/>
              </a:rPr>
              <a:t> </a:t>
            </a:r>
            <a:r>
              <a:rPr sz="2000" spc="-5" dirty="0">
                <a:solidFill>
                  <a:srgbClr val="212121"/>
                </a:solidFill>
                <a:latin typeface="Arial MT"/>
                <a:cs typeface="Arial MT"/>
              </a:rPr>
              <a:t>stores</a:t>
            </a:r>
            <a:r>
              <a:rPr sz="2000" spc="5" dirty="0">
                <a:solidFill>
                  <a:srgbClr val="212121"/>
                </a:solidFill>
                <a:latin typeface="Arial MT"/>
                <a:cs typeface="Arial MT"/>
              </a:rPr>
              <a:t> </a:t>
            </a:r>
            <a:r>
              <a:rPr sz="2000" dirty="0">
                <a:solidFill>
                  <a:srgbClr val="212121"/>
                </a:solidFill>
                <a:latin typeface="Arial MT"/>
                <a:cs typeface="Arial MT"/>
              </a:rPr>
              <a:t>the </a:t>
            </a:r>
            <a:r>
              <a:rPr sz="2000" spc="-5" dirty="0">
                <a:solidFill>
                  <a:srgbClr val="212121"/>
                </a:solidFill>
                <a:latin typeface="Arial MT"/>
                <a:cs typeface="Arial MT"/>
              </a:rPr>
              <a:t>database’s</a:t>
            </a:r>
            <a:r>
              <a:rPr sz="2000" spc="10" dirty="0">
                <a:solidFill>
                  <a:srgbClr val="212121"/>
                </a:solidFill>
                <a:latin typeface="Arial MT"/>
                <a:cs typeface="Arial MT"/>
              </a:rPr>
              <a:t> </a:t>
            </a:r>
            <a:r>
              <a:rPr sz="2000" spc="-5" dirty="0">
                <a:solidFill>
                  <a:srgbClr val="212121"/>
                </a:solidFill>
                <a:latin typeface="Arial MT"/>
                <a:cs typeface="Arial MT"/>
              </a:rPr>
              <a:t>data</a:t>
            </a:r>
            <a:r>
              <a:rPr lang="en-US" sz="2000" spc="-5" dirty="0">
                <a:solidFill>
                  <a:srgbClr val="212121"/>
                </a:solidFill>
                <a:latin typeface="Arial MT"/>
                <a:cs typeface="Arial MT"/>
              </a:rPr>
              <a:t>. Each datafile is associated with one and only one tablespace.</a:t>
            </a:r>
            <a:endParaRPr sz="2000" dirty="0">
              <a:latin typeface="Arial MT"/>
              <a:cs typeface="Arial MT"/>
            </a:endParaRPr>
          </a:p>
          <a:p>
            <a:pPr marL="755650" marR="339090" lvl="1" indent="-285750">
              <a:lnSpc>
                <a:spcPct val="100000"/>
              </a:lnSpc>
              <a:spcBef>
                <a:spcPts val="650"/>
              </a:spcBef>
              <a:buChar char="–"/>
              <a:tabLst>
                <a:tab pos="755650" algn="l"/>
              </a:tabLst>
            </a:pPr>
            <a:r>
              <a:rPr sz="2000" dirty="0">
                <a:solidFill>
                  <a:srgbClr val="212121"/>
                </a:solidFill>
                <a:latin typeface="Arial MT"/>
                <a:cs typeface="Arial MT"/>
              </a:rPr>
              <a:t>Each </a:t>
            </a:r>
            <a:r>
              <a:rPr sz="2000" spc="-5" dirty="0">
                <a:solidFill>
                  <a:srgbClr val="212121"/>
                </a:solidFill>
                <a:latin typeface="Arial MT"/>
                <a:cs typeface="Arial MT"/>
              </a:rPr>
              <a:t>datafile</a:t>
            </a:r>
            <a:r>
              <a:rPr sz="2000" dirty="0">
                <a:solidFill>
                  <a:srgbClr val="212121"/>
                </a:solidFill>
                <a:latin typeface="Arial MT"/>
                <a:cs typeface="Arial MT"/>
              </a:rPr>
              <a:t> can reside </a:t>
            </a:r>
            <a:r>
              <a:rPr sz="2000" spc="-5" dirty="0">
                <a:solidFill>
                  <a:srgbClr val="212121"/>
                </a:solidFill>
                <a:latin typeface="Arial MT"/>
                <a:cs typeface="Arial MT"/>
              </a:rPr>
              <a:t>in</a:t>
            </a:r>
            <a:r>
              <a:rPr sz="2000" spc="10" dirty="0">
                <a:solidFill>
                  <a:srgbClr val="212121"/>
                </a:solidFill>
                <a:latin typeface="Arial MT"/>
                <a:cs typeface="Arial MT"/>
              </a:rPr>
              <a:t> </a:t>
            </a:r>
            <a:r>
              <a:rPr sz="2000" dirty="0">
                <a:solidFill>
                  <a:srgbClr val="212121"/>
                </a:solidFill>
                <a:latin typeface="Arial MT"/>
                <a:cs typeface="Arial MT"/>
              </a:rPr>
              <a:t>a </a:t>
            </a:r>
            <a:r>
              <a:rPr sz="2000" spc="-5" dirty="0">
                <a:solidFill>
                  <a:srgbClr val="212121"/>
                </a:solidFill>
                <a:latin typeface="Arial MT"/>
                <a:cs typeface="Arial MT"/>
              </a:rPr>
              <a:t>different</a:t>
            </a:r>
            <a:r>
              <a:rPr sz="2000" spc="-10" dirty="0">
                <a:solidFill>
                  <a:srgbClr val="212121"/>
                </a:solidFill>
                <a:latin typeface="Arial MT"/>
                <a:cs typeface="Arial MT"/>
              </a:rPr>
              <a:t> </a:t>
            </a:r>
            <a:r>
              <a:rPr sz="2000" spc="-5" dirty="0">
                <a:solidFill>
                  <a:srgbClr val="212121"/>
                </a:solidFill>
                <a:latin typeface="Arial MT"/>
                <a:cs typeface="Arial MT"/>
              </a:rPr>
              <a:t>directory </a:t>
            </a:r>
            <a:r>
              <a:rPr sz="2000" spc="-710" dirty="0">
                <a:solidFill>
                  <a:srgbClr val="212121"/>
                </a:solidFill>
                <a:latin typeface="Arial MT"/>
                <a:cs typeface="Arial MT"/>
              </a:rPr>
              <a:t> </a:t>
            </a:r>
            <a:r>
              <a:rPr sz="2000" dirty="0">
                <a:solidFill>
                  <a:srgbClr val="212121"/>
                </a:solidFill>
                <a:latin typeface="Arial MT"/>
                <a:cs typeface="Arial MT"/>
              </a:rPr>
              <a:t>on</a:t>
            </a:r>
            <a:r>
              <a:rPr sz="2000" spc="-5" dirty="0">
                <a:solidFill>
                  <a:srgbClr val="212121"/>
                </a:solidFill>
                <a:latin typeface="Arial MT"/>
                <a:cs typeface="Arial MT"/>
              </a:rPr>
              <a:t> </a:t>
            </a:r>
            <a:r>
              <a:rPr sz="2000" dirty="0">
                <a:solidFill>
                  <a:srgbClr val="212121"/>
                </a:solidFill>
                <a:latin typeface="Arial MT"/>
                <a:cs typeface="Arial MT"/>
              </a:rPr>
              <a:t>the </a:t>
            </a:r>
            <a:r>
              <a:rPr sz="2000" spc="-5" dirty="0">
                <a:solidFill>
                  <a:srgbClr val="212121"/>
                </a:solidFill>
                <a:latin typeface="Arial MT"/>
                <a:cs typeface="Arial MT"/>
              </a:rPr>
              <a:t>hard</a:t>
            </a:r>
            <a:r>
              <a:rPr sz="2000" spc="10" dirty="0">
                <a:solidFill>
                  <a:srgbClr val="212121"/>
                </a:solidFill>
                <a:latin typeface="Arial MT"/>
                <a:cs typeface="Arial MT"/>
              </a:rPr>
              <a:t> </a:t>
            </a:r>
            <a:r>
              <a:rPr sz="2000" spc="-5" dirty="0">
                <a:solidFill>
                  <a:srgbClr val="212121"/>
                </a:solidFill>
                <a:latin typeface="Arial MT"/>
                <a:cs typeface="Arial MT"/>
              </a:rPr>
              <a:t>disk</a:t>
            </a:r>
            <a:endParaRPr sz="2000" dirty="0">
              <a:latin typeface="Arial MT"/>
              <a:cs typeface="Arial MT"/>
            </a:endParaRPr>
          </a:p>
          <a:p>
            <a:pPr marL="355600" indent="-342900">
              <a:lnSpc>
                <a:spcPct val="100000"/>
              </a:lnSpc>
              <a:spcBef>
                <a:spcPts val="690"/>
              </a:spcBef>
              <a:buChar char="•"/>
              <a:tabLst>
                <a:tab pos="354965" algn="l"/>
                <a:tab pos="355600" algn="l"/>
              </a:tabLst>
            </a:pPr>
            <a:r>
              <a:rPr sz="2000" spc="-5" dirty="0">
                <a:solidFill>
                  <a:srgbClr val="212121"/>
                </a:solidFill>
                <a:latin typeface="Arial MT"/>
                <a:cs typeface="Arial MT"/>
              </a:rPr>
              <a:t>Database</a:t>
            </a:r>
            <a:r>
              <a:rPr sz="2000" dirty="0">
                <a:solidFill>
                  <a:srgbClr val="212121"/>
                </a:solidFill>
                <a:latin typeface="Arial MT"/>
                <a:cs typeface="Arial MT"/>
              </a:rPr>
              <a:t> </a:t>
            </a:r>
            <a:r>
              <a:rPr sz="2000" spc="-5" dirty="0">
                <a:solidFill>
                  <a:srgbClr val="212121"/>
                </a:solidFill>
                <a:latin typeface="Arial MT"/>
                <a:cs typeface="Arial MT"/>
              </a:rPr>
              <a:t>has 1:M</a:t>
            </a:r>
            <a:r>
              <a:rPr sz="2000" dirty="0">
                <a:solidFill>
                  <a:srgbClr val="212121"/>
                </a:solidFill>
                <a:latin typeface="Arial MT"/>
                <a:cs typeface="Arial MT"/>
              </a:rPr>
              <a:t> </a:t>
            </a:r>
            <a:r>
              <a:rPr sz="2000" spc="-5" dirty="0">
                <a:solidFill>
                  <a:srgbClr val="212121"/>
                </a:solidFill>
                <a:latin typeface="Arial MT"/>
                <a:cs typeface="Arial MT"/>
              </a:rPr>
              <a:t>relationship with tablespaces</a:t>
            </a:r>
            <a:endParaRPr sz="2000" dirty="0">
              <a:latin typeface="Arial MT"/>
              <a:cs typeface="Arial MT"/>
            </a:endParaRPr>
          </a:p>
          <a:p>
            <a:pPr marL="355600" indent="-342900">
              <a:lnSpc>
                <a:spcPct val="100000"/>
              </a:lnSpc>
              <a:spcBef>
                <a:spcPts val="700"/>
              </a:spcBef>
              <a:buChar char="•"/>
              <a:tabLst>
                <a:tab pos="354965" algn="l"/>
                <a:tab pos="355600" algn="l"/>
              </a:tabLst>
            </a:pPr>
            <a:r>
              <a:rPr sz="2000" spc="-5" dirty="0">
                <a:solidFill>
                  <a:srgbClr val="212121"/>
                </a:solidFill>
                <a:latin typeface="Arial MT"/>
                <a:cs typeface="Arial MT"/>
              </a:rPr>
              <a:t>Tablespace</a:t>
            </a:r>
            <a:r>
              <a:rPr sz="2000" spc="-10" dirty="0">
                <a:solidFill>
                  <a:srgbClr val="212121"/>
                </a:solidFill>
                <a:latin typeface="Arial MT"/>
                <a:cs typeface="Arial MT"/>
              </a:rPr>
              <a:t> </a:t>
            </a:r>
            <a:r>
              <a:rPr sz="2000" dirty="0">
                <a:solidFill>
                  <a:srgbClr val="212121"/>
                </a:solidFill>
                <a:latin typeface="Arial MT"/>
                <a:cs typeface="Arial MT"/>
              </a:rPr>
              <a:t>has</a:t>
            </a:r>
            <a:r>
              <a:rPr sz="2000" spc="-5" dirty="0">
                <a:solidFill>
                  <a:srgbClr val="212121"/>
                </a:solidFill>
                <a:latin typeface="Arial MT"/>
                <a:cs typeface="Arial MT"/>
              </a:rPr>
              <a:t> 1:M relationship</a:t>
            </a:r>
            <a:r>
              <a:rPr sz="2000" spc="-10" dirty="0">
                <a:solidFill>
                  <a:srgbClr val="212121"/>
                </a:solidFill>
                <a:latin typeface="Arial MT"/>
                <a:cs typeface="Arial MT"/>
              </a:rPr>
              <a:t> </a:t>
            </a:r>
            <a:r>
              <a:rPr sz="2000" spc="-5" dirty="0">
                <a:solidFill>
                  <a:srgbClr val="212121"/>
                </a:solidFill>
                <a:latin typeface="Arial MT"/>
                <a:cs typeface="Arial MT"/>
              </a:rPr>
              <a:t>with</a:t>
            </a:r>
            <a:r>
              <a:rPr sz="2000" spc="-10" dirty="0">
                <a:solidFill>
                  <a:srgbClr val="212121"/>
                </a:solidFill>
                <a:latin typeface="Arial MT"/>
                <a:cs typeface="Arial MT"/>
              </a:rPr>
              <a:t> </a:t>
            </a:r>
            <a:r>
              <a:rPr sz="2000" spc="-5" dirty="0">
                <a:solidFill>
                  <a:srgbClr val="212121"/>
                </a:solidFill>
                <a:latin typeface="Arial MT"/>
                <a:cs typeface="Arial MT"/>
              </a:rPr>
              <a:t>datafiles</a:t>
            </a:r>
            <a:endParaRPr sz="20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9D6CAE-EBFA-4DEF-A9CD-6CC364399083}"/>
              </a:ext>
            </a:extLst>
          </p:cNvPr>
          <p:cNvSpPr>
            <a:spLocks noGrp="1"/>
          </p:cNvSpPr>
          <p:nvPr>
            <p:ph type="title"/>
          </p:nvPr>
        </p:nvSpPr>
        <p:spPr/>
        <p:txBody>
          <a:bodyPr/>
          <a:lstStyle/>
          <a:p>
            <a:r>
              <a:rPr lang="en-IN" dirty="0"/>
              <a:t>Database Administration Function</a:t>
            </a:r>
          </a:p>
        </p:txBody>
      </p:sp>
      <p:sp>
        <p:nvSpPr>
          <p:cNvPr id="6" name="Content Placeholder 5">
            <a:extLst>
              <a:ext uri="{FF2B5EF4-FFF2-40B4-BE49-F238E27FC236}">
                <a16:creationId xmlns:a16="http://schemas.microsoft.com/office/drawing/2014/main" id="{4DE9D47A-4F30-4922-9665-2D46ADDEE61D}"/>
              </a:ext>
            </a:extLst>
          </p:cNvPr>
          <p:cNvSpPr>
            <a:spLocks noGrp="1"/>
          </p:cNvSpPr>
          <p:nvPr>
            <p:ph idx="1"/>
          </p:nvPr>
        </p:nvSpPr>
        <p:spPr/>
        <p:txBody>
          <a:bodyPr>
            <a:normAutofit fontScale="92500" lnSpcReduction="10000"/>
          </a:bodyPr>
          <a:lstStyle/>
          <a:p>
            <a:r>
              <a:rPr lang="en-US" dirty="0"/>
              <a:t>As the number of database applications grew, data management became an increasingly complex job, thus leading to the development of the database administration function.</a:t>
            </a:r>
          </a:p>
          <a:p>
            <a:r>
              <a:rPr lang="en-US" dirty="0"/>
              <a:t>The person responsible for the control of the centralized and shared database became known as the </a:t>
            </a:r>
            <a:r>
              <a:rPr lang="en-US" b="1" dirty="0"/>
              <a:t>database administrator (DBA).</a:t>
            </a:r>
          </a:p>
          <a:p>
            <a:r>
              <a:rPr lang="en-US" dirty="0"/>
              <a:t>The DBA function in a line position has both the responsibility and the authority to plan, define, implement, and enforce the policies, standards, and procedures used in the data administration activity.</a:t>
            </a:r>
          </a:p>
          <a:p>
            <a:r>
              <a:rPr lang="en-US" dirty="0"/>
              <a:t>The DBA function in a staff position often creates a consulting environment in which DBA is able to devise the data administration strategy but does not have the authority to enforce it.</a:t>
            </a:r>
            <a:endParaRPr lang="en-IN" dirty="0"/>
          </a:p>
        </p:txBody>
      </p:sp>
    </p:spTree>
    <p:extLst>
      <p:ext uri="{BB962C8B-B14F-4D97-AF65-F5344CB8AC3E}">
        <p14:creationId xmlns:p14="http://schemas.microsoft.com/office/powerpoint/2010/main" val="2508074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40</a:t>
            </a:fld>
            <a:endParaRPr dirty="0"/>
          </a:p>
        </p:txBody>
      </p:sp>
      <p:sp>
        <p:nvSpPr>
          <p:cNvPr id="5" name="object 5"/>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
        <p:nvSpPr>
          <p:cNvPr id="2" name="object 2"/>
          <p:cNvSpPr txBox="1">
            <a:spLocks noGrp="1"/>
          </p:cNvSpPr>
          <p:nvPr>
            <p:ph type="title"/>
          </p:nvPr>
        </p:nvSpPr>
        <p:spPr>
          <a:xfrm>
            <a:off x="1246292" y="665479"/>
            <a:ext cx="9695179" cy="505267"/>
          </a:xfrm>
          <a:prstGeom prst="rect">
            <a:avLst/>
          </a:prstGeom>
        </p:spPr>
        <p:txBody>
          <a:bodyPr vert="horz" wrap="square" lIns="0" tIns="12700" rIns="0" bIns="0" rtlCol="0">
            <a:spAutoFit/>
          </a:bodyPr>
          <a:lstStyle/>
          <a:p>
            <a:pPr marL="12700">
              <a:lnSpc>
                <a:spcPct val="100000"/>
              </a:lnSpc>
              <a:spcBef>
                <a:spcPts val="100"/>
              </a:spcBef>
            </a:pPr>
            <a:r>
              <a:rPr spc="-5" dirty="0"/>
              <a:t>Creating</a:t>
            </a:r>
            <a:r>
              <a:rPr spc="-30" dirty="0"/>
              <a:t> </a:t>
            </a:r>
            <a:r>
              <a:rPr dirty="0"/>
              <a:t>Tablespaces</a:t>
            </a:r>
            <a:r>
              <a:rPr spc="-25" dirty="0"/>
              <a:t> </a:t>
            </a:r>
            <a:r>
              <a:rPr spc="-5" dirty="0"/>
              <a:t>and</a:t>
            </a:r>
            <a:r>
              <a:rPr spc="-35" dirty="0"/>
              <a:t> </a:t>
            </a:r>
            <a:r>
              <a:rPr spc="-5" dirty="0"/>
              <a:t>Datafiles</a:t>
            </a:r>
          </a:p>
        </p:txBody>
      </p:sp>
      <p:sp>
        <p:nvSpPr>
          <p:cNvPr id="3" name="object 3"/>
          <p:cNvSpPr txBox="1"/>
          <p:nvPr/>
        </p:nvSpPr>
        <p:spPr>
          <a:xfrm>
            <a:off x="767419" y="1977644"/>
            <a:ext cx="10532533" cy="3757439"/>
          </a:xfrm>
          <a:prstGeom prst="rect">
            <a:avLst/>
          </a:prstGeom>
        </p:spPr>
        <p:txBody>
          <a:bodyPr vert="horz" wrap="square" lIns="0" tIns="12700" rIns="0" bIns="0" rtlCol="0">
            <a:spAutoFit/>
          </a:bodyPr>
          <a:lstStyle/>
          <a:p>
            <a:pPr marL="355600" marR="1856105" indent="-342900">
              <a:lnSpc>
                <a:spcPct val="100000"/>
              </a:lnSpc>
              <a:spcBef>
                <a:spcPts val="100"/>
              </a:spcBef>
              <a:buChar char="•"/>
              <a:tabLst>
                <a:tab pos="354965" algn="l"/>
                <a:tab pos="355600" algn="l"/>
              </a:tabLst>
            </a:pPr>
            <a:r>
              <a:rPr lang="en-US" sz="2000" dirty="0">
                <a:latin typeface="Arial MT"/>
                <a:cs typeface="Arial MT"/>
              </a:rPr>
              <a:t>When the DBA creates a database, Oracle automatically creates the tablespace  and datafile</a:t>
            </a:r>
          </a:p>
          <a:p>
            <a:pPr marL="355600" marR="1856105" indent="-342900">
              <a:lnSpc>
                <a:spcPct val="100000"/>
              </a:lnSpc>
              <a:spcBef>
                <a:spcPts val="100"/>
              </a:spcBef>
              <a:buChar char="•"/>
              <a:tabLst>
                <a:tab pos="354965" algn="l"/>
                <a:tab pos="355600" algn="l"/>
              </a:tabLst>
            </a:pPr>
            <a:r>
              <a:rPr lang="en-US" sz="2000" dirty="0">
                <a:latin typeface="Arial MT"/>
                <a:cs typeface="Arial MT"/>
              </a:rPr>
              <a:t>The SYSTEM tablespace is used to store the data dictionary data.</a:t>
            </a:r>
          </a:p>
          <a:p>
            <a:pPr marL="355600" marR="1856105" indent="-342900">
              <a:lnSpc>
                <a:spcPct val="100000"/>
              </a:lnSpc>
              <a:spcBef>
                <a:spcPts val="100"/>
              </a:spcBef>
              <a:buChar char="•"/>
              <a:tabLst>
                <a:tab pos="354965" algn="l"/>
                <a:tab pos="355600" algn="l"/>
              </a:tabLst>
            </a:pPr>
            <a:r>
              <a:rPr lang="en-US" sz="2000" dirty="0">
                <a:latin typeface="Arial MT"/>
                <a:cs typeface="Arial MT"/>
              </a:rPr>
              <a:t>The USERS tablespace is used to store the table data created by the end user.</a:t>
            </a:r>
          </a:p>
          <a:p>
            <a:pPr marL="355600" marR="1856105" indent="-342900">
              <a:lnSpc>
                <a:spcPct val="100000"/>
              </a:lnSpc>
              <a:spcBef>
                <a:spcPts val="100"/>
              </a:spcBef>
              <a:buChar char="•"/>
              <a:tabLst>
                <a:tab pos="354965" algn="l"/>
                <a:tab pos="355600" algn="l"/>
              </a:tabLst>
            </a:pPr>
            <a:r>
              <a:rPr lang="en-US" sz="2000" dirty="0">
                <a:latin typeface="Arial MT"/>
                <a:cs typeface="Arial MT"/>
              </a:rPr>
              <a:t>The TEMP tablespace is used to store the temporary tables and indexes created during execution of SQL statements. For example temporary tables are created when your SQL statement contain an ORDER BY,GROUP BY, or HAVING clause.</a:t>
            </a:r>
          </a:p>
          <a:p>
            <a:pPr marL="355600" marR="1856105" indent="-342900">
              <a:lnSpc>
                <a:spcPct val="100000"/>
              </a:lnSpc>
              <a:spcBef>
                <a:spcPts val="100"/>
              </a:spcBef>
              <a:buChar char="•"/>
              <a:tabLst>
                <a:tab pos="354965" algn="l"/>
                <a:tab pos="355600" algn="l"/>
              </a:tabLst>
            </a:pPr>
            <a:r>
              <a:rPr lang="en-US" sz="2000" dirty="0">
                <a:latin typeface="Arial MT"/>
                <a:cs typeface="Arial MT"/>
              </a:rPr>
              <a:t>The UNDOTBS1 tablespace is used to store database transaction recovery information. If for any reason a transaction must be rolled back, the UNDOTBS1 tablespace is used to store undo information.</a:t>
            </a:r>
            <a:endParaRPr sz="2000" dirty="0">
              <a:latin typeface="Arial MT"/>
              <a:cs typeface="Arial MT"/>
            </a:endParaRPr>
          </a:p>
        </p:txBody>
      </p:sp>
    </p:spTree>
    <p:extLst>
      <p:ext uri="{BB962C8B-B14F-4D97-AF65-F5344CB8AC3E}">
        <p14:creationId xmlns:p14="http://schemas.microsoft.com/office/powerpoint/2010/main" val="3222395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41</a:t>
            </a:fld>
            <a:endParaRPr dirty="0"/>
          </a:p>
        </p:txBody>
      </p:sp>
      <p:sp>
        <p:nvSpPr>
          <p:cNvPr id="5" name="object 5"/>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
        <p:nvSpPr>
          <p:cNvPr id="2" name="object 2"/>
          <p:cNvSpPr txBox="1">
            <a:spLocks noGrp="1"/>
          </p:cNvSpPr>
          <p:nvPr>
            <p:ph type="title"/>
          </p:nvPr>
        </p:nvSpPr>
        <p:spPr>
          <a:xfrm>
            <a:off x="1451579" y="804519"/>
            <a:ext cx="9603275" cy="997709"/>
          </a:xfrm>
          <a:prstGeom prst="rect">
            <a:avLst/>
          </a:prstGeom>
        </p:spPr>
        <p:txBody>
          <a:bodyPr vert="horz" wrap="square" lIns="0" tIns="12700" rIns="0" bIns="0" rtlCol="0">
            <a:spAutoFit/>
          </a:bodyPr>
          <a:lstStyle/>
          <a:p>
            <a:pPr marL="6350" marR="5080" algn="ctr">
              <a:lnSpc>
                <a:spcPct val="100000"/>
              </a:lnSpc>
              <a:spcBef>
                <a:spcPts val="100"/>
              </a:spcBef>
            </a:pPr>
            <a:r>
              <a:rPr spc="-5" dirty="0"/>
              <a:t>Managing </a:t>
            </a:r>
            <a:r>
              <a:rPr spc="-10" dirty="0"/>
              <a:t>the </a:t>
            </a:r>
            <a:r>
              <a:rPr spc="-5" dirty="0"/>
              <a:t>Database Objects: </a:t>
            </a:r>
            <a:r>
              <a:rPr spc="-990" dirty="0"/>
              <a:t> </a:t>
            </a:r>
            <a:r>
              <a:rPr dirty="0"/>
              <a:t>Tables, </a:t>
            </a:r>
            <a:r>
              <a:rPr spc="-5" dirty="0"/>
              <a:t>Views, </a:t>
            </a:r>
            <a:r>
              <a:rPr dirty="0"/>
              <a:t>Triggers, </a:t>
            </a:r>
            <a:r>
              <a:rPr spc="-5" dirty="0"/>
              <a:t>and </a:t>
            </a:r>
            <a:r>
              <a:rPr dirty="0"/>
              <a:t> </a:t>
            </a:r>
            <a:r>
              <a:rPr spc="-5" dirty="0"/>
              <a:t>Procedures</a:t>
            </a:r>
          </a:p>
        </p:txBody>
      </p:sp>
      <p:sp>
        <p:nvSpPr>
          <p:cNvPr id="3" name="object 3"/>
          <p:cNvSpPr txBox="1"/>
          <p:nvPr/>
        </p:nvSpPr>
        <p:spPr>
          <a:xfrm>
            <a:off x="816187" y="2123440"/>
            <a:ext cx="10524067" cy="4076629"/>
          </a:xfrm>
          <a:prstGeom prst="rect">
            <a:avLst/>
          </a:prstGeom>
        </p:spPr>
        <p:txBody>
          <a:bodyPr vert="horz" wrap="square" lIns="0" tIns="60325" rIns="0" bIns="0" rtlCol="0">
            <a:spAutoFit/>
          </a:bodyPr>
          <a:lstStyle/>
          <a:p>
            <a:pPr marL="355600" marR="533400" indent="-342900">
              <a:lnSpc>
                <a:spcPts val="3030"/>
              </a:lnSpc>
              <a:spcBef>
                <a:spcPts val="475"/>
              </a:spcBef>
              <a:buFont typeface="Arial MT"/>
              <a:buChar char="•"/>
              <a:tabLst>
                <a:tab pos="354965" algn="l"/>
                <a:tab pos="355600" algn="l"/>
              </a:tabLst>
            </a:pPr>
            <a:r>
              <a:rPr lang="en-US" sz="1600" spc="-5" dirty="0">
                <a:solidFill>
                  <a:srgbClr val="212121"/>
                </a:solidFill>
                <a:latin typeface="Arial"/>
                <a:cs typeface="Arial"/>
              </a:rPr>
              <a:t>Another important aspect of managing a database is monitoring the database objects that were created in the database.</a:t>
            </a:r>
          </a:p>
          <a:p>
            <a:pPr marL="355600" marR="533400" indent="-342900">
              <a:lnSpc>
                <a:spcPts val="3030"/>
              </a:lnSpc>
              <a:spcBef>
                <a:spcPts val="475"/>
              </a:spcBef>
              <a:buFont typeface="Arial MT"/>
              <a:buChar char="•"/>
              <a:tabLst>
                <a:tab pos="354965" algn="l"/>
                <a:tab pos="355600" algn="l"/>
              </a:tabLst>
            </a:pPr>
            <a:r>
              <a:rPr lang="en-US" sz="1600" spc="-5" dirty="0">
                <a:solidFill>
                  <a:srgbClr val="212121"/>
                </a:solidFill>
                <a:latin typeface="Arial"/>
                <a:cs typeface="Arial"/>
              </a:rPr>
              <a:t>The Oracle Enterprise Manager gives the DBA a graphical user interface to create,edit,view and delete database objects in the database. </a:t>
            </a:r>
          </a:p>
          <a:p>
            <a:pPr marL="355600" marR="533400" indent="-342900">
              <a:lnSpc>
                <a:spcPts val="3030"/>
              </a:lnSpc>
              <a:spcBef>
                <a:spcPts val="475"/>
              </a:spcBef>
              <a:buFont typeface="Arial MT"/>
              <a:buChar char="•"/>
              <a:tabLst>
                <a:tab pos="354965" algn="l"/>
                <a:tab pos="355600" algn="l"/>
              </a:tabLst>
            </a:pPr>
            <a:r>
              <a:rPr lang="en-US" sz="1600" b="1" spc="-5" dirty="0">
                <a:solidFill>
                  <a:srgbClr val="212121"/>
                </a:solidFill>
                <a:latin typeface="Arial"/>
                <a:cs typeface="Arial"/>
              </a:rPr>
              <a:t> A </a:t>
            </a:r>
            <a:r>
              <a:rPr sz="1600" b="1" spc="-5" dirty="0">
                <a:solidFill>
                  <a:srgbClr val="212121"/>
                </a:solidFill>
                <a:latin typeface="Arial"/>
                <a:cs typeface="Arial"/>
              </a:rPr>
              <a:t>Database object</a:t>
            </a:r>
            <a:r>
              <a:rPr lang="en-US" sz="1600" b="1" spc="-5" dirty="0">
                <a:solidFill>
                  <a:srgbClr val="212121"/>
                </a:solidFill>
                <a:latin typeface="Arial MT"/>
                <a:cs typeface="Arial"/>
              </a:rPr>
              <a:t> </a:t>
            </a:r>
            <a:r>
              <a:rPr lang="en-US" sz="1600" spc="-5" dirty="0">
                <a:solidFill>
                  <a:srgbClr val="212121"/>
                </a:solidFill>
                <a:latin typeface="Arial MT"/>
                <a:cs typeface="Arial"/>
              </a:rPr>
              <a:t>is basically </a:t>
            </a:r>
            <a:r>
              <a:rPr sz="1600" spc="-5" dirty="0">
                <a:solidFill>
                  <a:srgbClr val="212121"/>
                </a:solidFill>
                <a:latin typeface="Arial MT"/>
                <a:cs typeface="Arial MT"/>
              </a:rPr>
              <a:t>any object created by end </a:t>
            </a:r>
            <a:r>
              <a:rPr sz="1600" spc="-765" dirty="0">
                <a:solidFill>
                  <a:srgbClr val="212121"/>
                </a:solidFill>
                <a:latin typeface="Arial MT"/>
                <a:cs typeface="Arial MT"/>
              </a:rPr>
              <a:t> </a:t>
            </a:r>
            <a:r>
              <a:rPr sz="1600" spc="-5" dirty="0">
                <a:solidFill>
                  <a:srgbClr val="212121"/>
                </a:solidFill>
                <a:latin typeface="Arial MT"/>
                <a:cs typeface="Arial MT"/>
              </a:rPr>
              <a:t>users</a:t>
            </a:r>
            <a:r>
              <a:rPr lang="en-US" sz="1600" spc="-5" dirty="0">
                <a:solidFill>
                  <a:srgbClr val="212121"/>
                </a:solidFill>
                <a:latin typeface="Arial MT"/>
                <a:cs typeface="Arial MT"/>
              </a:rPr>
              <a:t> for example tables,views,indexes,stored procedure and triggers.</a:t>
            </a:r>
            <a:endParaRPr sz="1600" dirty="0">
              <a:latin typeface="Arial MT"/>
              <a:cs typeface="Arial MT"/>
            </a:endParaRPr>
          </a:p>
          <a:p>
            <a:pPr marL="355600" marR="491490" indent="-342900">
              <a:lnSpc>
                <a:spcPts val="3020"/>
              </a:lnSpc>
              <a:spcBef>
                <a:spcPts val="695"/>
              </a:spcBef>
              <a:buFont typeface="Arial MT"/>
              <a:buChar char="•"/>
              <a:tabLst>
                <a:tab pos="354965" algn="l"/>
                <a:tab pos="355600" algn="l"/>
              </a:tabLst>
            </a:pPr>
            <a:r>
              <a:rPr lang="en-US" sz="1600" b="1" spc="-5" dirty="0">
                <a:solidFill>
                  <a:srgbClr val="212121"/>
                </a:solidFill>
                <a:latin typeface="Arial"/>
                <a:cs typeface="Arial"/>
              </a:rPr>
              <a:t>An Oracle </a:t>
            </a:r>
            <a:r>
              <a:rPr sz="1600" b="1" spc="-5" dirty="0">
                <a:solidFill>
                  <a:srgbClr val="212121"/>
                </a:solidFill>
                <a:latin typeface="Arial"/>
                <a:cs typeface="Arial"/>
              </a:rPr>
              <a:t>Schema</a:t>
            </a:r>
            <a:r>
              <a:rPr lang="en-US" sz="1600" b="1" spc="-5" dirty="0">
                <a:solidFill>
                  <a:srgbClr val="212121"/>
                </a:solidFill>
                <a:latin typeface="Arial MT"/>
                <a:cs typeface="Arial"/>
              </a:rPr>
              <a:t> </a:t>
            </a:r>
            <a:r>
              <a:rPr lang="en-US" sz="1600" spc="-5" dirty="0">
                <a:solidFill>
                  <a:srgbClr val="212121"/>
                </a:solidFill>
                <a:latin typeface="Arial MT"/>
                <a:cs typeface="Arial"/>
              </a:rPr>
              <a:t>is a</a:t>
            </a:r>
            <a:r>
              <a:rPr sz="1600" spc="-5" dirty="0">
                <a:solidFill>
                  <a:srgbClr val="212121"/>
                </a:solidFill>
                <a:latin typeface="Arial MT"/>
                <a:cs typeface="Arial MT"/>
              </a:rPr>
              <a:t> logical section of the database that </a:t>
            </a:r>
            <a:r>
              <a:rPr sz="1600" spc="-765" dirty="0">
                <a:solidFill>
                  <a:srgbClr val="212121"/>
                </a:solidFill>
                <a:latin typeface="Arial MT"/>
                <a:cs typeface="Arial MT"/>
              </a:rPr>
              <a:t> </a:t>
            </a:r>
            <a:r>
              <a:rPr sz="1600" spc="-5" dirty="0">
                <a:solidFill>
                  <a:srgbClr val="212121"/>
                </a:solidFill>
                <a:latin typeface="Arial MT"/>
                <a:cs typeface="Arial MT"/>
              </a:rPr>
              <a:t>belongs</a:t>
            </a:r>
            <a:r>
              <a:rPr sz="1600" dirty="0">
                <a:solidFill>
                  <a:srgbClr val="212121"/>
                </a:solidFill>
                <a:latin typeface="Arial MT"/>
                <a:cs typeface="Arial MT"/>
              </a:rPr>
              <a:t> to</a:t>
            </a:r>
            <a:r>
              <a:rPr sz="1600" spc="-5" dirty="0">
                <a:solidFill>
                  <a:srgbClr val="212121"/>
                </a:solidFill>
                <a:latin typeface="Arial MT"/>
                <a:cs typeface="Arial MT"/>
              </a:rPr>
              <a:t> </a:t>
            </a:r>
            <a:r>
              <a:rPr sz="1600" dirty="0">
                <a:solidFill>
                  <a:srgbClr val="212121"/>
                </a:solidFill>
                <a:latin typeface="Arial MT"/>
                <a:cs typeface="Arial MT"/>
              </a:rPr>
              <a:t>a</a:t>
            </a:r>
            <a:r>
              <a:rPr sz="1600" spc="-10" dirty="0">
                <a:solidFill>
                  <a:srgbClr val="212121"/>
                </a:solidFill>
                <a:latin typeface="Arial MT"/>
                <a:cs typeface="Arial MT"/>
              </a:rPr>
              <a:t> </a:t>
            </a:r>
            <a:r>
              <a:rPr sz="1600" dirty="0">
                <a:solidFill>
                  <a:srgbClr val="212121"/>
                </a:solidFill>
                <a:latin typeface="Arial MT"/>
                <a:cs typeface="Arial MT"/>
              </a:rPr>
              <a:t>given</a:t>
            </a:r>
            <a:r>
              <a:rPr sz="1600" spc="-5" dirty="0">
                <a:solidFill>
                  <a:srgbClr val="212121"/>
                </a:solidFill>
                <a:latin typeface="Arial MT"/>
                <a:cs typeface="Arial MT"/>
              </a:rPr>
              <a:t> user</a:t>
            </a:r>
            <a:r>
              <a:rPr lang="en-US" sz="1600" spc="-5" dirty="0">
                <a:solidFill>
                  <a:srgbClr val="212121"/>
                </a:solidFill>
                <a:latin typeface="Arial MT"/>
                <a:cs typeface="Arial MT"/>
              </a:rPr>
              <a:t> and </a:t>
            </a:r>
            <a:r>
              <a:rPr lang="en-US" sz="1600" dirty="0">
                <a:solidFill>
                  <a:srgbClr val="212121"/>
                </a:solidFill>
                <a:latin typeface="Arial MT"/>
                <a:cs typeface="Arial MT"/>
              </a:rPr>
              <a:t> that s</a:t>
            </a:r>
            <a:r>
              <a:rPr sz="1600" dirty="0">
                <a:solidFill>
                  <a:srgbClr val="212121"/>
                </a:solidFill>
                <a:latin typeface="Arial MT"/>
                <a:cs typeface="Arial MT"/>
              </a:rPr>
              <a:t>chema</a:t>
            </a:r>
            <a:r>
              <a:rPr lang="en-US" sz="1600" dirty="0">
                <a:solidFill>
                  <a:srgbClr val="212121"/>
                </a:solidFill>
                <a:latin typeface="Arial MT"/>
                <a:cs typeface="Arial MT"/>
              </a:rPr>
              <a:t> is </a:t>
            </a:r>
            <a:r>
              <a:rPr sz="1600" spc="-5" dirty="0">
                <a:solidFill>
                  <a:srgbClr val="212121"/>
                </a:solidFill>
                <a:latin typeface="Arial MT"/>
                <a:cs typeface="Arial MT"/>
              </a:rPr>
              <a:t>identified</a:t>
            </a:r>
            <a:r>
              <a:rPr sz="1600" spc="-10" dirty="0">
                <a:solidFill>
                  <a:srgbClr val="212121"/>
                </a:solidFill>
                <a:latin typeface="Arial MT"/>
                <a:cs typeface="Arial MT"/>
              </a:rPr>
              <a:t> </a:t>
            </a:r>
            <a:r>
              <a:rPr sz="1600" spc="5" dirty="0">
                <a:solidFill>
                  <a:srgbClr val="212121"/>
                </a:solidFill>
                <a:latin typeface="Arial MT"/>
                <a:cs typeface="Arial MT"/>
              </a:rPr>
              <a:t>by</a:t>
            </a:r>
            <a:r>
              <a:rPr sz="1600" spc="-25" dirty="0">
                <a:solidFill>
                  <a:srgbClr val="212121"/>
                </a:solidFill>
                <a:latin typeface="Arial MT"/>
                <a:cs typeface="Arial MT"/>
              </a:rPr>
              <a:t> </a:t>
            </a:r>
            <a:r>
              <a:rPr sz="1600" dirty="0">
                <a:solidFill>
                  <a:srgbClr val="212121"/>
                </a:solidFill>
                <a:latin typeface="Arial MT"/>
                <a:cs typeface="Arial MT"/>
              </a:rPr>
              <a:t>a</a:t>
            </a:r>
            <a:r>
              <a:rPr sz="1600" spc="5" dirty="0">
                <a:solidFill>
                  <a:srgbClr val="212121"/>
                </a:solidFill>
                <a:latin typeface="Arial MT"/>
                <a:cs typeface="Arial MT"/>
              </a:rPr>
              <a:t> </a:t>
            </a:r>
            <a:r>
              <a:rPr sz="1600" dirty="0">
                <a:solidFill>
                  <a:srgbClr val="212121"/>
                </a:solidFill>
                <a:latin typeface="Arial MT"/>
                <a:cs typeface="Arial MT"/>
              </a:rPr>
              <a:t>username. For</a:t>
            </a:r>
            <a:r>
              <a:rPr lang="en-US" sz="1600" dirty="0">
                <a:solidFill>
                  <a:srgbClr val="212121"/>
                </a:solidFill>
                <a:latin typeface="Arial MT"/>
                <a:cs typeface="Arial MT"/>
              </a:rPr>
              <a:t> example, if the user named SYSTEM creates a VENDOR table, the table will belong to the SYSTEM schema. Within</a:t>
            </a:r>
            <a:r>
              <a:rPr sz="1600" dirty="0">
                <a:solidFill>
                  <a:srgbClr val="212121"/>
                </a:solidFill>
                <a:latin typeface="Arial MT"/>
                <a:cs typeface="Arial MT"/>
              </a:rPr>
              <a:t> </a:t>
            </a:r>
            <a:r>
              <a:rPr sz="1600" spc="-5" dirty="0">
                <a:solidFill>
                  <a:srgbClr val="212121"/>
                </a:solidFill>
                <a:latin typeface="Arial MT"/>
                <a:cs typeface="Arial MT"/>
              </a:rPr>
              <a:t>the</a:t>
            </a:r>
            <a:r>
              <a:rPr sz="1600" spc="15" dirty="0">
                <a:solidFill>
                  <a:srgbClr val="212121"/>
                </a:solidFill>
                <a:latin typeface="Arial MT"/>
                <a:cs typeface="Arial MT"/>
              </a:rPr>
              <a:t> </a:t>
            </a:r>
            <a:r>
              <a:rPr sz="1600" dirty="0">
                <a:solidFill>
                  <a:srgbClr val="212121"/>
                </a:solidFill>
                <a:latin typeface="Arial MT"/>
                <a:cs typeface="Arial MT"/>
              </a:rPr>
              <a:t>schema,</a:t>
            </a:r>
            <a:r>
              <a:rPr sz="1600" spc="-5" dirty="0">
                <a:solidFill>
                  <a:srgbClr val="212121"/>
                </a:solidFill>
                <a:latin typeface="Arial MT"/>
                <a:cs typeface="Arial MT"/>
              </a:rPr>
              <a:t> </a:t>
            </a:r>
            <a:r>
              <a:rPr sz="1600" dirty="0">
                <a:solidFill>
                  <a:srgbClr val="212121"/>
                </a:solidFill>
                <a:latin typeface="Arial MT"/>
                <a:cs typeface="Arial MT"/>
              </a:rPr>
              <a:t>users</a:t>
            </a:r>
            <a:r>
              <a:rPr sz="1600" spc="10" dirty="0">
                <a:solidFill>
                  <a:srgbClr val="212121"/>
                </a:solidFill>
                <a:latin typeface="Arial MT"/>
                <a:cs typeface="Arial MT"/>
              </a:rPr>
              <a:t> </a:t>
            </a:r>
            <a:r>
              <a:rPr sz="1600" spc="-5" dirty="0">
                <a:solidFill>
                  <a:srgbClr val="212121"/>
                </a:solidFill>
                <a:latin typeface="Arial MT"/>
                <a:cs typeface="Arial MT"/>
              </a:rPr>
              <a:t>create</a:t>
            </a:r>
            <a:r>
              <a:rPr sz="1600" dirty="0">
                <a:solidFill>
                  <a:srgbClr val="212121"/>
                </a:solidFill>
                <a:latin typeface="Arial MT"/>
                <a:cs typeface="Arial MT"/>
              </a:rPr>
              <a:t> </a:t>
            </a:r>
            <a:r>
              <a:rPr sz="1600" spc="-5" dirty="0">
                <a:solidFill>
                  <a:srgbClr val="212121"/>
                </a:solidFill>
                <a:latin typeface="Arial MT"/>
                <a:cs typeface="Arial MT"/>
              </a:rPr>
              <a:t>their</a:t>
            </a:r>
            <a:r>
              <a:rPr sz="1600" spc="5" dirty="0">
                <a:solidFill>
                  <a:srgbClr val="212121"/>
                </a:solidFill>
                <a:latin typeface="Arial MT"/>
                <a:cs typeface="Arial MT"/>
              </a:rPr>
              <a:t> </a:t>
            </a:r>
            <a:r>
              <a:rPr sz="1600" spc="-10" dirty="0">
                <a:solidFill>
                  <a:srgbClr val="212121"/>
                </a:solidFill>
                <a:latin typeface="Arial MT"/>
                <a:cs typeface="Arial MT"/>
              </a:rPr>
              <a:t>own</a:t>
            </a:r>
            <a:r>
              <a:rPr sz="1600" spc="5" dirty="0">
                <a:solidFill>
                  <a:srgbClr val="212121"/>
                </a:solidFill>
                <a:latin typeface="Arial MT"/>
                <a:cs typeface="Arial MT"/>
              </a:rPr>
              <a:t> </a:t>
            </a:r>
            <a:r>
              <a:rPr sz="1600" spc="-5" dirty="0">
                <a:solidFill>
                  <a:srgbClr val="212121"/>
                </a:solidFill>
                <a:latin typeface="Arial MT"/>
                <a:cs typeface="Arial MT"/>
              </a:rPr>
              <a:t>tables </a:t>
            </a:r>
            <a:r>
              <a:rPr sz="1600" spc="-705" dirty="0">
                <a:solidFill>
                  <a:srgbClr val="212121"/>
                </a:solidFill>
                <a:latin typeface="Arial MT"/>
                <a:cs typeface="Arial MT"/>
              </a:rPr>
              <a:t> </a:t>
            </a:r>
            <a:r>
              <a:rPr sz="1600" dirty="0">
                <a:solidFill>
                  <a:srgbClr val="212121"/>
                </a:solidFill>
                <a:latin typeface="Arial MT"/>
                <a:cs typeface="Arial MT"/>
              </a:rPr>
              <a:t>and</a:t>
            </a:r>
            <a:r>
              <a:rPr sz="1600" spc="5" dirty="0">
                <a:solidFill>
                  <a:srgbClr val="212121"/>
                </a:solidFill>
                <a:latin typeface="Arial MT"/>
                <a:cs typeface="Arial MT"/>
              </a:rPr>
              <a:t> </a:t>
            </a:r>
            <a:r>
              <a:rPr sz="1600" spc="-5" dirty="0">
                <a:solidFill>
                  <a:srgbClr val="212121"/>
                </a:solidFill>
                <a:latin typeface="Arial MT"/>
                <a:cs typeface="Arial MT"/>
              </a:rPr>
              <a:t>other</a:t>
            </a:r>
            <a:r>
              <a:rPr sz="1600" spc="-10" dirty="0">
                <a:solidFill>
                  <a:srgbClr val="212121"/>
                </a:solidFill>
                <a:latin typeface="Arial MT"/>
                <a:cs typeface="Arial MT"/>
              </a:rPr>
              <a:t> </a:t>
            </a:r>
            <a:r>
              <a:rPr sz="1600" dirty="0">
                <a:solidFill>
                  <a:srgbClr val="212121"/>
                </a:solidFill>
                <a:latin typeface="Arial MT"/>
                <a:cs typeface="Arial MT"/>
              </a:rPr>
              <a:t>objects</a:t>
            </a:r>
            <a:r>
              <a:rPr lang="en-US" sz="1600" dirty="0">
                <a:solidFill>
                  <a:srgbClr val="212121"/>
                </a:solidFill>
                <a:latin typeface="Arial MT"/>
                <a:cs typeface="Arial MT"/>
              </a:rPr>
              <a:t> </a:t>
            </a:r>
            <a:r>
              <a:rPr sz="1600" spc="-5" dirty="0">
                <a:solidFill>
                  <a:srgbClr val="212121"/>
                </a:solidFill>
                <a:latin typeface="Arial MT"/>
                <a:cs typeface="Arial MT"/>
              </a:rPr>
              <a:t>Normally, users</a:t>
            </a:r>
            <a:r>
              <a:rPr sz="1600" spc="5" dirty="0">
                <a:solidFill>
                  <a:srgbClr val="212121"/>
                </a:solidFill>
                <a:latin typeface="Arial MT"/>
                <a:cs typeface="Arial MT"/>
              </a:rPr>
              <a:t> </a:t>
            </a:r>
            <a:r>
              <a:rPr sz="1600" spc="-5" dirty="0">
                <a:solidFill>
                  <a:srgbClr val="212121"/>
                </a:solidFill>
                <a:latin typeface="Arial MT"/>
                <a:cs typeface="Arial MT"/>
              </a:rPr>
              <a:t>authorized</a:t>
            </a:r>
            <a:r>
              <a:rPr sz="1600" dirty="0">
                <a:solidFill>
                  <a:srgbClr val="212121"/>
                </a:solidFill>
                <a:latin typeface="Arial MT"/>
                <a:cs typeface="Arial MT"/>
              </a:rPr>
              <a:t> to</a:t>
            </a:r>
            <a:r>
              <a:rPr sz="1600" spc="-5" dirty="0">
                <a:solidFill>
                  <a:srgbClr val="212121"/>
                </a:solidFill>
                <a:latin typeface="Arial MT"/>
                <a:cs typeface="Arial MT"/>
              </a:rPr>
              <a:t> access</a:t>
            </a:r>
            <a:r>
              <a:rPr sz="1600" spc="5" dirty="0">
                <a:solidFill>
                  <a:srgbClr val="212121"/>
                </a:solidFill>
                <a:latin typeface="Arial MT"/>
                <a:cs typeface="Arial MT"/>
              </a:rPr>
              <a:t> </a:t>
            </a:r>
            <a:r>
              <a:rPr sz="1600" spc="-5" dirty="0">
                <a:solidFill>
                  <a:srgbClr val="212121"/>
                </a:solidFill>
                <a:latin typeface="Arial MT"/>
                <a:cs typeface="Arial MT"/>
              </a:rPr>
              <a:t>only</a:t>
            </a:r>
            <a:r>
              <a:rPr sz="1600" spc="-15" dirty="0">
                <a:solidFill>
                  <a:srgbClr val="212121"/>
                </a:solidFill>
                <a:latin typeface="Arial MT"/>
                <a:cs typeface="Arial MT"/>
              </a:rPr>
              <a:t> </a:t>
            </a:r>
            <a:r>
              <a:rPr sz="1600" spc="-5" dirty="0">
                <a:solidFill>
                  <a:srgbClr val="212121"/>
                </a:solidFill>
                <a:latin typeface="Arial MT"/>
                <a:cs typeface="Arial MT"/>
              </a:rPr>
              <a:t>the </a:t>
            </a:r>
            <a:r>
              <a:rPr sz="1600" spc="-765" dirty="0">
                <a:solidFill>
                  <a:srgbClr val="212121"/>
                </a:solidFill>
                <a:latin typeface="Arial MT"/>
                <a:cs typeface="Arial MT"/>
              </a:rPr>
              <a:t> </a:t>
            </a:r>
            <a:r>
              <a:rPr sz="1600" spc="-5" dirty="0">
                <a:solidFill>
                  <a:srgbClr val="212121"/>
                </a:solidFill>
                <a:latin typeface="Arial MT"/>
                <a:cs typeface="Arial MT"/>
              </a:rPr>
              <a:t>objects</a:t>
            </a:r>
            <a:r>
              <a:rPr sz="1600" dirty="0">
                <a:solidFill>
                  <a:srgbClr val="212121"/>
                </a:solidFill>
                <a:latin typeface="Arial MT"/>
                <a:cs typeface="Arial MT"/>
              </a:rPr>
              <a:t> </a:t>
            </a:r>
            <a:r>
              <a:rPr sz="1600" spc="-5" dirty="0">
                <a:solidFill>
                  <a:srgbClr val="212121"/>
                </a:solidFill>
                <a:latin typeface="Arial MT"/>
                <a:cs typeface="Arial MT"/>
              </a:rPr>
              <a:t>that</a:t>
            </a:r>
            <a:r>
              <a:rPr sz="1600" dirty="0">
                <a:solidFill>
                  <a:srgbClr val="212121"/>
                </a:solidFill>
                <a:latin typeface="Arial MT"/>
                <a:cs typeface="Arial MT"/>
              </a:rPr>
              <a:t> </a:t>
            </a:r>
            <a:r>
              <a:rPr sz="1600" spc="-5" dirty="0">
                <a:solidFill>
                  <a:srgbClr val="212121"/>
                </a:solidFill>
                <a:latin typeface="Arial MT"/>
                <a:cs typeface="Arial MT"/>
              </a:rPr>
              <a:t>belong</a:t>
            </a:r>
            <a:r>
              <a:rPr sz="1600" spc="-10" dirty="0">
                <a:solidFill>
                  <a:srgbClr val="212121"/>
                </a:solidFill>
                <a:latin typeface="Arial MT"/>
                <a:cs typeface="Arial MT"/>
              </a:rPr>
              <a:t> </a:t>
            </a:r>
            <a:r>
              <a:rPr sz="1600" dirty="0">
                <a:solidFill>
                  <a:srgbClr val="212121"/>
                </a:solidFill>
                <a:latin typeface="Arial MT"/>
                <a:cs typeface="Arial MT"/>
              </a:rPr>
              <a:t>to</a:t>
            </a:r>
            <a:r>
              <a:rPr sz="1600" spc="10" dirty="0">
                <a:solidFill>
                  <a:srgbClr val="212121"/>
                </a:solidFill>
                <a:latin typeface="Arial MT"/>
                <a:cs typeface="Arial MT"/>
              </a:rPr>
              <a:t> </a:t>
            </a:r>
            <a:r>
              <a:rPr sz="1600" spc="-5" dirty="0">
                <a:solidFill>
                  <a:srgbClr val="212121"/>
                </a:solidFill>
                <a:latin typeface="Arial MT"/>
                <a:cs typeface="Arial MT"/>
              </a:rPr>
              <a:t>their own schemas</a:t>
            </a:r>
            <a:endParaRPr sz="1600" dirty="0">
              <a:latin typeface="Arial MT"/>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42</a:t>
            </a:fld>
            <a:endParaRPr dirty="0"/>
          </a:p>
        </p:txBody>
      </p:sp>
      <p:sp>
        <p:nvSpPr>
          <p:cNvPr id="5" name="object 5"/>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
        <p:nvSpPr>
          <p:cNvPr id="2" name="object 2"/>
          <p:cNvSpPr txBox="1">
            <a:spLocks noGrp="1"/>
          </p:cNvSpPr>
          <p:nvPr>
            <p:ph type="title"/>
          </p:nvPr>
        </p:nvSpPr>
        <p:spPr>
          <a:xfrm>
            <a:off x="1374900" y="271653"/>
            <a:ext cx="9442199" cy="1043874"/>
          </a:xfrm>
          <a:prstGeom prst="rect">
            <a:avLst/>
          </a:prstGeom>
        </p:spPr>
        <p:txBody>
          <a:bodyPr vert="horz" wrap="square" lIns="0" tIns="58419" rIns="0" bIns="0" rtlCol="0">
            <a:spAutoFit/>
          </a:bodyPr>
          <a:lstStyle/>
          <a:p>
            <a:pPr marL="1221105" marR="5080" indent="-52069">
              <a:lnSpc>
                <a:spcPct val="100000"/>
              </a:lnSpc>
              <a:spcBef>
                <a:spcPts val="100"/>
              </a:spcBef>
            </a:pPr>
            <a:r>
              <a:rPr spc="-5" dirty="0"/>
              <a:t>Managing Users and </a:t>
            </a:r>
            <a:r>
              <a:rPr spc="-990" dirty="0"/>
              <a:t> </a:t>
            </a:r>
            <a:r>
              <a:rPr spc="-5" dirty="0"/>
              <a:t>Establishing</a:t>
            </a:r>
            <a:r>
              <a:rPr spc="-70" dirty="0"/>
              <a:t> </a:t>
            </a:r>
            <a:r>
              <a:rPr spc="-5" dirty="0"/>
              <a:t>Security</a:t>
            </a:r>
          </a:p>
        </p:txBody>
      </p:sp>
      <p:sp>
        <p:nvSpPr>
          <p:cNvPr id="3" name="object 3"/>
          <p:cNvSpPr txBox="1"/>
          <p:nvPr/>
        </p:nvSpPr>
        <p:spPr>
          <a:xfrm>
            <a:off x="816187" y="1620519"/>
            <a:ext cx="10284460" cy="3719673"/>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endParaRPr lang="en-US" sz="2000" b="1" spc="-5" dirty="0">
              <a:solidFill>
                <a:srgbClr val="212121"/>
              </a:solidFill>
              <a:latin typeface="Arial"/>
              <a:cs typeface="Arial"/>
            </a:endParaRPr>
          </a:p>
          <a:p>
            <a:pPr marL="355600" indent="-342900">
              <a:lnSpc>
                <a:spcPct val="100000"/>
              </a:lnSpc>
              <a:spcBef>
                <a:spcPts val="800"/>
              </a:spcBef>
              <a:buFont typeface="Arial MT"/>
              <a:buChar char="•"/>
              <a:tabLst>
                <a:tab pos="354965" algn="l"/>
                <a:tab pos="355600" algn="l"/>
              </a:tabLst>
            </a:pPr>
            <a:r>
              <a:rPr lang="en-US" sz="2000" spc="-5" dirty="0">
                <a:solidFill>
                  <a:srgbClr val="212121"/>
                </a:solidFill>
                <a:latin typeface="Arial"/>
                <a:cs typeface="Arial"/>
              </a:rPr>
              <a:t>One of the most common database administration activities is creating and managing database users</a:t>
            </a:r>
            <a:r>
              <a:rPr lang="en-US" sz="2000" b="1" spc="-5" dirty="0">
                <a:solidFill>
                  <a:srgbClr val="212121"/>
                </a:solidFill>
                <a:latin typeface="Arial"/>
                <a:cs typeface="Arial"/>
              </a:rPr>
              <a:t>.</a:t>
            </a:r>
          </a:p>
          <a:p>
            <a:pPr marL="355600" indent="-342900">
              <a:lnSpc>
                <a:spcPct val="100000"/>
              </a:lnSpc>
              <a:spcBef>
                <a:spcPts val="800"/>
              </a:spcBef>
              <a:buFont typeface="Arial MT"/>
              <a:buChar char="•"/>
              <a:tabLst>
                <a:tab pos="354965" algn="l"/>
                <a:tab pos="355600" algn="l"/>
              </a:tabLst>
            </a:pPr>
            <a:r>
              <a:rPr lang="en-US" sz="2000" spc="-5" dirty="0">
                <a:solidFill>
                  <a:srgbClr val="212121"/>
                </a:solidFill>
                <a:latin typeface="Arial"/>
                <a:cs typeface="Arial"/>
              </a:rPr>
              <a:t>The security section of the Oracle Enterprise Manager’s Administration page enables the DBA to create users,roles,and profiles. </a:t>
            </a:r>
          </a:p>
          <a:p>
            <a:pPr marL="355600" indent="-342900">
              <a:lnSpc>
                <a:spcPct val="100000"/>
              </a:lnSpc>
              <a:spcBef>
                <a:spcPts val="800"/>
              </a:spcBef>
              <a:buFont typeface="Arial MT"/>
              <a:buChar char="•"/>
              <a:tabLst>
                <a:tab pos="354965" algn="l"/>
                <a:tab pos="355600" algn="l"/>
              </a:tabLst>
            </a:pPr>
            <a:r>
              <a:rPr lang="en-US" sz="2000" b="1" spc="-5" dirty="0">
                <a:solidFill>
                  <a:srgbClr val="212121"/>
                </a:solidFill>
                <a:latin typeface="Arial"/>
                <a:cs typeface="Arial"/>
              </a:rPr>
              <a:t>A </a:t>
            </a:r>
            <a:r>
              <a:rPr sz="2000" b="1" spc="-5" dirty="0">
                <a:solidFill>
                  <a:srgbClr val="212121"/>
                </a:solidFill>
                <a:latin typeface="Arial"/>
                <a:cs typeface="Arial"/>
              </a:rPr>
              <a:t>User</a:t>
            </a:r>
            <a:r>
              <a:rPr lang="en-US" sz="2000" b="1" spc="-5" dirty="0">
                <a:solidFill>
                  <a:srgbClr val="212121"/>
                </a:solidFill>
                <a:latin typeface="Arial"/>
                <a:cs typeface="Arial"/>
              </a:rPr>
              <a:t> </a:t>
            </a:r>
            <a:r>
              <a:rPr lang="en-US" sz="2000" spc="-5" dirty="0">
                <a:solidFill>
                  <a:srgbClr val="212121"/>
                </a:solidFill>
                <a:latin typeface="Arial"/>
                <a:cs typeface="Arial"/>
              </a:rPr>
              <a:t>is </a:t>
            </a:r>
            <a:r>
              <a:rPr sz="2000" spc="-5" dirty="0">
                <a:solidFill>
                  <a:srgbClr val="212121"/>
                </a:solidFill>
                <a:latin typeface="Arial"/>
                <a:cs typeface="Arial"/>
              </a:rPr>
              <a:t>uniquely identifiable object</a:t>
            </a:r>
            <a:r>
              <a:rPr lang="en-US" sz="2000" spc="-5" dirty="0">
                <a:solidFill>
                  <a:srgbClr val="212121"/>
                </a:solidFill>
                <a:latin typeface="Arial"/>
                <a:cs typeface="Arial"/>
              </a:rPr>
              <a:t> that a</a:t>
            </a:r>
            <a:r>
              <a:rPr sz="2000" spc="-5" dirty="0">
                <a:solidFill>
                  <a:srgbClr val="212121"/>
                </a:solidFill>
                <a:latin typeface="Arial"/>
                <a:cs typeface="Arial"/>
              </a:rPr>
              <a:t>llows a g</a:t>
            </a:r>
            <a:r>
              <a:rPr lang="en-US" sz="2000" spc="-5" dirty="0">
                <a:solidFill>
                  <a:srgbClr val="212121"/>
                </a:solidFill>
                <a:latin typeface="Arial"/>
                <a:cs typeface="Arial"/>
              </a:rPr>
              <a:t>i</a:t>
            </a:r>
            <a:r>
              <a:rPr sz="2000" spc="-5" dirty="0">
                <a:solidFill>
                  <a:srgbClr val="212121"/>
                </a:solidFill>
                <a:latin typeface="Arial"/>
                <a:cs typeface="Arial"/>
              </a:rPr>
              <a:t>ven person to log on to the database</a:t>
            </a:r>
          </a:p>
          <a:p>
            <a:pPr marL="355600" marR="249554" indent="-342900">
              <a:lnSpc>
                <a:spcPts val="3350"/>
              </a:lnSpc>
              <a:spcBef>
                <a:spcPts val="820"/>
              </a:spcBef>
              <a:buFont typeface="Arial MT"/>
              <a:buChar char="•"/>
              <a:tabLst>
                <a:tab pos="354965" algn="l"/>
                <a:tab pos="355600" algn="l"/>
              </a:tabLst>
            </a:pPr>
            <a:r>
              <a:rPr lang="en-US" sz="2000" b="1" spc="-5" dirty="0">
                <a:solidFill>
                  <a:srgbClr val="212121"/>
                </a:solidFill>
                <a:latin typeface="Arial"/>
                <a:cs typeface="Arial"/>
              </a:rPr>
              <a:t>A </a:t>
            </a:r>
            <a:r>
              <a:rPr sz="2000" b="1" spc="-5" dirty="0">
                <a:solidFill>
                  <a:srgbClr val="212121"/>
                </a:solidFill>
                <a:latin typeface="Arial"/>
                <a:cs typeface="Arial"/>
              </a:rPr>
              <a:t>Role</a:t>
            </a:r>
            <a:r>
              <a:rPr lang="en-US" sz="2000" b="1" spc="-5" dirty="0">
                <a:solidFill>
                  <a:srgbClr val="212121"/>
                </a:solidFill>
                <a:latin typeface="Arial"/>
                <a:cs typeface="Arial"/>
              </a:rPr>
              <a:t> </a:t>
            </a:r>
            <a:r>
              <a:rPr lang="en-US" sz="2000" spc="-5" dirty="0">
                <a:solidFill>
                  <a:srgbClr val="212121"/>
                </a:solidFill>
                <a:latin typeface="Arial"/>
                <a:cs typeface="Arial"/>
              </a:rPr>
              <a:t>is </a:t>
            </a:r>
            <a:r>
              <a:rPr sz="2000" spc="-5" dirty="0">
                <a:solidFill>
                  <a:srgbClr val="212121"/>
                </a:solidFill>
                <a:latin typeface="Arial"/>
                <a:cs typeface="Arial"/>
              </a:rPr>
              <a:t>a named collection of database access  privileges</a:t>
            </a:r>
            <a:r>
              <a:rPr lang="en-US" sz="2000" spc="-5" dirty="0">
                <a:solidFill>
                  <a:srgbClr val="212121"/>
                </a:solidFill>
                <a:latin typeface="Arial"/>
                <a:cs typeface="Arial"/>
              </a:rPr>
              <a:t> that a</a:t>
            </a:r>
            <a:r>
              <a:rPr sz="2000" spc="-5" dirty="0">
                <a:solidFill>
                  <a:srgbClr val="212121"/>
                </a:solidFill>
                <a:latin typeface="Arial"/>
                <a:cs typeface="Arial"/>
              </a:rPr>
              <a:t>uthorizes a user to connect to the database  and use system resources. Example</a:t>
            </a:r>
            <a:r>
              <a:rPr lang="en-US" sz="2000" spc="-5" dirty="0">
                <a:solidFill>
                  <a:srgbClr val="212121"/>
                </a:solidFill>
                <a:latin typeface="Arial"/>
                <a:cs typeface="Arial"/>
              </a:rPr>
              <a:t> of roles are as follows:</a:t>
            </a:r>
          </a:p>
          <a:p>
            <a:pPr marL="12700" marR="249554">
              <a:lnSpc>
                <a:spcPts val="3350"/>
              </a:lnSpc>
              <a:spcBef>
                <a:spcPts val="820"/>
              </a:spcBef>
              <a:tabLst>
                <a:tab pos="354965" algn="l"/>
                <a:tab pos="355600" algn="l"/>
              </a:tabLst>
            </a:pPr>
            <a:r>
              <a:rPr lang="en-US" sz="2000" spc="-5" dirty="0">
                <a:solidFill>
                  <a:srgbClr val="212121"/>
                </a:solidFill>
                <a:latin typeface="Arial"/>
                <a:cs typeface="Arial"/>
              </a:rPr>
              <a:t>       </a:t>
            </a:r>
            <a:endParaRPr sz="2000" spc="-5" dirty="0">
              <a:solidFill>
                <a:srgbClr val="212121"/>
              </a:solidFill>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43</a:t>
            </a:fld>
            <a:endParaRPr dirty="0"/>
          </a:p>
        </p:txBody>
      </p:sp>
      <p:sp>
        <p:nvSpPr>
          <p:cNvPr id="5" name="object 5"/>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
        <p:nvSpPr>
          <p:cNvPr id="2" name="object 2"/>
          <p:cNvSpPr txBox="1">
            <a:spLocks noGrp="1"/>
          </p:cNvSpPr>
          <p:nvPr>
            <p:ph type="title"/>
          </p:nvPr>
        </p:nvSpPr>
        <p:spPr>
          <a:xfrm>
            <a:off x="1374900" y="271653"/>
            <a:ext cx="9442199" cy="1043874"/>
          </a:xfrm>
          <a:prstGeom prst="rect">
            <a:avLst/>
          </a:prstGeom>
        </p:spPr>
        <p:txBody>
          <a:bodyPr vert="horz" wrap="square" lIns="0" tIns="58419" rIns="0" bIns="0" rtlCol="0">
            <a:spAutoFit/>
          </a:bodyPr>
          <a:lstStyle/>
          <a:p>
            <a:pPr marL="1221105" marR="5080" indent="-52069">
              <a:lnSpc>
                <a:spcPct val="100000"/>
              </a:lnSpc>
              <a:spcBef>
                <a:spcPts val="100"/>
              </a:spcBef>
            </a:pPr>
            <a:r>
              <a:rPr spc="-5" dirty="0"/>
              <a:t>Managing Users and </a:t>
            </a:r>
            <a:r>
              <a:rPr spc="-990" dirty="0"/>
              <a:t> </a:t>
            </a:r>
            <a:r>
              <a:rPr spc="-5" dirty="0"/>
              <a:t>Establishing</a:t>
            </a:r>
            <a:r>
              <a:rPr spc="-70" dirty="0"/>
              <a:t> </a:t>
            </a:r>
            <a:r>
              <a:rPr spc="-5" dirty="0"/>
              <a:t>Security</a:t>
            </a:r>
          </a:p>
        </p:txBody>
      </p:sp>
      <p:sp>
        <p:nvSpPr>
          <p:cNvPr id="3" name="object 3"/>
          <p:cNvSpPr txBox="1"/>
          <p:nvPr/>
        </p:nvSpPr>
        <p:spPr>
          <a:xfrm>
            <a:off x="816187" y="1620519"/>
            <a:ext cx="10284460" cy="4360874"/>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endParaRPr lang="en-US" sz="2000" b="1" spc="-5" dirty="0">
              <a:solidFill>
                <a:srgbClr val="212121"/>
              </a:solidFill>
              <a:latin typeface="Arial"/>
              <a:cs typeface="Arial"/>
            </a:endParaRPr>
          </a:p>
          <a:p>
            <a:pPr marL="12700" marR="249554">
              <a:lnSpc>
                <a:spcPts val="3350"/>
              </a:lnSpc>
              <a:spcBef>
                <a:spcPts val="820"/>
              </a:spcBef>
              <a:tabLst>
                <a:tab pos="354965" algn="l"/>
                <a:tab pos="355600" algn="l"/>
              </a:tabLst>
            </a:pPr>
            <a:r>
              <a:rPr lang="en-US" sz="2000" spc="-5" dirty="0">
                <a:solidFill>
                  <a:srgbClr val="212121"/>
                </a:solidFill>
                <a:latin typeface="Arial"/>
                <a:cs typeface="Arial"/>
              </a:rPr>
              <a:t>       -CONNECT allows a user to connect to the database and create and modify 		  	    tables, views and other data-related objects</a:t>
            </a:r>
          </a:p>
          <a:p>
            <a:pPr marL="12700" marR="249554">
              <a:lnSpc>
                <a:spcPts val="3350"/>
              </a:lnSpc>
              <a:spcBef>
                <a:spcPts val="820"/>
              </a:spcBef>
              <a:tabLst>
                <a:tab pos="354965" algn="l"/>
                <a:tab pos="355600" algn="l"/>
              </a:tabLst>
            </a:pPr>
            <a:r>
              <a:rPr lang="en-US" sz="2000" spc="-5" dirty="0">
                <a:solidFill>
                  <a:srgbClr val="212121"/>
                </a:solidFill>
                <a:latin typeface="Arial"/>
                <a:cs typeface="Arial"/>
              </a:rPr>
              <a:t>       -RESOURCE allows a user to create </a:t>
            </a:r>
            <a:r>
              <a:rPr lang="en-US" sz="2000" spc="-5" dirty="0" err="1">
                <a:solidFill>
                  <a:srgbClr val="212121"/>
                </a:solidFill>
                <a:latin typeface="Arial"/>
                <a:cs typeface="Arial"/>
              </a:rPr>
              <a:t>triggers,procedures</a:t>
            </a:r>
            <a:r>
              <a:rPr lang="en-US" sz="2000" spc="-5" dirty="0">
                <a:solidFill>
                  <a:srgbClr val="212121"/>
                </a:solidFill>
                <a:latin typeface="Arial"/>
                <a:cs typeface="Arial"/>
              </a:rPr>
              <a:t> and other data 			    	    management objects</a:t>
            </a:r>
          </a:p>
          <a:p>
            <a:pPr marL="12700" marR="249554">
              <a:lnSpc>
                <a:spcPts val="3350"/>
              </a:lnSpc>
              <a:spcBef>
                <a:spcPts val="820"/>
              </a:spcBef>
              <a:tabLst>
                <a:tab pos="354965" algn="l"/>
                <a:tab pos="355600" algn="l"/>
              </a:tabLst>
            </a:pPr>
            <a:r>
              <a:rPr lang="en-US" sz="2000" spc="-5" dirty="0">
                <a:solidFill>
                  <a:srgbClr val="212121"/>
                </a:solidFill>
                <a:latin typeface="Arial"/>
                <a:cs typeface="Arial"/>
              </a:rPr>
              <a:t>       -DBA gives the user database administration privileges.</a:t>
            </a:r>
          </a:p>
          <a:p>
            <a:pPr marL="12700" marR="249554">
              <a:lnSpc>
                <a:spcPts val="3350"/>
              </a:lnSpc>
              <a:spcBef>
                <a:spcPts val="820"/>
              </a:spcBef>
              <a:tabLst>
                <a:tab pos="354965" algn="l"/>
                <a:tab pos="355600" algn="l"/>
              </a:tabLst>
            </a:pPr>
            <a:r>
              <a:rPr lang="en-US" sz="2000" b="1" spc="-5" dirty="0">
                <a:solidFill>
                  <a:srgbClr val="212121"/>
                </a:solidFill>
                <a:latin typeface="Arial"/>
                <a:cs typeface="Arial"/>
              </a:rPr>
              <a:t>A Profile </a:t>
            </a:r>
            <a:r>
              <a:rPr lang="en-US" sz="2000" spc="-5" dirty="0">
                <a:solidFill>
                  <a:srgbClr val="212121"/>
                </a:solidFill>
                <a:latin typeface="Arial"/>
                <a:cs typeface="Arial"/>
              </a:rPr>
              <a:t>is a named collection of setting that control how much of the database resource a given user can use.</a:t>
            </a:r>
          </a:p>
          <a:p>
            <a:pPr marL="12700" marR="249554">
              <a:lnSpc>
                <a:spcPts val="3350"/>
              </a:lnSpc>
              <a:spcBef>
                <a:spcPts val="820"/>
              </a:spcBef>
              <a:tabLst>
                <a:tab pos="354965" algn="l"/>
                <a:tab pos="355600" algn="l"/>
              </a:tabLst>
            </a:pPr>
            <a:r>
              <a:rPr lang="en-US" sz="2000" spc="-5" dirty="0">
                <a:solidFill>
                  <a:srgbClr val="212121"/>
                </a:solidFill>
                <a:latin typeface="Arial"/>
                <a:cs typeface="Arial"/>
              </a:rPr>
              <a:t>  </a:t>
            </a:r>
          </a:p>
        </p:txBody>
      </p:sp>
    </p:spTree>
    <p:extLst>
      <p:ext uri="{BB962C8B-B14F-4D97-AF65-F5344CB8AC3E}">
        <p14:creationId xmlns:p14="http://schemas.microsoft.com/office/powerpoint/2010/main" val="2257702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44</a:t>
            </a:fld>
            <a:endParaRPr dirty="0"/>
          </a:p>
        </p:txBody>
      </p:sp>
      <p:sp>
        <p:nvSpPr>
          <p:cNvPr id="5" name="object 5"/>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
        <p:nvSpPr>
          <p:cNvPr id="2" name="object 2"/>
          <p:cNvSpPr txBox="1">
            <a:spLocks noGrp="1"/>
          </p:cNvSpPr>
          <p:nvPr>
            <p:ph type="title"/>
          </p:nvPr>
        </p:nvSpPr>
        <p:spPr>
          <a:xfrm>
            <a:off x="1374900" y="271653"/>
            <a:ext cx="9442199" cy="1043874"/>
          </a:xfrm>
          <a:prstGeom prst="rect">
            <a:avLst/>
          </a:prstGeom>
        </p:spPr>
        <p:txBody>
          <a:bodyPr vert="horz" wrap="square" lIns="0" tIns="58419" rIns="0" bIns="0" rtlCol="0">
            <a:spAutoFit/>
          </a:bodyPr>
          <a:lstStyle/>
          <a:p>
            <a:pPr marL="1221105" marR="5080" indent="-52069">
              <a:lnSpc>
                <a:spcPct val="100000"/>
              </a:lnSpc>
              <a:spcBef>
                <a:spcPts val="100"/>
              </a:spcBef>
            </a:pPr>
            <a:r>
              <a:rPr spc="-5" dirty="0"/>
              <a:t>Managing Users and </a:t>
            </a:r>
            <a:r>
              <a:rPr spc="-990" dirty="0"/>
              <a:t> </a:t>
            </a:r>
            <a:r>
              <a:rPr spc="-5" dirty="0"/>
              <a:t>Establishing</a:t>
            </a:r>
            <a:r>
              <a:rPr spc="-70" dirty="0"/>
              <a:t> </a:t>
            </a:r>
            <a:r>
              <a:rPr spc="-5" dirty="0"/>
              <a:t>Security</a:t>
            </a:r>
          </a:p>
        </p:txBody>
      </p:sp>
      <p:sp>
        <p:nvSpPr>
          <p:cNvPr id="3" name="object 3"/>
          <p:cNvSpPr txBox="1"/>
          <p:nvPr/>
        </p:nvSpPr>
        <p:spPr>
          <a:xfrm>
            <a:off x="816187" y="1620519"/>
            <a:ext cx="10284460" cy="382226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endParaRPr lang="en-US" sz="2000" b="1" spc="-5" dirty="0">
              <a:solidFill>
                <a:srgbClr val="212121"/>
              </a:solidFill>
              <a:latin typeface="Arial"/>
              <a:cs typeface="Arial"/>
            </a:endParaRPr>
          </a:p>
          <a:p>
            <a:pPr marL="12700" marR="249554">
              <a:lnSpc>
                <a:spcPts val="3350"/>
              </a:lnSpc>
              <a:spcBef>
                <a:spcPts val="820"/>
              </a:spcBef>
              <a:tabLst>
                <a:tab pos="354965" algn="l"/>
                <a:tab pos="355600" algn="l"/>
              </a:tabLst>
            </a:pPr>
            <a:r>
              <a:rPr lang="en-US" sz="2000" spc="-5" dirty="0">
                <a:solidFill>
                  <a:srgbClr val="212121"/>
                </a:solidFill>
                <a:latin typeface="Arial"/>
                <a:cs typeface="Arial"/>
              </a:rPr>
              <a:t>To create a new </a:t>
            </a:r>
            <a:r>
              <a:rPr lang="en-US" sz="2000" spc="-5" dirty="0" err="1">
                <a:solidFill>
                  <a:srgbClr val="212121"/>
                </a:solidFill>
                <a:latin typeface="Arial"/>
                <a:cs typeface="Arial"/>
              </a:rPr>
              <a:t>user,the</a:t>
            </a:r>
            <a:r>
              <a:rPr lang="en-US" sz="2000" spc="-5" dirty="0">
                <a:solidFill>
                  <a:srgbClr val="212121"/>
                </a:solidFill>
                <a:latin typeface="Arial"/>
                <a:cs typeface="Arial"/>
              </a:rPr>
              <a:t> DBA uses the Create </a:t>
            </a:r>
            <a:r>
              <a:rPr lang="en-US" sz="2000" spc="-5" dirty="0" err="1">
                <a:solidFill>
                  <a:srgbClr val="212121"/>
                </a:solidFill>
                <a:latin typeface="Arial"/>
                <a:cs typeface="Arial"/>
              </a:rPr>
              <a:t>Uswer</a:t>
            </a:r>
            <a:r>
              <a:rPr lang="en-US" sz="2000" spc="-5" dirty="0">
                <a:solidFill>
                  <a:srgbClr val="212121"/>
                </a:solidFill>
                <a:latin typeface="Arial"/>
                <a:cs typeface="Arial"/>
              </a:rPr>
              <a:t> page .</a:t>
            </a:r>
          </a:p>
          <a:p>
            <a:pPr marL="355600" marR="249554" indent="-342900">
              <a:lnSpc>
                <a:spcPts val="3350"/>
              </a:lnSpc>
              <a:spcBef>
                <a:spcPts val="820"/>
              </a:spcBef>
              <a:buFont typeface="Arial" panose="020B0604020202020204" pitchFamily="34" charset="0"/>
              <a:buChar char="•"/>
              <a:tabLst>
                <a:tab pos="354965" algn="l"/>
                <a:tab pos="355600" algn="l"/>
              </a:tabLst>
            </a:pPr>
            <a:r>
              <a:rPr lang="en-US" sz="2000" spc="-5" dirty="0">
                <a:solidFill>
                  <a:srgbClr val="212121"/>
                </a:solidFill>
                <a:latin typeface="Arial"/>
                <a:cs typeface="Arial"/>
              </a:rPr>
              <a:t>The General link allows the DBA to assign the </a:t>
            </a:r>
            <a:r>
              <a:rPr lang="en-US" sz="2000" spc="-5" dirty="0" err="1">
                <a:solidFill>
                  <a:srgbClr val="212121"/>
                </a:solidFill>
                <a:latin typeface="Arial"/>
                <a:cs typeface="Arial"/>
              </a:rPr>
              <a:t>name,profile</a:t>
            </a:r>
            <a:r>
              <a:rPr lang="en-US" sz="2000" spc="-5" dirty="0">
                <a:solidFill>
                  <a:srgbClr val="212121"/>
                </a:solidFill>
                <a:latin typeface="Arial"/>
                <a:cs typeface="Arial"/>
              </a:rPr>
              <a:t> and password to the new </a:t>
            </a:r>
            <a:r>
              <a:rPr lang="en-US" sz="2000" spc="-5" dirty="0" err="1">
                <a:solidFill>
                  <a:srgbClr val="212121"/>
                </a:solidFill>
                <a:latin typeface="Arial"/>
                <a:cs typeface="Arial"/>
              </a:rPr>
              <a:t>user.Also</a:t>
            </a:r>
            <a:r>
              <a:rPr lang="en-US" sz="2000" spc="-5" dirty="0">
                <a:solidFill>
                  <a:srgbClr val="212121"/>
                </a:solidFill>
                <a:latin typeface="Arial"/>
                <a:cs typeface="Arial"/>
              </a:rPr>
              <a:t> in this </a:t>
            </a:r>
            <a:r>
              <a:rPr lang="en-US" sz="2000" spc="-5" dirty="0" err="1">
                <a:solidFill>
                  <a:srgbClr val="212121"/>
                </a:solidFill>
                <a:latin typeface="Arial"/>
                <a:cs typeface="Arial"/>
              </a:rPr>
              <a:t>page,the</a:t>
            </a:r>
            <a:r>
              <a:rPr lang="en-US" sz="2000" spc="-5" dirty="0">
                <a:solidFill>
                  <a:srgbClr val="212121"/>
                </a:solidFill>
                <a:latin typeface="Arial"/>
                <a:cs typeface="Arial"/>
              </a:rPr>
              <a:t> DBA defines the default tablespace used to store table data and the temporary tablespace for temporary data.</a:t>
            </a:r>
          </a:p>
          <a:p>
            <a:pPr marL="355600" marR="249554" indent="-342900">
              <a:lnSpc>
                <a:spcPts val="3350"/>
              </a:lnSpc>
              <a:spcBef>
                <a:spcPts val="820"/>
              </a:spcBef>
              <a:buFont typeface="Arial" panose="020B0604020202020204" pitchFamily="34" charset="0"/>
              <a:buChar char="•"/>
              <a:tabLst>
                <a:tab pos="354965" algn="l"/>
                <a:tab pos="355600" algn="l"/>
              </a:tabLst>
            </a:pPr>
            <a:r>
              <a:rPr lang="en-US" sz="2000" spc="-5" dirty="0">
                <a:solidFill>
                  <a:srgbClr val="212121"/>
                </a:solidFill>
                <a:latin typeface="Arial"/>
                <a:cs typeface="Arial"/>
              </a:rPr>
              <a:t>The Roles link allows the DBA to assign roles for a user.</a:t>
            </a:r>
          </a:p>
          <a:p>
            <a:pPr marL="355600" marR="249554" indent="-342900">
              <a:lnSpc>
                <a:spcPts val="3350"/>
              </a:lnSpc>
              <a:spcBef>
                <a:spcPts val="820"/>
              </a:spcBef>
              <a:buFont typeface="Arial" panose="020B0604020202020204" pitchFamily="34" charset="0"/>
              <a:buChar char="•"/>
              <a:tabLst>
                <a:tab pos="354965" algn="l"/>
                <a:tab pos="355600" algn="l"/>
              </a:tabLst>
            </a:pPr>
            <a:r>
              <a:rPr lang="en-US" sz="2000" spc="-5" dirty="0">
                <a:solidFill>
                  <a:srgbClr val="212121"/>
                </a:solidFill>
                <a:latin typeface="Arial"/>
                <a:cs typeface="Arial"/>
              </a:rPr>
              <a:t>The Quotas link allows the DBA to specify the maximum amount of storage that the user can have in each assigned tablespace    </a:t>
            </a:r>
          </a:p>
        </p:txBody>
      </p:sp>
    </p:spTree>
    <p:extLst>
      <p:ext uri="{BB962C8B-B14F-4D97-AF65-F5344CB8AC3E}">
        <p14:creationId xmlns:p14="http://schemas.microsoft.com/office/powerpoint/2010/main" val="2107740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45</a:t>
            </a:fld>
            <a:endParaRPr dirty="0"/>
          </a:p>
        </p:txBody>
      </p:sp>
      <p:sp>
        <p:nvSpPr>
          <p:cNvPr id="5" name="object 5"/>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
        <p:nvSpPr>
          <p:cNvPr id="2" name="object 2"/>
          <p:cNvSpPr txBox="1">
            <a:spLocks noGrp="1"/>
          </p:cNvSpPr>
          <p:nvPr>
            <p:ph type="title"/>
          </p:nvPr>
        </p:nvSpPr>
        <p:spPr>
          <a:prstGeom prst="rect">
            <a:avLst/>
          </a:prstGeom>
        </p:spPr>
        <p:txBody>
          <a:bodyPr vert="horz" wrap="square" lIns="0" tIns="58419" rIns="0" bIns="0" rtlCol="0">
            <a:spAutoFit/>
          </a:bodyPr>
          <a:lstStyle/>
          <a:p>
            <a:pPr marL="902969" marR="5080" indent="-304800">
              <a:lnSpc>
                <a:spcPct val="100000"/>
              </a:lnSpc>
              <a:spcBef>
                <a:spcPts val="100"/>
              </a:spcBef>
            </a:pPr>
            <a:r>
              <a:rPr spc="-5" dirty="0"/>
              <a:t>Customizing the Database </a:t>
            </a:r>
            <a:r>
              <a:rPr spc="-990" dirty="0"/>
              <a:t> </a:t>
            </a:r>
            <a:r>
              <a:rPr spc="-5" dirty="0"/>
              <a:t>Initialization</a:t>
            </a:r>
            <a:r>
              <a:rPr spc="-35" dirty="0"/>
              <a:t> </a:t>
            </a:r>
            <a:r>
              <a:rPr spc="-5" dirty="0"/>
              <a:t>Parameters</a:t>
            </a:r>
          </a:p>
        </p:txBody>
      </p:sp>
      <p:sp>
        <p:nvSpPr>
          <p:cNvPr id="3" name="object 3"/>
          <p:cNvSpPr txBox="1"/>
          <p:nvPr/>
        </p:nvSpPr>
        <p:spPr>
          <a:xfrm>
            <a:off x="828379" y="1880108"/>
            <a:ext cx="10541000" cy="3629199"/>
          </a:xfrm>
          <a:prstGeom prst="rect">
            <a:avLst/>
          </a:prstGeom>
        </p:spPr>
        <p:txBody>
          <a:bodyPr vert="horz" wrap="square" lIns="0" tIns="12700" rIns="0" bIns="0" rtlCol="0">
            <a:spAutoFit/>
          </a:bodyPr>
          <a:lstStyle/>
          <a:p>
            <a:pPr marL="355600" marR="420370" indent="-342900">
              <a:lnSpc>
                <a:spcPct val="100000"/>
              </a:lnSpc>
              <a:spcBef>
                <a:spcPts val="100"/>
              </a:spcBef>
              <a:buChar char="•"/>
              <a:tabLst>
                <a:tab pos="354965" algn="l"/>
                <a:tab pos="355600" algn="l"/>
              </a:tabLst>
            </a:pPr>
            <a:r>
              <a:rPr lang="en-US" sz="2000" spc="-5" dirty="0">
                <a:solidFill>
                  <a:srgbClr val="212121"/>
                </a:solidFill>
                <a:latin typeface="Arial MT"/>
                <a:cs typeface="Arial MT"/>
              </a:rPr>
              <a:t>Fine-tuning a database is another important DBA task.</a:t>
            </a:r>
          </a:p>
          <a:p>
            <a:pPr marL="355600" marR="420370" indent="-342900">
              <a:lnSpc>
                <a:spcPct val="100000"/>
              </a:lnSpc>
              <a:spcBef>
                <a:spcPts val="100"/>
              </a:spcBef>
              <a:buChar char="•"/>
              <a:tabLst>
                <a:tab pos="354965" algn="l"/>
                <a:tab pos="355600" algn="l"/>
              </a:tabLst>
            </a:pPr>
            <a:r>
              <a:rPr lang="en-US" sz="2000" spc="-5" dirty="0">
                <a:solidFill>
                  <a:srgbClr val="212121"/>
                </a:solidFill>
                <a:latin typeface="Arial MT"/>
                <a:cs typeface="Arial MT"/>
              </a:rPr>
              <a:t>This task usually require the</a:t>
            </a:r>
            <a:r>
              <a:rPr sz="2000" spc="10" dirty="0">
                <a:solidFill>
                  <a:srgbClr val="212121"/>
                </a:solidFill>
                <a:latin typeface="Arial MT"/>
                <a:cs typeface="Arial MT"/>
              </a:rPr>
              <a:t> </a:t>
            </a:r>
            <a:r>
              <a:rPr sz="2000" spc="-5" dirty="0">
                <a:solidFill>
                  <a:srgbClr val="212121"/>
                </a:solidFill>
                <a:latin typeface="Arial MT"/>
                <a:cs typeface="Arial MT"/>
              </a:rPr>
              <a:t>modification</a:t>
            </a:r>
            <a:r>
              <a:rPr sz="2000" spc="15" dirty="0">
                <a:solidFill>
                  <a:srgbClr val="212121"/>
                </a:solidFill>
                <a:latin typeface="Arial MT"/>
                <a:cs typeface="Arial MT"/>
              </a:rPr>
              <a:t> </a:t>
            </a:r>
            <a:r>
              <a:rPr sz="2000" spc="-5" dirty="0">
                <a:solidFill>
                  <a:srgbClr val="212121"/>
                </a:solidFill>
                <a:latin typeface="Arial MT"/>
                <a:cs typeface="Arial MT"/>
              </a:rPr>
              <a:t>of</a:t>
            </a:r>
            <a:r>
              <a:rPr sz="2000" spc="5" dirty="0">
                <a:solidFill>
                  <a:srgbClr val="212121"/>
                </a:solidFill>
                <a:latin typeface="Arial MT"/>
                <a:cs typeface="Arial MT"/>
              </a:rPr>
              <a:t> </a:t>
            </a:r>
            <a:r>
              <a:rPr sz="2000" spc="-5" dirty="0">
                <a:solidFill>
                  <a:srgbClr val="212121"/>
                </a:solidFill>
                <a:latin typeface="Arial MT"/>
                <a:cs typeface="Arial MT"/>
              </a:rPr>
              <a:t>database </a:t>
            </a:r>
            <a:r>
              <a:rPr sz="2000" spc="-760" dirty="0">
                <a:solidFill>
                  <a:srgbClr val="212121"/>
                </a:solidFill>
                <a:latin typeface="Arial MT"/>
                <a:cs typeface="Arial MT"/>
              </a:rPr>
              <a:t> </a:t>
            </a:r>
            <a:r>
              <a:rPr sz="2000" spc="-5" dirty="0">
                <a:solidFill>
                  <a:srgbClr val="212121"/>
                </a:solidFill>
                <a:latin typeface="Arial MT"/>
                <a:cs typeface="Arial MT"/>
              </a:rPr>
              <a:t>configuration</a:t>
            </a:r>
            <a:r>
              <a:rPr sz="2000" spc="-10" dirty="0">
                <a:solidFill>
                  <a:srgbClr val="212121"/>
                </a:solidFill>
                <a:latin typeface="Arial MT"/>
                <a:cs typeface="Arial MT"/>
              </a:rPr>
              <a:t> </a:t>
            </a:r>
            <a:r>
              <a:rPr sz="2000" spc="-5" dirty="0">
                <a:solidFill>
                  <a:srgbClr val="212121"/>
                </a:solidFill>
                <a:latin typeface="Arial MT"/>
                <a:cs typeface="Arial MT"/>
              </a:rPr>
              <a:t>parameters</a:t>
            </a:r>
            <a:endParaRPr sz="2000" dirty="0">
              <a:latin typeface="Arial MT"/>
              <a:cs typeface="Arial MT"/>
            </a:endParaRPr>
          </a:p>
          <a:p>
            <a:pPr marL="755650" lvl="1" indent="-285750">
              <a:lnSpc>
                <a:spcPct val="100000"/>
              </a:lnSpc>
              <a:spcBef>
                <a:spcPts val="650"/>
              </a:spcBef>
              <a:buChar char="–"/>
              <a:tabLst>
                <a:tab pos="755650" algn="l"/>
              </a:tabLst>
            </a:pPr>
            <a:r>
              <a:rPr sz="2000" spc="5" dirty="0">
                <a:solidFill>
                  <a:srgbClr val="212121"/>
                </a:solidFill>
                <a:latin typeface="Arial MT"/>
                <a:cs typeface="Arial MT"/>
              </a:rPr>
              <a:t>Some</a:t>
            </a:r>
            <a:r>
              <a:rPr sz="2000" spc="-10" dirty="0">
                <a:solidFill>
                  <a:srgbClr val="212121"/>
                </a:solidFill>
                <a:latin typeface="Arial MT"/>
                <a:cs typeface="Arial MT"/>
              </a:rPr>
              <a:t> </a:t>
            </a:r>
            <a:r>
              <a:rPr sz="2000" spc="-5" dirty="0">
                <a:solidFill>
                  <a:srgbClr val="212121"/>
                </a:solidFill>
                <a:latin typeface="Arial MT"/>
                <a:cs typeface="Arial MT"/>
              </a:rPr>
              <a:t>are</a:t>
            </a:r>
            <a:r>
              <a:rPr sz="2000" spc="-10" dirty="0">
                <a:solidFill>
                  <a:srgbClr val="212121"/>
                </a:solidFill>
                <a:latin typeface="Arial MT"/>
                <a:cs typeface="Arial MT"/>
              </a:rPr>
              <a:t> </a:t>
            </a:r>
            <a:r>
              <a:rPr sz="2000" dirty="0">
                <a:solidFill>
                  <a:srgbClr val="212121"/>
                </a:solidFill>
                <a:latin typeface="Arial MT"/>
                <a:cs typeface="Arial MT"/>
              </a:rPr>
              <a:t>changed </a:t>
            </a:r>
            <a:r>
              <a:rPr sz="2000" spc="-5" dirty="0">
                <a:solidFill>
                  <a:srgbClr val="212121"/>
                </a:solidFill>
                <a:latin typeface="Arial MT"/>
                <a:cs typeface="Arial MT"/>
              </a:rPr>
              <a:t>in </a:t>
            </a:r>
            <a:r>
              <a:rPr sz="2000" dirty="0">
                <a:solidFill>
                  <a:srgbClr val="212121"/>
                </a:solidFill>
                <a:latin typeface="Arial MT"/>
                <a:cs typeface="Arial MT"/>
              </a:rPr>
              <a:t>real</a:t>
            </a:r>
            <a:r>
              <a:rPr sz="2000" spc="-15" dirty="0">
                <a:solidFill>
                  <a:srgbClr val="212121"/>
                </a:solidFill>
                <a:latin typeface="Arial MT"/>
                <a:cs typeface="Arial MT"/>
              </a:rPr>
              <a:t> </a:t>
            </a:r>
            <a:r>
              <a:rPr sz="2000" dirty="0">
                <a:solidFill>
                  <a:srgbClr val="212121"/>
                </a:solidFill>
                <a:latin typeface="Arial MT"/>
                <a:cs typeface="Arial MT"/>
              </a:rPr>
              <a:t>time</a:t>
            </a:r>
            <a:r>
              <a:rPr sz="2000" spc="-10" dirty="0">
                <a:solidFill>
                  <a:srgbClr val="212121"/>
                </a:solidFill>
                <a:latin typeface="Arial MT"/>
                <a:cs typeface="Arial MT"/>
              </a:rPr>
              <a:t> </a:t>
            </a:r>
            <a:r>
              <a:rPr sz="2000" dirty="0">
                <a:solidFill>
                  <a:srgbClr val="212121"/>
                </a:solidFill>
                <a:latin typeface="Arial MT"/>
                <a:cs typeface="Arial MT"/>
              </a:rPr>
              <a:t>using</a:t>
            </a:r>
            <a:r>
              <a:rPr sz="2000" spc="-5" dirty="0">
                <a:solidFill>
                  <a:srgbClr val="212121"/>
                </a:solidFill>
                <a:latin typeface="Arial MT"/>
                <a:cs typeface="Arial MT"/>
              </a:rPr>
              <a:t> </a:t>
            </a:r>
            <a:r>
              <a:rPr sz="2000" dirty="0">
                <a:solidFill>
                  <a:srgbClr val="212121"/>
                </a:solidFill>
                <a:latin typeface="Arial MT"/>
                <a:cs typeface="Arial MT"/>
              </a:rPr>
              <a:t>SQL</a:t>
            </a:r>
            <a:r>
              <a:rPr lang="en-US" sz="2000" dirty="0">
                <a:solidFill>
                  <a:srgbClr val="212121"/>
                </a:solidFill>
                <a:latin typeface="Arial MT"/>
                <a:cs typeface="Arial MT"/>
              </a:rPr>
              <a:t> commands</a:t>
            </a:r>
            <a:endParaRPr sz="2000" dirty="0">
              <a:latin typeface="Arial MT"/>
              <a:cs typeface="Arial MT"/>
            </a:endParaRPr>
          </a:p>
          <a:p>
            <a:pPr marL="755650" lvl="1" indent="-285750">
              <a:lnSpc>
                <a:spcPct val="100000"/>
              </a:lnSpc>
              <a:spcBef>
                <a:spcPts val="640"/>
              </a:spcBef>
              <a:buChar char="–"/>
              <a:tabLst>
                <a:tab pos="755650" algn="l"/>
              </a:tabLst>
            </a:pPr>
            <a:r>
              <a:rPr sz="2000" spc="5" dirty="0">
                <a:solidFill>
                  <a:srgbClr val="212121"/>
                </a:solidFill>
                <a:latin typeface="Arial MT"/>
                <a:cs typeface="Arial MT"/>
              </a:rPr>
              <a:t>Some</a:t>
            </a:r>
            <a:r>
              <a:rPr lang="en-US" sz="2000" spc="5" dirty="0">
                <a:solidFill>
                  <a:srgbClr val="212121"/>
                </a:solidFill>
                <a:latin typeface="Arial MT"/>
                <a:cs typeface="Arial MT"/>
              </a:rPr>
              <a:t> parameter may </a:t>
            </a:r>
            <a:r>
              <a:rPr sz="2000" spc="-5" dirty="0">
                <a:solidFill>
                  <a:srgbClr val="212121"/>
                </a:solidFill>
                <a:latin typeface="Arial MT"/>
                <a:cs typeface="Arial MT"/>
              </a:rPr>
              <a:t>affect</a:t>
            </a:r>
            <a:r>
              <a:rPr sz="2000" spc="-25" dirty="0">
                <a:solidFill>
                  <a:srgbClr val="212121"/>
                </a:solidFill>
                <a:latin typeface="Arial MT"/>
                <a:cs typeface="Arial MT"/>
              </a:rPr>
              <a:t> </a:t>
            </a:r>
            <a:r>
              <a:rPr sz="2000" dirty="0">
                <a:solidFill>
                  <a:srgbClr val="212121"/>
                </a:solidFill>
                <a:latin typeface="Arial MT"/>
                <a:cs typeface="Arial MT"/>
              </a:rPr>
              <a:t>database</a:t>
            </a:r>
            <a:r>
              <a:rPr sz="2000" spc="-10" dirty="0">
                <a:solidFill>
                  <a:srgbClr val="212121"/>
                </a:solidFill>
                <a:latin typeface="Arial MT"/>
                <a:cs typeface="Arial MT"/>
              </a:rPr>
              <a:t> </a:t>
            </a:r>
            <a:r>
              <a:rPr sz="2000" dirty="0">
                <a:solidFill>
                  <a:srgbClr val="212121"/>
                </a:solidFill>
                <a:latin typeface="Arial MT"/>
                <a:cs typeface="Arial MT"/>
              </a:rPr>
              <a:t>instance</a:t>
            </a:r>
            <a:endParaRPr sz="2000" dirty="0">
              <a:latin typeface="Arial MT"/>
              <a:cs typeface="Arial MT"/>
            </a:endParaRPr>
          </a:p>
          <a:p>
            <a:pPr marL="755650" lvl="1" indent="-285750">
              <a:lnSpc>
                <a:spcPct val="100000"/>
              </a:lnSpc>
              <a:spcBef>
                <a:spcPts val="650"/>
              </a:spcBef>
              <a:buChar char="–"/>
              <a:tabLst>
                <a:tab pos="755650" algn="l"/>
              </a:tabLst>
            </a:pPr>
            <a:r>
              <a:rPr lang="en-US" sz="2000" dirty="0">
                <a:solidFill>
                  <a:srgbClr val="212121"/>
                </a:solidFill>
                <a:latin typeface="Arial MT"/>
                <a:cs typeface="Arial MT"/>
              </a:rPr>
              <a:t>While o</a:t>
            </a:r>
            <a:r>
              <a:rPr sz="2000" dirty="0">
                <a:solidFill>
                  <a:srgbClr val="212121"/>
                </a:solidFill>
                <a:latin typeface="Arial MT"/>
                <a:cs typeface="Arial MT"/>
              </a:rPr>
              <a:t>thers</a:t>
            </a:r>
            <a:r>
              <a:rPr sz="2000" spc="-15" dirty="0">
                <a:solidFill>
                  <a:srgbClr val="212121"/>
                </a:solidFill>
                <a:latin typeface="Arial MT"/>
                <a:cs typeface="Arial MT"/>
              </a:rPr>
              <a:t> </a:t>
            </a:r>
            <a:r>
              <a:rPr sz="2000" dirty="0">
                <a:solidFill>
                  <a:srgbClr val="212121"/>
                </a:solidFill>
                <a:latin typeface="Arial MT"/>
                <a:cs typeface="Arial MT"/>
              </a:rPr>
              <a:t>affect</a:t>
            </a:r>
            <a:r>
              <a:rPr sz="2000" spc="-15" dirty="0">
                <a:solidFill>
                  <a:srgbClr val="212121"/>
                </a:solidFill>
                <a:latin typeface="Arial MT"/>
                <a:cs typeface="Arial MT"/>
              </a:rPr>
              <a:t> </a:t>
            </a:r>
            <a:r>
              <a:rPr sz="2000" spc="-5" dirty="0">
                <a:solidFill>
                  <a:srgbClr val="212121"/>
                </a:solidFill>
                <a:latin typeface="Arial MT"/>
                <a:cs typeface="Arial MT"/>
              </a:rPr>
              <a:t>entire</a:t>
            </a:r>
            <a:r>
              <a:rPr sz="2000" spc="-10" dirty="0">
                <a:solidFill>
                  <a:srgbClr val="212121"/>
                </a:solidFill>
                <a:latin typeface="Arial MT"/>
                <a:cs typeface="Arial MT"/>
              </a:rPr>
              <a:t> </a:t>
            </a:r>
            <a:r>
              <a:rPr sz="2000" dirty="0">
                <a:solidFill>
                  <a:srgbClr val="212121"/>
                </a:solidFill>
                <a:latin typeface="Arial MT"/>
                <a:cs typeface="Arial MT"/>
              </a:rPr>
              <a:t>RDBMS</a:t>
            </a:r>
            <a:r>
              <a:rPr sz="2000" spc="-10" dirty="0">
                <a:solidFill>
                  <a:srgbClr val="212121"/>
                </a:solidFill>
                <a:latin typeface="Arial MT"/>
                <a:cs typeface="Arial MT"/>
              </a:rPr>
              <a:t> </a:t>
            </a:r>
            <a:r>
              <a:rPr sz="2000" dirty="0">
                <a:solidFill>
                  <a:srgbClr val="212121"/>
                </a:solidFill>
                <a:latin typeface="Arial MT"/>
                <a:cs typeface="Arial MT"/>
              </a:rPr>
              <a:t>and </a:t>
            </a:r>
            <a:r>
              <a:rPr sz="2000" spc="-5" dirty="0">
                <a:solidFill>
                  <a:srgbClr val="212121"/>
                </a:solidFill>
                <a:latin typeface="Arial MT"/>
                <a:cs typeface="Arial MT"/>
              </a:rPr>
              <a:t>all</a:t>
            </a:r>
            <a:r>
              <a:rPr sz="2000" spc="-15" dirty="0">
                <a:solidFill>
                  <a:srgbClr val="212121"/>
                </a:solidFill>
                <a:latin typeface="Arial MT"/>
                <a:cs typeface="Arial MT"/>
              </a:rPr>
              <a:t> </a:t>
            </a:r>
            <a:r>
              <a:rPr sz="2000" dirty="0">
                <a:solidFill>
                  <a:srgbClr val="212121"/>
                </a:solidFill>
                <a:latin typeface="Arial MT"/>
                <a:cs typeface="Arial MT"/>
              </a:rPr>
              <a:t>instance</a:t>
            </a:r>
            <a:r>
              <a:rPr lang="en-US" sz="2000" dirty="0">
                <a:solidFill>
                  <a:srgbClr val="212121"/>
                </a:solidFill>
                <a:latin typeface="Arial MT"/>
                <a:cs typeface="Arial MT"/>
              </a:rPr>
              <a:t>.</a:t>
            </a:r>
          </a:p>
          <a:p>
            <a:pPr marL="469900" lvl="1">
              <a:lnSpc>
                <a:spcPct val="100000"/>
              </a:lnSpc>
              <a:spcBef>
                <a:spcPts val="650"/>
              </a:spcBef>
              <a:tabLst>
                <a:tab pos="755650" algn="l"/>
              </a:tabLst>
            </a:pPr>
            <a:r>
              <a:rPr lang="en-US" sz="2000" dirty="0">
                <a:solidFill>
                  <a:srgbClr val="212121"/>
                </a:solidFill>
                <a:latin typeface="Arial MT"/>
                <a:cs typeface="Arial MT"/>
              </a:rPr>
              <a:t>Each database has an associated database initialization file that stores it’s run time configuration parameters</a:t>
            </a:r>
            <a:endParaRPr sz="2000" dirty="0">
              <a:latin typeface="Arial MT"/>
              <a:cs typeface="Arial MT"/>
            </a:endParaRPr>
          </a:p>
          <a:p>
            <a:pPr marL="355600" marR="835660" indent="-342900">
              <a:lnSpc>
                <a:spcPct val="100000"/>
              </a:lnSpc>
              <a:spcBef>
                <a:spcPts val="700"/>
              </a:spcBef>
              <a:buChar char="•"/>
              <a:tabLst>
                <a:tab pos="354965" algn="l"/>
                <a:tab pos="355600" algn="l"/>
              </a:tabLst>
            </a:pPr>
            <a:r>
              <a:rPr lang="en-US" sz="2000" dirty="0">
                <a:solidFill>
                  <a:srgbClr val="212121"/>
                </a:solidFill>
                <a:latin typeface="Arial MT"/>
              </a:rPr>
              <a:t>One of the important function by i</a:t>
            </a:r>
            <a:r>
              <a:rPr sz="2000" dirty="0">
                <a:solidFill>
                  <a:srgbClr val="212121"/>
                </a:solidFill>
                <a:latin typeface="Arial MT"/>
              </a:rPr>
              <a:t>nitialization parameters</a:t>
            </a:r>
            <a:r>
              <a:rPr lang="en-US" sz="2000" dirty="0">
                <a:solidFill>
                  <a:srgbClr val="212121"/>
                </a:solidFill>
                <a:latin typeface="Arial MT"/>
              </a:rPr>
              <a:t> is to </a:t>
            </a:r>
            <a:r>
              <a:rPr sz="2000" dirty="0">
                <a:solidFill>
                  <a:srgbClr val="212121"/>
                </a:solidFill>
                <a:latin typeface="Arial MT"/>
              </a:rPr>
              <a:t> reserve</a:t>
            </a:r>
            <a:r>
              <a:rPr lang="en-US" sz="2000" dirty="0">
                <a:solidFill>
                  <a:srgbClr val="212121"/>
                </a:solidFill>
                <a:latin typeface="Arial MT"/>
              </a:rPr>
              <a:t> the </a:t>
            </a:r>
            <a:r>
              <a:rPr sz="2000" dirty="0">
                <a:solidFill>
                  <a:srgbClr val="212121"/>
                </a:solidFill>
                <a:latin typeface="Arial MT"/>
              </a:rPr>
              <a:t>resources  used by the database at run time</a:t>
            </a:r>
          </a:p>
          <a:p>
            <a:pPr marL="355600" marR="5080" indent="-342900">
              <a:lnSpc>
                <a:spcPct val="100000"/>
              </a:lnSpc>
              <a:spcBef>
                <a:spcPts val="690"/>
              </a:spcBef>
              <a:buChar char="•"/>
              <a:tabLst>
                <a:tab pos="354965" algn="l"/>
                <a:tab pos="355600" algn="l"/>
              </a:tabLst>
            </a:pPr>
            <a:r>
              <a:rPr lang="en-US" sz="2000" dirty="0">
                <a:solidFill>
                  <a:srgbClr val="212121"/>
                </a:solidFill>
                <a:latin typeface="Arial MT"/>
              </a:rPr>
              <a:t>Once you modify initialization</a:t>
            </a:r>
            <a:r>
              <a:rPr sz="2000" dirty="0">
                <a:solidFill>
                  <a:srgbClr val="212121"/>
                </a:solidFill>
                <a:latin typeface="Arial MT"/>
              </a:rPr>
              <a:t> parameters, may need to restart  the database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46</a:t>
            </a:fld>
            <a:endParaRPr dirty="0"/>
          </a:p>
        </p:txBody>
      </p:sp>
      <p:sp>
        <p:nvSpPr>
          <p:cNvPr id="5" name="object 5"/>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
        <p:nvSpPr>
          <p:cNvPr id="2" name="object 2"/>
          <p:cNvSpPr txBox="1">
            <a:spLocks noGrp="1"/>
          </p:cNvSpPr>
          <p:nvPr>
            <p:ph type="title"/>
          </p:nvPr>
        </p:nvSpPr>
        <p:spPr>
          <a:xfrm>
            <a:off x="2587414" y="665479"/>
            <a:ext cx="7011247" cy="505267"/>
          </a:xfrm>
          <a:prstGeom prst="rect">
            <a:avLst/>
          </a:prstGeom>
        </p:spPr>
        <p:txBody>
          <a:bodyPr vert="horz" wrap="square" lIns="0" tIns="12700" rIns="0" bIns="0" rtlCol="0">
            <a:spAutoFit/>
          </a:bodyPr>
          <a:lstStyle/>
          <a:p>
            <a:pPr marL="12700">
              <a:lnSpc>
                <a:spcPct val="100000"/>
              </a:lnSpc>
              <a:spcBef>
                <a:spcPts val="100"/>
              </a:spcBef>
            </a:pPr>
            <a:r>
              <a:rPr spc="-5" dirty="0"/>
              <a:t>Creating</a:t>
            </a:r>
            <a:r>
              <a:rPr spc="-25" dirty="0"/>
              <a:t> </a:t>
            </a:r>
            <a:r>
              <a:rPr dirty="0"/>
              <a:t>a</a:t>
            </a:r>
            <a:r>
              <a:rPr spc="-25" dirty="0"/>
              <a:t> </a:t>
            </a:r>
            <a:r>
              <a:rPr spc="-5" dirty="0"/>
              <a:t>New</a:t>
            </a:r>
            <a:r>
              <a:rPr spc="-35" dirty="0"/>
              <a:t> </a:t>
            </a:r>
            <a:r>
              <a:rPr spc="-5" dirty="0"/>
              <a:t>Database</a:t>
            </a:r>
          </a:p>
        </p:txBody>
      </p:sp>
      <p:sp>
        <p:nvSpPr>
          <p:cNvPr id="3" name="object 3"/>
          <p:cNvSpPr txBox="1"/>
          <p:nvPr/>
        </p:nvSpPr>
        <p:spPr>
          <a:xfrm>
            <a:off x="779611" y="2172717"/>
            <a:ext cx="10319173" cy="3326552"/>
          </a:xfrm>
          <a:prstGeom prst="rect">
            <a:avLst/>
          </a:prstGeom>
        </p:spPr>
        <p:txBody>
          <a:bodyPr vert="horz" wrap="square" lIns="0" tIns="12700" rIns="0" bIns="0" rtlCol="0">
            <a:spAutoFit/>
          </a:bodyPr>
          <a:lstStyle/>
          <a:p>
            <a:pPr marL="355600" marR="216535" indent="-342900">
              <a:lnSpc>
                <a:spcPct val="100000"/>
              </a:lnSpc>
              <a:spcBef>
                <a:spcPts val="100"/>
              </a:spcBef>
              <a:buChar char="•"/>
              <a:tabLst>
                <a:tab pos="354965" algn="l"/>
                <a:tab pos="355600" algn="l"/>
              </a:tabLst>
            </a:pPr>
            <a:r>
              <a:rPr sz="2800" spc="-5" dirty="0">
                <a:solidFill>
                  <a:srgbClr val="212121"/>
                </a:solidFill>
                <a:latin typeface="Arial MT"/>
                <a:cs typeface="Arial MT"/>
              </a:rPr>
              <a:t>General database creation </a:t>
            </a:r>
            <a:r>
              <a:rPr sz="2800" dirty="0">
                <a:solidFill>
                  <a:srgbClr val="212121"/>
                </a:solidFill>
                <a:latin typeface="Arial MT"/>
                <a:cs typeface="Arial MT"/>
              </a:rPr>
              <a:t>format </a:t>
            </a:r>
            <a:r>
              <a:rPr sz="2800" spc="-5" dirty="0">
                <a:solidFill>
                  <a:srgbClr val="212121"/>
                </a:solidFill>
                <a:latin typeface="Arial MT"/>
                <a:cs typeface="Arial MT"/>
              </a:rPr>
              <a:t>tends </a:t>
            </a:r>
            <a:r>
              <a:rPr sz="2800" dirty="0">
                <a:solidFill>
                  <a:srgbClr val="212121"/>
                </a:solidFill>
                <a:latin typeface="Arial MT"/>
                <a:cs typeface="Arial MT"/>
              </a:rPr>
              <a:t>to </a:t>
            </a:r>
            <a:r>
              <a:rPr sz="2800" spc="-5" dirty="0">
                <a:solidFill>
                  <a:srgbClr val="212121"/>
                </a:solidFill>
                <a:latin typeface="Arial MT"/>
                <a:cs typeface="Arial MT"/>
              </a:rPr>
              <a:t>be </a:t>
            </a:r>
            <a:r>
              <a:rPr sz="2800" spc="-765" dirty="0">
                <a:solidFill>
                  <a:srgbClr val="212121"/>
                </a:solidFill>
                <a:latin typeface="Arial MT"/>
                <a:cs typeface="Arial MT"/>
              </a:rPr>
              <a:t> </a:t>
            </a:r>
            <a:r>
              <a:rPr sz="2800" spc="-5" dirty="0">
                <a:solidFill>
                  <a:srgbClr val="212121"/>
                </a:solidFill>
                <a:latin typeface="Arial MT"/>
                <a:cs typeface="Arial MT"/>
              </a:rPr>
              <a:t>generic</a:t>
            </a:r>
            <a:endParaRPr sz="2800">
              <a:latin typeface="Arial MT"/>
              <a:cs typeface="Arial MT"/>
            </a:endParaRPr>
          </a:p>
          <a:p>
            <a:pPr marL="755650" lvl="1" indent="-285750">
              <a:lnSpc>
                <a:spcPct val="100000"/>
              </a:lnSpc>
              <a:spcBef>
                <a:spcPts val="650"/>
              </a:spcBef>
              <a:buChar char="–"/>
              <a:tabLst>
                <a:tab pos="755650" algn="l"/>
              </a:tabLst>
            </a:pPr>
            <a:r>
              <a:rPr sz="2600" spc="-5" dirty="0">
                <a:solidFill>
                  <a:srgbClr val="212121"/>
                </a:solidFill>
                <a:latin typeface="Arial MT"/>
                <a:cs typeface="Arial MT"/>
              </a:rPr>
              <a:t>Execution</a:t>
            </a:r>
            <a:r>
              <a:rPr sz="2600" spc="-15" dirty="0">
                <a:solidFill>
                  <a:srgbClr val="212121"/>
                </a:solidFill>
                <a:latin typeface="Arial MT"/>
                <a:cs typeface="Arial MT"/>
              </a:rPr>
              <a:t> </a:t>
            </a:r>
            <a:r>
              <a:rPr sz="2600" dirty="0">
                <a:solidFill>
                  <a:srgbClr val="212121"/>
                </a:solidFill>
                <a:latin typeface="Arial MT"/>
                <a:cs typeface="Arial MT"/>
              </a:rPr>
              <a:t>tends</a:t>
            </a:r>
            <a:r>
              <a:rPr sz="2600" spc="-10" dirty="0">
                <a:solidFill>
                  <a:srgbClr val="212121"/>
                </a:solidFill>
                <a:latin typeface="Arial MT"/>
                <a:cs typeface="Arial MT"/>
              </a:rPr>
              <a:t> </a:t>
            </a:r>
            <a:r>
              <a:rPr sz="2600" spc="-5" dirty="0">
                <a:solidFill>
                  <a:srgbClr val="212121"/>
                </a:solidFill>
                <a:latin typeface="Arial MT"/>
                <a:cs typeface="Arial MT"/>
              </a:rPr>
              <a:t>to</a:t>
            </a:r>
            <a:r>
              <a:rPr sz="2600" spc="-20" dirty="0">
                <a:solidFill>
                  <a:srgbClr val="212121"/>
                </a:solidFill>
                <a:latin typeface="Arial MT"/>
                <a:cs typeface="Arial MT"/>
              </a:rPr>
              <a:t> </a:t>
            </a:r>
            <a:r>
              <a:rPr sz="2600" dirty="0">
                <a:solidFill>
                  <a:srgbClr val="212121"/>
                </a:solidFill>
                <a:latin typeface="Arial MT"/>
                <a:cs typeface="Arial MT"/>
              </a:rPr>
              <a:t>be</a:t>
            </a:r>
            <a:r>
              <a:rPr sz="2600" spc="-10" dirty="0">
                <a:solidFill>
                  <a:srgbClr val="212121"/>
                </a:solidFill>
                <a:latin typeface="Arial MT"/>
                <a:cs typeface="Arial MT"/>
              </a:rPr>
              <a:t> </a:t>
            </a:r>
            <a:r>
              <a:rPr sz="2600" dirty="0">
                <a:solidFill>
                  <a:srgbClr val="212121"/>
                </a:solidFill>
                <a:latin typeface="Arial MT"/>
                <a:cs typeface="Arial MT"/>
              </a:rPr>
              <a:t>DBMS-specific</a:t>
            </a:r>
            <a:endParaRPr sz="2600">
              <a:latin typeface="Arial MT"/>
              <a:cs typeface="Arial MT"/>
            </a:endParaRPr>
          </a:p>
          <a:p>
            <a:pPr marL="355600" marR="5080" indent="-342900">
              <a:lnSpc>
                <a:spcPct val="100000"/>
              </a:lnSpc>
              <a:spcBef>
                <a:spcPts val="690"/>
              </a:spcBef>
              <a:buChar char="•"/>
              <a:tabLst>
                <a:tab pos="354965" algn="l"/>
                <a:tab pos="355600" algn="l"/>
              </a:tabLst>
            </a:pPr>
            <a:r>
              <a:rPr sz="2800" spc="-5" dirty="0">
                <a:solidFill>
                  <a:srgbClr val="212121"/>
                </a:solidFill>
                <a:latin typeface="Arial MT"/>
                <a:cs typeface="Arial MT"/>
              </a:rPr>
              <a:t>Leading</a:t>
            </a:r>
            <a:r>
              <a:rPr sz="2800" spc="-10" dirty="0">
                <a:solidFill>
                  <a:srgbClr val="212121"/>
                </a:solidFill>
                <a:latin typeface="Arial MT"/>
                <a:cs typeface="Arial MT"/>
              </a:rPr>
              <a:t> RDBMS </a:t>
            </a:r>
            <a:r>
              <a:rPr sz="2800" spc="-5" dirty="0">
                <a:solidFill>
                  <a:srgbClr val="212121"/>
                </a:solidFill>
                <a:latin typeface="Arial MT"/>
                <a:cs typeface="Arial MT"/>
              </a:rPr>
              <a:t>vendors</a:t>
            </a:r>
            <a:r>
              <a:rPr sz="2800" spc="5" dirty="0">
                <a:solidFill>
                  <a:srgbClr val="212121"/>
                </a:solidFill>
                <a:latin typeface="Arial MT"/>
                <a:cs typeface="Arial MT"/>
              </a:rPr>
              <a:t> </a:t>
            </a:r>
            <a:r>
              <a:rPr sz="2800" spc="-5" dirty="0">
                <a:solidFill>
                  <a:srgbClr val="212121"/>
                </a:solidFill>
                <a:latin typeface="Arial MT"/>
                <a:cs typeface="Arial MT"/>
              </a:rPr>
              <a:t>offer option </a:t>
            </a:r>
            <a:r>
              <a:rPr sz="2800" dirty="0">
                <a:solidFill>
                  <a:srgbClr val="212121"/>
                </a:solidFill>
                <a:latin typeface="Arial MT"/>
                <a:cs typeface="Arial MT"/>
              </a:rPr>
              <a:t>to</a:t>
            </a:r>
            <a:r>
              <a:rPr sz="2800" spc="-5" dirty="0">
                <a:solidFill>
                  <a:srgbClr val="212121"/>
                </a:solidFill>
                <a:latin typeface="Arial MT"/>
                <a:cs typeface="Arial MT"/>
              </a:rPr>
              <a:t> create </a:t>
            </a:r>
            <a:r>
              <a:rPr sz="2800" spc="-765" dirty="0">
                <a:solidFill>
                  <a:srgbClr val="212121"/>
                </a:solidFill>
                <a:latin typeface="Arial MT"/>
                <a:cs typeface="Arial MT"/>
              </a:rPr>
              <a:t> </a:t>
            </a:r>
            <a:r>
              <a:rPr sz="2800" spc="-5" dirty="0">
                <a:solidFill>
                  <a:srgbClr val="212121"/>
                </a:solidFill>
                <a:latin typeface="Arial MT"/>
                <a:cs typeface="Arial MT"/>
              </a:rPr>
              <a:t>databases</a:t>
            </a:r>
            <a:r>
              <a:rPr sz="2800" dirty="0">
                <a:solidFill>
                  <a:srgbClr val="212121"/>
                </a:solidFill>
                <a:latin typeface="Arial MT"/>
                <a:cs typeface="Arial MT"/>
              </a:rPr>
              <a:t> </a:t>
            </a:r>
            <a:r>
              <a:rPr sz="2800" spc="-5" dirty="0">
                <a:solidFill>
                  <a:srgbClr val="212121"/>
                </a:solidFill>
                <a:latin typeface="Arial MT"/>
                <a:cs typeface="Arial MT"/>
              </a:rPr>
              <a:t>manually</a:t>
            </a:r>
            <a:endParaRPr sz="2800">
              <a:latin typeface="Arial MT"/>
              <a:cs typeface="Arial MT"/>
            </a:endParaRPr>
          </a:p>
          <a:p>
            <a:pPr marL="755650" lvl="1" indent="-285750">
              <a:lnSpc>
                <a:spcPct val="100000"/>
              </a:lnSpc>
              <a:spcBef>
                <a:spcPts val="650"/>
              </a:spcBef>
              <a:buChar char="–"/>
              <a:tabLst>
                <a:tab pos="755650" algn="l"/>
              </a:tabLst>
            </a:pPr>
            <a:r>
              <a:rPr sz="2600" dirty="0">
                <a:solidFill>
                  <a:srgbClr val="212121"/>
                </a:solidFill>
                <a:latin typeface="Arial MT"/>
                <a:cs typeface="Arial MT"/>
              </a:rPr>
              <a:t>Use</a:t>
            </a:r>
            <a:r>
              <a:rPr sz="2600" spc="-15" dirty="0">
                <a:solidFill>
                  <a:srgbClr val="212121"/>
                </a:solidFill>
                <a:latin typeface="Arial MT"/>
                <a:cs typeface="Arial MT"/>
              </a:rPr>
              <a:t> </a:t>
            </a:r>
            <a:r>
              <a:rPr sz="2600" dirty="0">
                <a:solidFill>
                  <a:srgbClr val="212121"/>
                </a:solidFill>
                <a:latin typeface="Arial MT"/>
                <a:cs typeface="Arial MT"/>
              </a:rPr>
              <a:t>SQL</a:t>
            </a:r>
            <a:r>
              <a:rPr sz="2600" spc="-15" dirty="0">
                <a:solidFill>
                  <a:srgbClr val="212121"/>
                </a:solidFill>
                <a:latin typeface="Arial MT"/>
                <a:cs typeface="Arial MT"/>
              </a:rPr>
              <a:t> </a:t>
            </a:r>
            <a:r>
              <a:rPr sz="2600" spc="5" dirty="0">
                <a:solidFill>
                  <a:srgbClr val="212121"/>
                </a:solidFill>
                <a:latin typeface="Arial MT"/>
                <a:cs typeface="Arial MT"/>
              </a:rPr>
              <a:t>commands</a:t>
            </a:r>
            <a:r>
              <a:rPr sz="2600" spc="-5" dirty="0">
                <a:solidFill>
                  <a:srgbClr val="212121"/>
                </a:solidFill>
                <a:latin typeface="Arial MT"/>
                <a:cs typeface="Arial MT"/>
              </a:rPr>
              <a:t> </a:t>
            </a:r>
            <a:r>
              <a:rPr sz="2600" dirty="0">
                <a:solidFill>
                  <a:srgbClr val="212121"/>
                </a:solidFill>
                <a:latin typeface="Arial MT"/>
                <a:cs typeface="Arial MT"/>
              </a:rPr>
              <a:t>or</a:t>
            </a:r>
            <a:r>
              <a:rPr sz="2600" spc="-25" dirty="0">
                <a:solidFill>
                  <a:srgbClr val="212121"/>
                </a:solidFill>
                <a:latin typeface="Arial MT"/>
                <a:cs typeface="Arial MT"/>
              </a:rPr>
              <a:t> </a:t>
            </a:r>
            <a:r>
              <a:rPr sz="2600" dirty="0">
                <a:solidFill>
                  <a:srgbClr val="212121"/>
                </a:solidFill>
                <a:latin typeface="Arial MT"/>
                <a:cs typeface="Arial MT"/>
              </a:rPr>
              <a:t>GUI-based</a:t>
            </a:r>
            <a:r>
              <a:rPr sz="2600" spc="-10" dirty="0">
                <a:solidFill>
                  <a:srgbClr val="212121"/>
                </a:solidFill>
                <a:latin typeface="Arial MT"/>
                <a:cs typeface="Arial MT"/>
              </a:rPr>
              <a:t> </a:t>
            </a:r>
            <a:r>
              <a:rPr sz="2600" dirty="0">
                <a:solidFill>
                  <a:srgbClr val="212121"/>
                </a:solidFill>
                <a:latin typeface="Arial MT"/>
                <a:cs typeface="Arial MT"/>
              </a:rPr>
              <a:t>process</a:t>
            </a:r>
            <a:endParaRPr sz="2600">
              <a:latin typeface="Arial MT"/>
              <a:cs typeface="Arial MT"/>
            </a:endParaRPr>
          </a:p>
          <a:p>
            <a:pPr marL="355600" marR="99695" indent="-342900">
              <a:lnSpc>
                <a:spcPct val="100000"/>
              </a:lnSpc>
              <a:spcBef>
                <a:spcPts val="700"/>
              </a:spcBef>
              <a:buChar char="•"/>
              <a:tabLst>
                <a:tab pos="354965" algn="l"/>
                <a:tab pos="355600" algn="l"/>
              </a:tabLst>
            </a:pPr>
            <a:r>
              <a:rPr sz="2800" spc="-5" dirty="0">
                <a:solidFill>
                  <a:srgbClr val="212121"/>
                </a:solidFill>
                <a:latin typeface="Arial MT"/>
                <a:cs typeface="Arial MT"/>
              </a:rPr>
              <a:t>Oracle</a:t>
            </a:r>
            <a:r>
              <a:rPr sz="2800" spc="5" dirty="0">
                <a:solidFill>
                  <a:srgbClr val="212121"/>
                </a:solidFill>
                <a:latin typeface="Arial MT"/>
                <a:cs typeface="Arial MT"/>
              </a:rPr>
              <a:t> </a:t>
            </a:r>
            <a:r>
              <a:rPr sz="2800" spc="-5" dirty="0">
                <a:solidFill>
                  <a:srgbClr val="212121"/>
                </a:solidFill>
                <a:latin typeface="Arial MT"/>
                <a:cs typeface="Arial MT"/>
              </a:rPr>
              <a:t>Database</a:t>
            </a:r>
            <a:r>
              <a:rPr sz="2800" spc="-10" dirty="0">
                <a:solidFill>
                  <a:srgbClr val="212121"/>
                </a:solidFill>
                <a:latin typeface="Arial MT"/>
                <a:cs typeface="Arial MT"/>
              </a:rPr>
              <a:t> </a:t>
            </a:r>
            <a:r>
              <a:rPr sz="2800" spc="-5" dirty="0">
                <a:solidFill>
                  <a:srgbClr val="212121"/>
                </a:solidFill>
                <a:latin typeface="Arial MT"/>
                <a:cs typeface="Arial MT"/>
              </a:rPr>
              <a:t>Configuration</a:t>
            </a:r>
            <a:r>
              <a:rPr sz="2800" spc="10" dirty="0">
                <a:solidFill>
                  <a:srgbClr val="212121"/>
                </a:solidFill>
                <a:latin typeface="Arial MT"/>
                <a:cs typeface="Arial MT"/>
              </a:rPr>
              <a:t> </a:t>
            </a:r>
            <a:r>
              <a:rPr sz="2800" spc="-5" dirty="0">
                <a:solidFill>
                  <a:srgbClr val="212121"/>
                </a:solidFill>
                <a:latin typeface="Arial MT"/>
                <a:cs typeface="Arial MT"/>
              </a:rPr>
              <a:t>Assistant</a:t>
            </a:r>
            <a:r>
              <a:rPr sz="2800" dirty="0">
                <a:solidFill>
                  <a:srgbClr val="212121"/>
                </a:solidFill>
                <a:latin typeface="Arial MT"/>
                <a:cs typeface="Arial MT"/>
              </a:rPr>
              <a:t> </a:t>
            </a:r>
            <a:r>
              <a:rPr sz="2800" spc="-5" dirty="0">
                <a:solidFill>
                  <a:srgbClr val="212121"/>
                </a:solidFill>
                <a:latin typeface="Arial MT"/>
                <a:cs typeface="Arial MT"/>
              </a:rPr>
              <a:t>uses </a:t>
            </a:r>
            <a:r>
              <a:rPr sz="2800" spc="-765" dirty="0">
                <a:solidFill>
                  <a:srgbClr val="212121"/>
                </a:solidFill>
                <a:latin typeface="Arial MT"/>
                <a:cs typeface="Arial MT"/>
              </a:rPr>
              <a:t> </a:t>
            </a:r>
            <a:r>
              <a:rPr sz="2800" dirty="0">
                <a:solidFill>
                  <a:srgbClr val="212121"/>
                </a:solidFill>
                <a:latin typeface="Arial MT"/>
                <a:cs typeface="Arial MT"/>
              </a:rPr>
              <a:t>a</a:t>
            </a:r>
            <a:r>
              <a:rPr sz="2800" spc="-10" dirty="0">
                <a:solidFill>
                  <a:srgbClr val="212121"/>
                </a:solidFill>
                <a:latin typeface="Arial MT"/>
                <a:cs typeface="Arial MT"/>
              </a:rPr>
              <a:t> </a:t>
            </a:r>
            <a:r>
              <a:rPr sz="2800" spc="-5" dirty="0">
                <a:solidFill>
                  <a:srgbClr val="212121"/>
                </a:solidFill>
                <a:latin typeface="Arial MT"/>
                <a:cs typeface="Arial MT"/>
              </a:rPr>
              <a:t>wizard interface</a:t>
            </a:r>
            <a:endParaRPr sz="2800">
              <a:latin typeface="Arial MT"/>
              <a:cs typeface="Arial M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6000" y="836930"/>
            <a:ext cx="10058400" cy="495808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47</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6000" y="858519"/>
            <a:ext cx="10160000" cy="500888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48</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7600" y="858519"/>
            <a:ext cx="10160000" cy="500888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49</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7392-287E-40D1-A0F2-0E280C376D97}"/>
              </a:ext>
            </a:extLst>
          </p:cNvPr>
          <p:cNvSpPr>
            <a:spLocks noGrp="1"/>
          </p:cNvSpPr>
          <p:nvPr>
            <p:ph type="title"/>
          </p:nvPr>
        </p:nvSpPr>
        <p:spPr/>
        <p:txBody>
          <a:bodyPr/>
          <a:lstStyle/>
          <a:p>
            <a:r>
              <a:rPr lang="en-IN" dirty="0"/>
              <a:t>Database Administration Function</a:t>
            </a:r>
          </a:p>
        </p:txBody>
      </p:sp>
      <p:sp>
        <p:nvSpPr>
          <p:cNvPr id="4" name="Content Placeholder 3">
            <a:extLst>
              <a:ext uri="{FF2B5EF4-FFF2-40B4-BE49-F238E27FC236}">
                <a16:creationId xmlns:a16="http://schemas.microsoft.com/office/drawing/2014/main" id="{7DD90849-DE6F-4444-866A-9F33C850ACDD}"/>
              </a:ext>
            </a:extLst>
          </p:cNvPr>
          <p:cNvSpPr>
            <a:spLocks noGrp="1"/>
          </p:cNvSpPr>
          <p:nvPr>
            <p:ph sz="half" idx="1"/>
          </p:nvPr>
        </p:nvSpPr>
        <p:spPr>
          <a:xfrm>
            <a:off x="1447331" y="2010878"/>
            <a:ext cx="4645152" cy="423403"/>
          </a:xfrm>
        </p:spPr>
        <p:txBody>
          <a:bodyPr>
            <a:normAutofit lnSpcReduction="10000"/>
          </a:bodyPr>
          <a:lstStyle/>
          <a:p>
            <a:r>
              <a:rPr lang="en-US" dirty="0"/>
              <a:t>Line Authority Position</a:t>
            </a:r>
            <a:endParaRPr lang="en-IN" dirty="0"/>
          </a:p>
        </p:txBody>
      </p:sp>
      <p:sp>
        <p:nvSpPr>
          <p:cNvPr id="5" name="Content Placeholder 4">
            <a:extLst>
              <a:ext uri="{FF2B5EF4-FFF2-40B4-BE49-F238E27FC236}">
                <a16:creationId xmlns:a16="http://schemas.microsoft.com/office/drawing/2014/main" id="{404A0A47-83F5-4AB1-BF57-268C48A597E3}"/>
              </a:ext>
            </a:extLst>
          </p:cNvPr>
          <p:cNvSpPr>
            <a:spLocks noGrp="1"/>
          </p:cNvSpPr>
          <p:nvPr>
            <p:ph sz="half" idx="2"/>
          </p:nvPr>
        </p:nvSpPr>
        <p:spPr>
          <a:xfrm>
            <a:off x="6413771" y="2017343"/>
            <a:ext cx="4645152" cy="423403"/>
          </a:xfrm>
        </p:spPr>
        <p:txBody>
          <a:bodyPr>
            <a:normAutofit lnSpcReduction="10000"/>
          </a:bodyPr>
          <a:lstStyle/>
          <a:p>
            <a:r>
              <a:rPr lang="en-US" dirty="0"/>
              <a:t>Staff Consulting Position</a:t>
            </a:r>
            <a:endParaRPr lang="en-IN" dirty="0"/>
          </a:p>
        </p:txBody>
      </p:sp>
      <p:pic>
        <p:nvPicPr>
          <p:cNvPr id="9" name="Picture 8">
            <a:extLst>
              <a:ext uri="{FF2B5EF4-FFF2-40B4-BE49-F238E27FC236}">
                <a16:creationId xmlns:a16="http://schemas.microsoft.com/office/drawing/2014/main" id="{BFEAF699-93AF-41F5-8E33-20B0B38DACF7}"/>
              </a:ext>
            </a:extLst>
          </p:cNvPr>
          <p:cNvPicPr>
            <a:picLocks noChangeAspect="1"/>
          </p:cNvPicPr>
          <p:nvPr/>
        </p:nvPicPr>
        <p:blipFill>
          <a:blip r:embed="rId2"/>
          <a:stretch>
            <a:fillRect/>
          </a:stretch>
        </p:blipFill>
        <p:spPr>
          <a:xfrm>
            <a:off x="6252034" y="2811548"/>
            <a:ext cx="5276850" cy="2371725"/>
          </a:xfrm>
          <a:prstGeom prst="rect">
            <a:avLst/>
          </a:prstGeom>
        </p:spPr>
      </p:pic>
      <p:pic>
        <p:nvPicPr>
          <p:cNvPr id="11" name="Picture 10">
            <a:extLst>
              <a:ext uri="{FF2B5EF4-FFF2-40B4-BE49-F238E27FC236}">
                <a16:creationId xmlns:a16="http://schemas.microsoft.com/office/drawing/2014/main" id="{11251FE1-C6AB-4DFA-A541-950EC82B48DD}"/>
              </a:ext>
            </a:extLst>
          </p:cNvPr>
          <p:cNvPicPr>
            <a:picLocks noChangeAspect="1"/>
          </p:cNvPicPr>
          <p:nvPr/>
        </p:nvPicPr>
        <p:blipFill>
          <a:blip r:embed="rId3"/>
          <a:stretch>
            <a:fillRect/>
          </a:stretch>
        </p:blipFill>
        <p:spPr>
          <a:xfrm>
            <a:off x="442526" y="2806785"/>
            <a:ext cx="5276850" cy="2381250"/>
          </a:xfrm>
          <a:prstGeom prst="rect">
            <a:avLst/>
          </a:prstGeom>
        </p:spPr>
      </p:pic>
    </p:spTree>
    <p:extLst>
      <p:ext uri="{BB962C8B-B14F-4D97-AF65-F5344CB8AC3E}">
        <p14:creationId xmlns:p14="http://schemas.microsoft.com/office/powerpoint/2010/main" val="34684490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7600" y="782319"/>
            <a:ext cx="10160000" cy="500888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50</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7600" y="836930"/>
            <a:ext cx="10058400" cy="495046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51</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6000" y="760730"/>
            <a:ext cx="10058400" cy="495808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52</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9200" y="836930"/>
            <a:ext cx="9956800" cy="490093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53</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9200" y="914400"/>
            <a:ext cx="9753600" cy="480822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54</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7600" y="760730"/>
            <a:ext cx="9956800" cy="490093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55</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6000" y="608330"/>
            <a:ext cx="10261600" cy="505841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56</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20800" y="914400"/>
            <a:ext cx="9753600" cy="480060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57</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9200" y="762000"/>
            <a:ext cx="9855200" cy="485775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58</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6000" y="760730"/>
            <a:ext cx="9956800" cy="4900930"/>
          </a:xfrm>
          <a:prstGeom prst="rect">
            <a:avLst/>
          </a:prstGeom>
        </p:spPr>
      </p:pic>
      <p:sp>
        <p:nvSpPr>
          <p:cNvPr id="3" name="object 3"/>
          <p:cNvSpPr txBox="1">
            <a:spLocks noGrp="1"/>
          </p:cNvSpPr>
          <p:nvPr>
            <p:ph type="sldNum" sz="quarter" idx="4294967295"/>
          </p:nvPr>
        </p:nvSpPr>
        <p:spPr>
          <a:xfrm>
            <a:off x="11069320" y="6298239"/>
            <a:ext cx="340360" cy="205184"/>
          </a:xfrm>
          <a:prstGeom prst="rect">
            <a:avLst/>
          </a:prstGeom>
        </p:spPr>
        <p:txBody>
          <a:bodyPr vert="horz" wrap="square" lIns="0" tIns="0" rIns="0" bIns="0" rtlCol="0">
            <a:spAutoFit/>
          </a:bodyPr>
          <a:lstStyle/>
          <a:p>
            <a:pPr marL="38100">
              <a:lnSpc>
                <a:spcPts val="1630"/>
              </a:lnSpc>
            </a:pPr>
            <a:fld id="{81D60167-4931-47E6-BA6A-407CBD079E47}" type="slidenum">
              <a:rPr dirty="0"/>
              <a:pPr marL="38100">
                <a:lnSpc>
                  <a:spcPts val="1630"/>
                </a:lnSpc>
              </a:pPr>
              <a:t>59</a:t>
            </a:fld>
            <a:endParaRPr dirty="0"/>
          </a:p>
        </p:txBody>
      </p:sp>
      <p:sp>
        <p:nvSpPr>
          <p:cNvPr id="4" name="object 4"/>
          <p:cNvSpPr txBox="1">
            <a:spLocks noGrp="1"/>
          </p:cNvSpPr>
          <p:nvPr>
            <p:ph type="ftr" sz="quarter" idx="4294967295"/>
          </p:nvPr>
        </p:nvSpPr>
        <p:spPr>
          <a:xfrm>
            <a:off x="712893" y="6307582"/>
            <a:ext cx="3670300" cy="278765"/>
          </a:xfrm>
          <a:prstGeom prst="rect">
            <a:avLst/>
          </a:prstGeom>
        </p:spPr>
        <p:txBody>
          <a:bodyPr vert="horz" wrap="square" lIns="0" tIns="0" rIns="0" bIns="0" rtlCol="0">
            <a:spAutoFit/>
          </a:bodyPr>
          <a:lstStyle/>
          <a:p>
            <a:pPr marL="12700">
              <a:lnSpc>
                <a:spcPts val="2065"/>
              </a:lnSpc>
            </a:pPr>
            <a:r>
              <a:rPr spc="-5" dirty="0"/>
              <a:t>Database Systems,</a:t>
            </a:r>
            <a:r>
              <a:rPr spc="5" dirty="0"/>
              <a:t> </a:t>
            </a:r>
            <a:r>
              <a:rPr dirty="0"/>
              <a:t>8</a:t>
            </a:r>
            <a:r>
              <a:rPr sz="1575" baseline="29100" dirty="0"/>
              <a:t>th</a:t>
            </a:r>
            <a:r>
              <a:rPr sz="1575" spc="277" baseline="29100" dirty="0"/>
              <a:t> </a:t>
            </a:r>
            <a:r>
              <a:rPr sz="1800" spc="-5" dirty="0"/>
              <a:t>Edition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25AA09-5FF0-46AE-A155-227D0B6FC057}"/>
              </a:ext>
            </a:extLst>
          </p:cNvPr>
          <p:cNvSpPr>
            <a:spLocks noGrp="1"/>
          </p:cNvSpPr>
          <p:nvPr>
            <p:ph type="title"/>
          </p:nvPr>
        </p:nvSpPr>
        <p:spPr/>
        <p:txBody>
          <a:bodyPr/>
          <a:lstStyle/>
          <a:p>
            <a:r>
              <a:rPr lang="en-IN" dirty="0"/>
              <a:t>Database Administration Function</a:t>
            </a:r>
          </a:p>
        </p:txBody>
      </p:sp>
      <p:sp>
        <p:nvSpPr>
          <p:cNvPr id="6" name="Content Placeholder 5">
            <a:extLst>
              <a:ext uri="{FF2B5EF4-FFF2-40B4-BE49-F238E27FC236}">
                <a16:creationId xmlns:a16="http://schemas.microsoft.com/office/drawing/2014/main" id="{DE8C3BA8-D69A-4F64-B318-A266035A53DC}"/>
              </a:ext>
            </a:extLst>
          </p:cNvPr>
          <p:cNvSpPr>
            <a:spLocks noGrp="1"/>
          </p:cNvSpPr>
          <p:nvPr>
            <p:ph idx="1"/>
          </p:nvPr>
        </p:nvSpPr>
        <p:spPr/>
        <p:txBody>
          <a:bodyPr>
            <a:normAutofit/>
          </a:bodyPr>
          <a:lstStyle/>
          <a:p>
            <a:r>
              <a:rPr lang="en-US" dirty="0"/>
              <a:t>It is common practice to define the DBA function by dividing the DBA operations according to the Database Life Cycle (DBLC) phases.</a:t>
            </a:r>
          </a:p>
          <a:p>
            <a:r>
              <a:rPr lang="en-US" dirty="0"/>
              <a:t>The DBA function requires personnel to cover the following activities:</a:t>
            </a:r>
          </a:p>
          <a:p>
            <a:pPr lvl="1"/>
            <a:r>
              <a:rPr lang="en-US" dirty="0"/>
              <a:t>Database planning, including the definition of standards, procedures, and enforcement.</a:t>
            </a:r>
          </a:p>
          <a:p>
            <a:pPr lvl="1"/>
            <a:r>
              <a:rPr lang="en-US" dirty="0"/>
              <a:t>Database requirements gathering and conceptual design.</a:t>
            </a:r>
          </a:p>
          <a:p>
            <a:pPr lvl="1"/>
            <a:r>
              <a:rPr lang="en-US" dirty="0"/>
              <a:t>Database logical and transaction design.</a:t>
            </a:r>
          </a:p>
          <a:p>
            <a:pPr lvl="1"/>
            <a:r>
              <a:rPr lang="en-US" dirty="0"/>
              <a:t>Database physical design and implementation.</a:t>
            </a:r>
          </a:p>
          <a:p>
            <a:pPr lvl="1"/>
            <a:r>
              <a:rPr lang="en-US" dirty="0"/>
              <a:t>Database testing and debugging.</a:t>
            </a:r>
          </a:p>
          <a:p>
            <a:pPr marL="457200" lvl="1" indent="0">
              <a:buNone/>
            </a:pPr>
            <a:endParaRPr lang="en-IN" b="1" dirty="0"/>
          </a:p>
        </p:txBody>
      </p:sp>
    </p:spTree>
    <p:extLst>
      <p:ext uri="{BB962C8B-B14F-4D97-AF65-F5344CB8AC3E}">
        <p14:creationId xmlns:p14="http://schemas.microsoft.com/office/powerpoint/2010/main" val="31297343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713F-7518-4BCF-9548-B1CF114145D4}"/>
              </a:ext>
            </a:extLst>
          </p:cNvPr>
          <p:cNvSpPr>
            <a:spLocks noGrp="1"/>
          </p:cNvSpPr>
          <p:nvPr>
            <p:ph type="title"/>
          </p:nvPr>
        </p:nvSpPr>
        <p:spPr/>
        <p:txBody>
          <a:bodyPr/>
          <a:lstStyle/>
          <a:p>
            <a:r>
              <a:rPr lang="en-IN" dirty="0"/>
              <a:t>Database Administration Function</a:t>
            </a:r>
          </a:p>
        </p:txBody>
      </p:sp>
      <p:sp>
        <p:nvSpPr>
          <p:cNvPr id="3" name="Content Placeholder 2">
            <a:extLst>
              <a:ext uri="{FF2B5EF4-FFF2-40B4-BE49-F238E27FC236}">
                <a16:creationId xmlns:a16="http://schemas.microsoft.com/office/drawing/2014/main" id="{02AF017C-E7ED-4CB1-B015-3361EF664F14}"/>
              </a:ext>
            </a:extLst>
          </p:cNvPr>
          <p:cNvSpPr>
            <a:spLocks noGrp="1"/>
          </p:cNvSpPr>
          <p:nvPr>
            <p:ph idx="1"/>
          </p:nvPr>
        </p:nvSpPr>
        <p:spPr>
          <a:xfrm>
            <a:off x="1451579" y="2015733"/>
            <a:ext cx="9603275" cy="1283522"/>
          </a:xfrm>
        </p:spPr>
        <p:txBody>
          <a:bodyPr/>
          <a:lstStyle/>
          <a:p>
            <a:pPr lvl="1"/>
            <a:r>
              <a:rPr lang="en-US" dirty="0"/>
              <a:t>Database operations and maintenance, including installation, conversion, and migration.</a:t>
            </a:r>
          </a:p>
          <a:p>
            <a:pPr lvl="1"/>
            <a:r>
              <a:rPr lang="en-US" dirty="0"/>
              <a:t>Database training and support.</a:t>
            </a:r>
          </a:p>
          <a:p>
            <a:pPr lvl="1"/>
            <a:r>
              <a:rPr lang="en-US" dirty="0"/>
              <a:t>Data quality monitoring and management.</a:t>
            </a:r>
            <a:endParaRPr lang="en-IN" dirty="0"/>
          </a:p>
        </p:txBody>
      </p:sp>
      <p:pic>
        <p:nvPicPr>
          <p:cNvPr id="5" name="Picture 4">
            <a:extLst>
              <a:ext uri="{FF2B5EF4-FFF2-40B4-BE49-F238E27FC236}">
                <a16:creationId xmlns:a16="http://schemas.microsoft.com/office/drawing/2014/main" id="{73537F54-4EA3-4AC6-BAA8-FEF8EF919801}"/>
              </a:ext>
            </a:extLst>
          </p:cNvPr>
          <p:cNvPicPr>
            <a:picLocks noChangeAspect="1"/>
          </p:cNvPicPr>
          <p:nvPr/>
        </p:nvPicPr>
        <p:blipFill>
          <a:blip r:embed="rId2"/>
          <a:stretch>
            <a:fillRect/>
          </a:stretch>
        </p:blipFill>
        <p:spPr>
          <a:xfrm>
            <a:off x="1807386" y="3299255"/>
            <a:ext cx="8933035" cy="3484439"/>
          </a:xfrm>
          <a:prstGeom prst="rect">
            <a:avLst/>
          </a:prstGeom>
        </p:spPr>
      </p:pic>
    </p:spTree>
    <p:extLst>
      <p:ext uri="{BB962C8B-B14F-4D97-AF65-F5344CB8AC3E}">
        <p14:creationId xmlns:p14="http://schemas.microsoft.com/office/powerpoint/2010/main" val="160055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7C93-7041-4558-A522-EA02F9A40161}"/>
              </a:ext>
            </a:extLst>
          </p:cNvPr>
          <p:cNvSpPr>
            <a:spLocks noGrp="1"/>
          </p:cNvSpPr>
          <p:nvPr>
            <p:ph type="title"/>
          </p:nvPr>
        </p:nvSpPr>
        <p:spPr/>
        <p:txBody>
          <a:bodyPr/>
          <a:lstStyle/>
          <a:p>
            <a:r>
              <a:rPr lang="en-IN" dirty="0"/>
              <a:t>Database Administration Function</a:t>
            </a:r>
          </a:p>
        </p:txBody>
      </p:sp>
      <p:sp>
        <p:nvSpPr>
          <p:cNvPr id="3" name="Content Placeholder 2">
            <a:extLst>
              <a:ext uri="{FF2B5EF4-FFF2-40B4-BE49-F238E27FC236}">
                <a16:creationId xmlns:a16="http://schemas.microsoft.com/office/drawing/2014/main" id="{2E20C2E1-71CA-4A0D-8410-05870A1819FD}"/>
              </a:ext>
            </a:extLst>
          </p:cNvPr>
          <p:cNvSpPr>
            <a:spLocks noGrp="1"/>
          </p:cNvSpPr>
          <p:nvPr>
            <p:ph idx="1"/>
          </p:nvPr>
        </p:nvSpPr>
        <p:spPr>
          <a:xfrm>
            <a:off x="1451579" y="2015733"/>
            <a:ext cx="10176129" cy="1308235"/>
          </a:xfrm>
        </p:spPr>
        <p:txBody>
          <a:bodyPr>
            <a:normAutofit/>
          </a:bodyPr>
          <a:lstStyle/>
          <a:p>
            <a:r>
              <a:rPr lang="en-US" dirty="0"/>
              <a:t>A company might have several different and incompatible DBMSs installed to support different operations.</a:t>
            </a:r>
          </a:p>
          <a:p>
            <a:r>
              <a:rPr lang="en-US" dirty="0"/>
              <a:t>The general coordinator of all DBAs is sometimes known as the </a:t>
            </a:r>
            <a:r>
              <a:rPr lang="en-US" b="1" dirty="0"/>
              <a:t>systems administrator.</a:t>
            </a:r>
            <a:endParaRPr lang="en-IN" b="1" dirty="0"/>
          </a:p>
        </p:txBody>
      </p:sp>
      <p:pic>
        <p:nvPicPr>
          <p:cNvPr id="5" name="Picture 4">
            <a:extLst>
              <a:ext uri="{FF2B5EF4-FFF2-40B4-BE49-F238E27FC236}">
                <a16:creationId xmlns:a16="http://schemas.microsoft.com/office/drawing/2014/main" id="{AEA54DB3-D671-49AE-8EEF-3D5F42859489}"/>
              </a:ext>
            </a:extLst>
          </p:cNvPr>
          <p:cNvPicPr>
            <a:picLocks noChangeAspect="1"/>
          </p:cNvPicPr>
          <p:nvPr/>
        </p:nvPicPr>
        <p:blipFill>
          <a:blip r:embed="rId2"/>
          <a:stretch>
            <a:fillRect/>
          </a:stretch>
        </p:blipFill>
        <p:spPr>
          <a:xfrm>
            <a:off x="1822940" y="3597396"/>
            <a:ext cx="8546120" cy="2743199"/>
          </a:xfrm>
          <a:prstGeom prst="rect">
            <a:avLst/>
          </a:prstGeom>
        </p:spPr>
      </p:pic>
    </p:spTree>
    <p:extLst>
      <p:ext uri="{BB962C8B-B14F-4D97-AF65-F5344CB8AC3E}">
        <p14:creationId xmlns:p14="http://schemas.microsoft.com/office/powerpoint/2010/main" val="287567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F102-E9B8-4581-BC0D-F9114C20DF1A}"/>
              </a:ext>
            </a:extLst>
          </p:cNvPr>
          <p:cNvSpPr>
            <a:spLocks noGrp="1"/>
          </p:cNvSpPr>
          <p:nvPr>
            <p:ph type="title"/>
          </p:nvPr>
        </p:nvSpPr>
        <p:spPr>
          <a:xfrm>
            <a:off x="1422550" y="325547"/>
            <a:ext cx="9603275" cy="1049235"/>
          </a:xfrm>
        </p:spPr>
        <p:txBody>
          <a:bodyPr/>
          <a:lstStyle/>
          <a:p>
            <a:r>
              <a:rPr lang="en-IN" dirty="0"/>
              <a:t>Summary of DBA Activities</a:t>
            </a:r>
          </a:p>
        </p:txBody>
      </p:sp>
      <p:pic>
        <p:nvPicPr>
          <p:cNvPr id="5" name="Picture 4">
            <a:extLst>
              <a:ext uri="{FF2B5EF4-FFF2-40B4-BE49-F238E27FC236}">
                <a16:creationId xmlns:a16="http://schemas.microsoft.com/office/drawing/2014/main" id="{BF77DF83-BB1B-43AC-BAD8-11358C806695}"/>
              </a:ext>
            </a:extLst>
          </p:cNvPr>
          <p:cNvPicPr>
            <a:picLocks noChangeAspect="1"/>
          </p:cNvPicPr>
          <p:nvPr/>
        </p:nvPicPr>
        <p:blipFill>
          <a:blip r:embed="rId2"/>
          <a:stretch>
            <a:fillRect/>
          </a:stretch>
        </p:blipFill>
        <p:spPr>
          <a:xfrm>
            <a:off x="1166175" y="1074349"/>
            <a:ext cx="9995311" cy="5653022"/>
          </a:xfrm>
          <a:prstGeom prst="rect">
            <a:avLst/>
          </a:prstGeom>
        </p:spPr>
      </p:pic>
    </p:spTree>
    <p:extLst>
      <p:ext uri="{BB962C8B-B14F-4D97-AF65-F5344CB8AC3E}">
        <p14:creationId xmlns:p14="http://schemas.microsoft.com/office/powerpoint/2010/main" val="2940223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663</TotalTime>
  <Words>3296</Words>
  <Application>Microsoft Office PowerPoint</Application>
  <PresentationFormat>Widescreen</PresentationFormat>
  <Paragraphs>263</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Arial MT</vt:lpstr>
      <vt:lpstr>Gill Sans MT</vt:lpstr>
      <vt:lpstr>Times New Roman</vt:lpstr>
      <vt:lpstr>Gallery</vt:lpstr>
      <vt:lpstr>Unit 5: Database Administration and Security</vt:lpstr>
      <vt:lpstr>Database Administration Function</vt:lpstr>
      <vt:lpstr>Database Administration Function</vt:lpstr>
      <vt:lpstr>Database Administration Function</vt:lpstr>
      <vt:lpstr>Database Administration Function</vt:lpstr>
      <vt:lpstr>Database Administration Function</vt:lpstr>
      <vt:lpstr>Database Administration Function</vt:lpstr>
      <vt:lpstr>Database Administration Function</vt:lpstr>
      <vt:lpstr>Summary of DBA Activities</vt:lpstr>
      <vt:lpstr>Summary of DBA Activities</vt:lpstr>
      <vt:lpstr>Database Administration Tools</vt:lpstr>
      <vt:lpstr>The Data Dictionary </vt:lpstr>
      <vt:lpstr>The Data Dictionary </vt:lpstr>
      <vt:lpstr>The Data Dictionary </vt:lpstr>
      <vt:lpstr>The Data Dictionary </vt:lpstr>
      <vt:lpstr>The Data Dictionary </vt:lpstr>
      <vt:lpstr>The Data Dictionary </vt:lpstr>
      <vt:lpstr>CASE - computer-aided systems engineering</vt:lpstr>
      <vt:lpstr>CASE - computer-aided systems engineering</vt:lpstr>
      <vt:lpstr>CASE - computer-aided systems engineering</vt:lpstr>
      <vt:lpstr>CASE - computer-aided systems engineering</vt:lpstr>
      <vt:lpstr>CASE - computer-aided systems engineering</vt:lpstr>
      <vt:lpstr>PowerPoint Presentation</vt:lpstr>
      <vt:lpstr>Database Security</vt:lpstr>
      <vt:lpstr>Database Security</vt:lpstr>
      <vt:lpstr>Database Security</vt:lpstr>
      <vt:lpstr>Security Policies</vt:lpstr>
      <vt:lpstr>Security Vulnerabilities &amp; Measures </vt:lpstr>
      <vt:lpstr>Security Vulnerabilities &amp; Measures </vt:lpstr>
      <vt:lpstr>Security Vulnerabilities &amp; Measures </vt:lpstr>
      <vt:lpstr>Security Vulnerabilities &amp; Measures </vt:lpstr>
      <vt:lpstr>Security Vulnerabilities &amp; Measures </vt:lpstr>
      <vt:lpstr>Security Vulnerabilities &amp; Measures </vt:lpstr>
      <vt:lpstr>The DBA at Work: Using Oracle for  Database Administration</vt:lpstr>
      <vt:lpstr>Oracle Database Administration Tools</vt:lpstr>
      <vt:lpstr>The Default Login</vt:lpstr>
      <vt:lpstr>Ensuring an Automatic RDBMS Start</vt:lpstr>
      <vt:lpstr>Ensuring an Automatic RDBMS Start</vt:lpstr>
      <vt:lpstr>Creating Tablespaces and Datafiles</vt:lpstr>
      <vt:lpstr>Creating Tablespaces and Datafiles</vt:lpstr>
      <vt:lpstr>Managing the Database Objects:  Tables, Views, Triggers, and  Procedures</vt:lpstr>
      <vt:lpstr>Managing Users and  Establishing Security</vt:lpstr>
      <vt:lpstr>Managing Users and  Establishing Security</vt:lpstr>
      <vt:lpstr>Managing Users and  Establishing Security</vt:lpstr>
      <vt:lpstr>Customizing the Database  Initialization Parameters</vt:lpstr>
      <vt:lpstr>Creating a New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Database Administration and Security</dc:title>
  <dc:creator>sandip more</dc:creator>
  <cp:lastModifiedBy>admin</cp:lastModifiedBy>
  <cp:revision>65</cp:revision>
  <dcterms:created xsi:type="dcterms:W3CDTF">2021-11-15T12:40:44Z</dcterms:created>
  <dcterms:modified xsi:type="dcterms:W3CDTF">2023-11-07T21:26:23Z</dcterms:modified>
</cp:coreProperties>
</file>