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3" r:id="rId7"/>
    <p:sldId id="284" r:id="rId8"/>
    <p:sldId id="261" r:id="rId9"/>
    <p:sldId id="285" r:id="rId10"/>
    <p:sldId id="262" r:id="rId11"/>
    <p:sldId id="263" r:id="rId12"/>
    <p:sldId id="303" r:id="rId13"/>
    <p:sldId id="304" r:id="rId14"/>
    <p:sldId id="306" r:id="rId15"/>
    <p:sldId id="307" r:id="rId16"/>
    <p:sldId id="301" r:id="rId17"/>
    <p:sldId id="302" r:id="rId18"/>
    <p:sldId id="281" r:id="rId19"/>
    <p:sldId id="286" r:id="rId20"/>
    <p:sldId id="264" r:id="rId21"/>
    <p:sldId id="288" r:id="rId22"/>
    <p:sldId id="287" r:id="rId23"/>
    <p:sldId id="289" r:id="rId24"/>
    <p:sldId id="265" r:id="rId25"/>
    <p:sldId id="291" r:id="rId26"/>
    <p:sldId id="290" r:id="rId27"/>
    <p:sldId id="266" r:id="rId28"/>
    <p:sldId id="292" r:id="rId29"/>
    <p:sldId id="267" r:id="rId30"/>
    <p:sldId id="293" r:id="rId31"/>
    <p:sldId id="305" r:id="rId32"/>
    <p:sldId id="268" r:id="rId33"/>
    <p:sldId id="269" r:id="rId34"/>
    <p:sldId id="294" r:id="rId35"/>
    <p:sldId id="270" r:id="rId36"/>
    <p:sldId id="295" r:id="rId37"/>
    <p:sldId id="296" r:id="rId38"/>
    <p:sldId id="271" r:id="rId39"/>
    <p:sldId id="297" r:id="rId40"/>
    <p:sldId id="272" r:id="rId41"/>
    <p:sldId id="298" r:id="rId42"/>
    <p:sldId id="273" r:id="rId43"/>
    <p:sldId id="299" r:id="rId44"/>
    <p:sldId id="274" r:id="rId45"/>
    <p:sldId id="275" r:id="rId46"/>
    <p:sldId id="276" r:id="rId47"/>
    <p:sldId id="277" r:id="rId48"/>
    <p:sldId id="278" r:id="rId49"/>
    <p:sldId id="279" r:id="rId50"/>
    <p:sldId id="280" r:id="rId51"/>
    <p:sldId id="300" r:id="rId5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F24C17-9DF7-4DCD-BB3F-2882C17DC09B}">
          <p14:sldIdLst>
            <p14:sldId id="256"/>
            <p14:sldId id="257"/>
            <p14:sldId id="258"/>
            <p14:sldId id="259"/>
            <p14:sldId id="260"/>
            <p14:sldId id="283"/>
            <p14:sldId id="284"/>
            <p14:sldId id="261"/>
            <p14:sldId id="285"/>
            <p14:sldId id="262"/>
            <p14:sldId id="263"/>
            <p14:sldId id="303"/>
            <p14:sldId id="304"/>
            <p14:sldId id="306"/>
            <p14:sldId id="307"/>
            <p14:sldId id="301"/>
            <p14:sldId id="302"/>
            <p14:sldId id="281"/>
            <p14:sldId id="286"/>
            <p14:sldId id="264"/>
            <p14:sldId id="288"/>
            <p14:sldId id="287"/>
            <p14:sldId id="289"/>
            <p14:sldId id="265"/>
            <p14:sldId id="291"/>
            <p14:sldId id="290"/>
            <p14:sldId id="266"/>
            <p14:sldId id="292"/>
            <p14:sldId id="267"/>
            <p14:sldId id="293"/>
            <p14:sldId id="305"/>
            <p14:sldId id="268"/>
            <p14:sldId id="269"/>
            <p14:sldId id="294"/>
            <p14:sldId id="270"/>
            <p14:sldId id="295"/>
            <p14:sldId id="296"/>
            <p14:sldId id="271"/>
            <p14:sldId id="297"/>
            <p14:sldId id="272"/>
            <p14:sldId id="298"/>
            <p14:sldId id="273"/>
            <p14:sldId id="299"/>
            <p14:sldId id="274"/>
            <p14:sldId id="275"/>
            <p14:sldId id="276"/>
            <p14:sldId id="277"/>
            <p14:sldId id="278"/>
            <p14:sldId id="279"/>
            <p14:sldId id="280"/>
            <p14:sldId id="30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01 </a:t>
            </a:r>
            <a:r>
              <a:rPr lang="en-IN" dirty="0"/>
              <a:t>Overview of computing paradigm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a:t>
            </a:r>
            <a:r>
              <a:rPr lang="en-US" dirty="0" smtClean="0"/>
              <a:t>OF </a:t>
            </a:r>
            <a:r>
              <a:rPr lang="en-US" dirty="0"/>
              <a:t>CLOUD COMPUTING</a:t>
            </a:r>
          </a:p>
        </p:txBody>
      </p:sp>
      <p:pic>
        <p:nvPicPr>
          <p:cNvPr id="4" name="Content Placeholder 3"/>
          <p:cNvPicPr>
            <a:picLocks noGrp="1" noChangeAspect="1"/>
          </p:cNvPicPr>
          <p:nvPr>
            <p:ph idx="1"/>
          </p:nvPr>
        </p:nvPicPr>
        <p:blipFill>
          <a:blip r:embed="rId2"/>
          <a:stretch>
            <a:fillRect/>
          </a:stretch>
        </p:blipFill>
        <p:spPr>
          <a:xfrm>
            <a:off x="457200" y="1447801"/>
            <a:ext cx="8305799" cy="5030300"/>
          </a:xfrm>
          <a:prstGeom prst="rect">
            <a:avLst/>
          </a:prstGeom>
        </p:spPr>
      </p:pic>
    </p:spTree>
    <p:extLst>
      <p:ext uri="{BB962C8B-B14F-4D97-AF65-F5344CB8AC3E}">
        <p14:creationId xmlns:p14="http://schemas.microsoft.com/office/powerpoint/2010/main" val="4038229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DEFINITION </a:t>
            </a:r>
            <a:r>
              <a:rPr lang="en-US" dirty="0"/>
              <a:t>OF CLOUD COMPUTING</a:t>
            </a:r>
          </a:p>
        </p:txBody>
      </p:sp>
      <p:sp>
        <p:nvSpPr>
          <p:cNvPr id="3" name="Content Placeholder 2"/>
          <p:cNvSpPr>
            <a:spLocks noGrp="1"/>
          </p:cNvSpPr>
          <p:nvPr>
            <p:ph idx="1"/>
          </p:nvPr>
        </p:nvSpPr>
        <p:spPr/>
        <p:txBody>
          <a:bodyPr>
            <a:normAutofit fontScale="85000" lnSpcReduction="10000"/>
          </a:bodyPr>
          <a:lstStyle/>
          <a:p>
            <a:r>
              <a:rPr lang="en-US" dirty="0"/>
              <a:t>The </a:t>
            </a:r>
            <a:r>
              <a:rPr lang="en-US" b="1" dirty="0"/>
              <a:t>National Institute of Standards and Technology (NIST) </a:t>
            </a:r>
            <a:r>
              <a:rPr lang="en-US" dirty="0" smtClean="0"/>
              <a:t>characterizes cloud </a:t>
            </a:r>
            <a:r>
              <a:rPr lang="en-US" dirty="0"/>
              <a:t>computing as </a:t>
            </a:r>
            <a:endParaRPr lang="en-US" dirty="0" smtClean="0"/>
          </a:p>
          <a:p>
            <a:r>
              <a:rPr lang="en-US" dirty="0" smtClean="0"/>
              <a:t>“</a:t>
            </a:r>
            <a:r>
              <a:rPr lang="en-US" b="1" dirty="0" smtClean="0"/>
              <a:t>Cloud computing </a:t>
            </a:r>
            <a:r>
              <a:rPr lang="en-US" dirty="0" smtClean="0"/>
              <a:t>a </a:t>
            </a:r>
            <a:r>
              <a:rPr lang="en-US" dirty="0"/>
              <a:t>pay-per-use model for enabling </a:t>
            </a:r>
            <a:r>
              <a:rPr lang="en-US" dirty="0" smtClean="0"/>
              <a:t>available, convenient</a:t>
            </a:r>
            <a:r>
              <a:rPr lang="en-US" dirty="0"/>
              <a:t>, on-demand network access to a shared pool of </a:t>
            </a:r>
            <a:r>
              <a:rPr lang="en-US" dirty="0" smtClean="0"/>
              <a:t>configurable </a:t>
            </a:r>
            <a:r>
              <a:rPr lang="en-IN" dirty="0" smtClean="0"/>
              <a:t>computing </a:t>
            </a:r>
            <a:r>
              <a:rPr lang="en-IN" dirty="0"/>
              <a:t>resources (e.g. networks, servers, storage, applications, services</a:t>
            </a:r>
            <a:r>
              <a:rPr lang="en-IN" dirty="0" smtClean="0"/>
              <a:t>) </a:t>
            </a:r>
            <a:r>
              <a:rPr lang="en-US" dirty="0" smtClean="0"/>
              <a:t>that </a:t>
            </a:r>
            <a:r>
              <a:rPr lang="en-US" dirty="0"/>
              <a:t>can be rapidly provisioned and released with minimal management </a:t>
            </a:r>
            <a:r>
              <a:rPr lang="en-US" dirty="0" smtClean="0"/>
              <a:t>effort </a:t>
            </a:r>
            <a:r>
              <a:rPr lang="en-IN" dirty="0" smtClean="0"/>
              <a:t>or </a:t>
            </a:r>
            <a:r>
              <a:rPr lang="en-IN" dirty="0"/>
              <a:t>service provider interaction</a:t>
            </a:r>
            <a:r>
              <a:rPr lang="en-IN" dirty="0" smtClean="0"/>
              <a:t>.”</a:t>
            </a:r>
          </a:p>
          <a:p>
            <a:r>
              <a:rPr lang="en-IN" b="1" dirty="0" smtClean="0"/>
              <a:t>Cloud</a:t>
            </a:r>
            <a:r>
              <a:rPr lang="en-IN" dirty="0" smtClean="0"/>
              <a:t> </a:t>
            </a:r>
            <a:r>
              <a:rPr lang="en-IN" dirty="0"/>
              <a:t>as the “</a:t>
            </a:r>
            <a:r>
              <a:rPr lang="en-IN" dirty="0" smtClean="0"/>
              <a:t>data </a:t>
            </a:r>
            <a:r>
              <a:rPr lang="en-US" dirty="0" smtClean="0"/>
              <a:t>center </a:t>
            </a:r>
            <a:r>
              <a:rPr lang="en-US" dirty="0"/>
              <a:t>hardware and software that provide services.”</a:t>
            </a:r>
            <a:endParaRPr lang="en-US" dirty="0" smtClean="0"/>
          </a:p>
        </p:txBody>
      </p:sp>
    </p:spTree>
    <p:extLst>
      <p:ext uri="{BB962C8B-B14F-4D97-AF65-F5344CB8AC3E}">
        <p14:creationId xmlns:p14="http://schemas.microsoft.com/office/powerpoint/2010/main" val="358793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DEFINITION </a:t>
            </a:r>
            <a:r>
              <a:rPr lang="en-US" dirty="0"/>
              <a:t>OF CLOUD COMPUTING</a:t>
            </a:r>
          </a:p>
        </p:txBody>
      </p:sp>
      <p:pic>
        <p:nvPicPr>
          <p:cNvPr id="4" name="Picture 3"/>
          <p:cNvPicPr>
            <a:picLocks noChangeAspect="1"/>
          </p:cNvPicPr>
          <p:nvPr/>
        </p:nvPicPr>
        <p:blipFill>
          <a:blip r:embed="rId2"/>
          <a:stretch>
            <a:fillRect/>
          </a:stretch>
        </p:blipFill>
        <p:spPr>
          <a:xfrm>
            <a:off x="1143000" y="1981200"/>
            <a:ext cx="7134151" cy="4004001"/>
          </a:xfrm>
          <a:prstGeom prst="rect">
            <a:avLst/>
          </a:prstGeom>
        </p:spPr>
      </p:pic>
    </p:spTree>
    <p:extLst>
      <p:ext uri="{BB962C8B-B14F-4D97-AF65-F5344CB8AC3E}">
        <p14:creationId xmlns:p14="http://schemas.microsoft.com/office/powerpoint/2010/main" val="3393323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DEFINITION </a:t>
            </a:r>
            <a:r>
              <a:rPr lang="en-US" dirty="0"/>
              <a:t>OF CLOUD COMPUTING</a:t>
            </a:r>
          </a:p>
        </p:txBody>
      </p:sp>
      <p:pic>
        <p:nvPicPr>
          <p:cNvPr id="3" name="Picture 2"/>
          <p:cNvPicPr>
            <a:picLocks noChangeAspect="1"/>
          </p:cNvPicPr>
          <p:nvPr/>
        </p:nvPicPr>
        <p:blipFill>
          <a:blip r:embed="rId2"/>
          <a:stretch>
            <a:fillRect/>
          </a:stretch>
        </p:blipFill>
        <p:spPr>
          <a:xfrm>
            <a:off x="1112474" y="1752600"/>
            <a:ext cx="6919051" cy="4090667"/>
          </a:xfrm>
          <a:prstGeom prst="rect">
            <a:avLst/>
          </a:prstGeom>
        </p:spPr>
      </p:pic>
    </p:spTree>
    <p:extLst>
      <p:ext uri="{BB962C8B-B14F-4D97-AF65-F5344CB8AC3E}">
        <p14:creationId xmlns:p14="http://schemas.microsoft.com/office/powerpoint/2010/main" val="13979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DEFINITION </a:t>
            </a:r>
            <a:r>
              <a:rPr lang="en-US" dirty="0"/>
              <a:t>OF CLOUD COMPUTING</a:t>
            </a:r>
          </a:p>
        </p:txBody>
      </p:sp>
      <p:pic>
        <p:nvPicPr>
          <p:cNvPr id="4" name="Picture 3"/>
          <p:cNvPicPr>
            <a:picLocks noChangeAspect="1"/>
          </p:cNvPicPr>
          <p:nvPr/>
        </p:nvPicPr>
        <p:blipFill rotWithShape="1">
          <a:blip r:embed="rId2"/>
          <a:srcRect l="28742" t="18539" r="16511" b="21210"/>
          <a:stretch/>
        </p:blipFill>
        <p:spPr>
          <a:xfrm>
            <a:off x="762000" y="1676400"/>
            <a:ext cx="7620000" cy="4717143"/>
          </a:xfrm>
          <a:prstGeom prst="rect">
            <a:avLst/>
          </a:prstGeom>
        </p:spPr>
      </p:pic>
    </p:spTree>
    <p:extLst>
      <p:ext uri="{BB962C8B-B14F-4D97-AF65-F5344CB8AC3E}">
        <p14:creationId xmlns:p14="http://schemas.microsoft.com/office/powerpoint/2010/main" val="1459898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DEFINITION </a:t>
            </a:r>
            <a:r>
              <a:rPr lang="en-US" dirty="0"/>
              <a:t>OF CLOUD COMPUTING</a:t>
            </a:r>
          </a:p>
        </p:txBody>
      </p:sp>
      <p:pic>
        <p:nvPicPr>
          <p:cNvPr id="3" name="Picture 2"/>
          <p:cNvPicPr>
            <a:picLocks noChangeAspect="1"/>
          </p:cNvPicPr>
          <p:nvPr/>
        </p:nvPicPr>
        <p:blipFill rotWithShape="1">
          <a:blip r:embed="rId2"/>
          <a:srcRect l="31462" t="10168" r="16766" b="6780"/>
          <a:stretch/>
        </p:blipFill>
        <p:spPr>
          <a:xfrm>
            <a:off x="1524000" y="1066800"/>
            <a:ext cx="6324600" cy="5706883"/>
          </a:xfrm>
          <a:prstGeom prst="rect">
            <a:avLst/>
          </a:prstGeom>
        </p:spPr>
      </p:pic>
    </p:spTree>
    <p:extLst>
      <p:ext uri="{BB962C8B-B14F-4D97-AF65-F5344CB8AC3E}">
        <p14:creationId xmlns:p14="http://schemas.microsoft.com/office/powerpoint/2010/main" val="500627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sp>
        <p:nvSpPr>
          <p:cNvPr id="3" name="Content Placeholder 2"/>
          <p:cNvSpPr>
            <a:spLocks noGrp="1"/>
          </p:cNvSpPr>
          <p:nvPr>
            <p:ph idx="1"/>
          </p:nvPr>
        </p:nvSpPr>
        <p:spPr/>
        <p:txBody>
          <a:bodyPr>
            <a:normAutofit/>
          </a:bodyPr>
          <a:lstStyle/>
          <a:p>
            <a:r>
              <a:rPr lang="en-US" dirty="0" smtClean="0"/>
              <a:t>Hardware </a:t>
            </a:r>
            <a:r>
              <a:rPr lang="en-US" dirty="0"/>
              <a:t>(virtualization, multi-core chips</a:t>
            </a:r>
            <a:r>
              <a:rPr lang="en-US" dirty="0" smtClean="0"/>
              <a:t>) </a:t>
            </a:r>
          </a:p>
          <a:p>
            <a:r>
              <a:rPr lang="en-US" dirty="0" smtClean="0"/>
              <a:t>Internet </a:t>
            </a:r>
            <a:r>
              <a:rPr lang="en-US" dirty="0"/>
              <a:t>technologies (Web services, service-oriented architectures, Web 2.0</a:t>
            </a:r>
            <a:r>
              <a:rPr lang="en-US" dirty="0" smtClean="0"/>
              <a:t>)</a:t>
            </a:r>
          </a:p>
          <a:p>
            <a:r>
              <a:rPr lang="en-US" dirty="0" smtClean="0"/>
              <a:t>Distributed </a:t>
            </a:r>
            <a:r>
              <a:rPr lang="en-US" dirty="0"/>
              <a:t>computing (clusters, grids</a:t>
            </a:r>
            <a:r>
              <a:rPr lang="en-US" dirty="0" smtClean="0"/>
              <a:t>) </a:t>
            </a:r>
          </a:p>
          <a:p>
            <a:r>
              <a:rPr lang="en-US" dirty="0" smtClean="0"/>
              <a:t>Systems </a:t>
            </a:r>
            <a:r>
              <a:rPr lang="en-US" dirty="0"/>
              <a:t>management (autonomic computing, data center automation</a:t>
            </a:r>
            <a:r>
              <a:rPr lang="en-US" dirty="0" smtClean="0"/>
              <a:t>)</a:t>
            </a:r>
          </a:p>
        </p:txBody>
      </p:sp>
    </p:spTree>
    <p:extLst>
      <p:ext uri="{BB962C8B-B14F-4D97-AF65-F5344CB8AC3E}">
        <p14:creationId xmlns:p14="http://schemas.microsoft.com/office/powerpoint/2010/main" val="358705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EVOLUTION OF CLOUD COMPUTING</a:t>
            </a:r>
          </a:p>
        </p:txBody>
      </p:sp>
      <p:pic>
        <p:nvPicPr>
          <p:cNvPr id="5" name="Picture 4"/>
          <p:cNvPicPr>
            <a:picLocks noChangeAspect="1"/>
          </p:cNvPicPr>
          <p:nvPr/>
        </p:nvPicPr>
        <p:blipFill rotWithShape="1">
          <a:blip r:embed="rId2"/>
          <a:srcRect l="29268" t="16903" r="33232" b="13178"/>
          <a:stretch/>
        </p:blipFill>
        <p:spPr>
          <a:xfrm>
            <a:off x="1752600" y="1295400"/>
            <a:ext cx="5334000" cy="5223417"/>
          </a:xfrm>
          <a:prstGeom prst="rect">
            <a:avLst/>
          </a:prstGeom>
        </p:spPr>
      </p:pic>
    </p:spTree>
    <p:extLst>
      <p:ext uri="{BB962C8B-B14F-4D97-AF65-F5344CB8AC3E}">
        <p14:creationId xmlns:p14="http://schemas.microsoft.com/office/powerpoint/2010/main" val="3017411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sp>
        <p:nvSpPr>
          <p:cNvPr id="3" name="Content Placeholder 2"/>
          <p:cNvSpPr>
            <a:spLocks noGrp="1"/>
          </p:cNvSpPr>
          <p:nvPr>
            <p:ph idx="1"/>
          </p:nvPr>
        </p:nvSpPr>
        <p:spPr>
          <a:xfrm>
            <a:off x="457200" y="1600200"/>
            <a:ext cx="8382000" cy="4525963"/>
          </a:xfrm>
        </p:spPr>
        <p:txBody>
          <a:bodyPr>
            <a:noAutofit/>
          </a:bodyPr>
          <a:lstStyle/>
          <a:p>
            <a:pPr marL="57150" indent="0">
              <a:buNone/>
            </a:pPr>
            <a:r>
              <a:rPr lang="en-IN" sz="1600" b="1" dirty="0" smtClean="0"/>
              <a:t>Distributed Systems:</a:t>
            </a:r>
            <a:endParaRPr lang="en-IN" sz="1600" dirty="0"/>
          </a:p>
          <a:p>
            <a:r>
              <a:rPr lang="en-US" sz="1600" dirty="0" smtClean="0"/>
              <a:t>In </a:t>
            </a:r>
            <a:r>
              <a:rPr lang="en-US" sz="1600" dirty="0"/>
              <a:t>distributed cloud computing, a single task is spread across multiple machines in different locations, all interconnected. </a:t>
            </a:r>
            <a:endParaRPr lang="en-US" sz="1600" dirty="0" smtClean="0"/>
          </a:p>
          <a:p>
            <a:r>
              <a:rPr lang="en-US" sz="1600" dirty="0" smtClean="0"/>
              <a:t>Each </a:t>
            </a:r>
            <a:r>
              <a:rPr lang="en-US" sz="1600" dirty="0"/>
              <a:t>machine handles a part of the workload, expediting the completion of the task. </a:t>
            </a:r>
          </a:p>
          <a:p>
            <a:r>
              <a:rPr lang="en-US" sz="1600" dirty="0"/>
              <a:t>Cloud computing facilitates this by granting remote network access to devices and applications, offering advantages like resource sharing, scalability, cost-efficiency, and platform flexibility. </a:t>
            </a:r>
            <a:endParaRPr lang="en-US" sz="1600" dirty="0" smtClean="0"/>
          </a:p>
          <a:p>
            <a:r>
              <a:rPr lang="en-US" sz="1600" dirty="0" smtClean="0"/>
              <a:t>Distributed </a:t>
            </a:r>
            <a:r>
              <a:rPr lang="en-US" sz="1600" dirty="0"/>
              <a:t>cloud computing represents a network where numerous computers collaborate to achieve a common goal, with each machine contributing to the overall task. </a:t>
            </a:r>
            <a:endParaRPr lang="en-US" sz="1600" dirty="0" smtClean="0"/>
          </a:p>
        </p:txBody>
      </p:sp>
      <p:pic>
        <p:nvPicPr>
          <p:cNvPr id="1026" name="Picture 2" descr="A simple architecture of a distributed system.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191000"/>
            <a:ext cx="4461850" cy="248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960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sp>
        <p:nvSpPr>
          <p:cNvPr id="3" name="Content Placeholder 2"/>
          <p:cNvSpPr>
            <a:spLocks noGrp="1"/>
          </p:cNvSpPr>
          <p:nvPr>
            <p:ph idx="1"/>
          </p:nvPr>
        </p:nvSpPr>
        <p:spPr>
          <a:xfrm>
            <a:off x="457200" y="1600200"/>
            <a:ext cx="8382000" cy="4525963"/>
          </a:xfrm>
        </p:spPr>
        <p:txBody>
          <a:bodyPr>
            <a:noAutofit/>
          </a:bodyPr>
          <a:lstStyle/>
          <a:p>
            <a:pPr marL="57150" indent="0">
              <a:buNone/>
            </a:pPr>
            <a:r>
              <a:rPr lang="en-IN" sz="1600" b="1" dirty="0" smtClean="0"/>
              <a:t>Distributed Systems:</a:t>
            </a:r>
            <a:endParaRPr lang="en-IN" sz="1600" dirty="0"/>
          </a:p>
          <a:p>
            <a:r>
              <a:rPr lang="en-US" sz="1600" dirty="0" smtClean="0"/>
              <a:t>Cloud </a:t>
            </a:r>
            <a:r>
              <a:rPr lang="en-US" sz="1600" dirty="0"/>
              <a:t>computing revolves around internet-based access and provision of essential resources, while distributed cloud computing revolves around resource sharing across a network of multiple computers. </a:t>
            </a:r>
            <a:endParaRPr lang="en-US" sz="1600" dirty="0" smtClean="0"/>
          </a:p>
          <a:p>
            <a:r>
              <a:rPr lang="en-US" sz="1600" dirty="0" smtClean="0"/>
              <a:t>Users </a:t>
            </a:r>
            <a:r>
              <a:rPr lang="en-US" sz="1600" dirty="0"/>
              <a:t>of distributed cloud computing can access additional functionalities available for purchase, such as data retention capabilities or the ability to set performance benchmarks for latency and throughput. </a:t>
            </a:r>
            <a:endParaRPr lang="en-US" sz="1600" dirty="0" smtClean="0"/>
          </a:p>
          <a:p>
            <a:r>
              <a:rPr lang="en-US" sz="1600" dirty="0" smtClean="0"/>
              <a:t>Service </a:t>
            </a:r>
            <a:r>
              <a:rPr lang="en-US" sz="1600" dirty="0"/>
              <a:t>providers are accountable for delivering the infrastructure required for these features. </a:t>
            </a:r>
          </a:p>
          <a:p>
            <a:r>
              <a:rPr lang="en-US" sz="1600" dirty="0"/>
              <a:t>Primarily targeting the enhancement of commercial operations, distributed cloud computing signifies the future of corporate computing. </a:t>
            </a:r>
            <a:endParaRPr lang="en-IN" sz="1600" dirty="0"/>
          </a:p>
        </p:txBody>
      </p:sp>
      <p:pic>
        <p:nvPicPr>
          <p:cNvPr id="2050" name="Picture 2" descr="Introduction to distributed system | PPT"/>
          <p:cNvPicPr>
            <a:picLocks noChangeAspect="1" noChangeArrowheads="1"/>
          </p:cNvPicPr>
          <p:nvPr/>
        </p:nvPicPr>
        <p:blipFill rotWithShape="1">
          <a:blip r:embed="rId2">
            <a:extLst>
              <a:ext uri="{28A0092B-C50C-407E-A947-70E740481C1C}">
                <a14:useLocalDpi xmlns:a14="http://schemas.microsoft.com/office/drawing/2010/main" val="0"/>
              </a:ext>
            </a:extLst>
          </a:blip>
          <a:srcRect t="23332" b="4410"/>
          <a:stretch/>
        </p:blipFill>
        <p:spPr bwMode="auto">
          <a:xfrm>
            <a:off x="2209800" y="4343400"/>
            <a:ext cx="50292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727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a:t>
            </a:r>
            <a:endParaRPr lang="en-US" dirty="0"/>
          </a:p>
        </p:txBody>
      </p:sp>
      <p:sp>
        <p:nvSpPr>
          <p:cNvPr id="3" name="Content Placeholder 2"/>
          <p:cNvSpPr>
            <a:spLocks noGrp="1"/>
          </p:cNvSpPr>
          <p:nvPr>
            <p:ph idx="1"/>
          </p:nvPr>
        </p:nvSpPr>
        <p:spPr>
          <a:xfrm>
            <a:off x="0" y="1600200"/>
            <a:ext cx="9144000" cy="5257800"/>
          </a:xfrm>
        </p:spPr>
        <p:txBody>
          <a:bodyPr>
            <a:normAutofit fontScale="85000" lnSpcReduction="20000"/>
          </a:bodyPr>
          <a:lstStyle/>
          <a:p>
            <a:r>
              <a:rPr lang="en-US" dirty="0"/>
              <a:t>Traditional computing primarily relied on physical infrastructure located on-premises to store, manage, and process data. </a:t>
            </a:r>
            <a:endParaRPr lang="en-US" dirty="0" smtClean="0"/>
          </a:p>
          <a:p>
            <a:r>
              <a:rPr lang="en-US" dirty="0" smtClean="0"/>
              <a:t>This </a:t>
            </a:r>
            <a:r>
              <a:rPr lang="en-US" dirty="0"/>
              <a:t>setup involved dedicated hardware, servers, and software maintained within an organization's premises, requiring significant investment in infrastructure, maintenance, and skilled personnel. </a:t>
            </a:r>
            <a:endParaRPr lang="en-US" dirty="0" smtClean="0"/>
          </a:p>
          <a:p>
            <a:r>
              <a:rPr lang="en-US" dirty="0" smtClean="0"/>
              <a:t>Cloud </a:t>
            </a:r>
            <a:r>
              <a:rPr lang="en-US" dirty="0"/>
              <a:t>technology introduced a revolutionary approach by leveraging the internet to deliver computing services remotely. </a:t>
            </a:r>
            <a:endParaRPr lang="en-US" dirty="0" smtClean="0"/>
          </a:p>
          <a:p>
            <a:r>
              <a:rPr lang="en-US" dirty="0" smtClean="0"/>
              <a:t>It </a:t>
            </a:r>
            <a:r>
              <a:rPr lang="en-US" dirty="0"/>
              <a:t>evolved to provide scalable and flexible resources on-demand, allowing users to access a shared pool of configurable resources like servers, storage, databases, and applications.</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sp>
        <p:nvSpPr>
          <p:cNvPr id="3" name="Content Placeholder 2"/>
          <p:cNvSpPr>
            <a:spLocks noGrp="1"/>
          </p:cNvSpPr>
          <p:nvPr>
            <p:ph idx="1"/>
          </p:nvPr>
        </p:nvSpPr>
        <p:spPr>
          <a:xfrm>
            <a:off x="457200" y="1600200"/>
            <a:ext cx="8229600" cy="2438400"/>
          </a:xfrm>
        </p:spPr>
        <p:txBody>
          <a:bodyPr>
            <a:normAutofit fontScale="55000" lnSpcReduction="20000"/>
          </a:bodyPr>
          <a:lstStyle/>
          <a:p>
            <a:pPr marL="0" indent="0">
              <a:buNone/>
            </a:pPr>
            <a:r>
              <a:rPr lang="en-IN" b="1" dirty="0"/>
              <a:t>Mainframe Computing </a:t>
            </a:r>
            <a:r>
              <a:rPr lang="en-IN" b="1" dirty="0" smtClean="0"/>
              <a:t>:</a:t>
            </a:r>
            <a:endParaRPr lang="en-IN" dirty="0"/>
          </a:p>
          <a:p>
            <a:r>
              <a:rPr lang="en-US" dirty="0"/>
              <a:t>Initially introduced in 1951, mainframe computers stand as robust and reliable computing machinery. </a:t>
            </a:r>
            <a:endParaRPr lang="en-US" dirty="0" smtClean="0"/>
          </a:p>
          <a:p>
            <a:r>
              <a:rPr lang="en-US" dirty="0" smtClean="0"/>
              <a:t>The </a:t>
            </a:r>
            <a:r>
              <a:rPr lang="en-US" dirty="0"/>
              <a:t>term "mainframe" has evolved from denoting the central housing or frame encompassing the computer's central processing unit (CPU). During their inception, computers were as large as garages, with the CPU frame possibly equating to the size of a walk-in closet. </a:t>
            </a:r>
            <a:endParaRPr lang="en-US" dirty="0" smtClean="0"/>
          </a:p>
          <a:p>
            <a:r>
              <a:rPr lang="en-US" dirty="0" smtClean="0"/>
              <a:t>However</a:t>
            </a:r>
            <a:r>
              <a:rPr lang="en-US" dirty="0"/>
              <a:t>, presently, "mainframe" refers to a substantial computer system overseeing an entire organization. </a:t>
            </a:r>
          </a:p>
        </p:txBody>
      </p:sp>
      <p:pic>
        <p:nvPicPr>
          <p:cNvPr id="4" name="Picture 3"/>
          <p:cNvPicPr>
            <a:picLocks noChangeAspect="1"/>
          </p:cNvPicPr>
          <p:nvPr/>
        </p:nvPicPr>
        <p:blipFill>
          <a:blip r:embed="rId2"/>
          <a:stretch>
            <a:fillRect/>
          </a:stretch>
        </p:blipFill>
        <p:spPr>
          <a:xfrm>
            <a:off x="4171950" y="3657600"/>
            <a:ext cx="4514850" cy="3048000"/>
          </a:xfrm>
          <a:prstGeom prst="rect">
            <a:avLst/>
          </a:prstGeom>
        </p:spPr>
      </p:pic>
    </p:spTree>
    <p:extLst>
      <p:ext uri="{BB962C8B-B14F-4D97-AF65-F5344CB8AC3E}">
        <p14:creationId xmlns:p14="http://schemas.microsoft.com/office/powerpoint/2010/main" val="4038719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pic>
        <p:nvPicPr>
          <p:cNvPr id="3074" name="Picture 2" descr="Diagram of Mainframe Computer System Set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219200"/>
            <a:ext cx="3730625" cy="535259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1600200"/>
            <a:ext cx="4876800" cy="3886200"/>
          </a:xfrm>
        </p:spPr>
        <p:txBody>
          <a:bodyPr>
            <a:normAutofit fontScale="70000" lnSpcReduction="20000"/>
          </a:bodyPr>
          <a:lstStyle/>
          <a:p>
            <a:pPr marL="0" indent="0">
              <a:buNone/>
            </a:pPr>
            <a:r>
              <a:rPr lang="en-IN" b="1" dirty="0"/>
              <a:t>Mainframe Computing </a:t>
            </a:r>
            <a:r>
              <a:rPr lang="en-IN" b="1" dirty="0" smtClean="0"/>
              <a:t>:</a:t>
            </a:r>
            <a:endParaRPr lang="en-IN" dirty="0"/>
          </a:p>
          <a:p>
            <a:r>
              <a:rPr lang="en-US" dirty="0" smtClean="0"/>
              <a:t>While </a:t>
            </a:r>
            <a:r>
              <a:rPr lang="en-US" dirty="0"/>
              <a:t>the term “huge” might encompass anything of room-sized proportions, contemporary “mainframes” are considerably smaller, although still significantly larger than personal computers or even minicomputers. </a:t>
            </a:r>
            <a:endParaRPr lang="en-US" dirty="0" smtClean="0"/>
          </a:p>
          <a:p>
            <a:r>
              <a:rPr lang="en-US" dirty="0" smtClean="0"/>
              <a:t>A </a:t>
            </a:r>
            <a:r>
              <a:rPr lang="en-US" dirty="0"/>
              <a:t>mainframe boasts extensive storage capacity via disk and tape (measured in gigabytes, amounting to thousands of kilobytes) alongside substantial main memory. </a:t>
            </a:r>
            <a:endParaRPr lang="en-US" dirty="0" smtClean="0"/>
          </a:p>
        </p:txBody>
      </p:sp>
    </p:spTree>
    <p:extLst>
      <p:ext uri="{BB962C8B-B14F-4D97-AF65-F5344CB8AC3E}">
        <p14:creationId xmlns:p14="http://schemas.microsoft.com/office/powerpoint/2010/main" val="748983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sp>
        <p:nvSpPr>
          <p:cNvPr id="3" name="Content Placeholder 2"/>
          <p:cNvSpPr>
            <a:spLocks noGrp="1"/>
          </p:cNvSpPr>
          <p:nvPr>
            <p:ph idx="1"/>
          </p:nvPr>
        </p:nvSpPr>
        <p:spPr>
          <a:xfrm>
            <a:off x="457200" y="1600200"/>
            <a:ext cx="8229600" cy="1905000"/>
          </a:xfrm>
        </p:spPr>
        <p:txBody>
          <a:bodyPr>
            <a:normAutofit fontScale="55000" lnSpcReduction="20000"/>
          </a:bodyPr>
          <a:lstStyle/>
          <a:p>
            <a:pPr marL="0" indent="0">
              <a:buNone/>
            </a:pPr>
            <a:r>
              <a:rPr lang="en-IN" b="1" dirty="0"/>
              <a:t>Mainframe Computing </a:t>
            </a:r>
            <a:r>
              <a:rPr lang="en-IN" b="1" dirty="0" smtClean="0"/>
              <a:t>:</a:t>
            </a:r>
            <a:endParaRPr lang="en-IN" dirty="0"/>
          </a:p>
          <a:p>
            <a:r>
              <a:rPr lang="en-US" dirty="0" smtClean="0"/>
              <a:t>Theoretically</a:t>
            </a:r>
            <a:r>
              <a:rPr lang="en-US" dirty="0"/>
              <a:t>, its processing speed surpasses that of the fastest personal computer. </a:t>
            </a:r>
            <a:endParaRPr lang="en-US" dirty="0" smtClean="0"/>
          </a:p>
          <a:p>
            <a:r>
              <a:rPr lang="en-US" dirty="0" smtClean="0"/>
              <a:t>However</a:t>
            </a:r>
            <a:r>
              <a:rPr lang="en-US" dirty="0"/>
              <a:t>, acquiring a mainframe incurs significant costs, typically commencing at approximately $500,000 and ascending from there. </a:t>
            </a:r>
          </a:p>
          <a:p>
            <a:r>
              <a:rPr lang="en-US" dirty="0"/>
              <a:t>In today's landscape, where business operations, transactions, and communication occur in real-time, robust servers are imperative to swiftly execute instructions and generate output. </a:t>
            </a:r>
            <a:endParaRPr lang="en-US" dirty="0" smtClean="0"/>
          </a:p>
        </p:txBody>
      </p:sp>
      <p:pic>
        <p:nvPicPr>
          <p:cNvPr id="4098" name="Picture 2" descr="Mainframe Computer | Definition, Examples &amp; Operating System - Lesson |  Study.com"/>
          <p:cNvPicPr>
            <a:picLocks noChangeAspect="1" noChangeArrowheads="1"/>
          </p:cNvPicPr>
          <p:nvPr/>
        </p:nvPicPr>
        <p:blipFill rotWithShape="1">
          <a:blip r:embed="rId2">
            <a:extLst>
              <a:ext uri="{28A0092B-C50C-407E-A947-70E740481C1C}">
                <a14:useLocalDpi xmlns:a14="http://schemas.microsoft.com/office/drawing/2010/main" val="0"/>
              </a:ext>
            </a:extLst>
          </a:blip>
          <a:srcRect t="9364" b="11034"/>
          <a:stretch/>
        </p:blipFill>
        <p:spPr bwMode="auto">
          <a:xfrm>
            <a:off x="2286000" y="3352800"/>
            <a:ext cx="681037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718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sp>
        <p:nvSpPr>
          <p:cNvPr id="3" name="Content Placeholder 2"/>
          <p:cNvSpPr>
            <a:spLocks noGrp="1"/>
          </p:cNvSpPr>
          <p:nvPr>
            <p:ph idx="1"/>
          </p:nvPr>
        </p:nvSpPr>
        <p:spPr>
          <a:xfrm>
            <a:off x="152400" y="1417638"/>
            <a:ext cx="5486400" cy="4754562"/>
          </a:xfrm>
        </p:spPr>
        <p:txBody>
          <a:bodyPr>
            <a:normAutofit fontScale="70000" lnSpcReduction="20000"/>
          </a:bodyPr>
          <a:lstStyle/>
          <a:p>
            <a:pPr marL="0" indent="0">
              <a:buNone/>
            </a:pPr>
            <a:r>
              <a:rPr lang="en-IN" b="1" dirty="0"/>
              <a:t>Mainframe Computing </a:t>
            </a:r>
            <a:r>
              <a:rPr lang="en-IN" b="1" dirty="0" smtClean="0"/>
              <a:t>:</a:t>
            </a:r>
            <a:endParaRPr lang="en-IN" dirty="0"/>
          </a:p>
          <a:p>
            <a:r>
              <a:rPr lang="en-US" dirty="0" smtClean="0"/>
              <a:t>Computers </a:t>
            </a:r>
            <a:r>
              <a:rPr lang="en-US" dirty="0"/>
              <a:t>are categorized into four types based on their contemporary applications: </a:t>
            </a:r>
            <a:r>
              <a:rPr lang="en-US" b="1" dirty="0"/>
              <a:t>supercomputers, mainframe computers, minicomputers, and microcomputers. </a:t>
            </a:r>
            <a:endParaRPr lang="en-US" b="1" dirty="0" smtClean="0"/>
          </a:p>
          <a:p>
            <a:r>
              <a:rPr lang="en-US" dirty="0" smtClean="0"/>
              <a:t>Following </a:t>
            </a:r>
            <a:r>
              <a:rPr lang="en-US" dirty="0"/>
              <a:t>supercomputers, mainframe computers stand as the swiftest option for complex and extensive computations. </a:t>
            </a:r>
            <a:endParaRPr lang="en-US" dirty="0" smtClean="0"/>
          </a:p>
          <a:p>
            <a:r>
              <a:rPr lang="en-US" dirty="0" smtClean="0"/>
              <a:t>They </a:t>
            </a:r>
            <a:r>
              <a:rPr lang="en-US" dirty="0"/>
              <a:t>surpass the power of minicomputers or microcomputers but fall short in capability compared to supercomputers. Mainframe computers find extensive utilization in large corporations. </a:t>
            </a:r>
            <a:endParaRPr lang="en-IN" dirty="0"/>
          </a:p>
        </p:txBody>
      </p:sp>
      <p:pic>
        <p:nvPicPr>
          <p:cNvPr id="5122" name="Picture 2" descr="trek de wol over de ogen hoofd Religieus ibm mainframe computer 1970  Grondwet Afzonderlijk Immoralite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724" y="1905000"/>
            <a:ext cx="3513876"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09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sp>
        <p:nvSpPr>
          <p:cNvPr id="3" name="Content Placeholder 2"/>
          <p:cNvSpPr>
            <a:spLocks noGrp="1"/>
          </p:cNvSpPr>
          <p:nvPr>
            <p:ph idx="1"/>
          </p:nvPr>
        </p:nvSpPr>
        <p:spPr>
          <a:xfrm>
            <a:off x="457200" y="1600201"/>
            <a:ext cx="8458200" cy="2209799"/>
          </a:xfrm>
        </p:spPr>
        <p:txBody>
          <a:bodyPr>
            <a:normAutofit fontScale="70000" lnSpcReduction="20000"/>
          </a:bodyPr>
          <a:lstStyle/>
          <a:p>
            <a:pPr marL="0" indent="0">
              <a:buNone/>
            </a:pPr>
            <a:r>
              <a:rPr lang="en-IN" b="1" dirty="0"/>
              <a:t>Cluster </a:t>
            </a:r>
            <a:r>
              <a:rPr lang="en-IN" b="1" dirty="0" smtClean="0"/>
              <a:t>Computing:</a:t>
            </a:r>
            <a:endParaRPr lang="en-IN" dirty="0"/>
          </a:p>
          <a:p>
            <a:r>
              <a:rPr lang="en-US" dirty="0"/>
              <a:t>Cluster computing involves harnessing multiple interconnected computers within a network to operate collectively as a unified entity. </a:t>
            </a:r>
            <a:endParaRPr lang="en-US" dirty="0" smtClean="0"/>
          </a:p>
          <a:p>
            <a:r>
              <a:rPr lang="en-US" dirty="0" smtClean="0"/>
              <a:t>Each </a:t>
            </a:r>
            <a:r>
              <a:rPr lang="en-US" dirty="0"/>
              <a:t>computer integrated into this network is termed a node. </a:t>
            </a:r>
            <a:endParaRPr lang="en-US" dirty="0" smtClean="0"/>
          </a:p>
          <a:p>
            <a:r>
              <a:rPr lang="en-US" dirty="0" smtClean="0"/>
              <a:t>This </a:t>
            </a:r>
            <a:r>
              <a:rPr lang="en-US" dirty="0"/>
              <a:t>approach tackles intricate problems by enhancing processing speed and ensuring data integrity. </a:t>
            </a:r>
            <a:endParaRPr lang="en-US" dirty="0" smtClean="0"/>
          </a:p>
        </p:txBody>
      </p:sp>
      <p:pic>
        <p:nvPicPr>
          <p:cNvPr id="6146" name="Picture 2" descr="Cluster Computing : Definition, Types, Advantages &amp; Applications"/>
          <p:cNvPicPr>
            <a:picLocks noChangeAspect="1" noChangeArrowheads="1"/>
          </p:cNvPicPr>
          <p:nvPr/>
        </p:nvPicPr>
        <p:blipFill rotWithShape="1">
          <a:blip r:embed="rId2">
            <a:extLst>
              <a:ext uri="{28A0092B-C50C-407E-A947-70E740481C1C}">
                <a14:useLocalDpi xmlns:a14="http://schemas.microsoft.com/office/drawing/2010/main" val="0"/>
              </a:ext>
            </a:extLst>
          </a:blip>
          <a:srcRect b="9339"/>
          <a:stretch/>
        </p:blipFill>
        <p:spPr bwMode="auto">
          <a:xfrm>
            <a:off x="990600" y="3429000"/>
            <a:ext cx="73914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653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sp>
        <p:nvSpPr>
          <p:cNvPr id="3" name="Content Placeholder 2"/>
          <p:cNvSpPr>
            <a:spLocks noGrp="1"/>
          </p:cNvSpPr>
          <p:nvPr>
            <p:ph idx="1"/>
          </p:nvPr>
        </p:nvSpPr>
        <p:spPr>
          <a:xfrm>
            <a:off x="457200" y="1600200"/>
            <a:ext cx="8553450" cy="2286000"/>
          </a:xfrm>
        </p:spPr>
        <p:txBody>
          <a:bodyPr>
            <a:normAutofit fontScale="70000" lnSpcReduction="20000"/>
          </a:bodyPr>
          <a:lstStyle/>
          <a:p>
            <a:pPr marL="0" indent="0">
              <a:buNone/>
            </a:pPr>
            <a:r>
              <a:rPr lang="en-IN" b="1" dirty="0"/>
              <a:t>Cluster </a:t>
            </a:r>
            <a:r>
              <a:rPr lang="en-IN" b="1" dirty="0" smtClean="0"/>
              <a:t>Computing:</a:t>
            </a:r>
            <a:endParaRPr lang="en-IN" dirty="0"/>
          </a:p>
          <a:p>
            <a:r>
              <a:rPr lang="en-US" dirty="0" smtClean="0"/>
              <a:t>Through </a:t>
            </a:r>
            <a:r>
              <a:rPr lang="en-US" dirty="0"/>
              <a:t>simultaneous operations across the connected computers, a unified system (referred to as a virtual machine) is simulated, known as system transparency. </a:t>
            </a:r>
            <a:endParaRPr lang="en-US" dirty="0" smtClean="0"/>
          </a:p>
          <a:p>
            <a:r>
              <a:rPr lang="en-US" dirty="0" smtClean="0"/>
              <a:t>This </a:t>
            </a:r>
            <a:r>
              <a:rPr lang="en-US" dirty="0"/>
              <a:t>networking model is built on the concept of distributed systems, with Local Area Networks (LANs) serving as the connecting framework. </a:t>
            </a:r>
          </a:p>
        </p:txBody>
      </p:sp>
      <p:pic>
        <p:nvPicPr>
          <p:cNvPr id="7172" name="Picture 4" descr="6: An example of a cluster computing system.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810001"/>
            <a:ext cx="6800850" cy="288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474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sp>
        <p:nvSpPr>
          <p:cNvPr id="3" name="Content Placeholder 2"/>
          <p:cNvSpPr>
            <a:spLocks noGrp="1"/>
          </p:cNvSpPr>
          <p:nvPr>
            <p:ph idx="1"/>
          </p:nvPr>
        </p:nvSpPr>
        <p:spPr/>
        <p:txBody>
          <a:bodyPr>
            <a:normAutofit fontScale="70000" lnSpcReduction="20000"/>
          </a:bodyPr>
          <a:lstStyle/>
          <a:p>
            <a:pPr marL="0" indent="0">
              <a:buNone/>
            </a:pPr>
            <a:r>
              <a:rPr lang="en-IN" b="1" dirty="0"/>
              <a:t>Cluster </a:t>
            </a:r>
            <a:r>
              <a:rPr lang="en-IN" b="1" dirty="0" smtClean="0"/>
              <a:t>Computing:</a:t>
            </a:r>
            <a:endParaRPr lang="en-IN" dirty="0"/>
          </a:p>
          <a:p>
            <a:r>
              <a:rPr lang="en-US" dirty="0" smtClean="0"/>
              <a:t>Key </a:t>
            </a:r>
            <a:r>
              <a:rPr lang="en-US" dirty="0"/>
              <a:t>features of cluster computing include: </a:t>
            </a:r>
          </a:p>
          <a:p>
            <a:pPr lvl="1"/>
            <a:r>
              <a:rPr lang="en-US" b="1" dirty="0" smtClean="0"/>
              <a:t>Uniformity </a:t>
            </a:r>
            <a:r>
              <a:rPr lang="en-US" dirty="0"/>
              <a:t>in the equipment of linked computers. </a:t>
            </a:r>
          </a:p>
          <a:p>
            <a:pPr lvl="1"/>
            <a:r>
              <a:rPr lang="en-US" b="1" dirty="0" smtClean="0"/>
              <a:t>Tight </a:t>
            </a:r>
            <a:r>
              <a:rPr lang="en-US" b="1" dirty="0"/>
              <a:t>interconnection</a:t>
            </a:r>
            <a:r>
              <a:rPr lang="en-US" dirty="0"/>
              <a:t> facilitated by specialized network connections. </a:t>
            </a:r>
          </a:p>
          <a:p>
            <a:pPr lvl="1"/>
            <a:r>
              <a:rPr lang="en-US" dirty="0" smtClean="0"/>
              <a:t>Every </a:t>
            </a:r>
            <a:r>
              <a:rPr lang="en-US" dirty="0"/>
              <a:t>computer </a:t>
            </a:r>
            <a:r>
              <a:rPr lang="en-US" b="1" dirty="0"/>
              <a:t>sharing</a:t>
            </a:r>
            <a:r>
              <a:rPr lang="en-US" dirty="0"/>
              <a:t> an identical home directory. </a:t>
            </a:r>
          </a:p>
          <a:p>
            <a:endParaRPr lang="en-IN" dirty="0"/>
          </a:p>
          <a:p>
            <a:r>
              <a:rPr lang="en-US" dirty="0"/>
              <a:t>The hardware configuration of clusters varies based on the networking protocols employed. </a:t>
            </a:r>
            <a:endParaRPr lang="en-US" dirty="0" smtClean="0"/>
          </a:p>
          <a:p>
            <a:r>
              <a:rPr lang="en-US" dirty="0" smtClean="0"/>
              <a:t>Clusters </a:t>
            </a:r>
            <a:r>
              <a:rPr lang="en-US" dirty="0"/>
              <a:t>are categorized as </a:t>
            </a:r>
            <a:r>
              <a:rPr lang="en-US" b="1" dirty="0"/>
              <a:t>open or closed systems</a:t>
            </a:r>
            <a:r>
              <a:rPr lang="en-US" dirty="0"/>
              <a:t>. </a:t>
            </a:r>
            <a:endParaRPr lang="en-US" dirty="0" smtClean="0"/>
          </a:p>
          <a:p>
            <a:r>
              <a:rPr lang="en-US" dirty="0" smtClean="0"/>
              <a:t>Open </a:t>
            </a:r>
            <a:r>
              <a:rPr lang="en-US" dirty="0"/>
              <a:t>clusters necessitate IP addresses and are accessible solely via the internet, raising potential security concerns. </a:t>
            </a:r>
            <a:endParaRPr lang="en-US" dirty="0" smtClean="0"/>
          </a:p>
          <a:p>
            <a:r>
              <a:rPr lang="en-US" dirty="0" smtClean="0"/>
              <a:t>In </a:t>
            </a:r>
            <a:r>
              <a:rPr lang="en-US" dirty="0"/>
              <a:t>Closed Clustering, the nodes are hidden behind the gateway node, providing better security. </a:t>
            </a:r>
            <a:endParaRPr lang="en-IN" dirty="0"/>
          </a:p>
        </p:txBody>
      </p:sp>
    </p:spTree>
    <p:extLst>
      <p:ext uri="{BB962C8B-B14F-4D97-AF65-F5344CB8AC3E}">
        <p14:creationId xmlns:p14="http://schemas.microsoft.com/office/powerpoint/2010/main" val="4289418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sp>
        <p:nvSpPr>
          <p:cNvPr id="3" name="Content Placeholder 2"/>
          <p:cNvSpPr>
            <a:spLocks noGrp="1"/>
          </p:cNvSpPr>
          <p:nvPr>
            <p:ph idx="1"/>
          </p:nvPr>
        </p:nvSpPr>
        <p:spPr>
          <a:xfrm>
            <a:off x="457200" y="1600201"/>
            <a:ext cx="3810000" cy="4952999"/>
          </a:xfrm>
        </p:spPr>
        <p:txBody>
          <a:bodyPr>
            <a:normAutofit fontScale="62500" lnSpcReduction="20000"/>
          </a:bodyPr>
          <a:lstStyle/>
          <a:p>
            <a:pPr marL="0" indent="0">
              <a:buNone/>
            </a:pPr>
            <a:r>
              <a:rPr lang="en-IN" b="1" dirty="0"/>
              <a:t>Grid </a:t>
            </a:r>
            <a:r>
              <a:rPr lang="en-IN" b="1" dirty="0" smtClean="0"/>
              <a:t>Computing: </a:t>
            </a:r>
            <a:endParaRPr lang="en-IN" dirty="0"/>
          </a:p>
          <a:p>
            <a:r>
              <a:rPr lang="en-US" dirty="0"/>
              <a:t>Grid computing emerged as a progression in the realm of cloud computing, making its debut in the 1990s. </a:t>
            </a:r>
            <a:endParaRPr lang="en-US" dirty="0" smtClean="0"/>
          </a:p>
          <a:p>
            <a:r>
              <a:rPr lang="en-US" dirty="0" smtClean="0"/>
              <a:t>It </a:t>
            </a:r>
            <a:r>
              <a:rPr lang="en-US" dirty="0"/>
              <a:t>stands as a computing framework that consolidates computing resources spanning diverse geographical locations to accomplish shared objectives. </a:t>
            </a:r>
            <a:endParaRPr lang="en-US" dirty="0" smtClean="0"/>
          </a:p>
          <a:p>
            <a:r>
              <a:rPr lang="en-US" dirty="0" smtClean="0"/>
              <a:t>By </a:t>
            </a:r>
            <a:r>
              <a:rPr lang="en-US" dirty="0"/>
              <a:t>amalgamating and granting access to unused resources from multiple computers, grid computing facilitates the execution of singular tasks. </a:t>
            </a:r>
            <a:endParaRPr lang="en-US" dirty="0" smtClean="0"/>
          </a:p>
        </p:txBody>
      </p:sp>
      <p:pic>
        <p:nvPicPr>
          <p:cNvPr id="4" name="Picture 3"/>
          <p:cNvPicPr>
            <a:picLocks noChangeAspect="1"/>
          </p:cNvPicPr>
          <p:nvPr/>
        </p:nvPicPr>
        <p:blipFill rotWithShape="1">
          <a:blip r:embed="rId2"/>
          <a:srcRect l="5555" t="18889" b="4445"/>
          <a:stretch/>
        </p:blipFill>
        <p:spPr>
          <a:xfrm>
            <a:off x="4419600" y="1600201"/>
            <a:ext cx="4267200" cy="4707435"/>
          </a:xfrm>
          <a:prstGeom prst="rect">
            <a:avLst/>
          </a:prstGeom>
        </p:spPr>
      </p:pic>
    </p:spTree>
    <p:extLst>
      <p:ext uri="{BB962C8B-B14F-4D97-AF65-F5344CB8AC3E}">
        <p14:creationId xmlns:p14="http://schemas.microsoft.com/office/powerpoint/2010/main" val="3106334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sp>
        <p:nvSpPr>
          <p:cNvPr id="3" name="Content Placeholder 2"/>
          <p:cNvSpPr>
            <a:spLocks noGrp="1"/>
          </p:cNvSpPr>
          <p:nvPr>
            <p:ph idx="1"/>
          </p:nvPr>
        </p:nvSpPr>
        <p:spPr>
          <a:xfrm>
            <a:off x="457200" y="1600201"/>
            <a:ext cx="8229600" cy="3200400"/>
          </a:xfrm>
        </p:spPr>
        <p:txBody>
          <a:bodyPr>
            <a:normAutofit fontScale="62500" lnSpcReduction="20000"/>
          </a:bodyPr>
          <a:lstStyle/>
          <a:p>
            <a:pPr marL="0" indent="0">
              <a:buNone/>
            </a:pPr>
            <a:r>
              <a:rPr lang="en-IN" b="1" dirty="0"/>
              <a:t>Grid </a:t>
            </a:r>
            <a:r>
              <a:rPr lang="en-IN" b="1" dirty="0" smtClean="0"/>
              <a:t>Computing: </a:t>
            </a:r>
            <a:endParaRPr lang="en-IN" dirty="0"/>
          </a:p>
          <a:p>
            <a:r>
              <a:rPr lang="en-US" dirty="0" smtClean="0"/>
              <a:t>Businesses </a:t>
            </a:r>
            <a:r>
              <a:rPr lang="en-US" dirty="0"/>
              <a:t>leverage grid computing to tackle extensive operations or address intricate challenges that surpass the capabilities of a single computer. </a:t>
            </a:r>
          </a:p>
          <a:p>
            <a:r>
              <a:rPr lang="en-US" dirty="0"/>
              <a:t>For instance, meteorologists harness grid computing for weather modeling, a computationally demanding field necessitating intricate data management and analysis. </a:t>
            </a:r>
            <a:endParaRPr lang="en-US" dirty="0" smtClean="0"/>
          </a:p>
          <a:p>
            <a:r>
              <a:rPr lang="en-US" dirty="0" smtClean="0"/>
              <a:t>The </a:t>
            </a:r>
            <a:r>
              <a:rPr lang="en-US" dirty="0"/>
              <a:t>sheer volume of weather data poses inefficiencies when processed on a single computer, leading meteorologists to distribute the analysis across geographically dispersed grid computing systems and subsequently merge the findings. </a:t>
            </a:r>
            <a:endParaRPr lang="en-IN" dirty="0"/>
          </a:p>
        </p:txBody>
      </p:sp>
      <p:pic>
        <p:nvPicPr>
          <p:cNvPr id="8194" name="Picture 2" descr="Grid Computing: How Does it Work? - Shiksha Online"/>
          <p:cNvPicPr>
            <a:picLocks noChangeAspect="1" noChangeArrowheads="1"/>
          </p:cNvPicPr>
          <p:nvPr/>
        </p:nvPicPr>
        <p:blipFill rotWithShape="1">
          <a:blip r:embed="rId2">
            <a:extLst>
              <a:ext uri="{28A0092B-C50C-407E-A947-70E740481C1C}">
                <a14:useLocalDpi xmlns:a14="http://schemas.microsoft.com/office/drawing/2010/main" val="0"/>
              </a:ext>
            </a:extLst>
          </a:blip>
          <a:srcRect l="6300" t="12320" r="6551" b="14000"/>
          <a:stretch/>
        </p:blipFill>
        <p:spPr bwMode="auto">
          <a:xfrm>
            <a:off x="2590800" y="4343401"/>
            <a:ext cx="51435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644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sp>
        <p:nvSpPr>
          <p:cNvPr id="3" name="Content Placeholder 2"/>
          <p:cNvSpPr>
            <a:spLocks noGrp="1"/>
          </p:cNvSpPr>
          <p:nvPr>
            <p:ph idx="1"/>
          </p:nvPr>
        </p:nvSpPr>
        <p:spPr>
          <a:xfrm>
            <a:off x="457200" y="1600200"/>
            <a:ext cx="8229600" cy="2285999"/>
          </a:xfrm>
        </p:spPr>
        <p:txBody>
          <a:bodyPr>
            <a:normAutofit fontScale="55000" lnSpcReduction="20000"/>
          </a:bodyPr>
          <a:lstStyle/>
          <a:p>
            <a:pPr marL="0" indent="0">
              <a:buNone/>
            </a:pPr>
            <a:r>
              <a:rPr lang="en-IN" b="1" dirty="0" smtClean="0"/>
              <a:t>Virtualization: </a:t>
            </a:r>
            <a:endParaRPr lang="en-IN" dirty="0"/>
          </a:p>
          <a:p>
            <a:r>
              <a:rPr lang="en-US" dirty="0"/>
              <a:t>Around four decades ago, virtualization made its initial appearance. </a:t>
            </a:r>
            <a:endParaRPr lang="en-US" dirty="0" smtClean="0"/>
          </a:p>
          <a:p>
            <a:r>
              <a:rPr lang="en-US" dirty="0" smtClean="0"/>
              <a:t>This </a:t>
            </a:r>
            <a:r>
              <a:rPr lang="en-US" dirty="0"/>
              <a:t>technology harnesses software to craft an abstraction layer atop computer hardware, partitioning the physical elements of a single computer—such as processors, memory, and storage—into multiple virtual computers, commonly referred to as virtual machines (VMs). </a:t>
            </a:r>
            <a:endParaRPr lang="en-US" dirty="0" smtClean="0"/>
          </a:p>
          <a:p>
            <a:r>
              <a:rPr lang="en-US" dirty="0" smtClean="0"/>
              <a:t>Each </a:t>
            </a:r>
            <a:r>
              <a:rPr lang="en-US" dirty="0"/>
              <a:t>VM operates with its own distinct operating system (OS) and functions akin to an independent computer, albeit utilizing only a fraction of the underlying hardware resources. </a:t>
            </a:r>
          </a:p>
        </p:txBody>
      </p:sp>
      <p:pic>
        <p:nvPicPr>
          <p:cNvPr id="9218" name="Picture 2" descr="illustration of the concept of Virtualization [7]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581400"/>
            <a:ext cx="6096000" cy="3146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70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a:t>
            </a:r>
            <a:endParaRPr lang="en-US" dirty="0"/>
          </a:p>
        </p:txBody>
      </p:sp>
      <p:sp>
        <p:nvSpPr>
          <p:cNvPr id="3" name="Content Placeholder 2"/>
          <p:cNvSpPr>
            <a:spLocks noGrp="1"/>
          </p:cNvSpPr>
          <p:nvPr>
            <p:ph idx="1"/>
          </p:nvPr>
        </p:nvSpPr>
        <p:spPr>
          <a:xfrm>
            <a:off x="0" y="1600200"/>
            <a:ext cx="9144000" cy="5257800"/>
          </a:xfrm>
        </p:spPr>
        <p:txBody>
          <a:bodyPr>
            <a:normAutofit fontScale="77500" lnSpcReduction="20000"/>
          </a:bodyPr>
          <a:lstStyle/>
          <a:p>
            <a:r>
              <a:rPr lang="en-US" dirty="0"/>
              <a:t>Let us see some the stats of Cloud Computing and its usage as per Gartner’s and Statista reports:</a:t>
            </a:r>
          </a:p>
          <a:p>
            <a:pPr lvl="1"/>
            <a:r>
              <a:rPr lang="en-US" dirty="0" smtClean="0"/>
              <a:t>As </a:t>
            </a:r>
            <a:r>
              <a:rPr lang="en-US" dirty="0"/>
              <a:t>on </a:t>
            </a:r>
            <a:r>
              <a:rPr lang="en-US" b="1" dirty="0"/>
              <a:t>2023</a:t>
            </a:r>
            <a:r>
              <a:rPr lang="en-US" dirty="0"/>
              <a:t>, the cloud applications market is worth </a:t>
            </a:r>
            <a:r>
              <a:rPr lang="en-US" b="1" dirty="0"/>
              <a:t>over $150 billion</a:t>
            </a:r>
            <a:r>
              <a:rPr lang="en-US" dirty="0"/>
              <a:t>.</a:t>
            </a:r>
          </a:p>
          <a:p>
            <a:pPr lvl="1"/>
            <a:r>
              <a:rPr lang="en-US" b="1" dirty="0" smtClean="0"/>
              <a:t>200 </a:t>
            </a:r>
            <a:r>
              <a:rPr lang="en-US" b="1" dirty="0"/>
              <a:t>ZB </a:t>
            </a:r>
            <a:r>
              <a:rPr lang="en-US" dirty="0"/>
              <a:t>of data will be stored in the cloud by </a:t>
            </a:r>
            <a:r>
              <a:rPr lang="en-US" b="1" dirty="0"/>
              <a:t>2025</a:t>
            </a:r>
            <a:r>
              <a:rPr lang="en-US" dirty="0"/>
              <a:t>.</a:t>
            </a:r>
          </a:p>
          <a:p>
            <a:pPr lvl="1"/>
            <a:r>
              <a:rPr lang="en-US" b="1" dirty="0" smtClean="0"/>
              <a:t>60</a:t>
            </a:r>
            <a:r>
              <a:rPr lang="en-US" b="1" dirty="0"/>
              <a:t>% </a:t>
            </a:r>
            <a:r>
              <a:rPr lang="en-US" dirty="0"/>
              <a:t>of the world’s corporate data is stored in the cloud.</a:t>
            </a:r>
          </a:p>
          <a:p>
            <a:pPr lvl="1"/>
            <a:r>
              <a:rPr lang="en-US" dirty="0" smtClean="0"/>
              <a:t>Cloud </a:t>
            </a:r>
            <a:r>
              <a:rPr lang="en-US" dirty="0"/>
              <a:t>data centers account for </a:t>
            </a:r>
            <a:r>
              <a:rPr lang="en-US" b="1" dirty="0"/>
              <a:t>3%</a:t>
            </a:r>
            <a:r>
              <a:rPr lang="en-US" dirty="0"/>
              <a:t> of the world’s energy consumption.</a:t>
            </a:r>
          </a:p>
          <a:p>
            <a:pPr lvl="1"/>
            <a:r>
              <a:rPr lang="en-US" dirty="0" smtClean="0"/>
              <a:t>Cloud </a:t>
            </a:r>
            <a:r>
              <a:rPr lang="en-US" dirty="0"/>
              <a:t>infrastructure services generate </a:t>
            </a:r>
            <a:r>
              <a:rPr lang="en-US" b="1" dirty="0"/>
              <a:t>$178 billion </a:t>
            </a:r>
            <a:r>
              <a:rPr lang="en-US" dirty="0"/>
              <a:t>per year in revenue.</a:t>
            </a:r>
          </a:p>
          <a:p>
            <a:pPr lvl="1"/>
            <a:r>
              <a:rPr lang="en-US" b="1" dirty="0" smtClean="0"/>
              <a:t>90</a:t>
            </a:r>
            <a:r>
              <a:rPr lang="en-US" b="1" dirty="0"/>
              <a:t>% </a:t>
            </a:r>
            <a:r>
              <a:rPr lang="en-US" dirty="0"/>
              <a:t>of large enterprises have adopted a multi-cloud infrastructure.</a:t>
            </a:r>
          </a:p>
          <a:p>
            <a:pPr lvl="1"/>
            <a:r>
              <a:rPr lang="en-US" dirty="0" smtClean="0"/>
              <a:t>Enterprises </a:t>
            </a:r>
            <a:r>
              <a:rPr lang="en-US" dirty="0"/>
              <a:t>use an average of </a:t>
            </a:r>
            <a:r>
              <a:rPr lang="en-US" b="1" dirty="0"/>
              <a:t>2.6 public </a:t>
            </a:r>
            <a:r>
              <a:rPr lang="en-US" dirty="0"/>
              <a:t>and </a:t>
            </a:r>
            <a:r>
              <a:rPr lang="en-US" b="1" dirty="0"/>
              <a:t>2.7 private </a:t>
            </a:r>
            <a:r>
              <a:rPr lang="en-US" dirty="0"/>
              <a:t>clouds.</a:t>
            </a:r>
          </a:p>
          <a:p>
            <a:pPr lvl="1"/>
            <a:r>
              <a:rPr lang="en-US" dirty="0" smtClean="0"/>
              <a:t>Public </a:t>
            </a:r>
            <a:r>
              <a:rPr lang="en-US" dirty="0"/>
              <a:t>Cloud Services spending could reach almost </a:t>
            </a:r>
            <a:r>
              <a:rPr lang="en-US" b="1" dirty="0"/>
              <a:t>$600 billion </a:t>
            </a:r>
            <a:r>
              <a:rPr lang="en-US" dirty="0"/>
              <a:t>in </a:t>
            </a:r>
            <a:r>
              <a:rPr lang="en-US" b="1" dirty="0"/>
              <a:t>2023</a:t>
            </a:r>
            <a:r>
              <a:rPr lang="en-US" dirty="0" smtClean="0"/>
              <a:t>.</a:t>
            </a:r>
          </a:p>
          <a:p>
            <a:pPr lvl="1"/>
            <a:r>
              <a:rPr lang="en-US" dirty="0" smtClean="0"/>
              <a:t>Almost </a:t>
            </a:r>
            <a:r>
              <a:rPr lang="en-US" b="1" dirty="0"/>
              <a:t>$200 billion </a:t>
            </a:r>
            <a:r>
              <a:rPr lang="en-US" dirty="0"/>
              <a:t>is the forecast to be spent on </a:t>
            </a:r>
            <a:r>
              <a:rPr lang="en-US" b="1" dirty="0"/>
              <a:t>SaaS in 2023</a:t>
            </a:r>
            <a:r>
              <a:rPr lang="en-US" dirty="0"/>
              <a:t>.</a:t>
            </a:r>
          </a:p>
          <a:p>
            <a:pPr lvl="1"/>
            <a:r>
              <a:rPr lang="en-US" dirty="0" smtClean="0"/>
              <a:t>Cloud </a:t>
            </a:r>
            <a:r>
              <a:rPr lang="en-US" dirty="0"/>
              <a:t>IaaS generate </a:t>
            </a:r>
            <a:r>
              <a:rPr lang="en-US" b="1" dirty="0"/>
              <a:t>$178 billion </a:t>
            </a:r>
            <a:r>
              <a:rPr lang="en-US" dirty="0"/>
              <a:t>per year in revenue</a:t>
            </a:r>
            <a:r>
              <a:rPr lang="en-US" dirty="0" smtClean="0"/>
              <a:t>.</a:t>
            </a:r>
            <a:endParaRPr lang="en-US" dirty="0"/>
          </a:p>
        </p:txBody>
      </p:sp>
    </p:spTree>
    <p:extLst>
      <p:ext uri="{BB962C8B-B14F-4D97-AF65-F5344CB8AC3E}">
        <p14:creationId xmlns:p14="http://schemas.microsoft.com/office/powerpoint/2010/main" val="46765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sp>
        <p:nvSpPr>
          <p:cNvPr id="3" name="Content Placeholder 2"/>
          <p:cNvSpPr>
            <a:spLocks noGrp="1"/>
          </p:cNvSpPr>
          <p:nvPr>
            <p:ph idx="1"/>
          </p:nvPr>
        </p:nvSpPr>
        <p:spPr>
          <a:xfrm>
            <a:off x="457200" y="1600201"/>
            <a:ext cx="8229600" cy="2514599"/>
          </a:xfrm>
        </p:spPr>
        <p:txBody>
          <a:bodyPr>
            <a:normAutofit fontScale="62500" lnSpcReduction="20000"/>
          </a:bodyPr>
          <a:lstStyle/>
          <a:p>
            <a:pPr marL="0" indent="0">
              <a:buNone/>
            </a:pPr>
            <a:r>
              <a:rPr lang="en-IN" b="1" dirty="0" smtClean="0"/>
              <a:t>Virtualization: </a:t>
            </a:r>
            <a:endParaRPr lang="en-IN" dirty="0"/>
          </a:p>
          <a:p>
            <a:r>
              <a:rPr lang="en-US" dirty="0" smtClean="0"/>
              <a:t>This </a:t>
            </a:r>
            <a:r>
              <a:rPr lang="en-US" dirty="0"/>
              <a:t>approach results in enhanced efficiency in utilizing physical computer systems and offers a heightened return on investment in an organization's hardware. </a:t>
            </a:r>
            <a:endParaRPr lang="en-US" dirty="0" smtClean="0"/>
          </a:p>
          <a:p>
            <a:r>
              <a:rPr lang="en-US" dirty="0" smtClean="0"/>
              <a:t>Virtualization </a:t>
            </a:r>
            <a:r>
              <a:rPr lang="en-US" dirty="0"/>
              <a:t>has evolved into a pivotal technique within business IT architecture, serving as the driving force behind the economics of cloud computing. </a:t>
            </a:r>
            <a:endParaRPr lang="en-US" dirty="0" smtClean="0"/>
          </a:p>
          <a:p>
            <a:r>
              <a:rPr lang="en-US" dirty="0" smtClean="0"/>
              <a:t>It </a:t>
            </a:r>
            <a:r>
              <a:rPr lang="en-US" dirty="0"/>
              <a:t>empowers cloud providers to cater to customers utilizing their existing physical computer infrastructure. </a:t>
            </a:r>
            <a:r>
              <a:rPr lang="en-US" dirty="0" smtClean="0"/>
              <a:t> </a:t>
            </a:r>
            <a:endParaRPr lang="en-IN" dirty="0"/>
          </a:p>
        </p:txBody>
      </p:sp>
      <p:pic>
        <p:nvPicPr>
          <p:cNvPr id="10242" name="Picture 2" descr="Virtualizati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997" t="4780" r="2606" b="6781"/>
          <a:stretch/>
        </p:blipFill>
        <p:spPr bwMode="auto">
          <a:xfrm>
            <a:off x="2895600" y="3962400"/>
            <a:ext cx="60960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911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sp>
        <p:nvSpPr>
          <p:cNvPr id="3" name="Content Placeholder 2"/>
          <p:cNvSpPr>
            <a:spLocks noGrp="1"/>
          </p:cNvSpPr>
          <p:nvPr>
            <p:ph idx="1"/>
          </p:nvPr>
        </p:nvSpPr>
        <p:spPr>
          <a:xfrm>
            <a:off x="457200" y="1600201"/>
            <a:ext cx="8229600" cy="1523999"/>
          </a:xfrm>
        </p:spPr>
        <p:txBody>
          <a:bodyPr>
            <a:normAutofit fontScale="77500" lnSpcReduction="20000"/>
          </a:bodyPr>
          <a:lstStyle/>
          <a:p>
            <a:pPr marL="0" indent="0">
              <a:buNone/>
            </a:pPr>
            <a:r>
              <a:rPr lang="en-IN" b="1" dirty="0" smtClean="0"/>
              <a:t>Virtualization: </a:t>
            </a:r>
            <a:endParaRPr lang="en-IN" dirty="0"/>
          </a:p>
          <a:p>
            <a:r>
              <a:rPr lang="en-US" dirty="0" smtClean="0"/>
              <a:t>For </a:t>
            </a:r>
            <a:r>
              <a:rPr lang="en-US" dirty="0"/>
              <a:t>cloud users, virtualization enables the purchase of specific computing resources as needed, facilitating cost-effective scalability as their workload demands expand. </a:t>
            </a:r>
            <a:endParaRPr lang="en-IN" dirty="0"/>
          </a:p>
        </p:txBody>
      </p:sp>
      <p:pic>
        <p:nvPicPr>
          <p:cNvPr id="4" name="Picture 3"/>
          <p:cNvPicPr>
            <a:picLocks noChangeAspect="1"/>
          </p:cNvPicPr>
          <p:nvPr/>
        </p:nvPicPr>
        <p:blipFill rotWithShape="1">
          <a:blip r:embed="rId2"/>
          <a:srcRect l="4396" t="11722" r="14286" b="23810"/>
          <a:stretch/>
        </p:blipFill>
        <p:spPr>
          <a:xfrm>
            <a:off x="533400" y="3048000"/>
            <a:ext cx="8077200" cy="3601995"/>
          </a:xfrm>
          <a:prstGeom prst="rect">
            <a:avLst/>
          </a:prstGeom>
        </p:spPr>
      </p:pic>
    </p:spTree>
    <p:extLst>
      <p:ext uri="{BB962C8B-B14F-4D97-AF65-F5344CB8AC3E}">
        <p14:creationId xmlns:p14="http://schemas.microsoft.com/office/powerpoint/2010/main" val="1066374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sp>
        <p:nvSpPr>
          <p:cNvPr id="3" name="Content Placeholder 2"/>
          <p:cNvSpPr>
            <a:spLocks noGrp="1"/>
          </p:cNvSpPr>
          <p:nvPr>
            <p:ph idx="1"/>
          </p:nvPr>
        </p:nvSpPr>
        <p:spPr>
          <a:xfrm>
            <a:off x="457200" y="1600201"/>
            <a:ext cx="2590800" cy="5029199"/>
          </a:xfrm>
        </p:spPr>
        <p:txBody>
          <a:bodyPr>
            <a:normAutofit fontScale="55000" lnSpcReduction="20000"/>
          </a:bodyPr>
          <a:lstStyle/>
          <a:p>
            <a:pPr marL="0" indent="0">
              <a:buNone/>
            </a:pPr>
            <a:r>
              <a:rPr lang="en-IN" b="1" dirty="0"/>
              <a:t>Web </a:t>
            </a:r>
            <a:r>
              <a:rPr lang="en-IN" b="1" dirty="0" smtClean="0"/>
              <a:t>2.0:</a:t>
            </a:r>
            <a:endParaRPr lang="en-IN" dirty="0"/>
          </a:p>
          <a:p>
            <a:r>
              <a:rPr lang="en-US" dirty="0"/>
              <a:t>It is the interface through which the cloud computing services interact with the clients. </a:t>
            </a:r>
            <a:endParaRPr lang="en-US" dirty="0" smtClean="0"/>
          </a:p>
          <a:p>
            <a:r>
              <a:rPr lang="en-US" dirty="0" smtClean="0"/>
              <a:t>It </a:t>
            </a:r>
            <a:r>
              <a:rPr lang="en-US" dirty="0"/>
              <a:t>is because of Web 2.0 that we have interactive and dynamic web pages. </a:t>
            </a:r>
            <a:endParaRPr lang="en-US" dirty="0" smtClean="0"/>
          </a:p>
          <a:p>
            <a:r>
              <a:rPr lang="en-US" dirty="0" smtClean="0"/>
              <a:t>It </a:t>
            </a:r>
            <a:r>
              <a:rPr lang="en-US" dirty="0"/>
              <a:t>also increases flexibility among web pages. </a:t>
            </a:r>
            <a:endParaRPr lang="en-US" dirty="0" smtClean="0"/>
          </a:p>
          <a:p>
            <a:r>
              <a:rPr lang="en-US" dirty="0" smtClean="0"/>
              <a:t>Popular </a:t>
            </a:r>
            <a:r>
              <a:rPr lang="en-US" dirty="0"/>
              <a:t>examples of web 2.0 include Google Maps, Facebook, Twitter, etc. </a:t>
            </a:r>
            <a:endParaRPr lang="en-US" dirty="0" smtClean="0"/>
          </a:p>
          <a:p>
            <a:r>
              <a:rPr lang="en-US" dirty="0" smtClean="0"/>
              <a:t>In </a:t>
            </a:r>
            <a:r>
              <a:rPr lang="en-US" dirty="0"/>
              <a:t>gained major popularity in 2004. </a:t>
            </a:r>
            <a:endParaRPr lang="en-IN" dirty="0"/>
          </a:p>
        </p:txBody>
      </p:sp>
      <p:pic>
        <p:nvPicPr>
          <p:cNvPr id="11266" name="Picture 2" descr="What Is Web 2.0? Definition, Impact, and Examples"/>
          <p:cNvPicPr>
            <a:picLocks noChangeAspect="1" noChangeArrowheads="1"/>
          </p:cNvPicPr>
          <p:nvPr/>
        </p:nvPicPr>
        <p:blipFill rotWithShape="1">
          <a:blip r:embed="rId2">
            <a:extLst>
              <a:ext uri="{28A0092B-C50C-407E-A947-70E740481C1C}">
                <a14:useLocalDpi xmlns:a14="http://schemas.microsoft.com/office/drawing/2010/main" val="0"/>
              </a:ext>
            </a:extLst>
          </a:blip>
          <a:srcRect t="14012" b="18023"/>
          <a:stretch/>
        </p:blipFill>
        <p:spPr bwMode="auto">
          <a:xfrm>
            <a:off x="3200400" y="1981200"/>
            <a:ext cx="5759043"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706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pic>
        <p:nvPicPr>
          <p:cNvPr id="12290" name="Picture 2" descr="Model Architecture: The Service-oriented architecture (SOA) is used a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581400"/>
            <a:ext cx="7086600" cy="32004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1600201"/>
            <a:ext cx="8229600" cy="2286000"/>
          </a:xfrm>
        </p:spPr>
        <p:txBody>
          <a:bodyPr>
            <a:normAutofit fontScale="55000" lnSpcReduction="20000"/>
          </a:bodyPr>
          <a:lstStyle/>
          <a:p>
            <a:pPr marL="0" indent="0">
              <a:buNone/>
            </a:pPr>
            <a:r>
              <a:rPr lang="en-IN" b="1" dirty="0"/>
              <a:t>Service Oriented </a:t>
            </a:r>
            <a:r>
              <a:rPr lang="en-IN" b="1" dirty="0" smtClean="0"/>
              <a:t>Architecture:</a:t>
            </a:r>
            <a:endParaRPr lang="en-IN" dirty="0"/>
          </a:p>
          <a:p>
            <a:r>
              <a:rPr lang="en-US" dirty="0"/>
              <a:t>The evolution of application development and integration has reached a milestone referred to as service-oriented architecture (SOA), delineating the utilization of interfaces to enhance the reusability of software components. </a:t>
            </a:r>
          </a:p>
          <a:p>
            <a:r>
              <a:rPr lang="en-US" dirty="0"/>
              <a:t>In essence, SOA represents an architectural approach facilitating programming to leverage network services. </a:t>
            </a:r>
            <a:endParaRPr lang="en-US" dirty="0" smtClean="0"/>
          </a:p>
          <a:p>
            <a:r>
              <a:rPr lang="en-US" dirty="0" smtClean="0"/>
              <a:t>Applications </a:t>
            </a:r>
            <a:r>
              <a:rPr lang="en-US" dirty="0"/>
              <a:t>within this framework access services through internet-based network calls, streamlining service integrations through widely adopted communication protocols. </a:t>
            </a:r>
            <a:endParaRPr lang="en-US" dirty="0" smtClean="0"/>
          </a:p>
        </p:txBody>
      </p:sp>
    </p:spTree>
    <p:extLst>
      <p:ext uri="{BB962C8B-B14F-4D97-AF65-F5344CB8AC3E}">
        <p14:creationId xmlns:p14="http://schemas.microsoft.com/office/powerpoint/2010/main" val="753294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sp>
        <p:nvSpPr>
          <p:cNvPr id="3" name="Content Placeholder 2"/>
          <p:cNvSpPr>
            <a:spLocks noGrp="1"/>
          </p:cNvSpPr>
          <p:nvPr>
            <p:ph idx="1"/>
          </p:nvPr>
        </p:nvSpPr>
        <p:spPr>
          <a:xfrm>
            <a:off x="457200" y="1600200"/>
            <a:ext cx="8229600" cy="2819400"/>
          </a:xfrm>
        </p:spPr>
        <p:txBody>
          <a:bodyPr>
            <a:normAutofit fontScale="55000" lnSpcReduction="20000"/>
          </a:bodyPr>
          <a:lstStyle/>
          <a:p>
            <a:pPr marL="0" indent="0">
              <a:buNone/>
            </a:pPr>
            <a:r>
              <a:rPr lang="en-IN" b="1" dirty="0"/>
              <a:t>Service Oriented </a:t>
            </a:r>
            <a:r>
              <a:rPr lang="en-IN" b="1" dirty="0" smtClean="0"/>
              <a:t>Architecture:</a:t>
            </a:r>
            <a:endParaRPr lang="en-IN" dirty="0"/>
          </a:p>
          <a:p>
            <a:r>
              <a:rPr lang="en-US" dirty="0" smtClean="0"/>
              <a:t>In </a:t>
            </a:r>
            <a:r>
              <a:rPr lang="en-US" dirty="0"/>
              <a:t>the realm of SOA, each service represents a comprehensive business function, easily </a:t>
            </a:r>
            <a:r>
              <a:rPr lang="en-US" dirty="0" err="1"/>
              <a:t>integrable</a:t>
            </a:r>
            <a:r>
              <a:rPr lang="en-US" dirty="0"/>
              <a:t> into applications by developers. </a:t>
            </a:r>
            <a:endParaRPr lang="en-US" dirty="0" smtClean="0"/>
          </a:p>
          <a:p>
            <a:r>
              <a:rPr lang="en-US" dirty="0" smtClean="0"/>
              <a:t>It's </a:t>
            </a:r>
            <a:r>
              <a:rPr lang="en-US" dirty="0"/>
              <a:t>important to note that SOA and </a:t>
            </a:r>
            <a:r>
              <a:rPr lang="en-US" dirty="0" err="1"/>
              <a:t>microservice</a:t>
            </a:r>
            <a:r>
              <a:rPr lang="en-US" dirty="0"/>
              <a:t> architecture differ significantly. </a:t>
            </a:r>
          </a:p>
          <a:p>
            <a:r>
              <a:rPr lang="en-US" dirty="0"/>
              <a:t>SOA enables users to create applications by amalgamating various features from existing services. </a:t>
            </a:r>
            <a:endParaRPr lang="en-US" dirty="0" smtClean="0"/>
          </a:p>
          <a:p>
            <a:r>
              <a:rPr lang="en-US" dirty="0" smtClean="0"/>
              <a:t>These </a:t>
            </a:r>
            <a:r>
              <a:rPr lang="en-US" dirty="0"/>
              <a:t>principles, forming the foundation of SOA, guide system development and enable the assembly of components into a cohesive, decentralized system. </a:t>
            </a:r>
          </a:p>
          <a:p>
            <a:r>
              <a:rPr lang="en-US" dirty="0"/>
              <a:t>Functionalities are encapsulated within an array of interoperable services through SOA-based computing, empowering their incorporation into diverse software programs spanning multiple business domains. </a:t>
            </a:r>
            <a:endParaRPr lang="en-IN" dirty="0"/>
          </a:p>
        </p:txBody>
      </p:sp>
      <p:pic>
        <p:nvPicPr>
          <p:cNvPr id="13314" name="Picture 2" descr="Structure of Service-Oriented Architectur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343400"/>
            <a:ext cx="5158212" cy="247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414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sp>
        <p:nvSpPr>
          <p:cNvPr id="3" name="Content Placeholder 2"/>
          <p:cNvSpPr>
            <a:spLocks noGrp="1"/>
          </p:cNvSpPr>
          <p:nvPr>
            <p:ph idx="1"/>
          </p:nvPr>
        </p:nvSpPr>
        <p:spPr>
          <a:xfrm>
            <a:off x="457200" y="1600201"/>
            <a:ext cx="8229600" cy="2819400"/>
          </a:xfrm>
        </p:spPr>
        <p:txBody>
          <a:bodyPr>
            <a:normAutofit fontScale="92500" lnSpcReduction="20000"/>
          </a:bodyPr>
          <a:lstStyle/>
          <a:p>
            <a:pPr marL="0" indent="0">
              <a:buNone/>
            </a:pPr>
            <a:r>
              <a:rPr lang="en-IN" sz="3700" b="1" dirty="0"/>
              <a:t>Utility </a:t>
            </a:r>
            <a:r>
              <a:rPr lang="en-IN" sz="3700" b="1" dirty="0" smtClean="0"/>
              <a:t>Computing:</a:t>
            </a:r>
            <a:endParaRPr lang="en-IN" sz="3700" dirty="0"/>
          </a:p>
          <a:p>
            <a:r>
              <a:rPr lang="en-US" sz="3700" dirty="0"/>
              <a:t>Utility computing refers to a service model in cloud computing that offers clients access to computing resources on-demand, similar to traditional utility services like electricity or water. </a:t>
            </a:r>
            <a:endParaRPr lang="en-US" sz="3700" dirty="0" smtClean="0"/>
          </a:p>
        </p:txBody>
      </p:sp>
      <p:pic>
        <p:nvPicPr>
          <p:cNvPr id="14338" name="Picture 2" descr="Different Computing Paradigms - GeeksforGeeks"/>
          <p:cNvPicPr>
            <a:picLocks noChangeAspect="1" noChangeArrowheads="1"/>
          </p:cNvPicPr>
          <p:nvPr/>
        </p:nvPicPr>
        <p:blipFill rotWithShape="1">
          <a:blip r:embed="rId2">
            <a:extLst>
              <a:ext uri="{28A0092B-C50C-407E-A947-70E740481C1C}">
                <a14:useLocalDpi xmlns:a14="http://schemas.microsoft.com/office/drawing/2010/main" val="0"/>
              </a:ext>
            </a:extLst>
          </a:blip>
          <a:srcRect l="19394" t="5118" r="23636" b="9595"/>
          <a:stretch/>
        </p:blipFill>
        <p:spPr bwMode="auto">
          <a:xfrm>
            <a:off x="5410200" y="3820539"/>
            <a:ext cx="2819400" cy="299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486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sp>
        <p:nvSpPr>
          <p:cNvPr id="3" name="Content Placeholder 2"/>
          <p:cNvSpPr>
            <a:spLocks noGrp="1"/>
          </p:cNvSpPr>
          <p:nvPr>
            <p:ph idx="1"/>
          </p:nvPr>
        </p:nvSpPr>
        <p:spPr/>
        <p:txBody>
          <a:bodyPr>
            <a:normAutofit fontScale="55000" lnSpcReduction="20000"/>
          </a:bodyPr>
          <a:lstStyle/>
          <a:p>
            <a:pPr marL="0" indent="0">
              <a:buNone/>
            </a:pPr>
            <a:r>
              <a:rPr lang="en-IN" sz="3700" b="1" dirty="0"/>
              <a:t>Utility </a:t>
            </a:r>
            <a:r>
              <a:rPr lang="en-IN" sz="3700" b="1" dirty="0" smtClean="0"/>
              <a:t>Computing:</a:t>
            </a:r>
            <a:endParaRPr lang="en-IN" sz="3700" dirty="0"/>
          </a:p>
          <a:p>
            <a:r>
              <a:rPr lang="en-US" sz="3700" dirty="0" smtClean="0"/>
              <a:t>Following </a:t>
            </a:r>
            <a:r>
              <a:rPr lang="en-US" sz="3700" dirty="0"/>
              <a:t>are its key aspects: </a:t>
            </a:r>
          </a:p>
          <a:p>
            <a:pPr lvl="1"/>
            <a:r>
              <a:rPr lang="en-US" sz="3100" dirty="0"/>
              <a:t>• </a:t>
            </a:r>
            <a:r>
              <a:rPr lang="en-US" sz="3100" b="1" dirty="0"/>
              <a:t>On-Demand Resource Access: </a:t>
            </a:r>
            <a:r>
              <a:rPr lang="en-US" sz="3100" dirty="0"/>
              <a:t>Utility computing provides users with immediate access to computing resources, including hardware, software, storage, and networking, as required. Users can scale up or down their resources based on real-time needs. </a:t>
            </a:r>
            <a:endParaRPr lang="en-IN" sz="3100" dirty="0"/>
          </a:p>
          <a:p>
            <a:pPr lvl="1"/>
            <a:r>
              <a:rPr lang="en-US" sz="3100" dirty="0"/>
              <a:t>• </a:t>
            </a:r>
            <a:r>
              <a:rPr lang="en-US" sz="3100" b="1" dirty="0"/>
              <a:t>Pay-Per-Use Model: </a:t>
            </a:r>
            <a:r>
              <a:rPr lang="en-US" sz="3100" dirty="0"/>
              <a:t>Instead of fixed fees or flat rates, users are charged based on their actual usage of resources. This pay-as-you-go or pay-per-use model ensures cost-effectiveness, as users only pay for what they consume. </a:t>
            </a:r>
          </a:p>
          <a:p>
            <a:pPr lvl="1"/>
            <a:r>
              <a:rPr lang="en-US" sz="3100" dirty="0"/>
              <a:t>• </a:t>
            </a:r>
            <a:r>
              <a:rPr lang="en-US" sz="3100" b="1" dirty="0"/>
              <a:t>Scalability and Flexibility: </a:t>
            </a:r>
            <a:r>
              <a:rPr lang="en-US" sz="3100" dirty="0"/>
              <a:t>Utility computing offers high scalability, allowing users to increase or decrease resources rapidly to accommodate changing workloads or demands. This flexibility is crucial for businesses experiencing fluctuating computing needs. </a:t>
            </a:r>
          </a:p>
          <a:p>
            <a:pPr lvl="1"/>
            <a:r>
              <a:rPr lang="en-US" sz="3100" dirty="0"/>
              <a:t>• </a:t>
            </a:r>
            <a:r>
              <a:rPr lang="en-US" sz="3100" b="1" dirty="0"/>
              <a:t>Resource Pooling: </a:t>
            </a:r>
            <a:r>
              <a:rPr lang="en-US" sz="3100" dirty="0"/>
              <a:t>Providers of utility computing pool computing resources from multiple clients, optimizing resource utilization. This shared infrastructure model ensures efficient use of resources and cost savings for users. </a:t>
            </a:r>
          </a:p>
        </p:txBody>
      </p:sp>
    </p:spTree>
    <p:extLst>
      <p:ext uri="{BB962C8B-B14F-4D97-AF65-F5344CB8AC3E}">
        <p14:creationId xmlns:p14="http://schemas.microsoft.com/office/powerpoint/2010/main" val="1395822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a:t>
            </a:r>
            <a:r>
              <a:rPr lang="en-US" dirty="0"/>
              <a:t>OF CLOUD COMPUTING</a:t>
            </a:r>
          </a:p>
        </p:txBody>
      </p:sp>
      <p:sp>
        <p:nvSpPr>
          <p:cNvPr id="3" name="Content Placeholder 2"/>
          <p:cNvSpPr>
            <a:spLocks noGrp="1"/>
          </p:cNvSpPr>
          <p:nvPr>
            <p:ph idx="1"/>
          </p:nvPr>
        </p:nvSpPr>
        <p:spPr/>
        <p:txBody>
          <a:bodyPr>
            <a:normAutofit fontScale="55000" lnSpcReduction="20000"/>
          </a:bodyPr>
          <a:lstStyle/>
          <a:p>
            <a:pPr marL="0" indent="0">
              <a:buNone/>
            </a:pPr>
            <a:r>
              <a:rPr lang="en-IN" sz="3700" b="1" dirty="0"/>
              <a:t>Utility </a:t>
            </a:r>
            <a:r>
              <a:rPr lang="en-IN" sz="3700" b="1" dirty="0" smtClean="0"/>
              <a:t>Computing:</a:t>
            </a:r>
            <a:endParaRPr lang="en-IN" sz="3700" dirty="0"/>
          </a:p>
          <a:p>
            <a:r>
              <a:rPr lang="en-US" sz="3700" dirty="0" smtClean="0"/>
              <a:t>Following </a:t>
            </a:r>
            <a:r>
              <a:rPr lang="en-US" sz="3700" dirty="0"/>
              <a:t>are its key aspects: </a:t>
            </a:r>
          </a:p>
          <a:p>
            <a:pPr lvl="1"/>
            <a:r>
              <a:rPr lang="en-US" sz="3100" dirty="0" smtClean="0"/>
              <a:t>• </a:t>
            </a:r>
            <a:r>
              <a:rPr lang="en-US" sz="3100" b="1" dirty="0"/>
              <a:t>Ease of Access and Management: </a:t>
            </a:r>
            <a:r>
              <a:rPr lang="en-US" sz="3100" dirty="0"/>
              <a:t>Users can access computing resources through the internet, making them accessible from anywhere. Additionally, management of these resources, such as provisioning or </a:t>
            </a:r>
            <a:r>
              <a:rPr lang="en-US" sz="3100" dirty="0" err="1"/>
              <a:t>deprovisioning</a:t>
            </a:r>
            <a:r>
              <a:rPr lang="en-US" sz="3100" dirty="0"/>
              <a:t>, can be handled remotely and efficiently. </a:t>
            </a:r>
          </a:p>
          <a:p>
            <a:pPr lvl="1"/>
            <a:r>
              <a:rPr lang="en-US" sz="3100" dirty="0"/>
              <a:t>• </a:t>
            </a:r>
            <a:r>
              <a:rPr lang="en-US" sz="3100" b="1" dirty="0"/>
              <a:t>Service Variety: </a:t>
            </a:r>
            <a:r>
              <a:rPr lang="en-US" sz="3100" dirty="0"/>
              <a:t>Utility computing encompasses various services, including Infrastructure as a Service (IaaS), Platform as a Service (PaaS), and Software as a Service (SaaS). These services cater to different user needs, from raw computing power (IaaS) to complete software solutions (SaaS). </a:t>
            </a:r>
          </a:p>
          <a:p>
            <a:pPr lvl="1"/>
            <a:r>
              <a:rPr lang="en-US" sz="3100" dirty="0"/>
              <a:t>• </a:t>
            </a:r>
            <a:r>
              <a:rPr lang="en-US" sz="3100" b="1" dirty="0"/>
              <a:t>Business Benefits: </a:t>
            </a:r>
            <a:r>
              <a:rPr lang="en-US" sz="3100" dirty="0"/>
              <a:t>For businesses, utility computing offers reduced upfront capital expenditures by eliminating the need to purchase and maintain dedicated hardware. It also allows for more efficient resource allocation, as companies can adjust resources based on current demand. </a:t>
            </a:r>
          </a:p>
          <a:p>
            <a:pPr lvl="1"/>
            <a:r>
              <a:rPr lang="en-US" sz="3100" dirty="0"/>
              <a:t>• </a:t>
            </a:r>
            <a:r>
              <a:rPr lang="en-US" sz="3100" b="1" dirty="0"/>
              <a:t>Reliability and Availability: </a:t>
            </a:r>
            <a:r>
              <a:rPr lang="en-US" sz="3100" dirty="0"/>
              <a:t>Utility computing services often boast high reliability and availability due to redundant infrastructure and advanced data centers. This ensures minimal downtime and uninterrupted access to resources. </a:t>
            </a:r>
          </a:p>
          <a:p>
            <a:pPr lvl="1"/>
            <a:endParaRPr lang="en-US" dirty="0"/>
          </a:p>
        </p:txBody>
      </p:sp>
    </p:spTree>
    <p:extLst>
      <p:ext uri="{BB962C8B-B14F-4D97-AF65-F5344CB8AC3E}">
        <p14:creationId xmlns:p14="http://schemas.microsoft.com/office/powerpoint/2010/main" val="965175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CLOUD</a:t>
            </a:r>
            <a:br>
              <a:rPr lang="en-US" dirty="0"/>
            </a:br>
            <a:r>
              <a:rPr lang="en-US" dirty="0"/>
              <a:t>COMPUTING</a:t>
            </a:r>
          </a:p>
        </p:txBody>
      </p:sp>
      <p:sp>
        <p:nvSpPr>
          <p:cNvPr id="3" name="Content Placeholder 2"/>
          <p:cNvSpPr>
            <a:spLocks noGrp="1"/>
          </p:cNvSpPr>
          <p:nvPr>
            <p:ph idx="1"/>
          </p:nvPr>
        </p:nvSpPr>
        <p:spPr>
          <a:xfrm>
            <a:off x="457200" y="1600201"/>
            <a:ext cx="8229600" cy="4267199"/>
          </a:xfrm>
        </p:spPr>
        <p:txBody>
          <a:bodyPr>
            <a:noAutofit/>
          </a:bodyPr>
          <a:lstStyle/>
          <a:p>
            <a:pPr marL="0" indent="0">
              <a:buNone/>
            </a:pPr>
            <a:r>
              <a:rPr lang="en-US" sz="2000" dirty="0"/>
              <a:t>Cloud computing is characterized by several key </a:t>
            </a:r>
            <a:r>
              <a:rPr lang="en-US" sz="2000" dirty="0" smtClean="0"/>
              <a:t>features: </a:t>
            </a:r>
            <a:endParaRPr lang="en-US" sz="2000" dirty="0"/>
          </a:p>
          <a:p>
            <a:pPr lvl="1"/>
            <a:r>
              <a:rPr lang="en-US" sz="1800" b="1" dirty="0" smtClean="0"/>
              <a:t>On-Demand </a:t>
            </a:r>
            <a:r>
              <a:rPr lang="en-US" sz="1800" b="1" dirty="0"/>
              <a:t>Self-Service: </a:t>
            </a:r>
            <a:r>
              <a:rPr lang="en-US" sz="1800" dirty="0"/>
              <a:t>Users can independently provision and manage computing resources, such as storage, processing power, and applications, without requiring human intervention from the service provider. </a:t>
            </a:r>
          </a:p>
          <a:p>
            <a:pPr lvl="1"/>
            <a:r>
              <a:rPr lang="en-US" sz="1800" b="1" dirty="0" smtClean="0"/>
              <a:t>Broad </a:t>
            </a:r>
            <a:r>
              <a:rPr lang="en-US" sz="1800" b="1" dirty="0"/>
              <a:t>Network Access: </a:t>
            </a:r>
            <a:r>
              <a:rPr lang="en-US" sz="1800" dirty="0"/>
              <a:t>Cloud services are accessible over the internet from various devices like laptops, smartphones, and tablets, allowing ubiquitous access to resources and applications. </a:t>
            </a:r>
          </a:p>
          <a:p>
            <a:pPr lvl="1"/>
            <a:r>
              <a:rPr lang="en-US" sz="1800" b="1" dirty="0" smtClean="0"/>
              <a:t>Resource </a:t>
            </a:r>
            <a:r>
              <a:rPr lang="en-US" sz="1800" b="1" dirty="0"/>
              <a:t>Pooling: </a:t>
            </a:r>
            <a:r>
              <a:rPr lang="en-US" sz="1800" dirty="0"/>
              <a:t>Cloud computing providers consolidate computing resources to serve multiple users, dynamically allocating and reallocating resources as needed. This pooling enables cost efficiency and optimization of resources. </a:t>
            </a:r>
          </a:p>
          <a:p>
            <a:pPr lvl="1"/>
            <a:r>
              <a:rPr lang="en-US" sz="1800" b="1" dirty="0" smtClean="0"/>
              <a:t>Rapid </a:t>
            </a:r>
            <a:r>
              <a:rPr lang="en-US" sz="1800" b="1" dirty="0"/>
              <a:t>Elasticity: </a:t>
            </a:r>
            <a:r>
              <a:rPr lang="en-US" sz="1800" dirty="0"/>
              <a:t>Cloud services provide scalability, allowing users to swiftly scale up or down their resources based on demand. This elasticity ensures that resources can be increased or decreased in a near-instantaneous manner. </a:t>
            </a:r>
          </a:p>
        </p:txBody>
      </p:sp>
    </p:spTree>
    <p:extLst>
      <p:ext uri="{BB962C8B-B14F-4D97-AF65-F5344CB8AC3E}">
        <p14:creationId xmlns:p14="http://schemas.microsoft.com/office/powerpoint/2010/main" val="3433265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CLOUD</a:t>
            </a:r>
            <a:br>
              <a:rPr lang="en-US" dirty="0"/>
            </a:br>
            <a:r>
              <a:rPr lang="en-US" dirty="0"/>
              <a:t>COMPUTING</a:t>
            </a:r>
          </a:p>
        </p:txBody>
      </p:sp>
      <p:sp>
        <p:nvSpPr>
          <p:cNvPr id="3" name="Content Placeholder 2"/>
          <p:cNvSpPr>
            <a:spLocks noGrp="1"/>
          </p:cNvSpPr>
          <p:nvPr>
            <p:ph idx="1"/>
          </p:nvPr>
        </p:nvSpPr>
        <p:spPr/>
        <p:txBody>
          <a:bodyPr>
            <a:noAutofit/>
          </a:bodyPr>
          <a:lstStyle/>
          <a:p>
            <a:pPr marL="0" indent="0">
              <a:buNone/>
            </a:pPr>
            <a:r>
              <a:rPr lang="en-US" sz="2000" dirty="0"/>
              <a:t>Cloud computing is characterized by several key </a:t>
            </a:r>
            <a:r>
              <a:rPr lang="en-US" sz="2000" dirty="0" smtClean="0"/>
              <a:t>features: </a:t>
            </a:r>
            <a:endParaRPr lang="en-US" sz="2000" dirty="0"/>
          </a:p>
          <a:p>
            <a:pPr lvl="1"/>
            <a:r>
              <a:rPr lang="en-US" sz="1800" b="1" dirty="0" smtClean="0"/>
              <a:t>Measured </a:t>
            </a:r>
            <a:r>
              <a:rPr lang="en-US" sz="1800" b="1" dirty="0"/>
              <a:t>Service: </a:t>
            </a:r>
            <a:r>
              <a:rPr lang="en-US" sz="1800" dirty="0"/>
              <a:t>Cloud computing resources are metered and tracked, allowing for usage monitoring, control, and billing based on consumption. This pay-per-use model enhances cost-effectiveness and transparency in resource utilization. </a:t>
            </a:r>
          </a:p>
          <a:p>
            <a:pPr lvl="1"/>
            <a:r>
              <a:rPr lang="en-US" sz="1800" b="1" dirty="0" smtClean="0"/>
              <a:t>Service </a:t>
            </a:r>
            <a:r>
              <a:rPr lang="en-US" sz="1800" b="1" dirty="0"/>
              <a:t>Models: </a:t>
            </a:r>
            <a:r>
              <a:rPr lang="en-US" sz="1800" dirty="0"/>
              <a:t>Cloud computing offers various service models: </a:t>
            </a:r>
          </a:p>
          <a:p>
            <a:pPr lvl="2"/>
            <a:r>
              <a:rPr lang="en-US" sz="1600" b="1" dirty="0" smtClean="0"/>
              <a:t>Infrastructure </a:t>
            </a:r>
            <a:r>
              <a:rPr lang="en-US" sz="1600" b="1" dirty="0"/>
              <a:t>as a Service (IaaS): </a:t>
            </a:r>
            <a:r>
              <a:rPr lang="en-US" sz="1600" dirty="0"/>
              <a:t>Provides virtualized computing resources over the internet. </a:t>
            </a:r>
          </a:p>
          <a:p>
            <a:pPr lvl="2"/>
            <a:r>
              <a:rPr lang="en-US" sz="1600" b="1" dirty="0" smtClean="0"/>
              <a:t>Platform </a:t>
            </a:r>
            <a:r>
              <a:rPr lang="en-US" sz="1600" b="1" dirty="0"/>
              <a:t>as a Service (PaaS): </a:t>
            </a:r>
            <a:r>
              <a:rPr lang="en-US" sz="1600" dirty="0"/>
              <a:t>Offers platforms allowing developers to build, deploy, and manage applications. </a:t>
            </a:r>
          </a:p>
          <a:p>
            <a:pPr lvl="2"/>
            <a:r>
              <a:rPr lang="en-US" sz="1600" b="1" dirty="0" smtClean="0"/>
              <a:t>Software </a:t>
            </a:r>
            <a:r>
              <a:rPr lang="en-US" sz="1600" b="1" dirty="0"/>
              <a:t>as a Service (SaaS): </a:t>
            </a:r>
            <a:r>
              <a:rPr lang="en-US" sz="1600" dirty="0"/>
              <a:t>Delivers software applications over the internet, eliminating the need for local installation and maintenance. </a:t>
            </a:r>
          </a:p>
          <a:p>
            <a:pPr lvl="1"/>
            <a:r>
              <a:rPr lang="en-US" sz="1800" b="1" dirty="0" smtClean="0"/>
              <a:t>Deployment </a:t>
            </a:r>
            <a:r>
              <a:rPr lang="en-US" sz="1800" b="1" dirty="0"/>
              <a:t>Models: </a:t>
            </a:r>
            <a:r>
              <a:rPr lang="en-US" sz="1800" dirty="0"/>
              <a:t>Cloud services can be deployed in different ways: </a:t>
            </a:r>
          </a:p>
          <a:p>
            <a:pPr lvl="2"/>
            <a:r>
              <a:rPr lang="en-US" sz="1600" b="1" dirty="0" smtClean="0"/>
              <a:t>Public </a:t>
            </a:r>
            <a:r>
              <a:rPr lang="en-US" sz="1600" b="1" dirty="0"/>
              <a:t>Cloud: </a:t>
            </a:r>
            <a:r>
              <a:rPr lang="en-US" sz="1600" dirty="0"/>
              <a:t>Services are available to the general public over the internet. </a:t>
            </a:r>
          </a:p>
          <a:p>
            <a:pPr lvl="2"/>
            <a:r>
              <a:rPr lang="en-US" sz="1600" b="1" dirty="0" smtClean="0"/>
              <a:t>Private </a:t>
            </a:r>
            <a:r>
              <a:rPr lang="en-US" sz="1600" b="1" dirty="0"/>
              <a:t>Cloud: </a:t>
            </a:r>
            <a:r>
              <a:rPr lang="en-US" sz="1600" dirty="0"/>
              <a:t>Resources are dedicated to a single organization and managed either internally or by a third-party provider. </a:t>
            </a:r>
          </a:p>
          <a:p>
            <a:pPr lvl="2"/>
            <a:r>
              <a:rPr lang="en-US" sz="1600" b="1" dirty="0" smtClean="0"/>
              <a:t>Hybrid </a:t>
            </a:r>
            <a:r>
              <a:rPr lang="en-US" sz="1600" b="1" dirty="0"/>
              <a:t>Cloud: </a:t>
            </a:r>
            <a:r>
              <a:rPr lang="en-US" sz="1600" dirty="0"/>
              <a:t>Combines elements of both public and private clouds, allowing data and applications to be shared between them. </a:t>
            </a:r>
          </a:p>
        </p:txBody>
      </p:sp>
    </p:spTree>
    <p:extLst>
      <p:ext uri="{BB962C8B-B14F-4D97-AF65-F5344CB8AC3E}">
        <p14:creationId xmlns:p14="http://schemas.microsoft.com/office/powerpoint/2010/main" val="2507284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a:t>
            </a:r>
            <a:endParaRPr lang="en-US" dirty="0"/>
          </a:p>
        </p:txBody>
      </p:sp>
      <p:sp>
        <p:nvSpPr>
          <p:cNvPr id="3" name="Content Placeholder 2"/>
          <p:cNvSpPr>
            <a:spLocks noGrp="1"/>
          </p:cNvSpPr>
          <p:nvPr>
            <p:ph idx="1"/>
          </p:nvPr>
        </p:nvSpPr>
        <p:spPr>
          <a:xfrm>
            <a:off x="0" y="1600200"/>
            <a:ext cx="9144000" cy="5257800"/>
          </a:xfrm>
        </p:spPr>
        <p:txBody>
          <a:bodyPr>
            <a:normAutofit fontScale="92500" lnSpcReduction="10000"/>
          </a:bodyPr>
          <a:lstStyle/>
          <a:p>
            <a:r>
              <a:rPr lang="en-US" dirty="0"/>
              <a:t>Traditional computing refers to the conventional model of computing that relies on localized hardware and software installed and operated on-premises, typically within an organization's own data centers or physical infrastructure. </a:t>
            </a:r>
            <a:endParaRPr lang="en-US" dirty="0" smtClean="0"/>
          </a:p>
          <a:p>
            <a:r>
              <a:rPr lang="en-US" dirty="0" smtClean="0"/>
              <a:t>In </a:t>
            </a:r>
            <a:r>
              <a:rPr lang="en-US" dirty="0"/>
              <a:t>traditional computing:</a:t>
            </a:r>
          </a:p>
          <a:p>
            <a:pPr lvl="1"/>
            <a:r>
              <a:rPr lang="en-US" b="1" dirty="0"/>
              <a:t>On-Premises </a:t>
            </a:r>
            <a:r>
              <a:rPr lang="en-US" b="1" dirty="0" smtClean="0"/>
              <a:t>Infrastructure</a:t>
            </a:r>
            <a:endParaRPr lang="en-US" dirty="0"/>
          </a:p>
          <a:p>
            <a:pPr lvl="1"/>
            <a:r>
              <a:rPr lang="en-US" b="1" dirty="0"/>
              <a:t>Fixed </a:t>
            </a:r>
            <a:r>
              <a:rPr lang="en-US" b="1" dirty="0" smtClean="0"/>
              <a:t>Capacity</a:t>
            </a:r>
            <a:endParaRPr lang="en-US" dirty="0"/>
          </a:p>
          <a:p>
            <a:pPr lvl="1"/>
            <a:r>
              <a:rPr lang="en-US" b="1" dirty="0"/>
              <a:t>Limited </a:t>
            </a:r>
            <a:r>
              <a:rPr lang="en-US" b="1" dirty="0" smtClean="0"/>
              <a:t>Accessibility</a:t>
            </a:r>
            <a:r>
              <a:rPr lang="en-US" dirty="0" smtClean="0"/>
              <a:t> </a:t>
            </a:r>
          </a:p>
          <a:p>
            <a:pPr lvl="1"/>
            <a:r>
              <a:rPr lang="en-US" b="1" dirty="0" smtClean="0"/>
              <a:t>Capital Expenditure</a:t>
            </a:r>
          </a:p>
          <a:p>
            <a:pPr lvl="1"/>
            <a:r>
              <a:rPr lang="en-US" b="1" dirty="0" smtClean="0"/>
              <a:t>Responsibility </a:t>
            </a:r>
            <a:r>
              <a:rPr lang="en-US" b="1" dirty="0"/>
              <a:t>for </a:t>
            </a:r>
            <a:r>
              <a:rPr lang="en-US" b="1" dirty="0" smtClean="0"/>
              <a:t>Security</a:t>
            </a:r>
            <a:endParaRPr lang="en-US" dirty="0" smtClean="0"/>
          </a:p>
        </p:txBody>
      </p:sp>
      <p:pic>
        <p:nvPicPr>
          <p:cNvPr id="5" name="Picture 4"/>
          <p:cNvPicPr>
            <a:picLocks noChangeAspect="1"/>
          </p:cNvPicPr>
          <p:nvPr/>
        </p:nvPicPr>
        <p:blipFill>
          <a:blip r:embed="rId2"/>
          <a:stretch>
            <a:fillRect/>
          </a:stretch>
        </p:blipFill>
        <p:spPr>
          <a:xfrm>
            <a:off x="5334000" y="3352800"/>
            <a:ext cx="3163800" cy="3180667"/>
          </a:xfrm>
          <a:prstGeom prst="rect">
            <a:avLst/>
          </a:prstGeom>
        </p:spPr>
      </p:pic>
    </p:spTree>
    <p:extLst>
      <p:ext uri="{BB962C8B-B14F-4D97-AF65-F5344CB8AC3E}">
        <p14:creationId xmlns:p14="http://schemas.microsoft.com/office/powerpoint/2010/main" val="3255563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OF CLOUD COMPUTING</a:t>
            </a:r>
          </a:p>
        </p:txBody>
      </p:sp>
      <p:sp>
        <p:nvSpPr>
          <p:cNvPr id="3" name="Content Placeholder 2"/>
          <p:cNvSpPr>
            <a:spLocks noGrp="1"/>
          </p:cNvSpPr>
          <p:nvPr>
            <p:ph idx="1"/>
          </p:nvPr>
        </p:nvSpPr>
        <p:spPr/>
        <p:txBody>
          <a:bodyPr>
            <a:noAutofit/>
          </a:bodyPr>
          <a:lstStyle/>
          <a:p>
            <a:pPr marL="0" indent="0">
              <a:buNone/>
            </a:pPr>
            <a:r>
              <a:rPr lang="en-US" sz="2000" dirty="0"/>
              <a:t>Following are the benefits of cloud </a:t>
            </a:r>
            <a:r>
              <a:rPr lang="en-US" sz="2000" dirty="0" smtClean="0"/>
              <a:t>computing:</a:t>
            </a:r>
            <a:endParaRPr lang="en-US" sz="2000" dirty="0"/>
          </a:p>
          <a:p>
            <a:pPr lvl="1"/>
            <a:r>
              <a:rPr lang="en-US" sz="1800" dirty="0"/>
              <a:t>• </a:t>
            </a:r>
            <a:r>
              <a:rPr lang="en-US" sz="1800" b="1" dirty="0"/>
              <a:t>Accessibility Anywhere, Anytime: </a:t>
            </a:r>
            <a:r>
              <a:rPr lang="en-US" sz="1800" dirty="0"/>
              <a:t>Access is enhanced across various branches or offices globally, empowering employees, clients, and customers to access up-to-date information from any location or device.</a:t>
            </a:r>
          </a:p>
          <a:p>
            <a:pPr lvl="1"/>
            <a:r>
              <a:rPr lang="en-US" sz="1800" dirty="0"/>
              <a:t>• </a:t>
            </a:r>
            <a:r>
              <a:rPr lang="en-US" sz="1800" b="1" dirty="0"/>
              <a:t>Reduced Hardware and Software Dependencies: </a:t>
            </a:r>
            <a:r>
              <a:rPr lang="en-US" sz="1800" dirty="0"/>
              <a:t>Cloud computing eliminates the need for individual servers, cables, and other hardware</a:t>
            </a:r>
            <a:r>
              <a:rPr lang="en-US" sz="1800" dirty="0" smtClean="0"/>
              <a:t>, allowing </a:t>
            </a:r>
            <a:r>
              <a:rPr lang="en-US" sz="1800" dirty="0"/>
              <a:t>cloud providers to manage these resources for a regular fee, thereby reducing overall expenses significantly. </a:t>
            </a:r>
          </a:p>
          <a:p>
            <a:pPr lvl="1"/>
            <a:r>
              <a:rPr lang="en-US" sz="1800" dirty="0"/>
              <a:t>• </a:t>
            </a:r>
            <a:r>
              <a:rPr lang="en-US" sz="1800" b="1" dirty="0"/>
              <a:t>Centralized Data Security: </a:t>
            </a:r>
            <a:r>
              <a:rPr lang="en-US" sz="1800" dirty="0"/>
              <a:t>Cloud providers handle data backups in their data centers, mitigating the risk of data loss due to individual backups failing. Security technologies like encryption and authentication bolster data privacy. </a:t>
            </a:r>
          </a:p>
          <a:p>
            <a:pPr lvl="1"/>
            <a:r>
              <a:rPr lang="en-US" sz="1800" dirty="0"/>
              <a:t>• </a:t>
            </a:r>
            <a:r>
              <a:rPr lang="en-US" sz="1800" b="1" dirty="0"/>
              <a:t>Improved Performance and Reliability: </a:t>
            </a:r>
            <a:r>
              <a:rPr lang="en-US" sz="1800" dirty="0"/>
              <a:t>Cloud resources enable simultaneous usage, enhancing performance significantly, while the distributed nature of cloud services ensures high availability and negligible downtime. Cloud computing increases input/output operations per second (IOPS). </a:t>
            </a:r>
          </a:p>
        </p:txBody>
      </p:sp>
    </p:spTree>
    <p:extLst>
      <p:ext uri="{BB962C8B-B14F-4D97-AF65-F5344CB8AC3E}">
        <p14:creationId xmlns:p14="http://schemas.microsoft.com/office/powerpoint/2010/main" val="2668202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OF CLOUD COMPUTING</a:t>
            </a:r>
          </a:p>
        </p:txBody>
      </p:sp>
      <p:sp>
        <p:nvSpPr>
          <p:cNvPr id="3" name="Content Placeholder 2"/>
          <p:cNvSpPr>
            <a:spLocks noGrp="1"/>
          </p:cNvSpPr>
          <p:nvPr>
            <p:ph idx="1"/>
          </p:nvPr>
        </p:nvSpPr>
        <p:spPr>
          <a:xfrm>
            <a:off x="457200" y="1600200"/>
            <a:ext cx="8534400" cy="4525963"/>
          </a:xfrm>
        </p:spPr>
        <p:txBody>
          <a:bodyPr>
            <a:noAutofit/>
          </a:bodyPr>
          <a:lstStyle/>
          <a:p>
            <a:pPr marL="0" indent="0">
              <a:buNone/>
            </a:pPr>
            <a:r>
              <a:rPr lang="en-US" sz="2000" dirty="0"/>
              <a:t>Following are the benefits of cloud computing :</a:t>
            </a:r>
          </a:p>
          <a:p>
            <a:pPr lvl="1"/>
            <a:r>
              <a:rPr lang="en-US" sz="1800" dirty="0" smtClean="0"/>
              <a:t>• </a:t>
            </a:r>
            <a:r>
              <a:rPr lang="en-US" sz="1800" b="1" dirty="0"/>
              <a:t>Swift Application Deployment: </a:t>
            </a:r>
            <a:r>
              <a:rPr lang="en-US" sz="1800" dirty="0"/>
              <a:t>Cloud applications can be rapidly deployed without the need for additional hardware, meeting unpredictable business demands efficiently. </a:t>
            </a:r>
          </a:p>
          <a:p>
            <a:pPr lvl="1"/>
            <a:r>
              <a:rPr lang="en-US" sz="1800" dirty="0"/>
              <a:t>• </a:t>
            </a:r>
            <a:r>
              <a:rPr lang="en-US" sz="1800" b="1" dirty="0"/>
              <a:t>Instant Access to Insights: </a:t>
            </a:r>
            <a:r>
              <a:rPr lang="en-US" sz="1800" dirty="0"/>
              <a:t>Cloud platforms facilitate immediate access to data, enabling better decision-making and predictive analysis based on historical data. </a:t>
            </a:r>
          </a:p>
          <a:p>
            <a:pPr lvl="1"/>
            <a:r>
              <a:rPr lang="en-US" sz="1800" dirty="0"/>
              <a:t>• </a:t>
            </a:r>
            <a:r>
              <a:rPr lang="en-US" sz="1800" b="1" dirty="0"/>
              <a:t>Business Continuity: </a:t>
            </a:r>
            <a:r>
              <a:rPr lang="en-US" sz="1800" dirty="0"/>
              <a:t>Cloud services ensure continuity in case of disasters, utilizing vast data storage and remote activation systems to maintain business operations. </a:t>
            </a:r>
          </a:p>
          <a:p>
            <a:pPr lvl="1"/>
            <a:r>
              <a:rPr lang="en-US" sz="1800" dirty="0"/>
              <a:t>• </a:t>
            </a:r>
            <a:r>
              <a:rPr lang="en-US" sz="1800" b="1" dirty="0"/>
              <a:t>Cost Savings and Price-Performance: </a:t>
            </a:r>
            <a:r>
              <a:rPr lang="en-US" sz="1800" dirty="0"/>
              <a:t>Despite initial investment, long-term savings result from reduced hardware maintenance costs and the ability to test cloud systems before investment. Flexible pricing models like those offered by Oracle provide cost-efficiency and performance. </a:t>
            </a:r>
          </a:p>
          <a:p>
            <a:pPr lvl="1"/>
            <a:r>
              <a:rPr lang="en-US" sz="1800" dirty="0"/>
              <a:t>• </a:t>
            </a:r>
            <a:r>
              <a:rPr lang="en-US" sz="1800" b="1" dirty="0"/>
              <a:t>Virtualized Computing: </a:t>
            </a:r>
            <a:r>
              <a:rPr lang="en-US" sz="1800" dirty="0"/>
              <a:t>Cloud resources can be instantly allocated to meet increased demand, enabling seamless scalability without downtime or additional infrastructure. </a:t>
            </a:r>
          </a:p>
        </p:txBody>
      </p:sp>
    </p:spTree>
    <p:extLst>
      <p:ext uri="{BB962C8B-B14F-4D97-AF65-F5344CB8AC3E}">
        <p14:creationId xmlns:p14="http://schemas.microsoft.com/office/powerpoint/2010/main" val="292484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COMPUTING APPLICATIONS</a:t>
            </a:r>
          </a:p>
        </p:txBody>
      </p:sp>
      <p:sp>
        <p:nvSpPr>
          <p:cNvPr id="3" name="Content Placeholder 2"/>
          <p:cNvSpPr>
            <a:spLocks noGrp="1"/>
          </p:cNvSpPr>
          <p:nvPr>
            <p:ph idx="1"/>
          </p:nvPr>
        </p:nvSpPr>
        <p:spPr/>
        <p:txBody>
          <a:bodyPr>
            <a:noAutofit/>
          </a:bodyPr>
          <a:lstStyle/>
          <a:p>
            <a:r>
              <a:rPr lang="en-US" sz="2400" dirty="0"/>
              <a:t>Cloud computing has permeated numerous industries, revolutionizing how businesses and individuals operate. In the realm of business, it facilitates scalable and cost-effective solutions, enabling companies to streamline operations through Software as a Service (SaaS) applications like customer relationship management (CRM), enterprise resource planning (ERP), and office productivity tools. </a:t>
            </a:r>
            <a:endParaRPr lang="en-US" sz="2400" dirty="0" smtClean="0"/>
          </a:p>
          <a:p>
            <a:r>
              <a:rPr lang="en-US" sz="2400" dirty="0" smtClean="0"/>
              <a:t>E-commerce </a:t>
            </a:r>
            <a:r>
              <a:rPr lang="en-US" sz="2400" dirty="0"/>
              <a:t>platforms leverage cloud infrastructure for flexible and resilient hosting, ensuring seamless user experiences during peak traffic. </a:t>
            </a:r>
            <a:endParaRPr lang="en-US" sz="2400" dirty="0" smtClean="0"/>
          </a:p>
          <a:p>
            <a:r>
              <a:rPr lang="en-US" sz="2400" dirty="0" smtClean="0"/>
              <a:t>Cloud-based </a:t>
            </a:r>
            <a:r>
              <a:rPr lang="en-US" sz="2400" dirty="0"/>
              <a:t>storage and collaboration tools empower remote teams across diverse sectors, from education to healthcare, fostering seamless communication and information sharing. </a:t>
            </a:r>
            <a:endParaRPr lang="en-US" sz="2400" dirty="0" smtClean="0"/>
          </a:p>
        </p:txBody>
      </p:sp>
    </p:spTree>
    <p:extLst>
      <p:ext uri="{BB962C8B-B14F-4D97-AF65-F5344CB8AC3E}">
        <p14:creationId xmlns:p14="http://schemas.microsoft.com/office/powerpoint/2010/main" val="35644647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COMPUTING APPLICATIONS</a:t>
            </a:r>
          </a:p>
        </p:txBody>
      </p:sp>
      <p:sp>
        <p:nvSpPr>
          <p:cNvPr id="3" name="Content Placeholder 2"/>
          <p:cNvSpPr>
            <a:spLocks noGrp="1"/>
          </p:cNvSpPr>
          <p:nvPr>
            <p:ph idx="1"/>
          </p:nvPr>
        </p:nvSpPr>
        <p:spPr/>
        <p:txBody>
          <a:bodyPr>
            <a:noAutofit/>
          </a:bodyPr>
          <a:lstStyle/>
          <a:p>
            <a:r>
              <a:rPr lang="en-US" sz="2400" dirty="0" smtClean="0"/>
              <a:t>In the realm of data analytics and artificial intelligence, cloud resources support complex computations and large-scale data processing, accelerating innovation and insights. </a:t>
            </a:r>
          </a:p>
          <a:p>
            <a:r>
              <a:rPr lang="en-US" sz="2400" dirty="0" smtClean="0"/>
              <a:t>Moreover, in entertainment and media, streaming services utilize cloud technology to deliver content to global audiences. </a:t>
            </a:r>
          </a:p>
          <a:p>
            <a:r>
              <a:rPr lang="en-US" sz="2400" dirty="0" smtClean="0"/>
              <a:t>The versatility of cloud computing extends to scientific research, facilitating simulations, data sharing, and collaborative projects across borders. </a:t>
            </a:r>
          </a:p>
          <a:p>
            <a:r>
              <a:rPr lang="en-US" sz="2400" dirty="0" smtClean="0"/>
              <a:t>Its applications span industries, driving efficiency, innovation, and accessibility across the digital landscape. </a:t>
            </a:r>
            <a:endParaRPr lang="en-US" sz="2400" dirty="0"/>
          </a:p>
        </p:txBody>
      </p:sp>
    </p:spTree>
    <p:extLst>
      <p:ext uri="{BB962C8B-B14F-4D97-AF65-F5344CB8AC3E}">
        <p14:creationId xmlns:p14="http://schemas.microsoft.com/office/powerpoint/2010/main" val="1561341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COMPUTING APPLICATIONS</a:t>
            </a:r>
          </a:p>
        </p:txBody>
      </p:sp>
      <p:sp>
        <p:nvSpPr>
          <p:cNvPr id="3" name="Content Placeholder 2"/>
          <p:cNvSpPr>
            <a:spLocks noGrp="1"/>
          </p:cNvSpPr>
          <p:nvPr>
            <p:ph idx="1"/>
          </p:nvPr>
        </p:nvSpPr>
        <p:spPr/>
        <p:txBody>
          <a:bodyPr>
            <a:normAutofit fontScale="47500" lnSpcReduction="20000"/>
          </a:bodyPr>
          <a:lstStyle/>
          <a:p>
            <a:pPr marL="0" indent="0">
              <a:buNone/>
            </a:pPr>
            <a:r>
              <a:rPr lang="en-IN" b="1" dirty="0"/>
              <a:t>Online Data </a:t>
            </a:r>
            <a:r>
              <a:rPr lang="en-IN" b="1" dirty="0" smtClean="0"/>
              <a:t>Storage: </a:t>
            </a:r>
            <a:endParaRPr lang="en-IN" dirty="0"/>
          </a:p>
          <a:p>
            <a:r>
              <a:rPr lang="en-US" dirty="0"/>
              <a:t>Cloud computing allows storing data like files, images, audios, and videos, </a:t>
            </a:r>
            <a:r>
              <a:rPr lang="en-US" dirty="0" err="1"/>
              <a:t>etc</a:t>
            </a:r>
            <a:r>
              <a:rPr lang="en-US" dirty="0"/>
              <a:t> on the cloud storage. The organization need not set physical storage systems to store a huge volume of business data which costs so high nowadays. As they are growing technologically, data generation is also growing with respect to time, and storing that becoming problem. In that situation, Cloud storage is providing this service to store and access data any time as per requirement. </a:t>
            </a:r>
          </a:p>
          <a:p>
            <a:pPr marL="0" indent="0">
              <a:buNone/>
            </a:pPr>
            <a:endParaRPr lang="en-IN" b="1" dirty="0" smtClean="0"/>
          </a:p>
          <a:p>
            <a:pPr marL="0" indent="0">
              <a:buNone/>
            </a:pPr>
            <a:r>
              <a:rPr lang="en-IN" b="1" dirty="0" smtClean="0"/>
              <a:t>Backup </a:t>
            </a:r>
            <a:r>
              <a:rPr lang="en-IN" b="1" dirty="0"/>
              <a:t>and Recovery </a:t>
            </a:r>
            <a:r>
              <a:rPr lang="en-IN" b="1" dirty="0" smtClean="0"/>
              <a:t>:</a:t>
            </a:r>
            <a:endParaRPr lang="en-IN" dirty="0"/>
          </a:p>
          <a:p>
            <a:r>
              <a:rPr lang="en-US" dirty="0"/>
              <a:t>Cloud vendors provide security from their side by storing safe to the data as well as providing a backup facility to the data. They offer various recovery applications for retrieving the lost data. In the traditional way backup of data is a very complex problem and also it is very difficult sometimes impossible to recover the lost data. But cloud computing has made backup and recovery applications very easy where there is no fear of running out of backup media or loss of data. </a:t>
            </a:r>
          </a:p>
          <a:p>
            <a:pPr marL="0" indent="0">
              <a:buNone/>
            </a:pPr>
            <a:endParaRPr lang="en-IN" b="1" dirty="0" smtClean="0"/>
          </a:p>
          <a:p>
            <a:pPr marL="0" indent="0">
              <a:buNone/>
            </a:pPr>
            <a:r>
              <a:rPr lang="en-IN" b="1" dirty="0" smtClean="0"/>
              <a:t>Big </a:t>
            </a:r>
            <a:r>
              <a:rPr lang="en-IN" b="1" dirty="0"/>
              <a:t>Data </a:t>
            </a:r>
            <a:r>
              <a:rPr lang="en-IN" b="1" dirty="0" smtClean="0"/>
              <a:t>Analysis: </a:t>
            </a:r>
            <a:endParaRPr lang="en-IN" dirty="0"/>
          </a:p>
          <a:p>
            <a:r>
              <a:rPr lang="en-US" dirty="0"/>
              <a:t>We know the volume of big data is so high where storing that in traditional data management system for an organization is impossible. But cloud computing has resolved that problem by allowing the organizations to store their large volume of data in cloud storage without worrying about physical storage. Next comes analyzing the raw data and finding out insights or useful information from it is a big challenge as it requires high-quality tools for data analytics. Cloud computing provides the biggest facility to organizations in terms of storing and analyzing big data. </a:t>
            </a:r>
          </a:p>
        </p:txBody>
      </p:sp>
    </p:spTree>
    <p:extLst>
      <p:ext uri="{BB962C8B-B14F-4D97-AF65-F5344CB8AC3E}">
        <p14:creationId xmlns:p14="http://schemas.microsoft.com/office/powerpoint/2010/main" val="76679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COMPUTING APPLICATIONS</a:t>
            </a:r>
          </a:p>
        </p:txBody>
      </p:sp>
      <p:sp>
        <p:nvSpPr>
          <p:cNvPr id="3" name="Content Placeholder 2"/>
          <p:cNvSpPr>
            <a:spLocks noGrp="1"/>
          </p:cNvSpPr>
          <p:nvPr>
            <p:ph idx="1"/>
          </p:nvPr>
        </p:nvSpPr>
        <p:spPr/>
        <p:txBody>
          <a:bodyPr>
            <a:normAutofit fontScale="62500" lnSpcReduction="20000"/>
          </a:bodyPr>
          <a:lstStyle/>
          <a:p>
            <a:pPr marL="0" indent="0">
              <a:buNone/>
            </a:pPr>
            <a:r>
              <a:rPr lang="en-IN" b="1" dirty="0" err="1"/>
              <a:t>eCommerce</a:t>
            </a:r>
            <a:r>
              <a:rPr lang="en-IN" b="1" dirty="0"/>
              <a:t> </a:t>
            </a:r>
            <a:r>
              <a:rPr lang="en-IN" b="1" dirty="0" smtClean="0"/>
              <a:t>Application: </a:t>
            </a:r>
            <a:endParaRPr lang="en-IN" dirty="0"/>
          </a:p>
          <a:p>
            <a:r>
              <a:rPr lang="en-US" dirty="0"/>
              <a:t>Cloud-based e-commerce allows responding quickly to the opportunities which are emerging. Users respond quickly to the market opportunities as well as the traditional e-commerce responds to the challenges quickly. Cloud-based e-commerce gives a new approach to doing business with the minimum amount as well as minimum time possible. Customer data, product data, and other operational systems are managed in cloud environments. </a:t>
            </a:r>
          </a:p>
          <a:p>
            <a:pPr marL="0" indent="0">
              <a:buNone/>
            </a:pPr>
            <a:endParaRPr lang="en-IN" b="1" dirty="0" smtClean="0"/>
          </a:p>
          <a:p>
            <a:pPr marL="0" indent="0">
              <a:buNone/>
            </a:pPr>
            <a:r>
              <a:rPr lang="en-IN" b="1" dirty="0" smtClean="0"/>
              <a:t>Cloud </a:t>
            </a:r>
            <a:r>
              <a:rPr lang="en-IN" b="1" dirty="0"/>
              <a:t>Computing in Education </a:t>
            </a:r>
            <a:r>
              <a:rPr lang="en-IN" b="1" dirty="0" smtClean="0"/>
              <a:t>:</a:t>
            </a:r>
            <a:endParaRPr lang="en-IN" dirty="0"/>
          </a:p>
          <a:p>
            <a:r>
              <a:rPr lang="en-US" dirty="0"/>
              <a:t>Cloud computing in the education sector brings an unbelievable change in learning by providing e-learning, online distance learning platforms, and student information portals to the students. It is a new trend in education that provides an attractive environment for learning, teaching, experimenting, </a:t>
            </a:r>
            <a:r>
              <a:rPr lang="en-US" dirty="0" err="1"/>
              <a:t>etc</a:t>
            </a:r>
            <a:r>
              <a:rPr lang="en-US" dirty="0"/>
              <a:t> to students, faculty members, and researchers. Everyone associated with the field can connect to the cloud of their organization and access data and information from there. </a:t>
            </a:r>
          </a:p>
        </p:txBody>
      </p:sp>
    </p:spTree>
    <p:extLst>
      <p:ext uri="{BB962C8B-B14F-4D97-AF65-F5344CB8AC3E}">
        <p14:creationId xmlns:p14="http://schemas.microsoft.com/office/powerpoint/2010/main" val="1167848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COMPUTING APPLICATIONS</a:t>
            </a:r>
          </a:p>
        </p:txBody>
      </p:sp>
      <p:sp>
        <p:nvSpPr>
          <p:cNvPr id="3" name="Content Placeholder 2"/>
          <p:cNvSpPr>
            <a:spLocks noGrp="1"/>
          </p:cNvSpPr>
          <p:nvPr>
            <p:ph idx="1"/>
          </p:nvPr>
        </p:nvSpPr>
        <p:spPr>
          <a:xfrm>
            <a:off x="457200" y="1371600"/>
            <a:ext cx="8229600" cy="4343400"/>
          </a:xfrm>
        </p:spPr>
        <p:txBody>
          <a:bodyPr>
            <a:noAutofit/>
          </a:bodyPr>
          <a:lstStyle/>
          <a:p>
            <a:pPr marL="0" indent="0">
              <a:buNone/>
            </a:pPr>
            <a:r>
              <a:rPr lang="en-IN" sz="1400" b="1" dirty="0" err="1"/>
              <a:t>eGovernance</a:t>
            </a:r>
            <a:r>
              <a:rPr lang="en-IN" sz="1400" b="1" dirty="0"/>
              <a:t> </a:t>
            </a:r>
            <a:r>
              <a:rPr lang="en-IN" sz="1400" b="1" dirty="0" smtClean="0"/>
              <a:t>Application:</a:t>
            </a:r>
            <a:endParaRPr lang="en-IN" sz="1400" dirty="0"/>
          </a:p>
          <a:p>
            <a:r>
              <a:rPr lang="en-US" sz="1400" dirty="0"/>
              <a:t>Cloud computing can provide its services to multiple activities conducted by the government. It can support the government to move from the traditional ways of management and service providers to an advanced way of everything by expanding the availability of the environment, making the environment more scalable and customized. It can help the government to reduce the unnecessary cost in managing, installing, and upgrading applications and doing all these with help of could computing and utilizing that money public service. </a:t>
            </a:r>
          </a:p>
          <a:p>
            <a:pPr marL="0" indent="0">
              <a:buNone/>
            </a:pPr>
            <a:endParaRPr lang="en-IN" sz="1400" b="1" dirty="0" smtClean="0"/>
          </a:p>
          <a:p>
            <a:pPr marL="0" indent="0">
              <a:buNone/>
            </a:pPr>
            <a:r>
              <a:rPr lang="en-IN" sz="1400" b="1" dirty="0" smtClean="0"/>
              <a:t>Health Care: </a:t>
            </a:r>
            <a:endParaRPr lang="en-IN" sz="1400" dirty="0"/>
          </a:p>
          <a:p>
            <a:r>
              <a:rPr lang="en-US" sz="1400" dirty="0"/>
              <a:t>In the medical field also nowadays cloud computing is used for storing and accessing the data as it allows to store data and access it through the internet without worrying about any physical setup. It facilitates easier access and distribution of information among the various medical professional and the individual patients. Similarly, with help of cloud computing offsite buildings and treatment facilities like labs, doctors making emergency house calls and ambulances information, </a:t>
            </a:r>
            <a:r>
              <a:rPr lang="en-US" sz="1400" dirty="0" err="1"/>
              <a:t>etc</a:t>
            </a:r>
            <a:r>
              <a:rPr lang="en-US" sz="1400" dirty="0"/>
              <a:t> can be easily accessed and updated remotely instead of having to wait until they can access a hospital computer. </a:t>
            </a:r>
          </a:p>
          <a:p>
            <a:pPr marL="0" indent="0">
              <a:buNone/>
            </a:pPr>
            <a:endParaRPr lang="en-IN" sz="1400" b="1" dirty="0" smtClean="0"/>
          </a:p>
          <a:p>
            <a:pPr marL="0" indent="0">
              <a:buNone/>
            </a:pPr>
            <a:r>
              <a:rPr lang="en-IN" sz="1400" b="1" dirty="0" smtClean="0"/>
              <a:t>Entertainment Applications: </a:t>
            </a:r>
            <a:endParaRPr lang="en-IN" sz="1400" dirty="0"/>
          </a:p>
          <a:p>
            <a:r>
              <a:rPr lang="en-US" sz="1400" dirty="0"/>
              <a:t>Many people get entertainment from the internet, in that case, cloud computing is the perfect place for reaching to a varied consumer base. Therefore different types of entertainment industries reach near the target audience by adopting a multi-cloud strategy. Cloud-based entertainment provides various entertainment applications such as online music/video, online games and video conferencing, streaming services, </a:t>
            </a:r>
            <a:r>
              <a:rPr lang="en-US" sz="1400" dirty="0" err="1"/>
              <a:t>etc</a:t>
            </a:r>
            <a:r>
              <a:rPr lang="en-US" sz="1400" dirty="0"/>
              <a:t> and it can reach any device be it TV, mobile, set-top box, or any other form. It is a new form of entertainment called On-Demand Entertainment (ODE). </a:t>
            </a:r>
          </a:p>
        </p:txBody>
      </p:sp>
    </p:spTree>
    <p:extLst>
      <p:ext uri="{BB962C8B-B14F-4D97-AF65-F5344CB8AC3E}">
        <p14:creationId xmlns:p14="http://schemas.microsoft.com/office/powerpoint/2010/main" val="2181179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COMPUTING APPLICATIONS</a:t>
            </a:r>
          </a:p>
        </p:txBody>
      </p:sp>
      <p:sp>
        <p:nvSpPr>
          <p:cNvPr id="3" name="Content Placeholder 2"/>
          <p:cNvSpPr>
            <a:spLocks noGrp="1"/>
          </p:cNvSpPr>
          <p:nvPr>
            <p:ph idx="1"/>
          </p:nvPr>
        </p:nvSpPr>
        <p:spPr/>
        <p:txBody>
          <a:bodyPr>
            <a:normAutofit fontScale="62500" lnSpcReduction="20000"/>
          </a:bodyPr>
          <a:lstStyle/>
          <a:p>
            <a:pPr marL="0" indent="0">
              <a:buNone/>
            </a:pPr>
            <a:r>
              <a:rPr lang="en-IN" b="1" dirty="0"/>
              <a:t>Social Media </a:t>
            </a:r>
            <a:r>
              <a:rPr lang="en-IN" b="1" dirty="0" smtClean="0"/>
              <a:t>Networks: </a:t>
            </a:r>
            <a:endParaRPr lang="en-IN" dirty="0"/>
          </a:p>
          <a:p>
            <a:r>
              <a:rPr lang="en-US" dirty="0"/>
              <a:t>Cloud computing plays a pivotal role in social media platforms, powering their scalability, accessibility, and real-time interactions. These platforms handle enormous volumes of data generated by users worldwide, and cloud infrastructure allows them to store, process, and manage this data efficiently. Through cloud-based services, social media companies can dynamically scale their resources based on fluctuating user demands, ensuring seamless performance even during traffic spikes, events, or viral content. Additionally, cloud computing enables the rapid deployment of new features and updates, fostering continuous innovation and user engagement. Collaborative tools and content sharing on social media heavily rely on cloud storage and computing, allowing users to upload, share, and access multimedia content from any device, anywhere. The elastic nature of cloud computing empowers social media platforms to adapt swiftly to evolving user needs, maintain data security, and deliver a seamless, personalized user experience on a global scale. </a:t>
            </a:r>
          </a:p>
        </p:txBody>
      </p:sp>
    </p:spTree>
    <p:extLst>
      <p:ext uri="{BB962C8B-B14F-4D97-AF65-F5344CB8AC3E}">
        <p14:creationId xmlns:p14="http://schemas.microsoft.com/office/powerpoint/2010/main" val="10138632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CHALLENGES OF CLOUD COMPUTING</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t>The cloud stands as a pivotal resource offering diverse advantages, yet it also poses numerous risks and hurdles. This article delves into prevalent challenges encountered in cloud computing, encompassing security concerns, common issues, and established solutions within the industry. </a:t>
            </a:r>
          </a:p>
          <a:p>
            <a:r>
              <a:rPr lang="en-US" b="1" dirty="0"/>
              <a:t>Data Security and Privacy: </a:t>
            </a:r>
            <a:r>
              <a:rPr lang="en-US" dirty="0"/>
              <a:t>When working with Cloud environments, data security is a major concern as users have to take responsibility for their data, and not all Cloud providers can assure 100% data privacy. No identity access management, lack of visibility and control tools, data misuse, and cloud misconfiguration are the common reasons behind cloud privacy leaks. There are also concerns about malicious insiders, insecure APIs, and neglect or oversights in cloud data management. </a:t>
            </a:r>
          </a:p>
          <a:p>
            <a:r>
              <a:rPr lang="en-IN" b="1" dirty="0"/>
              <a:t>Multi-Cloud Environments: </a:t>
            </a:r>
            <a:r>
              <a:rPr lang="en-IN" dirty="0"/>
              <a:t>Operating within multi-cloud environments introduces various issues and hurdles, including configuration mistakes, data governance complexities, security patch deficiencies, and granularity limitations. Implementing consistent data management policies across diverse platforms while monitoring the security requisites across multiple clouds proves challenging. </a:t>
            </a:r>
          </a:p>
          <a:p>
            <a:r>
              <a:rPr lang="en-US" b="1" dirty="0"/>
              <a:t>Performance Challenges: </a:t>
            </a:r>
            <a:r>
              <a:rPr lang="en-US" dirty="0"/>
              <a:t>The reliability and security of cloud computing solutions hinge on the vendors. It's important to note that if a cloud vendor experiences downtime, there's a risk of potential data loss. </a:t>
            </a:r>
          </a:p>
          <a:p>
            <a:r>
              <a:rPr lang="en-US" b="1" dirty="0"/>
              <a:t>Interoperability and Flexibility: </a:t>
            </a:r>
            <a:r>
              <a:rPr lang="en-US" dirty="0"/>
              <a:t>When attempting to move applications across different cloud environments, achieving interoperability becomes a challenge. </a:t>
            </a:r>
          </a:p>
        </p:txBody>
      </p:sp>
    </p:spTree>
    <p:extLst>
      <p:ext uri="{BB962C8B-B14F-4D97-AF65-F5344CB8AC3E}">
        <p14:creationId xmlns:p14="http://schemas.microsoft.com/office/powerpoint/2010/main" val="25029706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CHALLENGES OF CLOUD COMPUTING</a:t>
            </a:r>
          </a:p>
        </p:txBody>
      </p:sp>
      <p:sp>
        <p:nvSpPr>
          <p:cNvPr id="3" name="Content Placeholder 2"/>
          <p:cNvSpPr>
            <a:spLocks noGrp="1"/>
          </p:cNvSpPr>
          <p:nvPr>
            <p:ph idx="1"/>
          </p:nvPr>
        </p:nvSpPr>
        <p:spPr/>
        <p:txBody>
          <a:bodyPr>
            <a:normAutofit fontScale="62500" lnSpcReduction="20000"/>
          </a:bodyPr>
          <a:lstStyle/>
          <a:p>
            <a:r>
              <a:rPr lang="en-US" b="1" dirty="0"/>
              <a:t>High Dependence on Network: </a:t>
            </a:r>
            <a:r>
              <a:rPr lang="en-US" dirty="0"/>
              <a:t>When transferring large volumes of information between Cloud data servers, a lack of sufficient internet bandwidth is a common problem. There is a risk of sudden outages, and data is highly vulnerable. To help prevent business losses from sudden outages, enterprises should ensure there is high bandwidth without sacrificing performance. </a:t>
            </a:r>
          </a:p>
          <a:p>
            <a:r>
              <a:rPr lang="en-US" b="1" dirty="0"/>
              <a:t>Lack of Knowledge and Expertise: </a:t>
            </a:r>
            <a:r>
              <a:rPr lang="en-US" dirty="0"/>
              <a:t>Finding the appropriate Cloud talent stands as a prevalent challenge in cloud computing. The industry faces a scarcity of qualified security professionals, creating a demand-supply gap. With escalating workloads and a surge in tool launches, enterprises require adept expertise to effectively leverage these tools and determine the most suitable options. </a:t>
            </a:r>
          </a:p>
          <a:p>
            <a:r>
              <a:rPr lang="en-US" b="1" dirty="0"/>
              <a:t>Reliability and Availability: </a:t>
            </a:r>
            <a:r>
              <a:rPr lang="en-US" dirty="0"/>
              <a:t>High unavailability of Cloud services, as well as lack of reliability are the major concerns in these ecosystems. In order to keep up with ever-changing business requirements, businesses are forced to seek additional computing resources. If a Cloud vendor gets hacked, the sensitive data of organizations using their services gets compromised. </a:t>
            </a:r>
          </a:p>
        </p:txBody>
      </p:sp>
    </p:spTree>
    <p:extLst>
      <p:ext uri="{BB962C8B-B14F-4D97-AF65-F5344CB8AC3E}">
        <p14:creationId xmlns:p14="http://schemas.microsoft.com/office/powerpoint/2010/main" val="3890119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a:t>
            </a:r>
            <a:r>
              <a:rPr lang="en-US" dirty="0" smtClean="0"/>
              <a:t>OF </a:t>
            </a:r>
            <a:r>
              <a:rPr lang="en-US" dirty="0"/>
              <a:t>CLOUD COMPUTING</a:t>
            </a:r>
          </a:p>
        </p:txBody>
      </p:sp>
      <p:sp>
        <p:nvSpPr>
          <p:cNvPr id="3" name="Content Placeholder 2"/>
          <p:cNvSpPr>
            <a:spLocks noGrp="1"/>
          </p:cNvSpPr>
          <p:nvPr>
            <p:ph idx="1"/>
          </p:nvPr>
        </p:nvSpPr>
        <p:spPr>
          <a:xfrm>
            <a:off x="304800" y="1600200"/>
            <a:ext cx="8305800" cy="4953000"/>
          </a:xfrm>
        </p:spPr>
        <p:txBody>
          <a:bodyPr>
            <a:normAutofit/>
          </a:bodyPr>
          <a:lstStyle/>
          <a:p>
            <a:r>
              <a:rPr lang="en-US" dirty="0"/>
              <a:t>Organizations initially adopted large </a:t>
            </a:r>
            <a:r>
              <a:rPr lang="en-US" b="1" dirty="0"/>
              <a:t>mainframe computers in the 1950s</a:t>
            </a:r>
            <a:r>
              <a:rPr lang="en-US" dirty="0"/>
              <a:t>, but the high cost prevented widespread individual use. </a:t>
            </a:r>
            <a:endParaRPr lang="en-US" dirty="0" smtClean="0"/>
          </a:p>
        </p:txBody>
      </p:sp>
      <p:pic>
        <p:nvPicPr>
          <p:cNvPr id="5" name="Picture 4"/>
          <p:cNvPicPr>
            <a:picLocks noChangeAspect="1"/>
          </p:cNvPicPr>
          <p:nvPr/>
        </p:nvPicPr>
        <p:blipFill>
          <a:blip r:embed="rId2"/>
          <a:stretch>
            <a:fillRect/>
          </a:stretch>
        </p:blipFill>
        <p:spPr>
          <a:xfrm>
            <a:off x="3810000" y="3200400"/>
            <a:ext cx="4572000" cy="3470656"/>
          </a:xfrm>
          <a:prstGeom prst="rect">
            <a:avLst/>
          </a:prstGeom>
        </p:spPr>
      </p:pic>
    </p:spTree>
    <p:extLst>
      <p:ext uri="{BB962C8B-B14F-4D97-AF65-F5344CB8AC3E}">
        <p14:creationId xmlns:p14="http://schemas.microsoft.com/office/powerpoint/2010/main" val="27879851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CHALLENGES OF CLOUD COMPUTING</a:t>
            </a:r>
          </a:p>
        </p:txBody>
      </p:sp>
      <p:sp>
        <p:nvSpPr>
          <p:cNvPr id="3" name="Content Placeholder 2"/>
          <p:cNvSpPr>
            <a:spLocks noGrp="1"/>
          </p:cNvSpPr>
          <p:nvPr>
            <p:ph idx="1"/>
          </p:nvPr>
        </p:nvSpPr>
        <p:spPr/>
        <p:txBody>
          <a:bodyPr>
            <a:normAutofit fontScale="55000" lnSpcReduction="20000"/>
          </a:bodyPr>
          <a:lstStyle/>
          <a:p>
            <a:r>
              <a:rPr lang="en-US" b="1" dirty="0"/>
              <a:t>Password Security: </a:t>
            </a:r>
            <a:r>
              <a:rPr lang="en-US" dirty="0"/>
              <a:t>Account managers manage all their cloud accounts using the same passwords. Password management poses a critical problem, and it is often found that users resort to using weak and reused passwords. </a:t>
            </a:r>
          </a:p>
          <a:p>
            <a:r>
              <a:rPr lang="en-US" b="1" dirty="0"/>
              <a:t>Cost Management: </a:t>
            </a:r>
            <a:r>
              <a:rPr lang="en-US" dirty="0"/>
              <a:t>Although Cloud Service Providers (CSPs) offer a pay-as-you-go subscription model for services, hidden costs are charged as underutilized resources in enterprises, making the costs can add up. </a:t>
            </a:r>
          </a:p>
          <a:p>
            <a:r>
              <a:rPr lang="en-US" b="1" dirty="0"/>
              <a:t>Governance: </a:t>
            </a:r>
            <a:r>
              <a:rPr lang="en-US" dirty="0"/>
              <a:t>Good IT governance makes sure that the right tools are used and assets get implemented as per procedures and agreed-on policies. Lack of governance is a common problem in cloud computing, and companies utilize tools that do not align with their vision. IT teams don’t get total control of compliance, data quality checks, and risk management, thus creating many uncertainties when migrating to the cloud from traditional infrastructures. </a:t>
            </a:r>
          </a:p>
          <a:p>
            <a:r>
              <a:rPr lang="en-US" b="1" dirty="0"/>
              <a:t>Compliance: </a:t>
            </a:r>
            <a:r>
              <a:rPr lang="en-US" dirty="0"/>
              <a:t>When it comes to having the best data compliance policies, cloud Service Providers (CSP) are not up-to-date. Organizations run into compliance issues with state laws and regulations whenever a user transfers data from internal servers to the cloud. </a:t>
            </a:r>
          </a:p>
        </p:txBody>
      </p:sp>
    </p:spTree>
    <p:extLst>
      <p:ext uri="{BB962C8B-B14F-4D97-AF65-F5344CB8AC3E}">
        <p14:creationId xmlns:p14="http://schemas.microsoft.com/office/powerpoint/2010/main" val="3281750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CHALLENGES OF CLOUD COMPUTING</a:t>
            </a:r>
          </a:p>
        </p:txBody>
      </p:sp>
      <p:pic>
        <p:nvPicPr>
          <p:cNvPr id="5" name="Picture 4"/>
          <p:cNvPicPr>
            <a:picLocks noChangeAspect="1"/>
          </p:cNvPicPr>
          <p:nvPr/>
        </p:nvPicPr>
        <p:blipFill rotWithShape="1">
          <a:blip r:embed="rId2"/>
          <a:srcRect l="10597" t="15943" r="13587" b="24637"/>
          <a:stretch/>
        </p:blipFill>
        <p:spPr>
          <a:xfrm>
            <a:off x="228600" y="1600200"/>
            <a:ext cx="8915400" cy="4572000"/>
          </a:xfrm>
          <a:prstGeom prst="rect">
            <a:avLst/>
          </a:prstGeom>
        </p:spPr>
      </p:pic>
    </p:spTree>
    <p:extLst>
      <p:ext uri="{BB962C8B-B14F-4D97-AF65-F5344CB8AC3E}">
        <p14:creationId xmlns:p14="http://schemas.microsoft.com/office/powerpoint/2010/main" val="3797973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a:t>
            </a:r>
            <a:r>
              <a:rPr lang="en-US" dirty="0" smtClean="0"/>
              <a:t>OF </a:t>
            </a:r>
            <a:r>
              <a:rPr lang="en-US" dirty="0"/>
              <a:t>CLOUD COMPUTING</a:t>
            </a:r>
          </a:p>
        </p:txBody>
      </p:sp>
      <p:sp>
        <p:nvSpPr>
          <p:cNvPr id="3" name="Content Placeholder 2"/>
          <p:cNvSpPr>
            <a:spLocks noGrp="1"/>
          </p:cNvSpPr>
          <p:nvPr>
            <p:ph idx="1"/>
          </p:nvPr>
        </p:nvSpPr>
        <p:spPr>
          <a:xfrm>
            <a:off x="304800" y="1600200"/>
            <a:ext cx="8305800" cy="4953000"/>
          </a:xfrm>
        </p:spPr>
        <p:txBody>
          <a:bodyPr>
            <a:normAutofit/>
          </a:bodyPr>
          <a:lstStyle/>
          <a:p>
            <a:r>
              <a:rPr lang="en-US" dirty="0" smtClean="0"/>
              <a:t>To </a:t>
            </a:r>
            <a:r>
              <a:rPr lang="en-US" dirty="0"/>
              <a:t>optimize the expensive processing capacity of central mainframes, time sharing emerged in the late 1950s and early 1960s. </a:t>
            </a:r>
            <a:endParaRPr lang="en-US" dirty="0" smtClean="0"/>
          </a:p>
          <a:p>
            <a:r>
              <a:rPr lang="en-US" dirty="0" smtClean="0"/>
              <a:t>This </a:t>
            </a:r>
            <a:r>
              <a:rPr lang="en-US" dirty="0"/>
              <a:t>approach enabled users to access multiple computing instances concurrently, boosting processing power and minimizing downtime, laying the groundwork for today's cloud computing</a:t>
            </a:r>
            <a:r>
              <a:rPr lang="en-US" dirty="0" smtClean="0"/>
              <a:t>.</a:t>
            </a:r>
            <a:endParaRPr lang="en-US" dirty="0"/>
          </a:p>
        </p:txBody>
      </p:sp>
    </p:spTree>
    <p:extLst>
      <p:ext uri="{BB962C8B-B14F-4D97-AF65-F5344CB8AC3E}">
        <p14:creationId xmlns:p14="http://schemas.microsoft.com/office/powerpoint/2010/main" val="294506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a:t>
            </a:r>
            <a:r>
              <a:rPr lang="en-US" dirty="0" smtClean="0"/>
              <a:t>OF </a:t>
            </a:r>
            <a:r>
              <a:rPr lang="en-US" dirty="0"/>
              <a:t>CLOUD COMPUTING</a:t>
            </a:r>
          </a:p>
        </p:txBody>
      </p:sp>
      <p:sp>
        <p:nvSpPr>
          <p:cNvPr id="3" name="Content Placeholder 2"/>
          <p:cNvSpPr>
            <a:spLocks noGrp="1"/>
          </p:cNvSpPr>
          <p:nvPr>
            <p:ph idx="1"/>
          </p:nvPr>
        </p:nvSpPr>
        <p:spPr>
          <a:xfrm>
            <a:off x="0" y="1600200"/>
            <a:ext cx="9144000" cy="5257800"/>
          </a:xfrm>
        </p:spPr>
        <p:txBody>
          <a:bodyPr>
            <a:normAutofit fontScale="85000" lnSpcReduction="10000"/>
          </a:bodyPr>
          <a:lstStyle/>
          <a:p>
            <a:r>
              <a:rPr lang="en-US" dirty="0" smtClean="0"/>
              <a:t>In </a:t>
            </a:r>
            <a:r>
              <a:rPr lang="en-US" b="1" dirty="0" smtClean="0"/>
              <a:t>1969, computer scientist J.C.R. </a:t>
            </a:r>
            <a:r>
              <a:rPr lang="en-US" b="1" dirty="0" err="1" smtClean="0"/>
              <a:t>Licklider</a:t>
            </a:r>
            <a:r>
              <a:rPr lang="en-US" dirty="0" smtClean="0"/>
              <a:t> pioneered the concept of </a:t>
            </a:r>
            <a:r>
              <a:rPr lang="en-US" b="1" dirty="0" smtClean="0"/>
              <a:t>distributing computing </a:t>
            </a:r>
            <a:r>
              <a:rPr lang="en-US" dirty="0" smtClean="0"/>
              <a:t>resources globally, contributing to the development of the </a:t>
            </a:r>
            <a:r>
              <a:rPr lang="en-US" b="1" dirty="0" smtClean="0"/>
              <a:t>Advanced Research Projects Agency Network (ARPANET),</a:t>
            </a:r>
            <a:r>
              <a:rPr lang="en-US" dirty="0" smtClean="0"/>
              <a:t> a precursor to the internet. </a:t>
            </a:r>
          </a:p>
          <a:p>
            <a:r>
              <a:rPr lang="en-US" dirty="0" err="1" smtClean="0"/>
              <a:t>Licklider</a:t>
            </a:r>
            <a:r>
              <a:rPr lang="en-US" dirty="0" smtClean="0"/>
              <a:t> aimed to establish worldwide computer connectivity for users to access software and data from any location.</a:t>
            </a:r>
          </a:p>
          <a:p>
            <a:r>
              <a:rPr lang="en-US" dirty="0" smtClean="0"/>
              <a:t>The advent of </a:t>
            </a:r>
            <a:r>
              <a:rPr lang="en-US" b="1" dirty="0" smtClean="0"/>
              <a:t>virtual machines (VMs) in the 1970s </a:t>
            </a:r>
            <a:r>
              <a:rPr lang="en-US" dirty="0" smtClean="0"/>
              <a:t>revolutionized computing by enabling multiple computer systems to operate within a single physical setup. </a:t>
            </a:r>
          </a:p>
          <a:p>
            <a:r>
              <a:rPr lang="en-US" dirty="0" smtClean="0"/>
              <a:t>This innovation catalyzed the notion of </a:t>
            </a:r>
            <a:r>
              <a:rPr lang="en-US" b="1" dirty="0" smtClean="0"/>
              <a:t>hybridization</a:t>
            </a:r>
            <a:r>
              <a:rPr lang="en-US" dirty="0" smtClean="0"/>
              <a:t>, profoundly impacting the evolution of cloud technology.</a:t>
            </a:r>
          </a:p>
        </p:txBody>
      </p:sp>
    </p:spTree>
    <p:extLst>
      <p:ext uri="{BB962C8B-B14F-4D97-AF65-F5344CB8AC3E}">
        <p14:creationId xmlns:p14="http://schemas.microsoft.com/office/powerpoint/2010/main" val="2969429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a:t>
            </a:r>
            <a:r>
              <a:rPr lang="en-US" dirty="0" smtClean="0"/>
              <a:t>OF </a:t>
            </a:r>
            <a:r>
              <a:rPr lang="en-US" dirty="0"/>
              <a:t>CLOUD COMPUTING</a:t>
            </a:r>
          </a:p>
        </p:txBody>
      </p:sp>
      <p:sp>
        <p:nvSpPr>
          <p:cNvPr id="3" name="Content Placeholder 2"/>
          <p:cNvSpPr>
            <a:spLocks noGrp="1"/>
          </p:cNvSpPr>
          <p:nvPr>
            <p:ph idx="1"/>
          </p:nvPr>
        </p:nvSpPr>
        <p:spPr>
          <a:xfrm>
            <a:off x="0" y="1600200"/>
            <a:ext cx="9144000" cy="4876800"/>
          </a:xfrm>
        </p:spPr>
        <p:txBody>
          <a:bodyPr>
            <a:normAutofit fontScale="92500" lnSpcReduction="10000"/>
          </a:bodyPr>
          <a:lstStyle/>
          <a:p>
            <a:r>
              <a:rPr lang="en-US" dirty="0"/>
              <a:t>Throughout the </a:t>
            </a:r>
            <a:r>
              <a:rPr lang="en-US" b="1" dirty="0"/>
              <a:t>1970s and 1980s, Apple, Microsoft, and IBM developed technologies that enhanced the cloud environment</a:t>
            </a:r>
            <a:r>
              <a:rPr lang="en-US" dirty="0"/>
              <a:t>, promoting the use of cloud servers and server hosting. </a:t>
            </a:r>
            <a:endParaRPr lang="en-US" dirty="0" smtClean="0"/>
          </a:p>
          <a:p>
            <a:r>
              <a:rPr lang="en-US" dirty="0" smtClean="0"/>
              <a:t>In </a:t>
            </a:r>
            <a:r>
              <a:rPr lang="en-US" b="1" dirty="0"/>
              <a:t>1999, Salesforce </a:t>
            </a:r>
            <a:r>
              <a:rPr lang="en-US" dirty="0"/>
              <a:t>made history by offering the first online business applications, revolutionizing the traditional software model. </a:t>
            </a:r>
            <a:endParaRPr lang="en-US" dirty="0" smtClean="0"/>
          </a:p>
          <a:p>
            <a:r>
              <a:rPr lang="en-US" dirty="0" smtClean="0"/>
              <a:t>Salesforce </a:t>
            </a:r>
            <a:r>
              <a:rPr lang="en-US" dirty="0"/>
              <a:t>provided businesses, regardless of size, the ability to expand and access applications online, eliminating the need for multiple software licenses and physical installations</a:t>
            </a:r>
            <a:r>
              <a:rPr lang="en-US" dirty="0" smtClean="0"/>
              <a:t>.</a:t>
            </a:r>
          </a:p>
        </p:txBody>
      </p:sp>
    </p:spTree>
    <p:extLst>
      <p:ext uri="{BB962C8B-B14F-4D97-AF65-F5344CB8AC3E}">
        <p14:creationId xmlns:p14="http://schemas.microsoft.com/office/powerpoint/2010/main" val="4076335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a:t>
            </a:r>
            <a:r>
              <a:rPr lang="en-US" dirty="0" smtClean="0"/>
              <a:t>OF </a:t>
            </a:r>
            <a:r>
              <a:rPr lang="en-US" dirty="0"/>
              <a:t>CLOUD COMPUTING</a:t>
            </a:r>
          </a:p>
        </p:txBody>
      </p:sp>
      <p:sp>
        <p:nvSpPr>
          <p:cNvPr id="3" name="Content Placeholder 2"/>
          <p:cNvSpPr>
            <a:spLocks noGrp="1"/>
          </p:cNvSpPr>
          <p:nvPr>
            <p:ph idx="1"/>
          </p:nvPr>
        </p:nvSpPr>
        <p:spPr>
          <a:xfrm>
            <a:off x="0" y="1600200"/>
            <a:ext cx="9144000" cy="4572000"/>
          </a:xfrm>
        </p:spPr>
        <p:txBody>
          <a:bodyPr>
            <a:normAutofit/>
          </a:bodyPr>
          <a:lstStyle/>
          <a:p>
            <a:r>
              <a:rPr lang="en-US" b="1" dirty="0" smtClean="0"/>
              <a:t>Amazon </a:t>
            </a:r>
            <a:r>
              <a:rPr lang="en-US" b="1" dirty="0"/>
              <a:t>introduced Amazon Web Services (AWS) in 2006</a:t>
            </a:r>
            <a:r>
              <a:rPr lang="en-US" dirty="0"/>
              <a:t>, marking a milestone by providing cloud-based storage and computing services. </a:t>
            </a:r>
            <a:endParaRPr lang="en-US" dirty="0" smtClean="0"/>
          </a:p>
          <a:p>
            <a:r>
              <a:rPr lang="en-US" dirty="0" smtClean="0"/>
              <a:t>Subsequently</a:t>
            </a:r>
            <a:r>
              <a:rPr lang="en-US" dirty="0"/>
              <a:t>, major technology companies like Google and Microsoft introduced their own suite of related solutions and offerings in the cloud computing space.</a:t>
            </a:r>
            <a:endParaRPr lang="en-US" dirty="0" smtClean="0"/>
          </a:p>
        </p:txBody>
      </p:sp>
    </p:spTree>
    <p:extLst>
      <p:ext uri="{BB962C8B-B14F-4D97-AF65-F5344CB8AC3E}">
        <p14:creationId xmlns:p14="http://schemas.microsoft.com/office/powerpoint/2010/main" val="2613397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1828</TotalTime>
  <Words>4779</Words>
  <Application>Microsoft Office PowerPoint</Application>
  <PresentationFormat>On-screen Show (4:3)</PresentationFormat>
  <Paragraphs>250</Paragraphs>
  <Slides>51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51</vt:i4>
      </vt:variant>
    </vt:vector>
  </HeadingPairs>
  <TitlesOfParts>
    <vt:vector size="54" baseType="lpstr">
      <vt:lpstr>Arial</vt:lpstr>
      <vt:lpstr>Calibri</vt:lpstr>
      <vt:lpstr>Office Theme</vt:lpstr>
      <vt:lpstr>Unit 01 Overview of computing paradigm</vt:lpstr>
      <vt:lpstr>Background</vt:lpstr>
      <vt:lpstr>Background</vt:lpstr>
      <vt:lpstr>Background</vt:lpstr>
      <vt:lpstr>HISTORY OF CLOUD COMPUTING</vt:lpstr>
      <vt:lpstr>HISTORY OF CLOUD COMPUTING</vt:lpstr>
      <vt:lpstr>HISTORY OF CLOUD COMPUTING</vt:lpstr>
      <vt:lpstr>HISTORY OF CLOUD COMPUTING</vt:lpstr>
      <vt:lpstr>HISTORY OF CLOUD COMPUTING</vt:lpstr>
      <vt:lpstr>HISTORY OF CLOUD COMPUTING</vt:lpstr>
      <vt:lpstr>DEFINITION OF CLOUD COMPUTING</vt:lpstr>
      <vt:lpstr>DEFINITION OF CLOUD COMPUTING</vt:lpstr>
      <vt:lpstr>DEFINITION OF CLOUD COMPUTING</vt:lpstr>
      <vt:lpstr>DEFINITION OF CLOUD COMPUTING</vt:lpstr>
      <vt:lpstr>DEFINITION OF CLOUD COMPUTING</vt:lpstr>
      <vt:lpstr>EVOLUTION OF CLOUD COMPUTING</vt:lpstr>
      <vt:lpstr>EVOLUTION OF CLOUD COMPUTING</vt:lpstr>
      <vt:lpstr>EVOLUTION OF CLOUD COMPUTING</vt:lpstr>
      <vt:lpstr>EVOLUTION OF CLOUD COMPUTING</vt:lpstr>
      <vt:lpstr>EVOLUTION OF CLOUD COMPUTING</vt:lpstr>
      <vt:lpstr>EVOLUTION OF CLOUD COMPUTING</vt:lpstr>
      <vt:lpstr>EVOLUTION OF CLOUD COMPUTING</vt:lpstr>
      <vt:lpstr>EVOLUTION OF CLOUD COMPUTING</vt:lpstr>
      <vt:lpstr>EVOLUTION OF CLOUD COMPUTING</vt:lpstr>
      <vt:lpstr>EVOLUTION OF CLOUD COMPUTING</vt:lpstr>
      <vt:lpstr>EVOLUTION OF CLOUD COMPUTING</vt:lpstr>
      <vt:lpstr>EVOLUTION OF CLOUD COMPUTING</vt:lpstr>
      <vt:lpstr>EVOLUTION OF CLOUD COMPUTING</vt:lpstr>
      <vt:lpstr>EVOLUTION OF CLOUD COMPUTING</vt:lpstr>
      <vt:lpstr>EVOLUTION OF CLOUD COMPUTING</vt:lpstr>
      <vt:lpstr>EVOLUTION OF CLOUD COMPUTING</vt:lpstr>
      <vt:lpstr>EVOLUTION OF CLOUD COMPUTING</vt:lpstr>
      <vt:lpstr>EVOLUTION OF CLOUD COMPUTING</vt:lpstr>
      <vt:lpstr>EVOLUTION OF CLOUD COMPUTING</vt:lpstr>
      <vt:lpstr>EVOLUTION OF CLOUD COMPUTING</vt:lpstr>
      <vt:lpstr>EVOLUTION OF CLOUD COMPUTING</vt:lpstr>
      <vt:lpstr>EVOLUTION OF CLOUD COMPUTING</vt:lpstr>
      <vt:lpstr>CHARACTERISTICS OF CLOUD COMPUTING</vt:lpstr>
      <vt:lpstr>CHARACTERISTICS OF CLOUD COMPUTING</vt:lpstr>
      <vt:lpstr>BENEFITS OF CLOUD COMPUTING</vt:lpstr>
      <vt:lpstr>BENEFITS OF CLOUD COMPUTING</vt:lpstr>
      <vt:lpstr>CLOUD COMPUTING APPLICATIONS</vt:lpstr>
      <vt:lpstr>CLOUD COMPUTING APPLICATIONS</vt:lpstr>
      <vt:lpstr>CLOUD COMPUTING APPLICATIONS</vt:lpstr>
      <vt:lpstr>CLOUD COMPUTING APPLICATIONS</vt:lpstr>
      <vt:lpstr>CLOUD COMPUTING APPLICATIONS</vt:lpstr>
      <vt:lpstr>CLOUD COMPUTING APPLICATIONS</vt:lpstr>
      <vt:lpstr>CHALLENGES OF CLOUD COMPUTING</vt:lpstr>
      <vt:lpstr>CHALLENGES OF CLOUD COMPUTING</vt:lpstr>
      <vt:lpstr>CHALLENGES OF CLOUD COMPUTING</vt:lpstr>
      <vt:lpstr>CHALLENGES OF CLOUD COMPUTING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01 Computer and Network Security</dc:title>
  <dc:creator>Windows8.1</dc:creator>
  <cp:lastModifiedBy>DYP</cp:lastModifiedBy>
  <cp:revision>317</cp:revision>
  <dcterms:created xsi:type="dcterms:W3CDTF">2006-08-16T00:00:00Z</dcterms:created>
  <dcterms:modified xsi:type="dcterms:W3CDTF">2024-07-12T08:13:00Z</dcterms:modified>
</cp:coreProperties>
</file>