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24C17-9DF7-4DCD-BB3F-2882C17DC0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Unit 04 </a:t>
            </a:r>
            <a:r>
              <a:rPr lang="en-IN" dirty="0"/>
              <a:t>Infrastructure as a Service (IaaS)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MACHINES PROVISIONING AND MANAGEABILITY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cycle starts by a request delivered to the </a:t>
            </a:r>
            <a:r>
              <a:rPr lang="en-US" dirty="0" smtClean="0"/>
              <a:t>IT department</a:t>
            </a:r>
            <a:r>
              <a:rPr lang="en-US" dirty="0"/>
              <a:t>, stating the requirement for creating a new server for a </a:t>
            </a:r>
            <a:r>
              <a:rPr lang="en-US" dirty="0" smtClean="0"/>
              <a:t>particular service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request is being processed by the IT administration to start </a:t>
            </a:r>
            <a:r>
              <a:rPr lang="en-US" dirty="0" smtClean="0"/>
              <a:t>seeing the </a:t>
            </a:r>
            <a:r>
              <a:rPr lang="en-US" dirty="0"/>
              <a:t>servers’ resource pool, matching these resources with the requirements, </a:t>
            </a:r>
            <a:r>
              <a:rPr lang="en-US" dirty="0" smtClean="0"/>
              <a:t>and starting </a:t>
            </a:r>
            <a:r>
              <a:rPr lang="en-US" dirty="0"/>
              <a:t>the provision of the needed virtual machine.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it is </a:t>
            </a:r>
            <a:r>
              <a:rPr lang="en-US" dirty="0" smtClean="0"/>
              <a:t>provisioned and </a:t>
            </a:r>
            <a:r>
              <a:rPr lang="en-US" dirty="0"/>
              <a:t>started, it is ready to provide the required service according to an SLA, or </a:t>
            </a:r>
            <a:r>
              <a:rPr lang="en-US" dirty="0" smtClean="0"/>
              <a:t>a time </a:t>
            </a:r>
            <a:r>
              <a:rPr lang="en-US" dirty="0"/>
              <a:t>period after which the virtual is being released; and free </a:t>
            </a:r>
            <a:r>
              <a:rPr lang="en-US" dirty="0" smtClean="0"/>
              <a:t>resources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MACHINES PROVISIONING AND MANAGEABILITY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500" t="24816" r="36250" b="15926"/>
          <a:stretch/>
        </p:blipFill>
        <p:spPr>
          <a:xfrm>
            <a:off x="1981200" y="1457642"/>
            <a:ext cx="4953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Provisioning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Steps to Provision </a:t>
            </a:r>
            <a:r>
              <a:rPr lang="en-US" b="1" dirty="0" smtClean="0"/>
              <a:t>VM: </a:t>
            </a:r>
            <a:r>
              <a:rPr lang="en-US" dirty="0"/>
              <a:t>Here, we describe the common and normal steps </a:t>
            </a:r>
            <a:r>
              <a:rPr lang="en-US" dirty="0" smtClean="0"/>
              <a:t>of provisioning </a:t>
            </a:r>
            <a:r>
              <a:rPr lang="en-US" dirty="0"/>
              <a:t>a virtual server:</a:t>
            </a:r>
          </a:p>
          <a:p>
            <a:pPr lvl="1"/>
            <a:r>
              <a:rPr lang="en-US" b="1" dirty="0" smtClean="0"/>
              <a:t>Firstly</a:t>
            </a:r>
            <a:r>
              <a:rPr lang="en-US" dirty="0"/>
              <a:t>, you need to select a server from a pool of available </a:t>
            </a:r>
            <a:r>
              <a:rPr lang="en-US" dirty="0" smtClean="0"/>
              <a:t>servers (physical </a:t>
            </a:r>
            <a:r>
              <a:rPr lang="en-US" dirty="0"/>
              <a:t>servers with enough capacity) along with the appropriate </a:t>
            </a:r>
            <a:r>
              <a:rPr lang="en-US" dirty="0" smtClean="0"/>
              <a:t>OS template </a:t>
            </a:r>
            <a:r>
              <a:rPr lang="en-US" dirty="0"/>
              <a:t>you need to provision the virtual machine.</a:t>
            </a:r>
          </a:p>
          <a:p>
            <a:pPr lvl="1"/>
            <a:r>
              <a:rPr lang="en-US" b="1" dirty="0" smtClean="0"/>
              <a:t>Secondly</a:t>
            </a:r>
            <a:r>
              <a:rPr lang="en-US" dirty="0"/>
              <a:t>, you need to load the appropriate software (operating </a:t>
            </a:r>
            <a:r>
              <a:rPr lang="en-US" dirty="0" smtClean="0"/>
              <a:t>system you </a:t>
            </a:r>
            <a:r>
              <a:rPr lang="en-US" dirty="0"/>
              <a:t>selected in the previous step, device drivers, middleware, and </a:t>
            </a:r>
            <a:r>
              <a:rPr lang="en-US" dirty="0" smtClean="0"/>
              <a:t>the needed </a:t>
            </a:r>
            <a:r>
              <a:rPr lang="en-US" dirty="0"/>
              <a:t>applications for the service required).</a:t>
            </a:r>
          </a:p>
          <a:p>
            <a:pPr lvl="1"/>
            <a:r>
              <a:rPr lang="en-US" b="1" dirty="0" smtClean="0"/>
              <a:t>Thirdly</a:t>
            </a:r>
            <a:r>
              <a:rPr lang="en-US" dirty="0"/>
              <a:t>, you need to customize and configure the machine (e.g., </a:t>
            </a:r>
            <a:r>
              <a:rPr lang="en-US" dirty="0" smtClean="0"/>
              <a:t>IP address</a:t>
            </a:r>
            <a:r>
              <a:rPr lang="en-US" dirty="0"/>
              <a:t>, Gateway) to configure an associated network and </a:t>
            </a:r>
            <a:r>
              <a:rPr lang="en-US" dirty="0" smtClean="0"/>
              <a:t>storage resources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Finally</a:t>
            </a:r>
            <a:r>
              <a:rPr lang="en-US" dirty="0"/>
              <a:t>, the virtual server is ready to start with its newly loaded software.</a:t>
            </a:r>
          </a:p>
        </p:txBody>
      </p:sp>
    </p:spTree>
    <p:extLst>
      <p:ext uri="{BB962C8B-B14F-4D97-AF65-F5344CB8AC3E}">
        <p14:creationId xmlns:p14="http://schemas.microsoft.com/office/powerpoint/2010/main" val="36961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Provisioning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84" t="55926" r="28750" b="15926"/>
          <a:stretch/>
        </p:blipFill>
        <p:spPr>
          <a:xfrm>
            <a:off x="0" y="2057400"/>
            <a:ext cx="89274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 MIGRATION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Migration service, in the context of virtual machines, is the process of moving </a:t>
            </a:r>
            <a:r>
              <a:rPr lang="en-US" dirty="0" smtClean="0"/>
              <a:t>a virtual </a:t>
            </a:r>
            <a:r>
              <a:rPr lang="en-US" dirty="0"/>
              <a:t>machine from one host server or storage location to </a:t>
            </a:r>
            <a:r>
              <a:rPr lang="en-US" dirty="0" smtClean="0"/>
              <a:t>another. </a:t>
            </a:r>
          </a:p>
          <a:p>
            <a:r>
              <a:rPr lang="en-US" dirty="0" smtClean="0"/>
              <a:t>There are different </a:t>
            </a:r>
            <a:r>
              <a:rPr lang="en-US" dirty="0"/>
              <a:t>techniques of VM </a:t>
            </a:r>
            <a:r>
              <a:rPr lang="en-US" dirty="0" smtClean="0"/>
              <a:t>migration:</a:t>
            </a:r>
          </a:p>
          <a:p>
            <a:pPr lvl="1"/>
            <a:r>
              <a:rPr lang="en-US" dirty="0" smtClean="0"/>
              <a:t>hot/life migration</a:t>
            </a:r>
          </a:p>
          <a:p>
            <a:pPr lvl="1"/>
            <a:r>
              <a:rPr lang="en-US" dirty="0" smtClean="0"/>
              <a:t>cold/regular migration</a:t>
            </a:r>
          </a:p>
          <a:p>
            <a:pPr lvl="1"/>
            <a:r>
              <a:rPr lang="en-US" dirty="0" smtClean="0"/>
              <a:t>live </a:t>
            </a:r>
            <a:r>
              <a:rPr lang="en-US" dirty="0"/>
              <a:t>storage </a:t>
            </a:r>
            <a:r>
              <a:rPr lang="en-US" dirty="0" smtClean="0"/>
              <a:t>migration </a:t>
            </a:r>
          </a:p>
          <a:p>
            <a:r>
              <a:rPr lang="en-US" dirty="0" smtClean="0"/>
              <a:t>In </a:t>
            </a:r>
            <a:r>
              <a:rPr lang="en-US" dirty="0"/>
              <a:t>this process, all </a:t>
            </a:r>
            <a:r>
              <a:rPr lang="en-US" dirty="0" smtClean="0"/>
              <a:t>key machines</a:t>
            </a:r>
            <a:r>
              <a:rPr lang="en-US" dirty="0"/>
              <a:t>’ components, such as CPU, storage disks, networking, and memory</a:t>
            </a:r>
            <a:r>
              <a:rPr lang="en-US" dirty="0" smtClean="0"/>
              <a:t>, are </a:t>
            </a:r>
            <a:r>
              <a:rPr lang="en-US" dirty="0"/>
              <a:t>completely virtualized, thereby facilitating the entire state of a </a:t>
            </a:r>
            <a:r>
              <a:rPr lang="en-US" dirty="0" smtClean="0"/>
              <a:t>virtual machine </a:t>
            </a:r>
            <a:r>
              <a:rPr lang="en-US" dirty="0"/>
              <a:t>to be captured by a set of easily moved data files.</a:t>
            </a:r>
          </a:p>
        </p:txBody>
      </p:sp>
    </p:spTree>
    <p:extLst>
      <p:ext uri="{BB962C8B-B14F-4D97-AF65-F5344CB8AC3E}">
        <p14:creationId xmlns:p14="http://schemas.microsoft.com/office/powerpoint/2010/main" val="14215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Live Migration Anatomy, </a:t>
            </a:r>
            <a:r>
              <a:rPr lang="en-IN" b="1" dirty="0" err="1"/>
              <a:t>Xen</a:t>
            </a:r>
            <a:r>
              <a:rPr lang="en-IN" b="1" dirty="0"/>
              <a:t> Hypervisor </a:t>
            </a:r>
            <a:r>
              <a:rPr lang="en-IN" b="1" dirty="0" smtClean="0"/>
              <a:t>Algorithm:</a:t>
            </a:r>
          </a:p>
          <a:p>
            <a:pPr lvl="1"/>
            <a:r>
              <a:rPr lang="en-US" b="1" dirty="0"/>
              <a:t>Stage 0: Pre-Migration. </a:t>
            </a:r>
            <a:r>
              <a:rPr lang="en-US" dirty="0"/>
              <a:t>An active virtual machine exists on the </a:t>
            </a:r>
            <a:r>
              <a:rPr lang="en-US" dirty="0" smtClean="0"/>
              <a:t>physical </a:t>
            </a:r>
            <a:r>
              <a:rPr lang="en-IN" dirty="0" smtClean="0"/>
              <a:t>host A.</a:t>
            </a:r>
          </a:p>
          <a:p>
            <a:pPr lvl="1"/>
            <a:r>
              <a:rPr lang="en-US" b="1" dirty="0"/>
              <a:t>Stage 1: Reservation. </a:t>
            </a:r>
            <a:r>
              <a:rPr lang="en-US" dirty="0"/>
              <a:t>A request is issued to migrate an OS from host A </a:t>
            </a:r>
            <a:r>
              <a:rPr lang="en-US" dirty="0" smtClean="0"/>
              <a:t>to host </a:t>
            </a:r>
            <a:r>
              <a:rPr lang="en-US" dirty="0"/>
              <a:t>B (a precondition is that the necessary resources exist on B and on </a:t>
            </a:r>
            <a:r>
              <a:rPr lang="en-US" dirty="0" smtClean="0"/>
              <a:t>a VM </a:t>
            </a:r>
            <a:r>
              <a:rPr lang="en-US" dirty="0"/>
              <a:t>container of that size).</a:t>
            </a:r>
          </a:p>
          <a:p>
            <a:pPr lvl="1"/>
            <a:r>
              <a:rPr lang="en-US" b="1" dirty="0"/>
              <a:t>Stage 2: Iterative Pre-Copy. </a:t>
            </a:r>
            <a:r>
              <a:rPr lang="en-US" dirty="0"/>
              <a:t>During the first iteration, all pages </a:t>
            </a:r>
            <a:r>
              <a:rPr lang="en-US" dirty="0" smtClean="0"/>
              <a:t>are transferred </a:t>
            </a:r>
            <a:r>
              <a:rPr lang="en-US" dirty="0"/>
              <a:t>from A to B. Subsequent iterations copy only those </a:t>
            </a:r>
            <a:r>
              <a:rPr lang="en-US" dirty="0" smtClean="0"/>
              <a:t>pages dirtied </a:t>
            </a:r>
            <a:r>
              <a:rPr lang="en-US" dirty="0"/>
              <a:t>during the previous transfer phase.</a:t>
            </a:r>
          </a:p>
          <a:p>
            <a:pPr lvl="1"/>
            <a:r>
              <a:rPr lang="en-US" b="1" dirty="0"/>
              <a:t>Stage 3: Stop-and-Copy. </a:t>
            </a:r>
            <a:r>
              <a:rPr lang="en-US" dirty="0"/>
              <a:t>Running OS instance at A is suspended, and </a:t>
            </a:r>
            <a:r>
              <a:rPr lang="en-US" dirty="0" smtClean="0"/>
              <a:t>its network </a:t>
            </a:r>
            <a:r>
              <a:rPr lang="en-US" dirty="0"/>
              <a:t>traffic is redirected to B. As described in reference 21, CPU </a:t>
            </a:r>
            <a:r>
              <a:rPr lang="en-US" dirty="0" smtClean="0"/>
              <a:t>state and </a:t>
            </a:r>
            <a:r>
              <a:rPr lang="en-US" dirty="0"/>
              <a:t>any remaining inconsistent memory pages are then transferred. </a:t>
            </a:r>
            <a:r>
              <a:rPr lang="en-US" dirty="0" smtClean="0"/>
              <a:t>At the </a:t>
            </a:r>
            <a:r>
              <a:rPr lang="en-US" dirty="0"/>
              <a:t>end of this stage, there is a consistent suspended copy of the VM </a:t>
            </a:r>
            <a:r>
              <a:rPr lang="en-US" dirty="0" smtClean="0"/>
              <a:t>at both </a:t>
            </a:r>
            <a:r>
              <a:rPr lang="en-US" dirty="0"/>
              <a:t>A and B. The copy at A is considered primary and is resumed in </a:t>
            </a:r>
            <a:r>
              <a:rPr lang="en-US" dirty="0" smtClean="0"/>
              <a:t>case </a:t>
            </a:r>
            <a:r>
              <a:rPr lang="en-IN" dirty="0" smtClean="0"/>
              <a:t>of </a:t>
            </a:r>
            <a:r>
              <a:rPr lang="en-IN" dirty="0"/>
              <a:t>failure.</a:t>
            </a:r>
          </a:p>
          <a:p>
            <a:pPr lvl="1"/>
            <a:r>
              <a:rPr lang="en-US" b="1" dirty="0"/>
              <a:t>Stage 4: Commitment. </a:t>
            </a:r>
            <a:r>
              <a:rPr lang="en-US" dirty="0"/>
              <a:t>Host B indicates to A that it has successfully </a:t>
            </a:r>
            <a:r>
              <a:rPr lang="en-US" dirty="0" smtClean="0"/>
              <a:t>received a </a:t>
            </a:r>
            <a:r>
              <a:rPr lang="en-US" dirty="0"/>
              <a:t>consistent OS image. Host A acknowledges this message as a </a:t>
            </a:r>
            <a:r>
              <a:rPr lang="en-US" dirty="0" smtClean="0"/>
              <a:t>commitment of </a:t>
            </a:r>
            <a:r>
              <a:rPr lang="en-US" dirty="0"/>
              <a:t>the migration transaction. Host A may now discard the </a:t>
            </a:r>
            <a:r>
              <a:rPr lang="en-US" dirty="0" smtClean="0"/>
              <a:t>original VM</a:t>
            </a:r>
            <a:r>
              <a:rPr lang="en-US" dirty="0"/>
              <a:t>, and host B becomes the primary host.</a:t>
            </a:r>
          </a:p>
          <a:p>
            <a:pPr lvl="1"/>
            <a:r>
              <a:rPr lang="en-US" b="1" dirty="0"/>
              <a:t>Stage 5: Activation. </a:t>
            </a:r>
            <a:r>
              <a:rPr lang="en-US" dirty="0"/>
              <a:t>The migrated VM on B is now activated. </a:t>
            </a:r>
            <a:r>
              <a:rPr lang="en-US" dirty="0" smtClean="0"/>
              <a:t>Post-migration code </a:t>
            </a:r>
            <a:r>
              <a:rPr lang="en-US" dirty="0"/>
              <a:t>runs to reattach the device’s drivers to the new machine </a:t>
            </a:r>
            <a:r>
              <a:rPr lang="en-US" dirty="0" smtClean="0"/>
              <a:t>and </a:t>
            </a:r>
            <a:r>
              <a:rPr lang="en-IN" dirty="0" smtClean="0"/>
              <a:t>advertise </a:t>
            </a:r>
            <a:r>
              <a:rPr lang="en-IN" dirty="0"/>
              <a:t>moved IP addresses.</a:t>
            </a:r>
            <a:r>
              <a:rPr lang="en-IN" dirty="0" smtClean="0"/>
              <a:t>ost </a:t>
            </a:r>
            <a:r>
              <a:rPr lang="en-IN" dirty="0"/>
              <a:t>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8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590800" cy="5029200"/>
          </a:xfrm>
        </p:spPr>
        <p:txBody>
          <a:bodyPr>
            <a:normAutofit/>
          </a:bodyPr>
          <a:lstStyle/>
          <a:p>
            <a:r>
              <a:rPr lang="en-IN" b="1" dirty="0"/>
              <a:t>Live Migration Anatomy, </a:t>
            </a:r>
            <a:r>
              <a:rPr lang="en-IN" b="1" dirty="0" err="1"/>
              <a:t>Xen</a:t>
            </a:r>
            <a:r>
              <a:rPr lang="en-IN" b="1" dirty="0"/>
              <a:t> Hypervisor </a:t>
            </a:r>
            <a:r>
              <a:rPr lang="en-IN" b="1" dirty="0" smtClean="0"/>
              <a:t>Algorithm: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41" t="20741" r="59584" b="27408"/>
          <a:stretch/>
        </p:blipFill>
        <p:spPr>
          <a:xfrm>
            <a:off x="2850193" y="1219200"/>
            <a:ext cx="6141407" cy="55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/>
              <a:t>Live Migration Effect on a Running Web </a:t>
            </a:r>
            <a:r>
              <a:rPr lang="en-US" b="1" dirty="0" smtClean="0"/>
              <a:t>Server</a:t>
            </a:r>
            <a:r>
              <a:rPr lang="en-US" b="1" dirty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A highly loaded server can be migrated with both controlled impact on live services and a short downtime.</a:t>
            </a:r>
          </a:p>
        </p:txBody>
      </p:sp>
    </p:spTree>
    <p:extLst>
      <p:ext uri="{BB962C8B-B14F-4D97-AF65-F5344CB8AC3E}">
        <p14:creationId xmlns:p14="http://schemas.microsoft.com/office/powerpoint/2010/main" val="8582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Live Migration Vendor Implementations </a:t>
            </a:r>
            <a:r>
              <a:rPr lang="en-IN" b="1" dirty="0" smtClean="0"/>
              <a:t>Examples</a:t>
            </a:r>
            <a:r>
              <a:rPr lang="en-US" b="1" dirty="0" smtClean="0"/>
              <a:t>:</a:t>
            </a:r>
          </a:p>
          <a:p>
            <a:pPr lvl="1"/>
            <a:r>
              <a:rPr lang="en-IN" b="1" dirty="0"/>
              <a:t>VMware </a:t>
            </a:r>
            <a:r>
              <a:rPr lang="en-IN" b="1" dirty="0" err="1" smtClean="0"/>
              <a:t>Vmotion</a:t>
            </a:r>
            <a:r>
              <a:rPr lang="en-IN" b="1" dirty="0" smtClean="0"/>
              <a:t>:</a:t>
            </a:r>
          </a:p>
          <a:p>
            <a:pPr lvl="2"/>
            <a:r>
              <a:rPr lang="en-US" dirty="0"/>
              <a:t>This allows users to </a:t>
            </a:r>
            <a:r>
              <a:rPr lang="en-US" dirty="0" smtClean="0"/>
              <a:t>automatically </a:t>
            </a:r>
            <a:r>
              <a:rPr lang="en-US" dirty="0"/>
              <a:t>optimize </a:t>
            </a:r>
            <a:r>
              <a:rPr lang="en-US" dirty="0" smtClean="0"/>
              <a:t>and allocate </a:t>
            </a:r>
            <a:r>
              <a:rPr lang="en-US" dirty="0"/>
              <a:t>an entire pool of resources for maximum </a:t>
            </a:r>
            <a:r>
              <a:rPr lang="en-US" dirty="0" smtClean="0"/>
              <a:t>hardware utilization, flexibility</a:t>
            </a:r>
            <a:r>
              <a:rPr lang="en-US" dirty="0"/>
              <a:t>, and </a:t>
            </a:r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perform </a:t>
            </a:r>
            <a:r>
              <a:rPr lang="en-US" dirty="0"/>
              <a:t>hardware’s maintenance </a:t>
            </a:r>
            <a:r>
              <a:rPr lang="en-US" dirty="0" smtClean="0"/>
              <a:t>without scheduled </a:t>
            </a:r>
            <a:r>
              <a:rPr lang="en-US" dirty="0"/>
              <a:t>downtime along with migrating virtual machines away from </a:t>
            </a:r>
            <a:r>
              <a:rPr lang="en-US" dirty="0" smtClean="0"/>
              <a:t>failing </a:t>
            </a:r>
            <a:r>
              <a:rPr lang="en-IN" dirty="0" smtClean="0"/>
              <a:t>or </a:t>
            </a:r>
            <a:r>
              <a:rPr lang="en-IN" dirty="0"/>
              <a:t>underperforming </a:t>
            </a:r>
            <a:r>
              <a:rPr lang="en-IN" dirty="0" smtClean="0"/>
              <a:t>servers.</a:t>
            </a:r>
          </a:p>
          <a:p>
            <a:pPr lvl="1"/>
            <a:r>
              <a:rPr lang="en-IN" b="1" dirty="0"/>
              <a:t>Citrix </a:t>
            </a:r>
            <a:r>
              <a:rPr lang="en-IN" b="1" dirty="0" err="1"/>
              <a:t>XenServer</a:t>
            </a:r>
            <a:r>
              <a:rPr lang="en-IN" b="1" dirty="0"/>
              <a:t> </a:t>
            </a:r>
            <a:r>
              <a:rPr lang="en-IN" b="1" dirty="0" err="1" smtClean="0"/>
              <a:t>XenMotion</a:t>
            </a:r>
            <a:r>
              <a:rPr lang="en-IN" b="1" dirty="0" smtClean="0"/>
              <a:t>:</a:t>
            </a:r>
          </a:p>
          <a:p>
            <a:pPr lvl="2"/>
            <a:r>
              <a:rPr lang="en-US" dirty="0"/>
              <a:t>This is a nice feature of the Citrix </a:t>
            </a:r>
            <a:r>
              <a:rPr lang="en-US" dirty="0" err="1" smtClean="0"/>
              <a:t>XenServer</a:t>
            </a:r>
            <a:r>
              <a:rPr lang="en-US" dirty="0" smtClean="0"/>
              <a:t> product</a:t>
            </a:r>
            <a:r>
              <a:rPr lang="en-US" dirty="0"/>
              <a:t>, inherited from the </a:t>
            </a:r>
            <a:r>
              <a:rPr lang="en-US" dirty="0" err="1"/>
              <a:t>Xen</a:t>
            </a:r>
            <a:r>
              <a:rPr lang="en-US" dirty="0"/>
              <a:t> live migrate utility, which provides the </a:t>
            </a:r>
            <a:r>
              <a:rPr lang="en-US" dirty="0" smtClean="0"/>
              <a:t>IT administrator </a:t>
            </a:r>
            <a:r>
              <a:rPr lang="en-US" dirty="0"/>
              <a:t>with the facility to move a running VM from one </a:t>
            </a:r>
            <a:r>
              <a:rPr lang="en-US" dirty="0" err="1"/>
              <a:t>XenServer</a:t>
            </a:r>
            <a:r>
              <a:rPr lang="en-US" dirty="0"/>
              <a:t> </a:t>
            </a:r>
            <a:r>
              <a:rPr lang="en-US" dirty="0" smtClean="0"/>
              <a:t>to another </a:t>
            </a:r>
            <a:r>
              <a:rPr lang="en-US" dirty="0"/>
              <a:t>in the same pool without interrupting the service </a:t>
            </a:r>
            <a:r>
              <a:rPr lang="en-US" dirty="0" smtClean="0"/>
              <a:t>making </a:t>
            </a:r>
            <a:r>
              <a:rPr lang="en-US" dirty="0"/>
              <a:t>it </a:t>
            </a:r>
            <a:r>
              <a:rPr lang="en-US" dirty="0" smtClean="0"/>
              <a:t>a highly </a:t>
            </a:r>
            <a:r>
              <a:rPr lang="en-US" dirty="0"/>
              <a:t>available service.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also can be a good feature to balance </a:t>
            </a:r>
            <a:r>
              <a:rPr lang="en-US" dirty="0" smtClean="0"/>
              <a:t>the workloads </a:t>
            </a:r>
            <a:r>
              <a:rPr lang="en-US" dirty="0"/>
              <a:t>on the virtualized </a:t>
            </a:r>
            <a:r>
              <a:rPr lang="en-US" dirty="0" smtClean="0"/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327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/>
              <a:t>Regular/Cold </a:t>
            </a:r>
            <a:r>
              <a:rPr lang="en-US" b="1" dirty="0" smtClean="0"/>
              <a:t>Migration: </a:t>
            </a:r>
          </a:p>
          <a:p>
            <a:pPr lvl="1"/>
            <a:r>
              <a:rPr lang="en-US" dirty="0" smtClean="0"/>
              <a:t>Cold </a:t>
            </a:r>
            <a:r>
              <a:rPr lang="en-US" dirty="0"/>
              <a:t>migration is the migration of a </a:t>
            </a:r>
            <a:r>
              <a:rPr lang="en-US" dirty="0" smtClean="0"/>
              <a:t>powered-off virtual </a:t>
            </a:r>
            <a:r>
              <a:rPr lang="en-US" dirty="0"/>
              <a:t>machine.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cold migration, you have the option of moving </a:t>
            </a:r>
            <a:r>
              <a:rPr lang="en-US" dirty="0" smtClean="0"/>
              <a:t>the associated </a:t>
            </a:r>
            <a:r>
              <a:rPr lang="en-US" dirty="0"/>
              <a:t>disks from one data store to another.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virtual machines are </a:t>
            </a:r>
            <a:r>
              <a:rPr lang="en-US" dirty="0" smtClean="0"/>
              <a:t>not required </a:t>
            </a:r>
            <a:r>
              <a:rPr lang="en-US" dirty="0"/>
              <a:t>to be on a shared storage.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1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Virtualization has revolutionized data center’s technology through a set </a:t>
            </a:r>
            <a:r>
              <a:rPr lang="en-US" dirty="0" smtClean="0"/>
              <a:t>of techniques </a:t>
            </a:r>
            <a:r>
              <a:rPr lang="en-US" dirty="0"/>
              <a:t>and tools that facilitate the providing and management of </a:t>
            </a:r>
            <a:r>
              <a:rPr lang="en-US" dirty="0" smtClean="0"/>
              <a:t>the dynamic </a:t>
            </a:r>
            <a:r>
              <a:rPr lang="en-US" dirty="0"/>
              <a:t>data center’s infrastructure.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become an essential and </a:t>
            </a:r>
            <a:r>
              <a:rPr lang="en-US" dirty="0" smtClean="0"/>
              <a:t>enabling technology </a:t>
            </a:r>
            <a:r>
              <a:rPr lang="en-US" dirty="0"/>
              <a:t>of cloud computing environments. </a:t>
            </a:r>
            <a:endParaRPr lang="en-US" dirty="0" smtClean="0"/>
          </a:p>
          <a:p>
            <a:r>
              <a:rPr lang="en-US" dirty="0" smtClean="0"/>
              <a:t>Virtualization </a:t>
            </a:r>
            <a:r>
              <a:rPr lang="en-US" dirty="0"/>
              <a:t>can be </a:t>
            </a:r>
            <a:r>
              <a:rPr lang="en-US" dirty="0" smtClean="0"/>
              <a:t>defined as </a:t>
            </a:r>
            <a:r>
              <a:rPr lang="en-US" dirty="0"/>
              <a:t>the abstraction of the four computing resources (storage, </a:t>
            </a:r>
            <a:r>
              <a:rPr lang="en-US" dirty="0" smtClean="0"/>
              <a:t>processing power</a:t>
            </a:r>
            <a:r>
              <a:rPr lang="en-US" dirty="0"/>
              <a:t>, memory, and network or I/O).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conceptually similar to emulation</a:t>
            </a:r>
            <a:r>
              <a:rPr lang="en-US" dirty="0" smtClean="0"/>
              <a:t>, where </a:t>
            </a:r>
            <a:r>
              <a:rPr lang="en-US" dirty="0"/>
              <a:t>a system pretends to be another system, whereas virtualization </a:t>
            </a:r>
            <a:r>
              <a:rPr lang="en-US" dirty="0" smtClean="0"/>
              <a:t>is a </a:t>
            </a:r>
            <a:r>
              <a:rPr lang="en-US" dirty="0"/>
              <a:t>system pretending to be two or more of the same </a:t>
            </a:r>
            <a:r>
              <a:rPr lang="en-US" dirty="0" smtClean="0"/>
              <a:t>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Regular/Cold </a:t>
            </a:r>
            <a:r>
              <a:rPr lang="en-US" b="1" dirty="0" smtClean="0"/>
              <a:t>Migration: 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important to highlight that the two </a:t>
            </a:r>
            <a:r>
              <a:rPr lang="en-US" dirty="0" smtClean="0"/>
              <a:t>main differences </a:t>
            </a:r>
            <a:r>
              <a:rPr lang="en-US" dirty="0"/>
              <a:t>between live migration and cold migration are that live </a:t>
            </a:r>
            <a:r>
              <a:rPr lang="en-US" dirty="0" smtClean="0"/>
              <a:t>migration needs </a:t>
            </a:r>
            <a:r>
              <a:rPr lang="en-US" dirty="0"/>
              <a:t>a shared storage for virtual machines in the server’s pool, but </a:t>
            </a:r>
            <a:r>
              <a:rPr lang="en-US" dirty="0" smtClean="0"/>
              <a:t>cold migration </a:t>
            </a:r>
            <a:r>
              <a:rPr lang="en-US" dirty="0"/>
              <a:t>does </a:t>
            </a:r>
            <a:r>
              <a:rPr lang="en-US" dirty="0" smtClean="0"/>
              <a:t>not. 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in live migration for a virtual machine between </a:t>
            </a:r>
            <a:r>
              <a:rPr lang="en-US" dirty="0" smtClean="0"/>
              <a:t>two hosts</a:t>
            </a:r>
            <a:r>
              <a:rPr lang="en-US" dirty="0"/>
              <a:t>, there would be certain CPU compatibility checks to be applied; while </a:t>
            </a:r>
            <a:r>
              <a:rPr lang="en-US" dirty="0" smtClean="0"/>
              <a:t>in cold </a:t>
            </a:r>
            <a:r>
              <a:rPr lang="en-US" dirty="0"/>
              <a:t>migration this checks do not apply.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cold migration process is simple </a:t>
            </a:r>
            <a:r>
              <a:rPr lang="en-US" dirty="0" smtClean="0"/>
              <a:t>to implement </a:t>
            </a:r>
            <a:r>
              <a:rPr lang="en-US" dirty="0"/>
              <a:t>(as the case for the VMware product), and it can be summarized </a:t>
            </a:r>
            <a:r>
              <a:rPr lang="en-US" dirty="0" smtClean="0"/>
              <a:t>as follows: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configuration files, including the NVRAM file (BIOS settings), </a:t>
            </a:r>
            <a:r>
              <a:rPr lang="en-US" dirty="0" smtClean="0"/>
              <a:t>log files</a:t>
            </a:r>
            <a:r>
              <a:rPr lang="en-US" dirty="0"/>
              <a:t>, as well as the disks of the virtual machine, are moved from the </a:t>
            </a:r>
            <a:r>
              <a:rPr lang="en-US" dirty="0" smtClean="0"/>
              <a:t>source host </a:t>
            </a:r>
            <a:r>
              <a:rPr lang="en-US" dirty="0"/>
              <a:t>to the destination host’s associated storage area.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virtual machine is registered with the new host.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the migration is completed, the old version of the virtual machine </a:t>
            </a:r>
            <a:r>
              <a:rPr lang="en-US" dirty="0" smtClean="0"/>
              <a:t>is deleted </a:t>
            </a:r>
            <a:r>
              <a:rPr lang="en-US" dirty="0"/>
              <a:t>from the source host.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3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/>
              <a:t>Live Storage Migration of Virtual </a:t>
            </a:r>
            <a:r>
              <a:rPr lang="en-US" b="1" dirty="0" smtClean="0"/>
              <a:t>Machine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kind of migration </a:t>
            </a:r>
            <a:r>
              <a:rPr lang="en-US" dirty="0" smtClean="0"/>
              <a:t>constitutes moving </a:t>
            </a:r>
            <a:r>
              <a:rPr lang="en-US" dirty="0"/>
              <a:t>the virtual disks or configuration file of a running </a:t>
            </a:r>
            <a:r>
              <a:rPr lang="en-US" dirty="0" smtClean="0"/>
              <a:t>virtual machine </a:t>
            </a:r>
            <a:r>
              <a:rPr lang="en-US" dirty="0"/>
              <a:t>to a new data store without any interruption in the availability of </a:t>
            </a:r>
            <a:r>
              <a:rPr lang="en-US" dirty="0" smtClean="0"/>
              <a:t>the virtual </a:t>
            </a:r>
            <a:r>
              <a:rPr lang="en-US" dirty="0"/>
              <a:t>machine’s service.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8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Model and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primary target of </a:t>
            </a:r>
            <a:r>
              <a:rPr lang="en-US" dirty="0" err="1"/>
              <a:t>OpenNebula</a:t>
            </a:r>
            <a:r>
              <a:rPr lang="en-US" dirty="0"/>
              <a:t> is to manage VMs. Within </a:t>
            </a:r>
            <a:r>
              <a:rPr lang="en-US" dirty="0" err="1"/>
              <a:t>OpenNebula</a:t>
            </a:r>
            <a:r>
              <a:rPr lang="en-US" dirty="0"/>
              <a:t>, </a:t>
            </a:r>
            <a:r>
              <a:rPr lang="en-US" dirty="0" smtClean="0"/>
              <a:t>a VM </a:t>
            </a:r>
            <a:r>
              <a:rPr lang="en-US" dirty="0"/>
              <a:t>is modeled as having the following attributes:</a:t>
            </a:r>
          </a:p>
          <a:p>
            <a:pPr lvl="1"/>
            <a:r>
              <a:rPr lang="en-US" dirty="0"/>
              <a:t> A capacity in terms of memory and CPU.</a:t>
            </a:r>
          </a:p>
          <a:p>
            <a:pPr lvl="1"/>
            <a:r>
              <a:rPr lang="en-US" dirty="0"/>
              <a:t> A set of NICs attached to one or more virtual networks.</a:t>
            </a:r>
          </a:p>
          <a:p>
            <a:pPr lvl="1"/>
            <a:r>
              <a:rPr lang="en-US" dirty="0"/>
              <a:t> A set of disk images. In general it might be necessary to transfer some </a:t>
            </a:r>
            <a:r>
              <a:rPr lang="en-US" dirty="0" smtClean="0"/>
              <a:t>of these </a:t>
            </a:r>
            <a:r>
              <a:rPr lang="en-US" dirty="0"/>
              <a:t>image files to/from the physical machine the VM will be running in.</a:t>
            </a:r>
          </a:p>
          <a:p>
            <a:pPr lvl="1"/>
            <a:r>
              <a:rPr lang="en-US" dirty="0"/>
              <a:t> A state file (optional) or recovery file that contains the memory image of </a:t>
            </a:r>
            <a:r>
              <a:rPr lang="en-US" dirty="0" smtClean="0"/>
              <a:t>a running </a:t>
            </a:r>
            <a:r>
              <a:rPr lang="en-US" dirty="0"/>
              <a:t>VM plus some hypervisor-specific information.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7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Model and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life cycle of a VM </a:t>
            </a:r>
            <a:r>
              <a:rPr lang="en-US" dirty="0" smtClean="0"/>
              <a:t>follows </a:t>
            </a:r>
            <a:r>
              <a:rPr lang="en-US" dirty="0"/>
              <a:t>several stages:</a:t>
            </a:r>
          </a:p>
          <a:p>
            <a:pPr lvl="1"/>
            <a:r>
              <a:rPr lang="en-US" b="1" dirty="0" smtClean="0"/>
              <a:t>Resource </a:t>
            </a:r>
            <a:r>
              <a:rPr lang="en-US" b="1" dirty="0"/>
              <a:t>Selection</a:t>
            </a:r>
            <a:r>
              <a:rPr lang="en-US" dirty="0"/>
              <a:t>. Once a VM is requested to </a:t>
            </a:r>
            <a:r>
              <a:rPr lang="en-US" dirty="0" err="1"/>
              <a:t>OpenNebula</a:t>
            </a:r>
            <a:r>
              <a:rPr lang="en-US" dirty="0"/>
              <a:t>, a </a:t>
            </a:r>
            <a:r>
              <a:rPr lang="en-US" dirty="0" smtClean="0"/>
              <a:t>feasible placement </a:t>
            </a:r>
            <a:r>
              <a:rPr lang="en-US" dirty="0"/>
              <a:t>plan for the VM must be made. </a:t>
            </a:r>
            <a:endParaRPr lang="en-US" dirty="0" smtClean="0"/>
          </a:p>
          <a:p>
            <a:pPr lvl="1"/>
            <a:r>
              <a:rPr lang="en-US" dirty="0" err="1" smtClean="0"/>
              <a:t>OpenNebula’s</a:t>
            </a:r>
            <a:r>
              <a:rPr lang="en-US" dirty="0" smtClean="0"/>
              <a:t> default scheduler </a:t>
            </a:r>
            <a:r>
              <a:rPr lang="en-US" dirty="0"/>
              <a:t>provides an implementation of a rank scheduling policy</a:t>
            </a:r>
            <a:r>
              <a:rPr lang="en-US" dirty="0" smtClean="0"/>
              <a:t>, allowing </a:t>
            </a:r>
            <a:r>
              <a:rPr lang="en-US" dirty="0"/>
              <a:t>site administrators to </a:t>
            </a:r>
            <a:r>
              <a:rPr lang="en-US" dirty="0" smtClean="0"/>
              <a:t>configure </a:t>
            </a:r>
            <a:r>
              <a:rPr lang="en-US" dirty="0"/>
              <a:t>the scheduler to prioritize </a:t>
            </a:r>
            <a:r>
              <a:rPr lang="en-US" dirty="0" smtClean="0"/>
              <a:t>the resources </a:t>
            </a:r>
            <a:r>
              <a:rPr lang="en-US" dirty="0"/>
              <a:t>that are more suitable for the VM, using information </a:t>
            </a:r>
            <a:r>
              <a:rPr lang="en-US" dirty="0" smtClean="0"/>
              <a:t>from the </a:t>
            </a:r>
            <a:r>
              <a:rPr lang="en-US" dirty="0"/>
              <a:t>VMs and the physical hosts. </a:t>
            </a:r>
            <a:endParaRPr lang="en-US" dirty="0" smtClean="0"/>
          </a:p>
          <a:p>
            <a:pPr lvl="1"/>
            <a:r>
              <a:rPr lang="en-US" dirty="0" err="1" smtClean="0"/>
              <a:t>OpenNebula</a:t>
            </a:r>
            <a:r>
              <a:rPr lang="en-US" dirty="0" smtClean="0"/>
              <a:t> </a:t>
            </a:r>
            <a:r>
              <a:rPr lang="en-US" dirty="0"/>
              <a:t>can also use the </a:t>
            </a:r>
            <a:r>
              <a:rPr lang="en-US" dirty="0" err="1"/>
              <a:t>Haizea</a:t>
            </a:r>
            <a:r>
              <a:rPr lang="en-US" dirty="0"/>
              <a:t> lease manager to support </a:t>
            </a:r>
            <a:r>
              <a:rPr lang="en-US" dirty="0" smtClean="0"/>
              <a:t>more </a:t>
            </a:r>
            <a:r>
              <a:rPr lang="en-IN" dirty="0" smtClean="0"/>
              <a:t>complex </a:t>
            </a:r>
            <a:r>
              <a:rPr lang="en-IN" dirty="0"/>
              <a:t>scheduling policies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5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Model and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life cycle of a VM </a:t>
            </a:r>
            <a:r>
              <a:rPr lang="en-US" dirty="0" smtClean="0"/>
              <a:t>follows </a:t>
            </a:r>
            <a:r>
              <a:rPr lang="en-US" dirty="0"/>
              <a:t>several stages:</a:t>
            </a:r>
          </a:p>
          <a:p>
            <a:pPr lvl="1"/>
            <a:r>
              <a:rPr lang="en-US" b="1" dirty="0" smtClean="0"/>
              <a:t>Resource </a:t>
            </a:r>
            <a:r>
              <a:rPr lang="en-US" b="1" dirty="0"/>
              <a:t>Preparation</a:t>
            </a:r>
            <a:r>
              <a:rPr lang="en-US" dirty="0"/>
              <a:t>. The disk images of the VM are transferred to </a:t>
            </a:r>
            <a:r>
              <a:rPr lang="en-US" dirty="0" smtClean="0"/>
              <a:t>the target </a:t>
            </a:r>
            <a:r>
              <a:rPr lang="en-US" dirty="0"/>
              <a:t>physical resource. 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boot process, the VM is contextualized</a:t>
            </a:r>
            <a:r>
              <a:rPr lang="en-US" dirty="0" smtClean="0"/>
              <a:t>, a </a:t>
            </a:r>
            <a:r>
              <a:rPr lang="en-US" dirty="0"/>
              <a:t>process where the disk images are specialized to work in a </a:t>
            </a:r>
            <a:r>
              <a:rPr lang="en-US" dirty="0" smtClean="0"/>
              <a:t>given environment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the VM is part of a group of VMs offering </a:t>
            </a:r>
            <a:r>
              <a:rPr lang="en-US" dirty="0" smtClean="0"/>
              <a:t>a </a:t>
            </a:r>
            <a:r>
              <a:rPr lang="en-IN" dirty="0" smtClean="0"/>
              <a:t>service </a:t>
            </a:r>
            <a:r>
              <a:rPr lang="en-IN" dirty="0"/>
              <a:t>(a compute cluster, a DB-based application, etc.), </a:t>
            </a:r>
            <a:r>
              <a:rPr lang="en-IN" dirty="0" smtClean="0"/>
              <a:t>contextualization </a:t>
            </a:r>
            <a:r>
              <a:rPr lang="en-US" dirty="0" smtClean="0"/>
              <a:t>could </a:t>
            </a:r>
            <a:r>
              <a:rPr lang="en-US" dirty="0"/>
              <a:t>involve setting up the network and the </a:t>
            </a:r>
            <a:r>
              <a:rPr lang="en-US" dirty="0" smtClean="0"/>
              <a:t>machine hostname</a:t>
            </a:r>
            <a:r>
              <a:rPr lang="en-US" dirty="0"/>
              <a:t>, </a:t>
            </a:r>
            <a:r>
              <a:rPr lang="en-US" dirty="0" smtClean="0"/>
              <a:t>or registering </a:t>
            </a:r>
            <a:r>
              <a:rPr lang="en-US" dirty="0"/>
              <a:t>the new VM with a service (e.g., the head node in a </a:t>
            </a:r>
            <a:r>
              <a:rPr lang="en-US" dirty="0" smtClean="0"/>
              <a:t>compute cluster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techniques are available to contextualize a worker node</a:t>
            </a:r>
            <a:r>
              <a:rPr lang="en-US" dirty="0" smtClean="0"/>
              <a:t>, including </a:t>
            </a:r>
            <a:r>
              <a:rPr lang="en-US" dirty="0"/>
              <a:t>use of an automatic installation system (for instance, Puppet </a:t>
            </a:r>
            <a:r>
              <a:rPr lang="en-US" dirty="0" smtClean="0"/>
              <a:t>or </a:t>
            </a:r>
            <a:r>
              <a:rPr lang="en-US" dirty="0" err="1" smtClean="0"/>
              <a:t>Quattor</a:t>
            </a:r>
            <a:r>
              <a:rPr lang="en-US" dirty="0"/>
              <a:t>), a context </a:t>
            </a:r>
            <a:r>
              <a:rPr lang="en-US" dirty="0" smtClean="0"/>
              <a:t>server, </a:t>
            </a:r>
            <a:r>
              <a:rPr lang="en-US" dirty="0"/>
              <a:t>or access to a disk image </a:t>
            </a:r>
            <a:r>
              <a:rPr lang="en-US" dirty="0" smtClean="0"/>
              <a:t>with the </a:t>
            </a:r>
            <a:r>
              <a:rPr lang="en-US" dirty="0"/>
              <a:t>context data for the worker node (OVF recommendation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Model and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The life cycle of a VM </a:t>
            </a:r>
            <a:r>
              <a:rPr lang="en-US" dirty="0" smtClean="0"/>
              <a:t>follows </a:t>
            </a:r>
            <a:r>
              <a:rPr lang="en-US" dirty="0"/>
              <a:t>several stages:</a:t>
            </a:r>
          </a:p>
          <a:p>
            <a:pPr lvl="1"/>
            <a:r>
              <a:rPr lang="en-US" b="1" dirty="0" smtClean="0"/>
              <a:t>VM </a:t>
            </a:r>
            <a:r>
              <a:rPr lang="en-US" b="1" dirty="0"/>
              <a:t>Migration</a:t>
            </a:r>
            <a:r>
              <a:rPr lang="en-US" dirty="0"/>
              <a:t>. The VM potentially gets migrated to a more </a:t>
            </a:r>
            <a:r>
              <a:rPr lang="en-US" dirty="0" smtClean="0"/>
              <a:t>suitable resource </a:t>
            </a:r>
            <a:r>
              <a:rPr lang="en-US" dirty="0"/>
              <a:t>(e.g., to optimize the power consumption of the physical resources).</a:t>
            </a:r>
          </a:p>
          <a:p>
            <a:pPr lvl="1"/>
            <a:r>
              <a:rPr lang="en-US" b="1" dirty="0" smtClean="0"/>
              <a:t>VM </a:t>
            </a:r>
            <a:r>
              <a:rPr lang="en-US" b="1" dirty="0"/>
              <a:t>Termination</a:t>
            </a:r>
            <a:r>
              <a:rPr lang="en-US" dirty="0"/>
              <a:t>. When the VM is going to shut down, </a:t>
            </a:r>
            <a:r>
              <a:rPr lang="en-US" dirty="0" smtClean="0"/>
              <a:t>VM can transfer </a:t>
            </a:r>
            <a:r>
              <a:rPr lang="en-US" dirty="0"/>
              <a:t>back its disk images to a known location. This way, changes in </a:t>
            </a:r>
            <a:r>
              <a:rPr lang="en-US" dirty="0" smtClean="0"/>
              <a:t>the VM </a:t>
            </a:r>
            <a:r>
              <a:rPr lang="en-US" dirty="0"/>
              <a:t>can be kept for a future 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Infrastructure as a Service (IaaS)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</a:t>
            </a:r>
            <a:r>
              <a:rPr lang="en-US" dirty="0"/>
              <a:t>as a Service (IaaS) is a cloud computing model that provides virtualized computing resources over the internet.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users to rent virtualized hardware such as servers, storage, and networking components, instead of purchasing and maintaining physical infrastructure.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Different Approaches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Full Virtualization</a:t>
            </a:r>
            <a:r>
              <a:rPr lang="en-US" b="1" dirty="0" smtClean="0"/>
              <a:t>: </a:t>
            </a:r>
            <a:r>
              <a:rPr lang="en-US" dirty="0" smtClean="0"/>
              <a:t>Virtual </a:t>
            </a:r>
            <a:r>
              <a:rPr lang="en-US" dirty="0"/>
              <a:t>machines completely simulate the underlying hardware, allowing for unmodified operating systems to run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Para-Virtualization:</a:t>
            </a:r>
            <a:r>
              <a:rPr lang="en-US" dirty="0" smtClean="0"/>
              <a:t> The </a:t>
            </a:r>
            <a:r>
              <a:rPr lang="en-US" dirty="0"/>
              <a:t>guest operating system is aware of virtualization and works in cooperation with the hypervisor to optimize performance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Hardware-Assisted </a:t>
            </a:r>
            <a:r>
              <a:rPr lang="en-US" b="1" dirty="0"/>
              <a:t>Virtualization</a:t>
            </a:r>
            <a:r>
              <a:rPr lang="en-US" b="1" dirty="0" smtClean="0"/>
              <a:t>:</a:t>
            </a:r>
            <a:r>
              <a:rPr lang="en-US" dirty="0" smtClean="0"/>
              <a:t> Uses </a:t>
            </a:r>
            <a:r>
              <a:rPr lang="en-US" dirty="0"/>
              <a:t>processor extensions (Intel VT-x, AMD-V) to improve performance and simplify hypervisor implementation.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hypervisor, or virtual machine monitor (VMM), is software that creates and manages virtual machines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Hypervisors</a:t>
            </a:r>
            <a:r>
              <a:rPr lang="en-US" b="1" dirty="0" smtClean="0"/>
              <a:t>: </a:t>
            </a:r>
          </a:p>
          <a:p>
            <a:pPr lvl="1"/>
            <a:r>
              <a:rPr lang="en-US" b="1" dirty="0" smtClean="0"/>
              <a:t>Type </a:t>
            </a:r>
            <a:r>
              <a:rPr lang="en-US" b="1" dirty="0"/>
              <a:t>1 (Bare-metal): </a:t>
            </a:r>
            <a:r>
              <a:rPr lang="en-US" dirty="0"/>
              <a:t>Runs directly on the host hardware. (e.g., VMware </a:t>
            </a:r>
            <a:r>
              <a:rPr lang="en-US" dirty="0" err="1"/>
              <a:t>ESXi</a:t>
            </a:r>
            <a:r>
              <a:rPr lang="en-US" dirty="0"/>
              <a:t>, Microsoft Hyper-V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Type </a:t>
            </a:r>
            <a:r>
              <a:rPr lang="en-US" b="1" dirty="0"/>
              <a:t>2 (Hosted): </a:t>
            </a:r>
            <a:r>
              <a:rPr lang="en-US" dirty="0"/>
              <a:t>Runs on top of a conventional operating system. (e.g., </a:t>
            </a:r>
            <a:r>
              <a:rPr lang="en-US" dirty="0" err="1"/>
              <a:t>VirtualBox</a:t>
            </a:r>
            <a:r>
              <a:rPr lang="en-US" dirty="0"/>
              <a:t>, VMware Workstation)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1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A machine image is a single file that contains a virtual disk containing a bootable operating system and applications. (e.g., Amazon Machine Image (AMI</a:t>
            </a:r>
            <a:r>
              <a:rPr lang="en-US" dirty="0" smtClean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4798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500" t="14444" r="12501" b="55926"/>
          <a:stretch/>
        </p:blipFill>
        <p:spPr>
          <a:xfrm>
            <a:off x="609600" y="1400937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Resource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Server </a:t>
            </a:r>
            <a:r>
              <a:rPr lang="en-US" b="1" dirty="0"/>
              <a:t>Virtualization</a:t>
            </a:r>
            <a:endParaRPr lang="en-US" dirty="0"/>
          </a:p>
          <a:p>
            <a:pPr lvl="1"/>
            <a:r>
              <a:rPr lang="en-US" dirty="0" smtClean="0"/>
              <a:t>Server </a:t>
            </a:r>
            <a:r>
              <a:rPr lang="en-US" dirty="0"/>
              <a:t>virtualization allows multiple virtual servers to run on a single physical server. This optimizes resource utilization.</a:t>
            </a:r>
          </a:p>
          <a:p>
            <a:r>
              <a:rPr lang="en-US" b="1" dirty="0" smtClean="0"/>
              <a:t>Storage </a:t>
            </a:r>
            <a:r>
              <a:rPr lang="en-US" b="1" dirty="0"/>
              <a:t>Virtualization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virtualization pools physical storage from multiple network storage devices into what appears to be a single storage device managed from a central console.</a:t>
            </a:r>
          </a:p>
          <a:p>
            <a:r>
              <a:rPr lang="en-US" b="1" dirty="0" smtClean="0"/>
              <a:t>Network </a:t>
            </a:r>
            <a:r>
              <a:rPr lang="en-US" b="1" dirty="0"/>
              <a:t>Virtualization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virtualization is the process of combining hardware and software network resources and network functionality into a single, software-based administrative entity.</a:t>
            </a:r>
          </a:p>
          <a:p>
            <a:r>
              <a:rPr lang="en-US" b="1" dirty="0" smtClean="0"/>
              <a:t>Virtual </a:t>
            </a:r>
            <a:r>
              <a:rPr lang="en-US" b="1" dirty="0"/>
              <a:t>Machine (Resource) Provisioning and Manageability</a:t>
            </a:r>
            <a:endParaRPr lang="en-US" dirty="0"/>
          </a:p>
          <a:p>
            <a:pPr lvl="1"/>
            <a:r>
              <a:rPr lang="en-US" dirty="0" smtClean="0"/>
              <a:t>VM </a:t>
            </a:r>
            <a:r>
              <a:rPr lang="en-US" dirty="0"/>
              <a:t>provisioning is the process of creating and configuring virtual machines, while manageability involves the monitoring, scaling, and automation of virtual machines.</a:t>
            </a:r>
          </a:p>
          <a:p>
            <a:r>
              <a:rPr lang="en-US" b="1" dirty="0" smtClean="0"/>
              <a:t>Storage </a:t>
            </a:r>
            <a:r>
              <a:rPr lang="en-US" b="1" dirty="0"/>
              <a:t>as a Service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as a Service provides storage resources as a cloud service, enabling users to rent storage on-demand without managing the underlying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1939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Renting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EC2 </a:t>
            </a:r>
            <a:r>
              <a:rPr lang="en-US" b="1" dirty="0"/>
              <a:t>Compute Unit (ECU)</a:t>
            </a:r>
            <a:endParaRPr lang="en-US" dirty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EC2 Compute Units (ECUs) provide the relative measure of the compute power of Amazon EC2 instances. One ECU provides CPU capacity equivalent to a 1.0-1.2 GHz 2007 Intel Xeon processor.</a:t>
            </a:r>
          </a:p>
          <a:p>
            <a:r>
              <a:rPr lang="en-US" b="1" dirty="0" smtClean="0"/>
              <a:t>Platform </a:t>
            </a:r>
            <a:r>
              <a:rPr lang="en-US" b="1" dirty="0"/>
              <a:t>and Storage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IaaS, users can rent both the compute platform (e.g., virtual machines) and storage space. Providers like AWS, Azure, and Google Cloud offer scalable and flexible compute and storage resources.</a:t>
            </a:r>
          </a:p>
          <a:p>
            <a:r>
              <a:rPr lang="en-US" b="1" dirty="0" smtClean="0"/>
              <a:t>Pricing </a:t>
            </a:r>
            <a:r>
              <a:rPr lang="en-US" b="1" dirty="0"/>
              <a:t>Models</a:t>
            </a:r>
            <a:endParaRPr lang="en-US" dirty="0"/>
          </a:p>
          <a:p>
            <a:pPr lvl="1"/>
            <a:r>
              <a:rPr lang="en-US" dirty="0" smtClean="0"/>
              <a:t>Pay-as-you-go</a:t>
            </a:r>
            <a:r>
              <a:rPr lang="en-US" dirty="0"/>
              <a:t>, reserved instances, and spot pricing are common pricing models that help optimize costs.</a:t>
            </a:r>
          </a:p>
          <a:p>
            <a:r>
              <a:rPr lang="en-US" b="1" dirty="0" smtClean="0"/>
              <a:t>Customers</a:t>
            </a:r>
            <a:endParaRPr lang="en-US" dirty="0"/>
          </a:p>
          <a:p>
            <a:pPr lvl="1"/>
            <a:r>
              <a:rPr lang="en-US" dirty="0" smtClean="0"/>
              <a:t>IaaS </a:t>
            </a:r>
            <a:r>
              <a:rPr lang="en-US" dirty="0"/>
              <a:t>is ideal for startups, enterprises, and organizations that need scalable resources without the overhead of managing physical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680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Platform as a Service (PaaS)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Introduction </a:t>
            </a:r>
            <a:r>
              <a:rPr lang="en-US" b="1" dirty="0"/>
              <a:t>to PaaS</a:t>
            </a:r>
            <a:endParaRPr lang="en-US" dirty="0"/>
          </a:p>
          <a:p>
            <a:pPr lvl="1"/>
            <a:r>
              <a:rPr lang="en-US" dirty="0" smtClean="0"/>
              <a:t>Platform </a:t>
            </a:r>
            <a:r>
              <a:rPr lang="en-US" dirty="0"/>
              <a:t>as a Service (PaaS) provides a cloud-based platform and environment that allows developers to build, deploy, and manage applications without the complexity of managing underlying infrastructure.</a:t>
            </a:r>
          </a:p>
          <a:p>
            <a:r>
              <a:rPr lang="en-US" b="1" dirty="0" smtClean="0"/>
              <a:t>Service-Oriented </a:t>
            </a:r>
            <a:r>
              <a:rPr lang="en-US" b="1" dirty="0"/>
              <a:t>Architecture (SOA)</a:t>
            </a:r>
            <a:endParaRPr lang="en-US" dirty="0"/>
          </a:p>
          <a:p>
            <a:pPr lvl="1"/>
            <a:r>
              <a:rPr lang="en-US" dirty="0" smtClean="0"/>
              <a:t>SOA </a:t>
            </a:r>
            <a:r>
              <a:rPr lang="en-US" dirty="0"/>
              <a:t>is an architectural pattern in which services are provided to other components by application components, through a communication protocol over a network.</a:t>
            </a:r>
          </a:p>
          <a:p>
            <a:r>
              <a:rPr lang="en-US" b="1" dirty="0" smtClean="0"/>
              <a:t>Cloud </a:t>
            </a:r>
            <a:r>
              <a:rPr lang="en-US" b="1" dirty="0"/>
              <a:t>Platform and Management</a:t>
            </a:r>
            <a:endParaRPr lang="en-US" dirty="0"/>
          </a:p>
          <a:p>
            <a:pPr lvl="1"/>
            <a:r>
              <a:rPr lang="en-US" b="1" dirty="0"/>
              <a:t>Computation: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PaaS provides computation resources such as application hosting, middleware, and runtime environments.</a:t>
            </a:r>
          </a:p>
          <a:p>
            <a:pPr lvl="1"/>
            <a:r>
              <a:rPr lang="en-US" b="1" dirty="0"/>
              <a:t>Storage: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PaaS platforms often include integrated storage options, making it easier to manage data for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918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as a Service (SaaS)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Introduction </a:t>
            </a:r>
            <a:r>
              <a:rPr lang="en-US" b="1" dirty="0"/>
              <a:t>to SaaS</a:t>
            </a:r>
            <a:endParaRPr lang="en-US" dirty="0"/>
          </a:p>
          <a:p>
            <a:pPr lvl="1"/>
            <a:r>
              <a:rPr lang="en-US" dirty="0" smtClean="0"/>
              <a:t>Software </a:t>
            </a:r>
            <a:r>
              <a:rPr lang="en-US" dirty="0"/>
              <a:t>as a Service (SaaS) is a cloud computing model that provides access to software applications over the internet on a subscription basis.</a:t>
            </a:r>
          </a:p>
          <a:p>
            <a:r>
              <a:rPr lang="en-US" b="1" dirty="0" smtClean="0"/>
              <a:t>Web </a:t>
            </a:r>
            <a:r>
              <a:rPr lang="en-US" b="1" dirty="0"/>
              <a:t>Services</a:t>
            </a:r>
            <a:endParaRPr lang="en-US" dirty="0"/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are standardized ways of integrating web-based applications using open standards (e.g., XML, SOAP, WSDL).</a:t>
            </a:r>
          </a:p>
          <a:p>
            <a:r>
              <a:rPr lang="en-US" b="1" dirty="0" smtClean="0"/>
              <a:t>Web </a:t>
            </a:r>
            <a:r>
              <a:rPr lang="en-US" b="1" dirty="0"/>
              <a:t>2.0</a:t>
            </a:r>
            <a:endParaRPr lang="en-US" dirty="0"/>
          </a:p>
          <a:p>
            <a:pPr lvl="1"/>
            <a:r>
              <a:rPr lang="en-US" dirty="0" smtClean="0"/>
              <a:t>Web </a:t>
            </a:r>
            <a:r>
              <a:rPr lang="en-US" dirty="0"/>
              <a:t>2.0 refers to the second generation of the web, focusing on user-generated content, usability, and interoperability (e.g., social media, wikis).</a:t>
            </a:r>
          </a:p>
          <a:p>
            <a:r>
              <a:rPr lang="en-US" b="1" dirty="0" smtClean="0"/>
              <a:t>Web </a:t>
            </a:r>
            <a:r>
              <a:rPr lang="en-US" b="1" dirty="0"/>
              <a:t>OS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Web OS is a web-based operating system that provides a desktop-like environment on the web, allowing users to manage files, applications, and services online.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Study on SaaS</a:t>
            </a:r>
            <a:endParaRPr lang="en-US" dirty="0"/>
          </a:p>
          <a:p>
            <a:pPr lvl="1"/>
            <a:r>
              <a:rPr lang="en-US" dirty="0" smtClean="0"/>
              <a:t>Salesforce</a:t>
            </a:r>
            <a:r>
              <a:rPr lang="en-US" dirty="0"/>
              <a:t>, Google Workspace, and Microsoft 365 are prominent examples of SaaS that allow businesses to use sophisticated software without infrastructure management.</a:t>
            </a:r>
          </a:p>
        </p:txBody>
      </p:sp>
    </p:spTree>
    <p:extLst>
      <p:ext uri="{BB962C8B-B14F-4D97-AF65-F5344CB8AC3E}">
        <p14:creationId xmlns:p14="http://schemas.microsoft.com/office/powerpoint/2010/main" val="36962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Virtual machine’s technology makes it very flexible and easy to </a:t>
            </a:r>
            <a:r>
              <a:rPr lang="en-US" dirty="0" smtClean="0"/>
              <a:t>manage resources </a:t>
            </a:r>
            <a:r>
              <a:rPr lang="en-US" dirty="0"/>
              <a:t>in cloud computing environments, because they improve the </a:t>
            </a:r>
            <a:r>
              <a:rPr lang="en-US" dirty="0" smtClean="0"/>
              <a:t>utilization of </a:t>
            </a:r>
            <a:r>
              <a:rPr lang="en-US" dirty="0"/>
              <a:t>such resources by multiplexing many virtual machines on one </a:t>
            </a:r>
            <a:r>
              <a:rPr lang="en-US" dirty="0" smtClean="0"/>
              <a:t>physical host </a:t>
            </a:r>
            <a:r>
              <a:rPr lang="en-US" dirty="0"/>
              <a:t>(server consolidation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These </a:t>
            </a:r>
            <a:r>
              <a:rPr lang="en-US" dirty="0"/>
              <a:t>machines can </a:t>
            </a:r>
            <a:r>
              <a:rPr lang="en-US" dirty="0" smtClean="0"/>
              <a:t>be scaled </a:t>
            </a:r>
            <a:r>
              <a:rPr lang="en-US" dirty="0"/>
              <a:t>up and down on demand with a high level of resources’ abstraction.</a:t>
            </a:r>
          </a:p>
          <a:p>
            <a:r>
              <a:rPr lang="en-US" dirty="0"/>
              <a:t>Virtualization enables high, reliable, and agile deployment mechanisms </a:t>
            </a:r>
            <a:r>
              <a:rPr lang="en-US" dirty="0" smtClean="0"/>
              <a:t>and management </a:t>
            </a:r>
            <a:r>
              <a:rPr lang="en-US" dirty="0"/>
              <a:t>of services, providing on-demand cloning and live </a:t>
            </a:r>
            <a:r>
              <a:rPr lang="en-US" dirty="0" smtClean="0"/>
              <a:t>migration services </a:t>
            </a:r>
            <a:r>
              <a:rPr lang="en-US" dirty="0"/>
              <a:t>which improve reliability. </a:t>
            </a:r>
            <a:endParaRPr lang="en-US" dirty="0" smtClean="0"/>
          </a:p>
          <a:p>
            <a:r>
              <a:rPr lang="en-US" dirty="0" smtClean="0"/>
              <a:t>Accordingly</a:t>
            </a:r>
            <a:r>
              <a:rPr lang="en-US" dirty="0"/>
              <a:t>, having an effective </a:t>
            </a:r>
            <a:r>
              <a:rPr lang="en-US" dirty="0" smtClean="0"/>
              <a:t>management’s suite </a:t>
            </a:r>
            <a:r>
              <a:rPr lang="en-US" dirty="0"/>
              <a:t>for managing virtual machines’ infrastructure is critical for </a:t>
            </a:r>
            <a:r>
              <a:rPr lang="en-US" dirty="0" smtClean="0"/>
              <a:t>any </a:t>
            </a:r>
            <a:r>
              <a:rPr lang="en-IN" dirty="0" smtClean="0"/>
              <a:t>cloud </a:t>
            </a:r>
            <a:r>
              <a:rPr lang="en-IN" dirty="0"/>
              <a:t>computing infrastructure as a service (IaaS) vendor.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IN" dirty="0"/>
              <a:t>Public Cloud and Infrastructure </a:t>
            </a:r>
            <a:r>
              <a:rPr lang="en-IN" dirty="0" smtClean="0"/>
              <a:t>Services</a:t>
            </a:r>
          </a:p>
          <a:p>
            <a:pPr lvl="1"/>
            <a:r>
              <a:rPr lang="en-US" b="1" dirty="0"/>
              <a:t>Public cloud or external cloud </a:t>
            </a:r>
            <a:r>
              <a:rPr lang="en-US" dirty="0"/>
              <a:t>describes cloud computing in a </a:t>
            </a:r>
            <a:r>
              <a:rPr lang="en-US" dirty="0" smtClean="0"/>
              <a:t>traditional mainstream </a:t>
            </a:r>
            <a:r>
              <a:rPr lang="en-US" dirty="0"/>
              <a:t>sense, whereby resources are dynamically provisioned via </a:t>
            </a:r>
            <a:r>
              <a:rPr lang="en-US" dirty="0" smtClean="0"/>
              <a:t>publicly accessible </a:t>
            </a:r>
            <a:r>
              <a:rPr lang="en-US" dirty="0"/>
              <a:t>Web applications/Web services (SOAP or RESTful interfaces</a:t>
            </a:r>
            <a:r>
              <a:rPr lang="en-US" dirty="0" smtClean="0"/>
              <a:t>) from </a:t>
            </a:r>
            <a:r>
              <a:rPr lang="en-US" dirty="0"/>
              <a:t>an off-site third-party </a:t>
            </a:r>
            <a:r>
              <a:rPr lang="en-US" dirty="0" smtClean="0"/>
              <a:t> provider</a:t>
            </a:r>
            <a:r>
              <a:rPr lang="en-US" dirty="0"/>
              <a:t>, who shares resources and bills on </a:t>
            </a:r>
            <a:r>
              <a:rPr lang="en-US" dirty="0" smtClean="0"/>
              <a:t>a fine-grained </a:t>
            </a:r>
            <a:r>
              <a:rPr lang="en-US" dirty="0"/>
              <a:t>utility computing </a:t>
            </a:r>
            <a:r>
              <a:rPr lang="en-US" dirty="0" smtClean="0"/>
              <a:t>basis, </a:t>
            </a:r>
            <a:r>
              <a:rPr lang="en-US" dirty="0"/>
              <a:t>the user pays only for the capacity </a:t>
            </a:r>
            <a:r>
              <a:rPr lang="en-US" dirty="0" smtClean="0"/>
              <a:t>of the </a:t>
            </a:r>
            <a:r>
              <a:rPr lang="en-US" dirty="0"/>
              <a:t>provisioned resources at a particular time.</a:t>
            </a:r>
          </a:p>
        </p:txBody>
      </p:sp>
    </p:spTree>
    <p:extLst>
      <p:ext uri="{BB962C8B-B14F-4D97-AF65-F5344CB8AC3E}">
        <p14:creationId xmlns:p14="http://schemas.microsoft.com/office/powerpoint/2010/main" val="30108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IN" dirty="0"/>
              <a:t>Public Cloud and Infrastructure </a:t>
            </a:r>
            <a:r>
              <a:rPr lang="en-IN" dirty="0" smtClean="0"/>
              <a:t>Services</a:t>
            </a:r>
          </a:p>
          <a:p>
            <a:pPr lvl="1"/>
            <a:r>
              <a:rPr lang="en-US" dirty="0"/>
              <a:t>There are many examples for vendors who publicly provide infrastructure </a:t>
            </a:r>
            <a:r>
              <a:rPr lang="en-US" dirty="0" smtClean="0"/>
              <a:t>as a </a:t>
            </a:r>
            <a:r>
              <a:rPr lang="en-US" dirty="0"/>
              <a:t>service. </a:t>
            </a:r>
            <a:endParaRPr lang="en-US" dirty="0" smtClean="0"/>
          </a:p>
          <a:p>
            <a:pPr lvl="2"/>
            <a:r>
              <a:rPr lang="en-US" dirty="0" smtClean="0"/>
              <a:t>Amazon </a:t>
            </a:r>
            <a:r>
              <a:rPr lang="en-US" dirty="0"/>
              <a:t>Elastic Compute Cloud (</a:t>
            </a:r>
            <a:r>
              <a:rPr lang="en-US" dirty="0" smtClean="0"/>
              <a:t>EC2)is </a:t>
            </a:r>
            <a:r>
              <a:rPr lang="en-US" dirty="0"/>
              <a:t>the best known </a:t>
            </a:r>
            <a:r>
              <a:rPr lang="en-US" dirty="0" smtClean="0"/>
              <a:t>example </a:t>
            </a:r>
          </a:p>
          <a:p>
            <a:pPr lvl="2"/>
            <a:r>
              <a:rPr lang="en-US" dirty="0" err="1" smtClean="0"/>
              <a:t>GoGrid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Joyent</a:t>
            </a:r>
            <a:r>
              <a:rPr lang="en-US" dirty="0" smtClean="0"/>
              <a:t> Accelerator</a:t>
            </a:r>
          </a:p>
          <a:p>
            <a:pPr lvl="2"/>
            <a:r>
              <a:rPr lang="en-US" dirty="0" smtClean="0"/>
              <a:t>Rackspace</a:t>
            </a:r>
          </a:p>
          <a:p>
            <a:pPr lvl="2"/>
            <a:r>
              <a:rPr lang="en-US" dirty="0" err="1" smtClean="0"/>
              <a:t>AppNexus</a:t>
            </a:r>
            <a:endParaRPr lang="en-US" dirty="0" smtClean="0"/>
          </a:p>
          <a:p>
            <a:pPr lvl="2"/>
            <a:r>
              <a:rPr lang="en-US" dirty="0" err="1" smtClean="0"/>
              <a:t>FlexiScale</a:t>
            </a:r>
            <a:endParaRPr lang="en-US" dirty="0" smtClean="0"/>
          </a:p>
          <a:p>
            <a:pPr lvl="2"/>
            <a:r>
              <a:rPr lang="en-US" dirty="0" err="1" smtClean="0"/>
              <a:t>Manjrasoft</a:t>
            </a:r>
            <a:r>
              <a:rPr lang="en-US" dirty="0" smtClean="0"/>
              <a:t> </a:t>
            </a:r>
            <a:r>
              <a:rPr lang="en-IN" dirty="0" smtClean="0"/>
              <a:t>Aneka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Private Cloud and Infrastructure Services</a:t>
            </a:r>
            <a:endParaRPr lang="en-IN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private cloud </a:t>
            </a:r>
            <a:r>
              <a:rPr lang="en-US" dirty="0"/>
              <a:t>aims at providing public cloud functionality, but on </a:t>
            </a:r>
            <a:r>
              <a:rPr lang="en-US" dirty="0" smtClean="0"/>
              <a:t>private resources</a:t>
            </a:r>
            <a:r>
              <a:rPr lang="en-US" dirty="0"/>
              <a:t>, while maintaining control over an organization’s data and </a:t>
            </a:r>
            <a:r>
              <a:rPr lang="en-US" dirty="0" smtClean="0"/>
              <a:t>resources to </a:t>
            </a:r>
            <a:r>
              <a:rPr lang="en-US" dirty="0"/>
              <a:t>meet security and governance’s requirements in an organization. </a:t>
            </a:r>
            <a:endParaRPr lang="en-US" dirty="0" smtClean="0"/>
          </a:p>
          <a:p>
            <a:pPr lvl="1"/>
            <a:r>
              <a:rPr lang="en-US" dirty="0" smtClean="0"/>
              <a:t>Private cloud </a:t>
            </a:r>
            <a:r>
              <a:rPr lang="en-US" dirty="0"/>
              <a:t>exhibits a highly virtualized cloud data center located inside your </a:t>
            </a:r>
            <a:r>
              <a:rPr lang="en-US" dirty="0" smtClean="0"/>
              <a:t>organization’s firewall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may also be a private space dedicated for your </a:t>
            </a:r>
            <a:r>
              <a:rPr lang="en-US" dirty="0" smtClean="0"/>
              <a:t>company within </a:t>
            </a:r>
            <a:r>
              <a:rPr lang="en-US" dirty="0"/>
              <a:t>a cloud vendor’s data center designed to handle the </a:t>
            </a:r>
            <a:r>
              <a:rPr lang="en-US" dirty="0" smtClean="0"/>
              <a:t>organization’s </a:t>
            </a:r>
            <a:r>
              <a:rPr lang="en-IN" dirty="0" smtClean="0"/>
              <a:t>workloads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IN" dirty="0"/>
              <a:t>Private Cloud and Infrastructure Services</a:t>
            </a:r>
            <a:endParaRPr lang="en-IN" dirty="0" smtClean="0"/>
          </a:p>
          <a:p>
            <a:pPr lvl="1"/>
            <a:r>
              <a:rPr lang="en-US" dirty="0"/>
              <a:t>Private clouds exhibit the following characteristics:</a:t>
            </a:r>
          </a:p>
          <a:p>
            <a:pPr lvl="2"/>
            <a:r>
              <a:rPr lang="en-US" dirty="0"/>
              <a:t> Allow service provisioning and compute capability for an </a:t>
            </a:r>
            <a:r>
              <a:rPr lang="en-US" dirty="0" smtClean="0"/>
              <a:t>organization’s users </a:t>
            </a:r>
            <a:r>
              <a:rPr lang="en-US" dirty="0"/>
              <a:t>in a self-service manner.</a:t>
            </a:r>
          </a:p>
          <a:p>
            <a:pPr lvl="2"/>
            <a:r>
              <a:rPr lang="en-US" dirty="0"/>
              <a:t> Automate and provide well-managed virtualized environments.</a:t>
            </a:r>
          </a:p>
          <a:p>
            <a:pPr lvl="2"/>
            <a:r>
              <a:rPr lang="en-US" dirty="0"/>
              <a:t> Optimize computing resources, and servers’ utilization.</a:t>
            </a:r>
          </a:p>
          <a:p>
            <a:pPr lvl="2"/>
            <a:r>
              <a:rPr lang="en-IN" dirty="0"/>
              <a:t> Support specific workloads.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IN" dirty="0"/>
              <a:t>Private Cloud and Infrastructure Services</a:t>
            </a:r>
            <a:endParaRPr lang="en-IN" dirty="0" smtClean="0"/>
          </a:p>
          <a:p>
            <a:pPr lvl="1"/>
            <a:r>
              <a:rPr lang="en-US" dirty="0"/>
              <a:t>There are many examples for vendors and frameworks that provide </a:t>
            </a:r>
            <a:r>
              <a:rPr lang="en-US" dirty="0" smtClean="0"/>
              <a:t>infrastructure as </a:t>
            </a:r>
            <a:r>
              <a:rPr lang="en-US" dirty="0"/>
              <a:t>a service in private setups.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best-known examples are Eucalyptus </a:t>
            </a:r>
            <a:endParaRPr lang="en-US" dirty="0" smtClean="0"/>
          </a:p>
          <a:p>
            <a:pPr lvl="2"/>
            <a:r>
              <a:rPr lang="en-US" dirty="0" err="1" smtClean="0"/>
              <a:t>OpenNebula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2669</Words>
  <Application>Microsoft Office PowerPoint</Application>
  <PresentationFormat>On-screen Show (4:3)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Unit 04 Infrastructure as a Service (IaaS)</vt:lpstr>
      <vt:lpstr>Introduction to virtualization</vt:lpstr>
      <vt:lpstr>Introduction to virtualization</vt:lpstr>
      <vt:lpstr>Introduction to virtualization</vt:lpstr>
      <vt:lpstr>Introduction to virtualization</vt:lpstr>
      <vt:lpstr>Introduction to virtualization</vt:lpstr>
      <vt:lpstr>Introduction to virtualization</vt:lpstr>
      <vt:lpstr>Introduction to virtualization</vt:lpstr>
      <vt:lpstr>Introduction to virtualization</vt:lpstr>
      <vt:lpstr>VIRTUAL MACHINES PROVISIONING AND MANAGEABILITY</vt:lpstr>
      <vt:lpstr>VIRTUAL MACHINES PROVISIONING AND MANAGEABILITY</vt:lpstr>
      <vt:lpstr>VM Provisioning Process</vt:lpstr>
      <vt:lpstr>VM Provisioning Process</vt:lpstr>
      <vt:lpstr>VIRTUAL MACHINE MIGRATION SERVICES</vt:lpstr>
      <vt:lpstr>Migrations Techniques</vt:lpstr>
      <vt:lpstr>Migrations Techniques</vt:lpstr>
      <vt:lpstr>Migrations Techniques</vt:lpstr>
      <vt:lpstr>Migrations Techniques</vt:lpstr>
      <vt:lpstr>Migrations Techniques</vt:lpstr>
      <vt:lpstr>Migrations Techniques</vt:lpstr>
      <vt:lpstr>Migrations Techniques</vt:lpstr>
      <vt:lpstr>VM Model and Life Cycle</vt:lpstr>
      <vt:lpstr>VM Model and Life Cycle</vt:lpstr>
      <vt:lpstr>VM Model and Life Cycle</vt:lpstr>
      <vt:lpstr>VM Model and Life Cycle</vt:lpstr>
      <vt:lpstr>Infrastructure as a Service (IaaS)</vt:lpstr>
      <vt:lpstr>Different Approaches to Virtualization</vt:lpstr>
      <vt:lpstr>Hypervisors</vt:lpstr>
      <vt:lpstr>Machine Image</vt:lpstr>
      <vt:lpstr>Resource Virtualization</vt:lpstr>
      <vt:lpstr>Renting Resources</vt:lpstr>
      <vt:lpstr>Platform as a Service (PaaS)</vt:lpstr>
      <vt:lpstr>Software as a Service (SaaS)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Computer and Network Security</dc:title>
  <dc:creator>Windows8.1</dc:creator>
  <cp:lastModifiedBy>DYP</cp:lastModifiedBy>
  <cp:revision>569</cp:revision>
  <dcterms:created xsi:type="dcterms:W3CDTF">2006-08-16T00:00:00Z</dcterms:created>
  <dcterms:modified xsi:type="dcterms:W3CDTF">2024-09-18T04:55:11Z</dcterms:modified>
</cp:coreProperties>
</file>