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7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F24C17-9DF7-4DCD-BB3F-2882C17DC09B}">
          <p14:sldIdLst>
            <p14:sldId id="256"/>
            <p14:sldId id="257"/>
            <p14:sldId id="279"/>
            <p14:sldId id="258"/>
            <p14:sldId id="259"/>
            <p14:sldId id="260"/>
            <p14:sldId id="261"/>
            <p14:sldId id="262"/>
            <p14:sldId id="278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</a:t>
            </a:r>
            <a:r>
              <a:rPr lang="en-US" dirty="0"/>
              <a:t>05 Service Management in Cloud </a:t>
            </a:r>
            <a:r>
              <a:rPr lang="en-US" dirty="0" smtClean="0"/>
              <a:t>Computing &amp; Cloud Security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TYPES OF </a:t>
            </a:r>
            <a:r>
              <a:rPr lang="en-IN" dirty="0" smtClean="0"/>
              <a:t>Service Level Agreements </a:t>
            </a:r>
            <a:r>
              <a:rPr lang="en-IN" dirty="0"/>
              <a:t>(SLAs)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is also possible for a customer and the service provider to mutually </a:t>
            </a:r>
            <a:r>
              <a:rPr lang="en-US" dirty="0" smtClean="0"/>
              <a:t>agree upon </a:t>
            </a:r>
            <a:r>
              <a:rPr lang="en-US" dirty="0"/>
              <a:t>a set of SLAs with different performance and cost structure rather than </a:t>
            </a:r>
            <a:r>
              <a:rPr lang="en-US" dirty="0" smtClean="0"/>
              <a:t>a single </a:t>
            </a:r>
            <a:r>
              <a:rPr lang="en-US" dirty="0"/>
              <a:t>SLA.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customer has the flexibility to choose any of the agreed </a:t>
            </a:r>
            <a:r>
              <a:rPr lang="en-US" dirty="0" smtClean="0"/>
              <a:t>SLAs from </a:t>
            </a:r>
            <a:r>
              <a:rPr lang="en-US" dirty="0"/>
              <a:t>the available offerings.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runtime, the customer can switch between </a:t>
            </a:r>
            <a:r>
              <a:rPr lang="en-US" dirty="0" smtClean="0"/>
              <a:t>the </a:t>
            </a:r>
            <a:r>
              <a:rPr lang="en-IN" dirty="0" smtClean="0"/>
              <a:t>different </a:t>
            </a:r>
            <a:r>
              <a:rPr lang="en-IN" dirty="0"/>
              <a:t>SLAs.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5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Challenges </a:t>
            </a:r>
            <a:r>
              <a:rPr lang="en-IN" dirty="0"/>
              <a:t>OF </a:t>
            </a:r>
            <a:r>
              <a:rPr lang="en-IN" dirty="0" smtClean="0"/>
              <a:t>Service Level Agreements </a:t>
            </a:r>
            <a:r>
              <a:rPr lang="en-IN" dirty="0"/>
              <a:t>(SLAs)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application is a black box to the </a:t>
            </a:r>
            <a:r>
              <a:rPr lang="en-IN" b="1" dirty="0"/>
              <a:t>Managed Service Providers (MSP</a:t>
            </a:r>
            <a:r>
              <a:rPr lang="en-IN" b="1" dirty="0" smtClean="0"/>
              <a:t>) </a:t>
            </a:r>
            <a:r>
              <a:rPr lang="en-US" dirty="0" smtClean="0"/>
              <a:t>and </a:t>
            </a:r>
            <a:r>
              <a:rPr lang="en-US" dirty="0"/>
              <a:t>the MSP has virtually </a:t>
            </a:r>
            <a:r>
              <a:rPr lang="en-US" dirty="0" smtClean="0"/>
              <a:t>no knowledge </a:t>
            </a:r>
            <a:r>
              <a:rPr lang="en-US" dirty="0"/>
              <a:t>about the application runtime characteristics. Therefore, </a:t>
            </a:r>
            <a:r>
              <a:rPr lang="en-US" dirty="0" smtClean="0"/>
              <a:t>the MSP </a:t>
            </a:r>
            <a:r>
              <a:rPr lang="en-US" dirty="0"/>
              <a:t>needs to determine the right amount of computing </a:t>
            </a:r>
            <a:r>
              <a:rPr lang="en-US" dirty="0" smtClean="0"/>
              <a:t>resources required </a:t>
            </a:r>
            <a:r>
              <a:rPr lang="en-US" dirty="0"/>
              <a:t>for different components of an application at </a:t>
            </a:r>
            <a:r>
              <a:rPr lang="en-US" dirty="0" smtClean="0"/>
              <a:t>various </a:t>
            </a:r>
            <a:r>
              <a:rPr lang="en-IN" dirty="0" smtClean="0"/>
              <a:t>workloads</a:t>
            </a:r>
            <a:r>
              <a:rPr lang="en-IN" dirty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MSP needs to understand the performance bottlenecks and </a:t>
            </a:r>
            <a:r>
              <a:rPr lang="en-US" dirty="0" smtClean="0"/>
              <a:t>the </a:t>
            </a:r>
            <a:r>
              <a:rPr lang="en-IN" dirty="0" smtClean="0"/>
              <a:t>scalability </a:t>
            </a:r>
            <a:r>
              <a:rPr lang="en-IN" dirty="0"/>
              <a:t>of the application.</a:t>
            </a:r>
          </a:p>
          <a:p>
            <a:r>
              <a:rPr lang="en-US" dirty="0" smtClean="0"/>
              <a:t>The </a:t>
            </a:r>
            <a:r>
              <a:rPr lang="en-US" dirty="0"/>
              <a:t>MSP analyzes the application before it goes on-live. However</a:t>
            </a:r>
            <a:r>
              <a:rPr lang="en-US" dirty="0" smtClean="0"/>
              <a:t>, subsequent </a:t>
            </a:r>
            <a:r>
              <a:rPr lang="en-US" dirty="0"/>
              <a:t>operations/enhancements by the customer’s to their </a:t>
            </a:r>
            <a:r>
              <a:rPr lang="en-US" dirty="0" smtClean="0"/>
              <a:t> applications or </a:t>
            </a:r>
            <a:r>
              <a:rPr lang="en-US" dirty="0"/>
              <a:t>auto updates beside others can impact the performance of </a:t>
            </a:r>
            <a:r>
              <a:rPr lang="en-US" dirty="0" smtClean="0"/>
              <a:t>the applications</a:t>
            </a:r>
            <a:r>
              <a:rPr lang="en-US" dirty="0"/>
              <a:t>, thereby making the application SLA at risk.</a:t>
            </a:r>
          </a:p>
          <a:p>
            <a:r>
              <a:rPr lang="en-US" dirty="0" smtClean="0"/>
              <a:t>The </a:t>
            </a:r>
            <a:r>
              <a:rPr lang="en-US" dirty="0"/>
              <a:t>risk of capacity planning is with the service provider instead of </a:t>
            </a:r>
            <a:r>
              <a:rPr lang="en-US" dirty="0" smtClean="0"/>
              <a:t>the customer</a:t>
            </a:r>
            <a:r>
              <a:rPr lang="en-US" dirty="0"/>
              <a:t>. If every customer decides to select the highest grade of </a:t>
            </a:r>
            <a:r>
              <a:rPr lang="en-US" dirty="0" smtClean="0"/>
              <a:t>SLA simultaneously</a:t>
            </a:r>
            <a:r>
              <a:rPr lang="en-US" dirty="0"/>
              <a:t>, there may not be a sufficient number of servers </a:t>
            </a:r>
            <a:r>
              <a:rPr lang="en-US" dirty="0" smtClean="0"/>
              <a:t>for provisioning </a:t>
            </a:r>
            <a:r>
              <a:rPr lang="en-US" dirty="0"/>
              <a:t>and meeting the SLA obligations of all the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6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LIFE CYCLE OF SLA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SLA goes through a sequence of steps starting from identification </a:t>
            </a:r>
            <a:r>
              <a:rPr lang="en-US" dirty="0" smtClean="0"/>
              <a:t>of terms </a:t>
            </a:r>
            <a:r>
              <a:rPr lang="en-US" dirty="0"/>
              <a:t>and conditions, activation and monitoring of the stated terms </a:t>
            </a:r>
            <a:r>
              <a:rPr lang="en-US" dirty="0" smtClean="0"/>
              <a:t>and conditions</a:t>
            </a:r>
            <a:r>
              <a:rPr lang="en-US" dirty="0"/>
              <a:t>, and eventual termination of contract once the hosting </a:t>
            </a:r>
            <a:r>
              <a:rPr lang="en-US" dirty="0" smtClean="0"/>
              <a:t>relationship ceases </a:t>
            </a:r>
            <a:r>
              <a:rPr lang="en-US" dirty="0"/>
              <a:t>to exist. </a:t>
            </a:r>
            <a:endParaRPr lang="en-US" dirty="0" smtClean="0"/>
          </a:p>
          <a:p>
            <a:r>
              <a:rPr lang="en-US" dirty="0" smtClean="0"/>
              <a:t>Such </a:t>
            </a:r>
            <a:r>
              <a:rPr lang="en-US" dirty="0"/>
              <a:t>a sequence of steps is called SLA life cycle and consists </a:t>
            </a:r>
            <a:r>
              <a:rPr lang="en-US" dirty="0" smtClean="0"/>
              <a:t>of </a:t>
            </a:r>
            <a:r>
              <a:rPr lang="en-IN" dirty="0" smtClean="0"/>
              <a:t>the </a:t>
            </a:r>
            <a:r>
              <a:rPr lang="en-IN" dirty="0"/>
              <a:t>following five phases:</a:t>
            </a:r>
          </a:p>
          <a:p>
            <a:pPr lvl="1"/>
            <a:r>
              <a:rPr lang="en-IN" b="1" dirty="0"/>
              <a:t>1. Contract definition</a:t>
            </a:r>
          </a:p>
          <a:p>
            <a:pPr lvl="1"/>
            <a:r>
              <a:rPr lang="en-IN" b="1" dirty="0"/>
              <a:t>2. Publishing and discovery</a:t>
            </a:r>
          </a:p>
          <a:p>
            <a:pPr lvl="1"/>
            <a:r>
              <a:rPr lang="en-IN" b="1" dirty="0"/>
              <a:t>3. Negotiation</a:t>
            </a:r>
          </a:p>
          <a:p>
            <a:pPr lvl="1"/>
            <a:r>
              <a:rPr lang="en-IN" b="1" dirty="0"/>
              <a:t>4. Operationalization</a:t>
            </a:r>
          </a:p>
          <a:p>
            <a:pPr lvl="1"/>
            <a:r>
              <a:rPr lang="en-IN" b="1" dirty="0"/>
              <a:t>5. De-commissioning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367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SLA MANAGEMENT IN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/>
          </a:bodyPr>
          <a:lstStyle/>
          <a:p>
            <a:r>
              <a:rPr lang="en-US" dirty="0"/>
              <a:t>SLA management of applications hosted on cloud platforms involves </a:t>
            </a:r>
            <a:r>
              <a:rPr lang="en-US" dirty="0" smtClean="0"/>
              <a:t>five </a:t>
            </a:r>
            <a:r>
              <a:rPr lang="en-IN" dirty="0" smtClean="0"/>
              <a:t>phases</a:t>
            </a:r>
            <a:r>
              <a:rPr lang="en-IN" dirty="0"/>
              <a:t>.</a:t>
            </a:r>
          </a:p>
          <a:p>
            <a:pPr lvl="1"/>
            <a:r>
              <a:rPr lang="en-IN" b="1" dirty="0"/>
              <a:t>1. Feasibility</a:t>
            </a:r>
          </a:p>
          <a:p>
            <a:pPr lvl="1"/>
            <a:r>
              <a:rPr lang="en-IN" b="1" dirty="0"/>
              <a:t>2. On-boarding</a:t>
            </a:r>
          </a:p>
          <a:p>
            <a:pPr lvl="1"/>
            <a:r>
              <a:rPr lang="en-IN" b="1" dirty="0"/>
              <a:t>3. Pre-production</a:t>
            </a:r>
          </a:p>
          <a:p>
            <a:pPr lvl="1"/>
            <a:r>
              <a:rPr lang="en-IN" b="1" dirty="0"/>
              <a:t>4. Production</a:t>
            </a:r>
          </a:p>
          <a:p>
            <a:pPr lvl="1"/>
            <a:r>
              <a:rPr lang="en-IN" b="1" dirty="0"/>
              <a:t>5. Termination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6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SLA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834" t="18519" r="59583" b="54074"/>
          <a:stretch/>
        </p:blipFill>
        <p:spPr>
          <a:xfrm>
            <a:off x="114300" y="1676400"/>
            <a:ext cx="8915400" cy="407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0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SLA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167" t="55926" r="57917" b="10000"/>
          <a:stretch/>
        </p:blipFill>
        <p:spPr>
          <a:xfrm>
            <a:off x="0" y="1676400"/>
            <a:ext cx="8991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50" t="16667" r="57917" b="44074"/>
          <a:stretch/>
        </p:blipFill>
        <p:spPr>
          <a:xfrm>
            <a:off x="228600" y="1295400"/>
            <a:ext cx="8686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Service Level Agreements (SLAs)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Service Level Agreement (SLA) is a formal contract between a service provider and a customer that outlines the expectations and responsibilities regarding the service offered.</a:t>
            </a:r>
          </a:p>
          <a:p>
            <a:r>
              <a:rPr lang="en-US" b="1" dirty="0"/>
              <a:t>Key Elements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Uptime/Availability</a:t>
            </a:r>
            <a:r>
              <a:rPr lang="en-US" dirty="0"/>
              <a:t>: Specifies the percentage of time the service will be available (e.g., 99.9% uptime).</a:t>
            </a:r>
          </a:p>
          <a:p>
            <a:pPr lvl="1"/>
            <a:r>
              <a:rPr lang="en-US" b="1" dirty="0"/>
              <a:t>Performance Metrics</a:t>
            </a:r>
            <a:r>
              <a:rPr lang="en-US" dirty="0"/>
              <a:t>: Defines the expected performance in terms of response times, transaction rates, etc.</a:t>
            </a:r>
          </a:p>
          <a:p>
            <a:pPr lvl="1"/>
            <a:r>
              <a:rPr lang="en-US" b="1" dirty="0"/>
              <a:t>Support and Maintenance</a:t>
            </a:r>
            <a:r>
              <a:rPr lang="en-US" dirty="0"/>
              <a:t>: Details how support is handled, including response times and maintenance windows.</a:t>
            </a:r>
          </a:p>
          <a:p>
            <a:pPr lvl="1"/>
            <a:r>
              <a:rPr lang="en-US" b="1" dirty="0"/>
              <a:t>Penalties and Remedies</a:t>
            </a:r>
            <a:r>
              <a:rPr lang="en-US" dirty="0"/>
              <a:t>: Specifies compensations in case the service doesn’t meet agreed standards.</a:t>
            </a:r>
          </a:p>
          <a:p>
            <a:r>
              <a:rPr lang="en-US" b="1" dirty="0"/>
              <a:t>Importance</a:t>
            </a:r>
            <a:r>
              <a:rPr lang="en-US" dirty="0"/>
              <a:t>: Provides a baseline for measuring service quality and ensures transparency between service providers and customers.</a:t>
            </a:r>
          </a:p>
        </p:txBody>
      </p:sp>
    </p:spTree>
    <p:extLst>
      <p:ext uri="{BB962C8B-B14F-4D97-AF65-F5344CB8AC3E}">
        <p14:creationId xmlns:p14="http://schemas.microsoft.com/office/powerpoint/2010/main" val="134207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Billing &amp; Accounting in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Billing Models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Pay-as-you-go</a:t>
            </a:r>
            <a:r>
              <a:rPr lang="en-US" dirty="0"/>
              <a:t>: Customers are charged based on actual usage (e.g., compute hours, storage usage).</a:t>
            </a:r>
          </a:p>
          <a:p>
            <a:pPr lvl="1"/>
            <a:r>
              <a:rPr lang="en-US" b="1" dirty="0"/>
              <a:t>Subscription-based</a:t>
            </a:r>
            <a:r>
              <a:rPr lang="en-US" dirty="0"/>
              <a:t>: Customers pay a fixed amount on a monthly/yearly basis for predetermined resources.</a:t>
            </a:r>
          </a:p>
          <a:p>
            <a:r>
              <a:rPr lang="en-US" b="1" dirty="0"/>
              <a:t>Key Components of Billing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Resource Usage</a:t>
            </a:r>
            <a:r>
              <a:rPr lang="en-US" dirty="0"/>
              <a:t>: Billing for compute power, storage, bandwidth, etc.</a:t>
            </a:r>
          </a:p>
          <a:p>
            <a:pPr lvl="1"/>
            <a:r>
              <a:rPr lang="en-US" b="1" dirty="0"/>
              <a:t>APIs and Services</a:t>
            </a:r>
            <a:r>
              <a:rPr lang="en-US" dirty="0"/>
              <a:t>: Some providers charge based on the number of API calls or data processed through services.</a:t>
            </a:r>
          </a:p>
          <a:p>
            <a:r>
              <a:rPr lang="en-US" b="1" dirty="0"/>
              <a:t>Accounting</a:t>
            </a:r>
            <a:r>
              <a:rPr lang="en-US" dirty="0"/>
              <a:t>: Tracks the use of cloud resources for accurate billing, monitoring, and management.</a:t>
            </a:r>
          </a:p>
          <a:p>
            <a:r>
              <a:rPr lang="en-US" b="1" dirty="0"/>
              <a:t>Tools</a:t>
            </a:r>
            <a:r>
              <a:rPr lang="en-US" dirty="0"/>
              <a:t>: Many cloud providers offer tools to monitor and forecast spending, like AWS Cost Explorer or Azure Cost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Scaling Hardware: Traditional vs.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Traditional Scaling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Vertical Scaling (Scaling Up)</a:t>
            </a:r>
            <a:r>
              <a:rPr lang="en-US" dirty="0"/>
              <a:t>: Involves increasing the capacity of a single server (e.g., adding more CPU, memory).</a:t>
            </a:r>
          </a:p>
          <a:p>
            <a:pPr lvl="1"/>
            <a:r>
              <a:rPr lang="en-US" b="1" dirty="0"/>
              <a:t>Horizontal Scaling (Scaling Out)</a:t>
            </a:r>
            <a:r>
              <a:rPr lang="en-US" dirty="0"/>
              <a:t>: Adding more physical servers to handle the increased load.</a:t>
            </a:r>
          </a:p>
          <a:p>
            <a:pPr lvl="1"/>
            <a:r>
              <a:rPr lang="en-US" b="1" dirty="0"/>
              <a:t>Challenges</a:t>
            </a:r>
            <a:r>
              <a:rPr lang="en-US" dirty="0"/>
              <a:t>: Requires upfront investment, capacity planning, hardware limitations, and difficulty in managing rapid scaling.</a:t>
            </a:r>
          </a:p>
          <a:p>
            <a:r>
              <a:rPr lang="en-US" b="1" dirty="0"/>
              <a:t>Cloud Scaling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Elasticity</a:t>
            </a:r>
            <a:r>
              <a:rPr lang="en-US" dirty="0"/>
              <a:t>: Cloud platforms enable dynamic scaling (both up and down) based on demand with minimal effort.</a:t>
            </a:r>
          </a:p>
          <a:p>
            <a:pPr lvl="1"/>
            <a:r>
              <a:rPr lang="en-US" b="1" dirty="0"/>
              <a:t>Horizontal Scaling in Cloud</a:t>
            </a:r>
            <a:r>
              <a:rPr lang="en-US" dirty="0"/>
              <a:t>: Easier to implement; more servers can be automatically provisioned or decommissioned.</a:t>
            </a:r>
          </a:p>
          <a:p>
            <a:pPr lvl="1"/>
            <a:r>
              <a:rPr lang="en-US" b="1" dirty="0"/>
              <a:t>Cost Efficiency</a:t>
            </a:r>
            <a:r>
              <a:rPr lang="en-US" dirty="0"/>
              <a:t>: No need for large upfront investments. Pay only for the resources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Service </a:t>
            </a:r>
            <a:r>
              <a:rPr lang="en-IN" dirty="0" smtClean="0"/>
              <a:t>Level Agreements </a:t>
            </a:r>
            <a:r>
              <a:rPr lang="en-IN" dirty="0"/>
              <a:t>(SLAs)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Enterprises developed the web applications and deployed on the </a:t>
            </a:r>
            <a:r>
              <a:rPr lang="en-US" dirty="0" smtClean="0"/>
              <a:t>infrastructure of </a:t>
            </a:r>
            <a:r>
              <a:rPr lang="en-US" dirty="0"/>
              <a:t>the third-party service providers.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providers get the </a:t>
            </a:r>
            <a:r>
              <a:rPr lang="en-US" dirty="0" smtClean="0"/>
              <a:t>required </a:t>
            </a:r>
            <a:r>
              <a:rPr lang="en-US" dirty="0"/>
              <a:t>hardware and make it available for application hosting.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necessitated </a:t>
            </a:r>
            <a:r>
              <a:rPr lang="en-US" dirty="0" smtClean="0"/>
              <a:t>the enterprises </a:t>
            </a:r>
            <a:r>
              <a:rPr lang="en-US" dirty="0"/>
              <a:t>to enter into a legal agreement with the infrastructure </a:t>
            </a:r>
            <a:r>
              <a:rPr lang="en-US" dirty="0" smtClean="0"/>
              <a:t>service providers </a:t>
            </a:r>
            <a:r>
              <a:rPr lang="en-US" dirty="0"/>
              <a:t>to guarantee a minimum </a:t>
            </a:r>
            <a:r>
              <a:rPr lang="en-US" b="1" dirty="0"/>
              <a:t>quality of service (</a:t>
            </a:r>
            <a:r>
              <a:rPr lang="en-US" b="1" dirty="0" err="1"/>
              <a:t>QoS</a:t>
            </a:r>
            <a:r>
              <a:rPr lang="en-US" b="1" dirty="0"/>
              <a:t>)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Typically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 err="1" smtClean="0"/>
              <a:t>QoS</a:t>
            </a:r>
            <a:r>
              <a:rPr lang="en-US" dirty="0" smtClean="0"/>
              <a:t> </a:t>
            </a:r>
            <a:r>
              <a:rPr lang="en-US" dirty="0"/>
              <a:t>parameters are related to the availability of the system CPU, data storage</a:t>
            </a:r>
            <a:r>
              <a:rPr lang="en-US" dirty="0" smtClean="0"/>
              <a:t>, and </a:t>
            </a:r>
            <a:r>
              <a:rPr lang="en-US" dirty="0"/>
              <a:t>network for efficient execution of the application at peak loads. </a:t>
            </a:r>
            <a:r>
              <a:rPr lang="en-US" dirty="0" smtClean="0"/>
              <a:t>This legal agreement </a:t>
            </a:r>
            <a:r>
              <a:rPr lang="en-US" dirty="0"/>
              <a:t>is known as the </a:t>
            </a:r>
            <a:r>
              <a:rPr lang="en-US" b="1" dirty="0"/>
              <a:t>service-level agreement (SLA)</a:t>
            </a:r>
            <a:r>
              <a:rPr lang="en-US" dirty="0"/>
              <a:t>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Economics of Scaling: Benefitting Enormously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Cost Optimization</a:t>
            </a:r>
            <a:r>
              <a:rPr lang="en-US" dirty="0"/>
              <a:t>: Cloud computing allows organizations to avoid the high capital expenditures associated with buying and maintaining physical infrastructure.</a:t>
            </a:r>
          </a:p>
          <a:p>
            <a:r>
              <a:rPr lang="en-US" b="1" dirty="0"/>
              <a:t>Operational Efficiency</a:t>
            </a:r>
            <a:r>
              <a:rPr lang="en-US" dirty="0"/>
              <a:t>: Businesses can scale resources up or down automatically based on demand, ensuring efficient use of resources.</a:t>
            </a:r>
          </a:p>
          <a:p>
            <a:r>
              <a:rPr lang="en-US" b="1" dirty="0"/>
              <a:t>Global Reach</a:t>
            </a:r>
            <a:r>
              <a:rPr lang="en-US" dirty="0"/>
              <a:t>: Cloud providers offer services across multiple regions, reducing latency and improving performance for global operations.</a:t>
            </a:r>
          </a:p>
          <a:p>
            <a:r>
              <a:rPr lang="en-US" b="1" dirty="0"/>
              <a:t>Reduction in Maintenance Costs</a:t>
            </a:r>
            <a:r>
              <a:rPr lang="en-US" dirty="0"/>
              <a:t>: Since cloud providers handle hardware maintenance, businesses can focus on their core operations, lowering overall costs.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Managing Data: Looking at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Data Management Challenges</a:t>
            </a:r>
            <a:r>
              <a:rPr lang="en-IN" dirty="0"/>
              <a:t>:</a:t>
            </a:r>
          </a:p>
          <a:p>
            <a:pPr lvl="1"/>
            <a:r>
              <a:rPr lang="en-IN" b="1" dirty="0"/>
              <a:t>Volume</a:t>
            </a:r>
            <a:r>
              <a:rPr lang="en-IN" dirty="0"/>
              <a:t>: Handling the massive growth of data (big data).</a:t>
            </a:r>
          </a:p>
          <a:p>
            <a:pPr lvl="1"/>
            <a:r>
              <a:rPr lang="en-IN" b="1" dirty="0"/>
              <a:t>Variety</a:t>
            </a:r>
            <a:r>
              <a:rPr lang="en-IN" dirty="0"/>
              <a:t>: Managing different data types (structured, semi-structured, and unstructured).</a:t>
            </a:r>
          </a:p>
          <a:p>
            <a:pPr lvl="1"/>
            <a:r>
              <a:rPr lang="en-IN" b="1" dirty="0"/>
              <a:t>Velocity</a:t>
            </a:r>
            <a:r>
              <a:rPr lang="en-IN" dirty="0"/>
              <a:t>: Processing and </a:t>
            </a:r>
            <a:r>
              <a:rPr lang="en-IN" dirty="0" err="1"/>
              <a:t>analyzing</a:t>
            </a:r>
            <a:r>
              <a:rPr lang="en-IN" dirty="0"/>
              <a:t> data at high speeds.</a:t>
            </a:r>
          </a:p>
          <a:p>
            <a:r>
              <a:rPr lang="en-IN" b="1" dirty="0"/>
              <a:t>Cloud Data Management</a:t>
            </a:r>
            <a:r>
              <a:rPr lang="en-IN" dirty="0"/>
              <a:t>:</a:t>
            </a:r>
          </a:p>
          <a:p>
            <a:pPr lvl="1"/>
            <a:r>
              <a:rPr lang="en-IN" b="1" dirty="0"/>
              <a:t>Storage Solutions</a:t>
            </a:r>
            <a:r>
              <a:rPr lang="en-IN" dirty="0"/>
              <a:t>: Cloud services provide scalable data storage options (e.g., Amazon S3, Google Cloud Storage).</a:t>
            </a:r>
          </a:p>
          <a:p>
            <a:pPr lvl="1"/>
            <a:r>
              <a:rPr lang="en-IN" b="1" dirty="0"/>
              <a:t>Data Backup</a:t>
            </a:r>
            <a:r>
              <a:rPr lang="en-IN" dirty="0"/>
              <a:t>: Cloud offers automated backups, data replication across regions, and disaster recovery solutions.</a:t>
            </a:r>
          </a:p>
          <a:p>
            <a:pPr lvl="1"/>
            <a:r>
              <a:rPr lang="en-IN" b="1" dirty="0"/>
              <a:t>Data Analytics</a:t>
            </a:r>
            <a:r>
              <a:rPr lang="en-IN" dirty="0"/>
              <a:t>: Cloud platforms support tools for data analysis, machine learning, and big data processing (e.g., AWS Redshift, Google </a:t>
            </a:r>
            <a:r>
              <a:rPr lang="en-IN" dirty="0" err="1"/>
              <a:t>BigQuery</a:t>
            </a:r>
            <a:r>
              <a:rPr lang="en-IN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9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Scalability &amp; 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Horizontal vs. Vertical Scaling in Cloud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Vertical Scaling</a:t>
            </a:r>
            <a:r>
              <a:rPr lang="en-US" dirty="0"/>
              <a:t>: Increasing the resources of a virtual machine (e.g., CPU, memory).</a:t>
            </a:r>
          </a:p>
          <a:p>
            <a:pPr lvl="1"/>
            <a:r>
              <a:rPr lang="en-US" b="1" dirty="0"/>
              <a:t>Horizontal Scaling</a:t>
            </a:r>
            <a:r>
              <a:rPr lang="en-US" dirty="0"/>
              <a:t>: Adding or removing instances to handle increased load (e.g., auto-scaling groups in AWS).</a:t>
            </a:r>
          </a:p>
          <a:p>
            <a:r>
              <a:rPr lang="en-US" b="1" dirty="0"/>
              <a:t>Elastic Load Balancing</a:t>
            </a:r>
            <a:r>
              <a:rPr lang="en-US" dirty="0"/>
              <a:t>: Distributes traffic across multiple servers to ensure high availability and performance.</a:t>
            </a:r>
          </a:p>
          <a:p>
            <a:r>
              <a:rPr lang="en-US" b="1" dirty="0"/>
              <a:t>Auto-scaling</a:t>
            </a:r>
            <a:r>
              <a:rPr lang="en-US" dirty="0"/>
              <a:t>: Automatically adjusts the number of instances based on demand. This ensures the application runs efficiently without over-provisioning resources.</a:t>
            </a:r>
          </a:p>
        </p:txBody>
      </p:sp>
    </p:spTree>
    <p:extLst>
      <p:ext uri="{BB962C8B-B14F-4D97-AF65-F5344CB8AC3E}">
        <p14:creationId xmlns:p14="http://schemas.microsoft.com/office/powerpoint/2010/main" val="152351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Databases &amp; Data Stores in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Cloud Databases</a:t>
            </a:r>
            <a:r>
              <a:rPr lang="en-IN" dirty="0"/>
              <a:t>:</a:t>
            </a:r>
          </a:p>
          <a:p>
            <a:pPr lvl="1"/>
            <a:r>
              <a:rPr lang="en-IN" b="1" dirty="0"/>
              <a:t>Relational Databases</a:t>
            </a:r>
            <a:r>
              <a:rPr lang="en-IN" dirty="0"/>
              <a:t>: Cloud services provide fully managed relational databases (e.g., Amazon RDS, Google Cloud SQL).</a:t>
            </a:r>
          </a:p>
          <a:p>
            <a:pPr lvl="1"/>
            <a:r>
              <a:rPr lang="en-IN" b="1" dirty="0"/>
              <a:t>NoSQL Databases</a:t>
            </a:r>
            <a:r>
              <a:rPr lang="en-IN" dirty="0"/>
              <a:t>: Cloud supports NoSQL databases for unstructured and semi-structured data (e.g., </a:t>
            </a:r>
            <a:r>
              <a:rPr lang="en-IN" dirty="0" err="1"/>
              <a:t>DynamoDB</a:t>
            </a:r>
            <a:r>
              <a:rPr lang="en-IN" dirty="0"/>
              <a:t>, MongoDB).</a:t>
            </a:r>
          </a:p>
          <a:p>
            <a:r>
              <a:rPr lang="en-IN" b="1" dirty="0"/>
              <a:t>Key Features</a:t>
            </a:r>
            <a:r>
              <a:rPr lang="en-IN" dirty="0"/>
              <a:t>:</a:t>
            </a:r>
          </a:p>
          <a:p>
            <a:pPr lvl="1"/>
            <a:r>
              <a:rPr lang="en-IN" b="1" dirty="0"/>
              <a:t>Scalability</a:t>
            </a:r>
            <a:r>
              <a:rPr lang="en-IN" dirty="0"/>
              <a:t>: Cloud databases can easily scale vertically or horizontally to handle increased workloads.</a:t>
            </a:r>
          </a:p>
          <a:p>
            <a:pPr lvl="1"/>
            <a:r>
              <a:rPr lang="en-IN" b="1" dirty="0"/>
              <a:t>Backup &amp; Recovery</a:t>
            </a:r>
            <a:r>
              <a:rPr lang="en-IN" dirty="0"/>
              <a:t>: Automated backup and disaster recovery services are integral to cloud-based databases.</a:t>
            </a:r>
          </a:p>
          <a:p>
            <a:r>
              <a:rPr lang="en-IN" b="1" dirty="0"/>
              <a:t>Multi-region Availability</a:t>
            </a:r>
            <a:r>
              <a:rPr lang="en-IN" dirty="0"/>
              <a:t>: Data can be replicated across different geographic regions to ensure availability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404392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Large Scale Data Processing in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Big Data Frameworks</a:t>
            </a:r>
            <a:r>
              <a:rPr lang="en-US" dirty="0"/>
              <a:t>: Cloud platforms offer various frameworks for processing large datasets, such as:</a:t>
            </a:r>
          </a:p>
          <a:p>
            <a:pPr lvl="1"/>
            <a:r>
              <a:rPr lang="en-US" b="1" dirty="0"/>
              <a:t>Apache Hadoop</a:t>
            </a:r>
            <a:r>
              <a:rPr lang="en-US" dirty="0"/>
              <a:t>: Distributed computing framework for handling massive datasets.</a:t>
            </a:r>
          </a:p>
          <a:p>
            <a:pPr lvl="1"/>
            <a:r>
              <a:rPr lang="en-US" b="1" dirty="0"/>
              <a:t>Apache Spark</a:t>
            </a:r>
            <a:r>
              <a:rPr lang="en-US" dirty="0"/>
              <a:t>: Fast, in-memory data processing engine.</a:t>
            </a:r>
          </a:p>
          <a:p>
            <a:r>
              <a:rPr lang="en-US" b="1" dirty="0"/>
              <a:t>Managed Big Data Services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Amazon EMR</a:t>
            </a:r>
            <a:r>
              <a:rPr lang="en-US" dirty="0"/>
              <a:t>: Elastic </a:t>
            </a:r>
            <a:r>
              <a:rPr lang="en-US" dirty="0" err="1"/>
              <a:t>MapReduce</a:t>
            </a:r>
            <a:r>
              <a:rPr lang="en-US" dirty="0"/>
              <a:t> for big data processing.</a:t>
            </a:r>
          </a:p>
          <a:p>
            <a:pPr lvl="1"/>
            <a:r>
              <a:rPr lang="en-US" b="1" dirty="0"/>
              <a:t>Google Cloud Dataflow</a:t>
            </a:r>
            <a:r>
              <a:rPr lang="en-US" dirty="0"/>
              <a:t>: Managed service for batch and stream processing.</a:t>
            </a:r>
          </a:p>
          <a:p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Scalability</a:t>
            </a:r>
            <a:r>
              <a:rPr lang="en-US" dirty="0"/>
              <a:t>: Process large datasets with ease using distributed computing.</a:t>
            </a:r>
          </a:p>
          <a:p>
            <a:pPr lvl="1"/>
            <a:r>
              <a:rPr lang="en-US" b="1" dirty="0"/>
              <a:t>Cost-Effectiveness</a:t>
            </a:r>
            <a:r>
              <a:rPr lang="en-US" dirty="0"/>
              <a:t>: Pay only for the compute resources used during processing.</a:t>
            </a:r>
          </a:p>
          <a:p>
            <a:pPr lvl="1"/>
            <a:r>
              <a:rPr lang="en-US" b="1" dirty="0"/>
              <a:t>Real-time Analytics</a:t>
            </a:r>
            <a:r>
              <a:rPr lang="en-US" dirty="0"/>
              <a:t>: Cloud platforms support real-time data analytics for instant insights.</a:t>
            </a:r>
          </a:p>
        </p:txBody>
      </p:sp>
    </p:spTree>
    <p:extLst>
      <p:ext uri="{BB962C8B-B14F-4D97-AF65-F5344CB8AC3E}">
        <p14:creationId xmlns:p14="http://schemas.microsoft.com/office/powerpoint/2010/main" val="14016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Cloud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/>
          </a:bodyPr>
          <a:lstStyle/>
          <a:p>
            <a:r>
              <a:rPr lang="en-US" dirty="0"/>
              <a:t>Cloud security refers to a set of policies, technologies, controls, and services designed to protect data, applications, and infrastructure associated with cloud computing environments. </a:t>
            </a:r>
            <a:endParaRPr lang="en-US" dirty="0" smtClean="0"/>
          </a:p>
          <a:p>
            <a:r>
              <a:rPr lang="en-US" dirty="0" smtClean="0"/>
              <a:t>Ensuring </a:t>
            </a:r>
            <a:r>
              <a:rPr lang="en-US" dirty="0"/>
              <a:t>cloud security involves securing data, ensuring network and host integrity, managing access, and adhering to compliance and legal standards.</a:t>
            </a:r>
          </a:p>
        </p:txBody>
      </p:sp>
    </p:spTree>
    <p:extLst>
      <p:ext uri="{BB962C8B-B14F-4D97-AF65-F5344CB8AC3E}">
        <p14:creationId xmlns:p14="http://schemas.microsoft.com/office/powerpoint/2010/main" val="11244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Infrastructure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Network-level </a:t>
            </a:r>
            <a:r>
              <a:rPr lang="en-US" b="1" dirty="0" smtClean="0"/>
              <a:t>Security:</a:t>
            </a:r>
            <a:endParaRPr lang="en-US" b="1" dirty="0"/>
          </a:p>
          <a:p>
            <a:pPr lvl="1"/>
            <a:r>
              <a:rPr lang="en-US" dirty="0" smtClean="0"/>
              <a:t>Protecting </a:t>
            </a:r>
            <a:r>
              <a:rPr lang="en-US" dirty="0"/>
              <a:t>the communication and data flow between systems across a cloud environment.</a:t>
            </a:r>
          </a:p>
          <a:p>
            <a:r>
              <a:rPr lang="en-US" b="1" dirty="0"/>
              <a:t>Key Measures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Firewalls</a:t>
            </a:r>
            <a:r>
              <a:rPr lang="en-US" dirty="0"/>
              <a:t>: Cloud firewalls (like AWS Security Groups) restrict unauthorized traffic to and from cloud networks.</a:t>
            </a:r>
          </a:p>
          <a:p>
            <a:pPr lvl="1"/>
            <a:r>
              <a:rPr lang="en-US" b="1" dirty="0"/>
              <a:t>Encryption in Transit</a:t>
            </a:r>
            <a:r>
              <a:rPr lang="en-US" dirty="0"/>
              <a:t>: Data should be encrypted when moving between cloud servers, networks, and clients using protocols like SSL/TLS.</a:t>
            </a:r>
          </a:p>
          <a:p>
            <a:pPr lvl="1"/>
            <a:r>
              <a:rPr lang="en-US" b="1" dirty="0"/>
              <a:t>Virtual Private Networks (VPNs)</a:t>
            </a:r>
            <a:r>
              <a:rPr lang="en-US" dirty="0"/>
              <a:t>: Secure communication between the cloud and on-premises systems.</a:t>
            </a:r>
          </a:p>
          <a:p>
            <a:pPr lvl="1"/>
            <a:r>
              <a:rPr lang="en-US" b="1" dirty="0"/>
              <a:t>Intrusion Detection and Prevention Systems (IDPS)</a:t>
            </a:r>
            <a:r>
              <a:rPr lang="en-US" dirty="0"/>
              <a:t>: Monitor network traffic for malicious activities and automatically respond.</a:t>
            </a:r>
          </a:p>
          <a:p>
            <a:r>
              <a:rPr lang="en-US" b="1" dirty="0"/>
              <a:t>Challenges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Dynamic nature of cloud networks makes it difficult to apply traditional security measures.</a:t>
            </a:r>
          </a:p>
          <a:p>
            <a:pPr lvl="1"/>
            <a:r>
              <a:rPr lang="en-US" dirty="0"/>
              <a:t>Ensuring the protection of multi-tenant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5424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Infrastructure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Host-level </a:t>
            </a:r>
            <a:r>
              <a:rPr lang="en-US" b="1" dirty="0" smtClean="0"/>
              <a:t>Security:</a:t>
            </a:r>
            <a:endParaRPr lang="en-US" b="1" dirty="0"/>
          </a:p>
          <a:p>
            <a:pPr lvl="1"/>
            <a:r>
              <a:rPr lang="en-US" dirty="0" smtClean="0"/>
              <a:t>Security </a:t>
            </a:r>
            <a:r>
              <a:rPr lang="en-US" dirty="0"/>
              <a:t>measures applied to individual cloud instances or virtual machines (VMs).</a:t>
            </a:r>
          </a:p>
          <a:p>
            <a:r>
              <a:rPr lang="en-US" b="1" dirty="0"/>
              <a:t>Key Measures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Patch Management</a:t>
            </a:r>
            <a:r>
              <a:rPr lang="en-US" dirty="0"/>
              <a:t>: Ensuring all software and systems are updated with the latest security patches.</a:t>
            </a:r>
          </a:p>
          <a:p>
            <a:pPr lvl="1"/>
            <a:r>
              <a:rPr lang="en-US" b="1" dirty="0"/>
              <a:t>Anti-malware/Anti-virus Software</a:t>
            </a:r>
            <a:r>
              <a:rPr lang="en-US" dirty="0"/>
              <a:t>: Installed on individual cloud servers to detect and remove malware.</a:t>
            </a:r>
          </a:p>
          <a:p>
            <a:pPr lvl="1"/>
            <a:r>
              <a:rPr lang="en-US" b="1" dirty="0"/>
              <a:t>Configuration Management</a:t>
            </a:r>
            <a:r>
              <a:rPr lang="en-US" dirty="0"/>
              <a:t>: Regular audits to ensure that cloud instances are configured according to security best practices.</a:t>
            </a:r>
          </a:p>
          <a:p>
            <a:pPr lvl="1"/>
            <a:r>
              <a:rPr lang="en-US" b="1" dirty="0"/>
              <a:t>Endpoint Security</a:t>
            </a:r>
            <a:r>
              <a:rPr lang="en-US" dirty="0"/>
              <a:t>: Protecting individual devices (endpoints) that connect to the cloud.</a:t>
            </a:r>
          </a:p>
        </p:txBody>
      </p:sp>
    </p:spTree>
    <p:extLst>
      <p:ext uri="{BB962C8B-B14F-4D97-AF65-F5344CB8AC3E}">
        <p14:creationId xmlns:p14="http://schemas.microsoft.com/office/powerpoint/2010/main" val="285735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Infrastructure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Application-level </a:t>
            </a:r>
            <a:r>
              <a:rPr lang="en-US" b="1" dirty="0" smtClean="0"/>
              <a:t>Security:</a:t>
            </a:r>
            <a:endParaRPr lang="en-US" b="1" dirty="0"/>
          </a:p>
          <a:p>
            <a:pPr lvl="1"/>
            <a:r>
              <a:rPr lang="en-US" dirty="0" smtClean="0"/>
              <a:t>Security </a:t>
            </a:r>
            <a:r>
              <a:rPr lang="en-US" dirty="0"/>
              <a:t>measures to protect applications running in the cloud from threats like code vulnerabilities and attacks.</a:t>
            </a:r>
          </a:p>
          <a:p>
            <a:r>
              <a:rPr lang="en-US" b="1" dirty="0"/>
              <a:t>Key Measures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Input Validation</a:t>
            </a:r>
            <a:r>
              <a:rPr lang="en-US" dirty="0"/>
              <a:t>: Ensures that user inputs to the application are safe and do not introduce vulnerabilities like SQL injection.</a:t>
            </a:r>
          </a:p>
          <a:p>
            <a:pPr lvl="1"/>
            <a:r>
              <a:rPr lang="en-US" b="1" dirty="0"/>
              <a:t>Application Firewalls (WAF)</a:t>
            </a:r>
            <a:r>
              <a:rPr lang="en-US" dirty="0"/>
              <a:t>: A Web Application Firewall helps protect web applications by filtering and monitoring HTTP traffic.</a:t>
            </a:r>
          </a:p>
          <a:p>
            <a:pPr lvl="1"/>
            <a:r>
              <a:rPr lang="en-US" b="1" dirty="0"/>
              <a:t>Secure Development Practices</a:t>
            </a:r>
            <a:r>
              <a:rPr lang="en-US" dirty="0"/>
              <a:t>: Using secure coding practices (e.g., OWASP standards) to prevent vulnerabilities during application development.</a:t>
            </a:r>
          </a:p>
          <a:p>
            <a:pPr lvl="1"/>
            <a:r>
              <a:rPr lang="en-US" b="1" dirty="0"/>
              <a:t>API Security</a:t>
            </a:r>
            <a:r>
              <a:rPr lang="en-US" dirty="0"/>
              <a:t>: Securing APIs through proper authentication, encryption, and rate-limiting.</a:t>
            </a:r>
          </a:p>
        </p:txBody>
      </p:sp>
    </p:spTree>
    <p:extLst>
      <p:ext uri="{BB962C8B-B14F-4D97-AF65-F5344CB8AC3E}">
        <p14:creationId xmlns:p14="http://schemas.microsoft.com/office/powerpoint/2010/main" val="30612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Security and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Data Privacy and Security </a:t>
            </a:r>
            <a:r>
              <a:rPr lang="en-US" b="1" dirty="0" smtClean="0"/>
              <a:t>Issues:</a:t>
            </a:r>
            <a:endParaRPr lang="en-US" b="1" dirty="0"/>
          </a:p>
          <a:p>
            <a:pPr lvl="1"/>
            <a:r>
              <a:rPr lang="en-US" b="1" dirty="0"/>
              <a:t>Data Encryption</a:t>
            </a:r>
            <a:r>
              <a:rPr lang="en-US" dirty="0"/>
              <a:t>: Data should be encrypted both at rest and in transit to prevent unauthorized access.</a:t>
            </a:r>
          </a:p>
          <a:p>
            <a:pPr lvl="1"/>
            <a:r>
              <a:rPr lang="en-US" b="1" dirty="0"/>
              <a:t>Data Integrity</a:t>
            </a:r>
            <a:r>
              <a:rPr lang="en-US" dirty="0"/>
              <a:t>: Mechanisms like hashing and checksums ensure that data has not been tampered with.</a:t>
            </a:r>
          </a:p>
          <a:p>
            <a:pPr lvl="1"/>
            <a:r>
              <a:rPr lang="en-US" b="1" dirty="0"/>
              <a:t>Data Availability</a:t>
            </a:r>
            <a:r>
              <a:rPr lang="en-US" dirty="0"/>
              <a:t>: Ensure that data is available when needed by implementing redundancy, backups, and disaster recovery plans.</a:t>
            </a:r>
          </a:p>
          <a:p>
            <a:pPr lvl="1"/>
            <a:r>
              <a:rPr lang="en-US" b="1" dirty="0"/>
              <a:t>Data Residency</a:t>
            </a:r>
            <a:r>
              <a:rPr lang="en-US" dirty="0"/>
              <a:t>: The physical location of where data is stored is often regulated by legal or compliance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3960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Service </a:t>
            </a:r>
            <a:r>
              <a:rPr lang="en-IN" dirty="0" smtClean="0"/>
              <a:t>Level Agreements </a:t>
            </a:r>
            <a:r>
              <a:rPr lang="en-IN" dirty="0"/>
              <a:t>(SLAs)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one SLA </a:t>
            </a:r>
            <a:r>
              <a:rPr lang="en-US" dirty="0"/>
              <a:t>may state that the application’s server machine will be available for 99.9</a:t>
            </a:r>
            <a:r>
              <a:rPr lang="en-US" dirty="0" smtClean="0"/>
              <a:t>% of </a:t>
            </a:r>
            <a:r>
              <a:rPr lang="en-US" dirty="0"/>
              <a:t>the key business hours of the application’s end users, also called core time</a:t>
            </a:r>
            <a:r>
              <a:rPr lang="en-US" dirty="0" smtClean="0"/>
              <a:t>, and </a:t>
            </a:r>
            <a:r>
              <a:rPr lang="en-US" dirty="0"/>
              <a:t>85% of the non-core time. </a:t>
            </a:r>
            <a:endParaRPr lang="en-US" dirty="0" smtClean="0"/>
          </a:p>
          <a:p>
            <a:r>
              <a:rPr lang="en-US" dirty="0" smtClean="0"/>
              <a:t>Another </a:t>
            </a:r>
            <a:r>
              <a:rPr lang="en-US" dirty="0"/>
              <a:t>SLA may state that the service </a:t>
            </a:r>
            <a:r>
              <a:rPr lang="en-US" dirty="0" smtClean="0"/>
              <a:t>provider would </a:t>
            </a:r>
            <a:r>
              <a:rPr lang="en-US" dirty="0"/>
              <a:t>respond to a reported issue in less than 10 minutes during the core time</a:t>
            </a:r>
            <a:r>
              <a:rPr lang="en-US" dirty="0" smtClean="0"/>
              <a:t>, but </a:t>
            </a:r>
            <a:r>
              <a:rPr lang="en-US" dirty="0"/>
              <a:t>would respond in one hour during non-core time.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SLAs are </a:t>
            </a:r>
            <a:r>
              <a:rPr lang="en-US" dirty="0" smtClean="0"/>
              <a:t>known as </a:t>
            </a:r>
            <a:r>
              <a:rPr lang="en-US" dirty="0"/>
              <a:t>the infrastructure SLAs, and the infrastructure service providers </a:t>
            </a:r>
            <a:r>
              <a:rPr lang="en-US" dirty="0" smtClean="0"/>
              <a:t>are known </a:t>
            </a:r>
            <a:r>
              <a:rPr lang="en-US" dirty="0"/>
              <a:t>as </a:t>
            </a:r>
            <a:r>
              <a:rPr lang="en-US" b="1" dirty="0"/>
              <a:t>Application Service Providers (ASPs)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7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Security and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Jurisdictional Issues Raised by Data </a:t>
            </a:r>
            <a:r>
              <a:rPr lang="en-US" b="1" dirty="0" smtClean="0"/>
              <a:t>Location:</a:t>
            </a:r>
            <a:endParaRPr lang="en-US" b="1" dirty="0"/>
          </a:p>
          <a:p>
            <a:pPr lvl="1"/>
            <a:r>
              <a:rPr lang="en-US" b="1" dirty="0"/>
              <a:t>Data Sovereignty</a:t>
            </a:r>
            <a:r>
              <a:rPr lang="en-US" dirty="0"/>
              <a:t>: Data stored in one jurisdiction may be subject to the laws of that country, even if the company resides elsewhere (e.g., GDPR in Europe).</a:t>
            </a:r>
          </a:p>
          <a:p>
            <a:pPr lvl="1"/>
            <a:r>
              <a:rPr lang="en-US" b="1" dirty="0"/>
              <a:t>Cross-border Data Transfers</a:t>
            </a:r>
            <a:r>
              <a:rPr lang="en-US" dirty="0"/>
              <a:t>: Different countries have varying regulations about where data can be stored and transferred, affecting global cloud deployments.</a:t>
            </a:r>
          </a:p>
          <a:p>
            <a:pPr lvl="1"/>
            <a:r>
              <a:rPr lang="en-US" b="1" dirty="0"/>
              <a:t>Cloud Providers and Legal Compliance</a:t>
            </a:r>
            <a:r>
              <a:rPr lang="en-US" dirty="0"/>
              <a:t>: Cloud providers must adhere to local regulations, and customers must ensure that they choose providers compliant with their jurisdiction's laws.</a:t>
            </a:r>
          </a:p>
        </p:txBody>
      </p:sp>
    </p:spTree>
    <p:extLst>
      <p:ext uri="{BB962C8B-B14F-4D97-AF65-F5344CB8AC3E}">
        <p14:creationId xmlns:p14="http://schemas.microsoft.com/office/powerpoint/2010/main" val="17879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Identity &amp; Access Management (IAM)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Ensuring </a:t>
            </a:r>
            <a:r>
              <a:rPr lang="en-US" dirty="0"/>
              <a:t>that only authorized users have access to specific cloud resources.</a:t>
            </a:r>
          </a:p>
          <a:p>
            <a:r>
              <a:rPr lang="en-US" b="1" dirty="0"/>
              <a:t>Key Concepts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Multi-Factor Authentication (MFA)</a:t>
            </a:r>
            <a:r>
              <a:rPr lang="en-US" dirty="0"/>
              <a:t>: Adds an extra layer of security by requiring users to provide multiple forms of authentication (e.g., password and one-time code).</a:t>
            </a:r>
          </a:p>
          <a:p>
            <a:pPr lvl="1"/>
            <a:r>
              <a:rPr lang="en-US" b="1" dirty="0"/>
              <a:t>Role-based Access Control (RBAC)</a:t>
            </a:r>
            <a:r>
              <a:rPr lang="en-US" dirty="0"/>
              <a:t>: Users are granted permissions based on their role within an organization, ensuring that they only access what they need.</a:t>
            </a:r>
          </a:p>
          <a:p>
            <a:pPr lvl="1"/>
            <a:r>
              <a:rPr lang="en-US" b="1" dirty="0"/>
              <a:t>Identity Federation</a:t>
            </a:r>
            <a:r>
              <a:rPr lang="en-US" dirty="0"/>
              <a:t>: Integrating identity management systems across multiple platforms (e.g., integrating an on-premises Active Directory with cloud services).</a:t>
            </a:r>
          </a:p>
          <a:p>
            <a:pPr lvl="1"/>
            <a:r>
              <a:rPr lang="en-US" b="1" dirty="0"/>
              <a:t>Single Sign-On (SSO)</a:t>
            </a:r>
            <a:r>
              <a:rPr lang="en-US" dirty="0"/>
              <a:t>: Allows users to access multiple cloud services with a single set of login credentials.</a:t>
            </a:r>
          </a:p>
        </p:txBody>
      </p:sp>
    </p:spTree>
    <p:extLst>
      <p:ext uri="{BB962C8B-B14F-4D97-AF65-F5344CB8AC3E}">
        <p14:creationId xmlns:p14="http://schemas.microsoft.com/office/powerpoint/2010/main" val="1991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/>
          </a:bodyPr>
          <a:lstStyle/>
          <a:p>
            <a:r>
              <a:rPr lang="en-US" b="1" dirty="0"/>
              <a:t>Principle of Least Privilege</a:t>
            </a:r>
            <a:r>
              <a:rPr lang="en-US" dirty="0"/>
              <a:t>: Users and systems should be granted the minimum level of access necessary to perform their tasks.</a:t>
            </a:r>
          </a:p>
          <a:p>
            <a:r>
              <a:rPr lang="en-US" b="1" dirty="0"/>
              <a:t>Cloud Security Groups</a:t>
            </a:r>
            <a:r>
              <a:rPr lang="en-US" dirty="0"/>
              <a:t>: Used to define what resources can communicate with each other within a cloud environment.</a:t>
            </a:r>
          </a:p>
          <a:p>
            <a:r>
              <a:rPr lang="en-US" b="1" dirty="0"/>
              <a:t>Access Policies</a:t>
            </a:r>
            <a:r>
              <a:rPr lang="en-US" dirty="0"/>
              <a:t>: Defined rules that determine what actions a user or system can take within a cloud environment.</a:t>
            </a:r>
          </a:p>
        </p:txBody>
      </p:sp>
    </p:spTree>
    <p:extLst>
      <p:ext uri="{BB962C8B-B14F-4D97-AF65-F5344CB8AC3E}">
        <p14:creationId xmlns:p14="http://schemas.microsoft.com/office/powerpoint/2010/main" val="16005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Trust, Reputation,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Trust</a:t>
            </a:r>
            <a:r>
              <a:rPr lang="en-US" dirty="0"/>
              <a:t>: Trust is built between cloud providers and customers through clear SLAs, adherence to compliance standards, and transparent security practices.</a:t>
            </a:r>
          </a:p>
          <a:p>
            <a:r>
              <a:rPr lang="en-US" b="1" dirty="0"/>
              <a:t>Reputation</a:t>
            </a:r>
            <a:r>
              <a:rPr lang="en-US" dirty="0"/>
              <a:t>: A cloud provider’s reputation depends on its track record for uptime, security, and handling of sensitive data. A single breach or failure can damage trust significantly.</a:t>
            </a:r>
          </a:p>
          <a:p>
            <a:r>
              <a:rPr lang="en-US" b="1" dirty="0"/>
              <a:t>Risk</a:t>
            </a:r>
            <a:r>
              <a:rPr lang="en-US" dirty="0"/>
              <a:t>: Security risks include data breaches, insider threats, loss of data, and service outages. Managing risk involves identifying vulnerabilities and implementing appropriate controls.</a:t>
            </a:r>
          </a:p>
        </p:txBody>
      </p:sp>
    </p:spTree>
    <p:extLst>
      <p:ext uri="{BB962C8B-B14F-4D97-AF65-F5344CB8AC3E}">
        <p14:creationId xmlns:p14="http://schemas.microsoft.com/office/powerpoint/2010/main" val="10220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Authentication in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Authentication </a:t>
            </a:r>
            <a:r>
              <a:rPr lang="en-US" b="1" dirty="0"/>
              <a:t>Mechanisms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Username and Password</a:t>
            </a:r>
            <a:r>
              <a:rPr lang="en-US" dirty="0"/>
              <a:t>: The most basic form of authentication, but not sufficient alone for strong security.</a:t>
            </a:r>
          </a:p>
          <a:p>
            <a:pPr lvl="1"/>
            <a:r>
              <a:rPr lang="en-US" b="1" dirty="0"/>
              <a:t>OAuth</a:t>
            </a:r>
            <a:r>
              <a:rPr lang="en-US" dirty="0"/>
              <a:t>: A protocol that allows third-party applications to access user information without exposing user credentials.</a:t>
            </a:r>
          </a:p>
          <a:p>
            <a:pPr lvl="1"/>
            <a:r>
              <a:rPr lang="en-US" b="1" dirty="0"/>
              <a:t>SAML (Security Assertion Markup Language)</a:t>
            </a:r>
            <a:r>
              <a:rPr lang="en-US" dirty="0"/>
              <a:t>: A standard for federated identity management and single sign-on.</a:t>
            </a:r>
          </a:p>
          <a:p>
            <a:pPr lvl="1"/>
            <a:r>
              <a:rPr lang="en-US" b="1" dirty="0"/>
              <a:t>Biometrics</a:t>
            </a:r>
            <a:r>
              <a:rPr lang="en-US" dirty="0"/>
              <a:t>: Fingerprints, face recognition, and other biometric data can be used for cloud authentication.</a:t>
            </a:r>
          </a:p>
          <a:p>
            <a:r>
              <a:rPr lang="en-US" b="1" dirty="0"/>
              <a:t>Challenges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Managing identities across different cloud environments (multi-cloud).</a:t>
            </a:r>
          </a:p>
          <a:p>
            <a:pPr lvl="1"/>
            <a:r>
              <a:rPr lang="en-US" dirty="0"/>
              <a:t>Ensuring that authentication protocols are secure, scalable, and not easily compromised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Client Access in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User Interfaces</a:t>
            </a:r>
            <a:r>
              <a:rPr lang="en-US" dirty="0"/>
              <a:t>: Clients access cloud services through web browsers, APIs, or dedicated software applications.</a:t>
            </a:r>
          </a:p>
          <a:p>
            <a:r>
              <a:rPr lang="en-US" b="1" dirty="0"/>
              <a:t>Secure Client Access</a:t>
            </a:r>
            <a:r>
              <a:rPr lang="en-US" dirty="0"/>
              <a:t>: Requires encryption (SSL/TLS), robust authentication, and proper endpoint security.</a:t>
            </a:r>
          </a:p>
          <a:p>
            <a:r>
              <a:rPr lang="en-US" b="1" dirty="0"/>
              <a:t>Access Devices</a:t>
            </a:r>
            <a:r>
              <a:rPr lang="en-US" dirty="0"/>
              <a:t>: Clients can access cloud services through desktops, laptops, smartphones, or tablets. Each type of device introduces specific security considerations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Cloud Contracting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Service Level Agreements (SLAs)</a:t>
            </a:r>
            <a:r>
              <a:rPr lang="en-US" dirty="0"/>
              <a:t>: As discussed earlier, SLAs are central to cloud contracts, defining performance, availability, and liability.</a:t>
            </a:r>
          </a:p>
          <a:p>
            <a:r>
              <a:rPr lang="en-US" b="1" dirty="0"/>
              <a:t>Vendor Lock-In</a:t>
            </a:r>
            <a:r>
              <a:rPr lang="en-US" dirty="0"/>
              <a:t>: Customers should be aware of the risks of vendor lock-in, where moving data or applications between cloud providers can be difficult or costly.</a:t>
            </a:r>
          </a:p>
          <a:p>
            <a:r>
              <a:rPr lang="en-US" b="1" dirty="0"/>
              <a:t>Termination Clauses</a:t>
            </a:r>
            <a:r>
              <a:rPr lang="en-US" dirty="0"/>
              <a:t>: Cloud contracts should include provisions for data return or deletion upon termination of the contract to avoid data loss or compromise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Commercial and Business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Cost Optimization</a:t>
            </a:r>
            <a:r>
              <a:rPr lang="en-US" dirty="0"/>
              <a:t>: Cloud pricing models (e.g., pay-as-you-go) help businesses manage costs, but organizations should monitor cloud resource usage to prevent overspending.</a:t>
            </a:r>
          </a:p>
          <a:p>
            <a:r>
              <a:rPr lang="en-US" b="1" dirty="0"/>
              <a:t>Compliance</a:t>
            </a:r>
            <a:r>
              <a:rPr lang="en-US" dirty="0"/>
              <a:t>: Cloud providers must comply with regulatory standards (GDPR, HIPAA, etc.) that impact businesses depending on their industry and region.</a:t>
            </a:r>
          </a:p>
          <a:p>
            <a:r>
              <a:rPr lang="en-US" b="1" dirty="0"/>
              <a:t>Data Portability</a:t>
            </a:r>
            <a:r>
              <a:rPr lang="en-US" dirty="0"/>
              <a:t>: Organizations must ensure that they can move their data and services across platforms or providers without significant operational disruptions.</a:t>
            </a:r>
          </a:p>
          <a:p>
            <a:r>
              <a:rPr lang="en-US" b="1" dirty="0"/>
              <a:t>Vendor Relationships</a:t>
            </a:r>
            <a:r>
              <a:rPr lang="en-US" dirty="0"/>
              <a:t>: Maintaining a healthy relationship with the cloud vendor is crucial for negotiating service terms, addressing issues, and adapting to evolving business needs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Service </a:t>
            </a:r>
            <a:r>
              <a:rPr lang="en-IN" dirty="0" smtClean="0"/>
              <a:t>Level Agreements </a:t>
            </a:r>
            <a:r>
              <a:rPr lang="en-IN" dirty="0"/>
              <a:t>(SLAs)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083" t="15185" r="14584" b="21852"/>
          <a:stretch/>
        </p:blipFill>
        <p:spPr>
          <a:xfrm>
            <a:off x="381000" y="1417638"/>
            <a:ext cx="8382000" cy="490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Service </a:t>
            </a:r>
            <a:r>
              <a:rPr lang="en-IN" dirty="0" smtClean="0"/>
              <a:t>Level Agreements </a:t>
            </a:r>
            <a:r>
              <a:rPr lang="en-IN" dirty="0"/>
              <a:t>(SLAs)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/>
          </a:bodyPr>
          <a:lstStyle/>
          <a:p>
            <a:r>
              <a:rPr lang="en-US" dirty="0"/>
              <a:t>Traditionally, load balancing techniques and admission control </a:t>
            </a:r>
            <a:r>
              <a:rPr lang="en-US" dirty="0" smtClean="0"/>
              <a:t>mechanisms have </a:t>
            </a:r>
            <a:r>
              <a:rPr lang="en-US" dirty="0"/>
              <a:t>been used to provide guaranteed quality of service (</a:t>
            </a:r>
            <a:r>
              <a:rPr lang="en-US" dirty="0" err="1"/>
              <a:t>QoS</a:t>
            </a:r>
            <a:r>
              <a:rPr lang="en-US" dirty="0"/>
              <a:t>) for hosted </a:t>
            </a:r>
            <a:r>
              <a:rPr lang="en-US" dirty="0" smtClean="0"/>
              <a:t>web applications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mechanisms can be viewed as the first attempt </a:t>
            </a:r>
            <a:r>
              <a:rPr lang="en-US" dirty="0" smtClean="0"/>
              <a:t>towards managing </a:t>
            </a:r>
            <a:r>
              <a:rPr lang="en-US" dirty="0"/>
              <a:t>the </a:t>
            </a:r>
            <a:r>
              <a:rPr lang="en-US" b="1" dirty="0" smtClean="0"/>
              <a:t>SLOs (Service Level Objectives)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9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TYPES OF </a:t>
            </a:r>
            <a:r>
              <a:rPr lang="en-IN" dirty="0" smtClean="0"/>
              <a:t>Service Level Agreements </a:t>
            </a:r>
            <a:r>
              <a:rPr lang="en-IN" dirty="0"/>
              <a:t>(SLAs)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Service-level agreement provides a framework within which both seller </a:t>
            </a:r>
            <a:r>
              <a:rPr lang="en-US" dirty="0" smtClean="0"/>
              <a:t>and buyer </a:t>
            </a:r>
            <a:r>
              <a:rPr lang="en-US" dirty="0"/>
              <a:t>of a service can pursue a profitable service business relationship. </a:t>
            </a:r>
            <a:endParaRPr lang="en-US" dirty="0" smtClean="0"/>
          </a:p>
          <a:p>
            <a:r>
              <a:rPr lang="en-US" dirty="0" smtClean="0"/>
              <a:t>It outlines </a:t>
            </a:r>
            <a:r>
              <a:rPr lang="en-US" dirty="0"/>
              <a:t>the broad understanding between the service provider and the </a:t>
            </a:r>
            <a:r>
              <a:rPr lang="en-US" dirty="0" smtClean="0"/>
              <a:t>service consumer </a:t>
            </a:r>
            <a:r>
              <a:rPr lang="en-US" dirty="0"/>
              <a:t>for conducting business and forms the basis for </a:t>
            </a:r>
            <a:r>
              <a:rPr lang="en-US" dirty="0" smtClean="0"/>
              <a:t>maintaining a mutually </a:t>
            </a:r>
            <a:r>
              <a:rPr lang="en-US" dirty="0"/>
              <a:t>beneficial relationship.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a legal perspective, the necessary </a:t>
            </a:r>
            <a:r>
              <a:rPr lang="en-US" dirty="0" smtClean="0"/>
              <a:t>terms and </a:t>
            </a:r>
            <a:r>
              <a:rPr lang="en-US" dirty="0"/>
              <a:t>conditions that bind the service provider to provide services continually </a:t>
            </a:r>
            <a:r>
              <a:rPr lang="en-US" dirty="0" smtClean="0"/>
              <a:t>to the </a:t>
            </a:r>
            <a:r>
              <a:rPr lang="en-US" dirty="0"/>
              <a:t>service consumer are formally defined in SLA.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TYPES OF </a:t>
            </a:r>
            <a:r>
              <a:rPr lang="en-IN" dirty="0" smtClean="0"/>
              <a:t>Service Level Agreements </a:t>
            </a:r>
            <a:r>
              <a:rPr lang="en-IN" dirty="0"/>
              <a:t>(SLAs)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/>
          </a:bodyPr>
          <a:lstStyle/>
          <a:p>
            <a:r>
              <a:rPr lang="en-US" dirty="0"/>
              <a:t>SLA can be modeled using </a:t>
            </a:r>
            <a:r>
              <a:rPr lang="en-US" b="1" dirty="0"/>
              <a:t>web service-level agreement (WSLA)</a:t>
            </a:r>
            <a:r>
              <a:rPr lang="en-US" dirty="0"/>
              <a:t> </a:t>
            </a:r>
            <a:r>
              <a:rPr lang="en-US" dirty="0" smtClean="0"/>
              <a:t>language specification. </a:t>
            </a:r>
          </a:p>
          <a:p>
            <a:r>
              <a:rPr lang="en-US" dirty="0" smtClean="0"/>
              <a:t>Although </a:t>
            </a:r>
            <a:r>
              <a:rPr lang="en-US" dirty="0"/>
              <a:t>WSLA is intended for web-service-based applications</a:t>
            </a:r>
            <a:r>
              <a:rPr lang="en-US" dirty="0" smtClean="0"/>
              <a:t>, it </a:t>
            </a:r>
            <a:r>
              <a:rPr lang="en-US" dirty="0"/>
              <a:t>is equally applicable for hosting of applications. </a:t>
            </a:r>
            <a:endParaRPr lang="en-US" dirty="0" smtClean="0"/>
          </a:p>
          <a:p>
            <a:r>
              <a:rPr lang="en-US" dirty="0" smtClean="0"/>
              <a:t>Service-level </a:t>
            </a:r>
            <a:r>
              <a:rPr lang="en-US" dirty="0"/>
              <a:t>parameter</a:t>
            </a:r>
            <a:r>
              <a:rPr lang="en-US" dirty="0" smtClean="0"/>
              <a:t>, metric</a:t>
            </a:r>
            <a:r>
              <a:rPr lang="en-US" dirty="0"/>
              <a:t>, function, measurement directive, service-level objective, </a:t>
            </a:r>
            <a:r>
              <a:rPr lang="en-US" dirty="0" smtClean="0"/>
              <a:t>and penalty </a:t>
            </a:r>
            <a:r>
              <a:rPr lang="en-US" dirty="0"/>
              <a:t>are some of the important components of </a:t>
            </a:r>
            <a:r>
              <a:rPr lang="en-US" dirty="0" smtClean="0"/>
              <a:t>WSLA.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3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TYPES OF </a:t>
            </a:r>
            <a:r>
              <a:rPr lang="en-IN" dirty="0" smtClean="0"/>
              <a:t>Service Level Agreements </a:t>
            </a:r>
            <a:r>
              <a:rPr lang="en-IN" dirty="0"/>
              <a:t>(SLAs)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two types of SLAs from the perspective of application hosting. </a:t>
            </a:r>
          </a:p>
          <a:p>
            <a:pPr lvl="1"/>
            <a:r>
              <a:rPr lang="en-US" b="1" dirty="0"/>
              <a:t>Infrastructure </a:t>
            </a:r>
            <a:r>
              <a:rPr lang="en-US" b="1" dirty="0" smtClean="0"/>
              <a:t>SLA: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infrastructure provider manages and offers </a:t>
            </a:r>
            <a:r>
              <a:rPr lang="en-US" dirty="0" smtClean="0"/>
              <a:t>guarantees on </a:t>
            </a:r>
            <a:r>
              <a:rPr lang="en-US" dirty="0"/>
              <a:t>availability of the infrastructure, namely, server machine, power</a:t>
            </a:r>
            <a:r>
              <a:rPr lang="en-US" dirty="0" smtClean="0"/>
              <a:t>, network </a:t>
            </a:r>
            <a:r>
              <a:rPr lang="en-US" dirty="0"/>
              <a:t>connectivity, and so on. </a:t>
            </a:r>
            <a:endParaRPr lang="en-US" dirty="0" smtClean="0"/>
          </a:p>
          <a:p>
            <a:pPr lvl="2"/>
            <a:r>
              <a:rPr lang="en-US" dirty="0" smtClean="0"/>
              <a:t>Enterprises </a:t>
            </a:r>
            <a:r>
              <a:rPr lang="en-US" dirty="0"/>
              <a:t>manage themselves, their </a:t>
            </a:r>
            <a:r>
              <a:rPr lang="en-US" dirty="0" smtClean="0"/>
              <a:t>applications that </a:t>
            </a:r>
            <a:r>
              <a:rPr lang="en-US" dirty="0"/>
              <a:t>are deployed on these server machines.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machines are leased </a:t>
            </a:r>
            <a:r>
              <a:rPr lang="en-US" dirty="0" smtClean="0"/>
              <a:t>to the </a:t>
            </a:r>
            <a:r>
              <a:rPr lang="en-US" dirty="0"/>
              <a:t>customers and are isolated from machines of other customers. </a:t>
            </a:r>
            <a:endParaRPr lang="en-US" dirty="0" smtClean="0"/>
          </a:p>
          <a:p>
            <a:pPr lvl="2"/>
            <a:r>
              <a:rPr lang="en-US" dirty="0" smtClean="0"/>
              <a:t>In such dedicated </a:t>
            </a:r>
            <a:r>
              <a:rPr lang="en-US" dirty="0"/>
              <a:t>hosting environments, a practical example of service-level </a:t>
            </a:r>
            <a:r>
              <a:rPr lang="en-US" dirty="0" smtClean="0"/>
              <a:t>guarantees offered </a:t>
            </a:r>
            <a:r>
              <a:rPr lang="en-US" dirty="0"/>
              <a:t>by infrastructure </a:t>
            </a:r>
            <a:r>
              <a:rPr lang="en-US" dirty="0" smtClean="0"/>
              <a:t>providers.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TYPES OF </a:t>
            </a:r>
            <a:r>
              <a:rPr lang="en-IN" dirty="0" smtClean="0"/>
              <a:t>Service Level Agreements </a:t>
            </a:r>
            <a:r>
              <a:rPr lang="en-IN" dirty="0"/>
              <a:t>(SLAs)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Application </a:t>
            </a:r>
            <a:r>
              <a:rPr lang="en-US" b="1" dirty="0" smtClean="0"/>
              <a:t>SLA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the application co-location hosting model, the </a:t>
            </a:r>
            <a:r>
              <a:rPr lang="en-US" dirty="0" smtClean="0"/>
              <a:t>server capacity </a:t>
            </a:r>
            <a:r>
              <a:rPr lang="en-US" dirty="0"/>
              <a:t>is available to the applications based solely on their resource demands.</a:t>
            </a:r>
          </a:p>
          <a:p>
            <a:pPr lvl="2"/>
            <a:r>
              <a:rPr lang="en-US" dirty="0"/>
              <a:t>Hence, the service providers are flexible in allocating and </a:t>
            </a:r>
            <a:r>
              <a:rPr lang="en-US" dirty="0" smtClean="0"/>
              <a:t>de-allocating computing </a:t>
            </a:r>
            <a:r>
              <a:rPr lang="en-US" dirty="0"/>
              <a:t>resources among the co-located applications. </a:t>
            </a:r>
            <a:endParaRPr lang="en-US" dirty="0" smtClean="0"/>
          </a:p>
          <a:p>
            <a:pPr lvl="2"/>
            <a:r>
              <a:rPr lang="en-US" dirty="0" smtClean="0"/>
              <a:t>Therefore</a:t>
            </a:r>
            <a:r>
              <a:rPr lang="en-US" dirty="0"/>
              <a:t>, the </a:t>
            </a:r>
            <a:r>
              <a:rPr lang="en-US" dirty="0" smtClean="0"/>
              <a:t>service </a:t>
            </a:r>
            <a:r>
              <a:rPr lang="en-US" dirty="0"/>
              <a:t>providers are also responsible for ensuring to meet their customer’s application SLOs. </a:t>
            </a:r>
            <a:endParaRPr lang="en-US" dirty="0" smtClean="0"/>
          </a:p>
          <a:p>
            <a:pPr lvl="2"/>
            <a:r>
              <a:rPr lang="en-US" dirty="0"/>
              <a:t>For example, an enterprise can have the following application SLA with a service provider for one of its application.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2998</Words>
  <Application>Microsoft Office PowerPoint</Application>
  <PresentationFormat>On-screen Show (4:3)</PresentationFormat>
  <Paragraphs>205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Unit 05 Service Management in Cloud Computing &amp; Cloud Security</vt:lpstr>
      <vt:lpstr>Service Level Agreements (SLAs)</vt:lpstr>
      <vt:lpstr>Service Level Agreements (SLAs)</vt:lpstr>
      <vt:lpstr>Service Level Agreements (SLAs)</vt:lpstr>
      <vt:lpstr>Service Level Agreements (SLAs)</vt:lpstr>
      <vt:lpstr>TYPES OF Service Level Agreements (SLAs)</vt:lpstr>
      <vt:lpstr>TYPES OF Service Level Agreements (SLAs)</vt:lpstr>
      <vt:lpstr>TYPES OF Service Level Agreements (SLAs)</vt:lpstr>
      <vt:lpstr>TYPES OF Service Level Agreements (SLAs)</vt:lpstr>
      <vt:lpstr>TYPES OF Service Level Agreements (SLAs)</vt:lpstr>
      <vt:lpstr>Challenges OF Service Level Agreements (SLAs)</vt:lpstr>
      <vt:lpstr>LIFE CYCLE OF SLA</vt:lpstr>
      <vt:lpstr>SLA MANAGEMENT IN CLOUD</vt:lpstr>
      <vt:lpstr>SLA</vt:lpstr>
      <vt:lpstr>SLA</vt:lpstr>
      <vt:lpstr>SLA</vt:lpstr>
      <vt:lpstr>Service Level Agreements (SLAs)</vt:lpstr>
      <vt:lpstr>Billing &amp; Accounting in Cloud Computing</vt:lpstr>
      <vt:lpstr>Comparing Scaling Hardware: Traditional vs. Cloud</vt:lpstr>
      <vt:lpstr>Economics of Scaling: Benefitting Enormously</vt:lpstr>
      <vt:lpstr>Managing Data: Looking at Data</vt:lpstr>
      <vt:lpstr>Scalability &amp; Cloud Services</vt:lpstr>
      <vt:lpstr>Databases &amp; Data Stores in the Cloud</vt:lpstr>
      <vt:lpstr>Large Scale Data Processing in Cloud</vt:lpstr>
      <vt:lpstr>Cloud Security</vt:lpstr>
      <vt:lpstr>Infrastructure Security</vt:lpstr>
      <vt:lpstr>Infrastructure Security</vt:lpstr>
      <vt:lpstr>Infrastructure Security</vt:lpstr>
      <vt:lpstr>Data Security and Storage</vt:lpstr>
      <vt:lpstr>Data Security and Storage</vt:lpstr>
      <vt:lpstr>Identity &amp; Access Management (IAM)</vt:lpstr>
      <vt:lpstr>Access Control</vt:lpstr>
      <vt:lpstr>Trust, Reputation, Risk</vt:lpstr>
      <vt:lpstr>Authentication in Cloud Computing</vt:lpstr>
      <vt:lpstr>Client Access in Cloud</vt:lpstr>
      <vt:lpstr>Cloud Contracting Model</vt:lpstr>
      <vt:lpstr>Commercial and Business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01 Computer and Network Security</dc:title>
  <dc:creator>Windows8.1</dc:creator>
  <cp:lastModifiedBy>DYP</cp:lastModifiedBy>
  <cp:revision>598</cp:revision>
  <dcterms:created xsi:type="dcterms:W3CDTF">2006-08-16T00:00:00Z</dcterms:created>
  <dcterms:modified xsi:type="dcterms:W3CDTF">2024-09-25T06:28:58Z</dcterms:modified>
</cp:coreProperties>
</file>