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24C17-9DF7-4DCD-BB3F-2882C17DC0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</a:t>
            </a:r>
            <a:r>
              <a:rPr lang="en-US" dirty="0"/>
              <a:t>06 Case study on Open Source and Commercial Clouds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Foundry (Open Source Cloud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Use Case:</a:t>
            </a:r>
          </a:p>
          <a:p>
            <a:pPr lvl="1"/>
            <a:r>
              <a:rPr lang="en-US" b="1" dirty="0"/>
              <a:t>Comcast</a:t>
            </a:r>
            <a:r>
              <a:rPr lang="en-US" dirty="0"/>
              <a:t>: Uses Cloud Foundry to build and deploy </a:t>
            </a:r>
            <a:r>
              <a:rPr lang="en-US" dirty="0" err="1"/>
              <a:t>microservices</a:t>
            </a:r>
            <a:r>
              <a:rPr lang="en-US" dirty="0"/>
              <a:t>-based applications with faster time-to-market and automated scaling.</a:t>
            </a:r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Freedom to deploy across multiple cloud platforms (no vendor lock-in).</a:t>
            </a:r>
          </a:p>
          <a:p>
            <a:pPr lvl="1"/>
            <a:r>
              <a:rPr lang="en-US" dirty="0"/>
              <a:t>Rapid application deployment, ideal for developers focused on agile development.</a:t>
            </a:r>
          </a:p>
          <a:p>
            <a:pPr lvl="1"/>
            <a:r>
              <a:rPr lang="en-US" dirty="0"/>
              <a:t>Strong community support and active contributions to the platform.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Requires expertise to set up and maintain (not as user-friendly as commercial solutions).</a:t>
            </a:r>
          </a:p>
          <a:p>
            <a:pPr lvl="1"/>
            <a:r>
              <a:rPr lang="en-US" dirty="0"/>
              <a:t>Limited to the PaaS model, so lacks broader IaaS features like raw compute and storage.</a:t>
            </a:r>
          </a:p>
        </p:txBody>
      </p:sp>
    </p:spTree>
    <p:extLst>
      <p:ext uri="{BB962C8B-B14F-4D97-AF65-F5344CB8AC3E}">
        <p14:creationId xmlns:p14="http://schemas.microsoft.com/office/powerpoint/2010/main" val="31374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OpenStack (Open Source Cloud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OpenStack</a:t>
            </a:r>
            <a:r>
              <a:rPr lang="en-US" dirty="0"/>
              <a:t> is an open-source IaaS platform designed for creating private and public clouds.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cloud infrastructure components like compute, storage, and networking, allowing organizations to build their own cloud environments.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b="1" dirty="0"/>
              <a:t>Modular Architecture</a:t>
            </a:r>
            <a:r>
              <a:rPr lang="en-US" dirty="0"/>
              <a:t>: Consists of several independent components (e.g., Nova for compute, Swift for storage, Neutron for networking), offering great flexibility.</a:t>
            </a:r>
          </a:p>
          <a:p>
            <a:pPr lvl="1"/>
            <a:r>
              <a:rPr lang="en-US" b="1" dirty="0"/>
              <a:t>Private Cloud</a:t>
            </a:r>
            <a:r>
              <a:rPr lang="en-US" dirty="0"/>
              <a:t>: Popular for enterprises looking to deploy and manage their own private cloud with complete control over the infrastructure.</a:t>
            </a:r>
          </a:p>
          <a:p>
            <a:pPr lvl="1"/>
            <a:r>
              <a:rPr lang="en-US" b="1" dirty="0"/>
              <a:t>Multi-tenant Support</a:t>
            </a:r>
            <a:r>
              <a:rPr lang="en-US" dirty="0"/>
              <a:t>: Designed to support multiple tenants with isolation for security and performance.</a:t>
            </a:r>
          </a:p>
          <a:p>
            <a:pPr lvl="1"/>
            <a:r>
              <a:rPr lang="en-US" b="1" dirty="0"/>
              <a:t>Integration</a:t>
            </a:r>
            <a:r>
              <a:rPr lang="en-US" dirty="0"/>
              <a:t>: Can integrate with different virtualization technologies, including KVM and VMware.</a:t>
            </a:r>
          </a:p>
        </p:txBody>
      </p:sp>
    </p:spTree>
    <p:extLst>
      <p:ext uri="{BB962C8B-B14F-4D97-AF65-F5344CB8AC3E}">
        <p14:creationId xmlns:p14="http://schemas.microsoft.com/office/powerpoint/2010/main" val="38028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OpenStack (Open Source Cloud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 Case:</a:t>
            </a:r>
          </a:p>
          <a:p>
            <a:pPr lvl="1"/>
            <a:r>
              <a:rPr lang="en-US" b="1" dirty="0"/>
              <a:t>CERN</a:t>
            </a:r>
            <a:r>
              <a:rPr lang="en-US" dirty="0"/>
              <a:t>: Uses OpenStack to manage its large-scale infrastructure for scientific research, providing a flexible and scalable cloud environment.</a:t>
            </a:r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Full control over cloud infrastructure.</a:t>
            </a:r>
          </a:p>
          <a:p>
            <a:pPr lvl="1"/>
            <a:r>
              <a:rPr lang="en-US" dirty="0"/>
              <a:t>Highly customizable with no vendor lock-in.</a:t>
            </a:r>
          </a:p>
          <a:p>
            <a:pPr lvl="1"/>
            <a:r>
              <a:rPr lang="en-US" dirty="0"/>
              <a:t>Large community of developers contributing to improvements.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Complexity in deployment and management requires skilled personnel.</a:t>
            </a:r>
          </a:p>
          <a:p>
            <a:pPr lvl="1"/>
            <a:r>
              <a:rPr lang="en-US" dirty="0"/>
              <a:t>Performance and stability may depend on the hardware and configuration used.</a:t>
            </a:r>
          </a:p>
        </p:txBody>
      </p:sp>
    </p:spTree>
    <p:extLst>
      <p:ext uri="{BB962C8B-B14F-4D97-AF65-F5344CB8AC3E}">
        <p14:creationId xmlns:p14="http://schemas.microsoft.com/office/powerpoint/2010/main" val="213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Commercial and Open Source Clouds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60375"/>
              </p:ext>
            </p:extLst>
          </p:nvPr>
        </p:nvGraphicFramePr>
        <p:xfrm>
          <a:off x="152400" y="1524000"/>
          <a:ext cx="8763000" cy="5105402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181351766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46394697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40361104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27900614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0338252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529657015"/>
                    </a:ext>
                  </a:extLst>
                </a:gridCol>
              </a:tblGrid>
              <a:tr h="976033">
                <a:tc>
                  <a:txBody>
                    <a:bodyPr/>
                    <a:lstStyle/>
                    <a:p>
                      <a:r>
                        <a:rPr lang="en-IN" sz="1300" b="1" dirty="0"/>
                        <a:t>Feature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Amazon EC2 (AWS)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Google Compute Engine (GCE)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Microsoft Azure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Cloud Foundry (Open Source)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OpenStack (Open Source)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72105"/>
                  </a:ext>
                </a:extLst>
              </a:tr>
              <a:tr h="525556">
                <a:tc>
                  <a:txBody>
                    <a:bodyPr/>
                    <a:lstStyle/>
                    <a:p>
                      <a:r>
                        <a:rPr lang="en-IN" sz="1300" b="1" dirty="0"/>
                        <a:t>Deployment Model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Commercial IaaS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Commercial IaaS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Commercial IaaS/PaaS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Open-source PaaS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Open-source IaaS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2289"/>
                  </a:ext>
                </a:extLst>
              </a:tr>
              <a:tr h="750795">
                <a:tc>
                  <a:txBody>
                    <a:bodyPr/>
                    <a:lstStyle/>
                    <a:p>
                      <a:r>
                        <a:rPr lang="en-IN" sz="1300" b="1" dirty="0"/>
                        <a:t>Scalability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Excellent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Excellent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Excellent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Very Good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Good (depends on setup)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60848"/>
                  </a:ext>
                </a:extLst>
              </a:tr>
              <a:tr h="976033">
                <a:tc>
                  <a:txBody>
                    <a:bodyPr/>
                    <a:lstStyle/>
                    <a:p>
                      <a:r>
                        <a:rPr lang="en-IN" sz="1300" b="1" dirty="0"/>
                        <a:t>Cost Flexibility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Pay-as-you-go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Sustained use discounts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Pay-as-you-go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Open-source, but requires setup costs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Open-source, setup costs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5030"/>
                  </a:ext>
                </a:extLst>
              </a:tr>
              <a:tr h="525556">
                <a:tc>
                  <a:txBody>
                    <a:bodyPr/>
                    <a:lstStyle/>
                    <a:p>
                      <a:r>
                        <a:rPr lang="en-IN" sz="1300" b="1" dirty="0"/>
                        <a:t>Customization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Very High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16781"/>
                  </a:ext>
                </a:extLst>
              </a:tr>
              <a:tr h="525556">
                <a:tc>
                  <a:txBody>
                    <a:bodyPr/>
                    <a:lstStyle/>
                    <a:p>
                      <a:r>
                        <a:rPr lang="en-IN" sz="1300" b="1" dirty="0"/>
                        <a:t>Vendor Lock-In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Medium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Low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 lock-in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26071"/>
                  </a:ext>
                </a:extLst>
              </a:tr>
              <a:tr h="525556">
                <a:tc>
                  <a:txBody>
                    <a:bodyPr/>
                    <a:lstStyle/>
                    <a:p>
                      <a:r>
                        <a:rPr lang="en-IN" sz="1300" b="1" dirty="0"/>
                        <a:t>Support for Hybrid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Excellent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Limited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Excellent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62887"/>
                  </a:ext>
                </a:extLst>
              </a:tr>
              <a:tr h="300317">
                <a:tc>
                  <a:txBody>
                    <a:bodyPr/>
                    <a:lstStyle/>
                    <a:p>
                      <a:r>
                        <a:rPr lang="en-IN" sz="1300" b="1" dirty="0"/>
                        <a:t>Ease of Use</a:t>
                      </a:r>
                      <a:endParaRPr lang="en-IN" sz="1300" dirty="0"/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Medium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Medium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Medium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Low</a:t>
                      </a:r>
                    </a:p>
                  </a:txBody>
                  <a:tcPr marL="66558" marR="66558" marT="33279" marB="33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1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2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and Commercial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world of cloud computing, businesses and developers have the option to choose between </a:t>
            </a:r>
            <a:r>
              <a:rPr lang="en-US" b="1" dirty="0"/>
              <a:t>commercial cloud platforms</a:t>
            </a:r>
            <a:r>
              <a:rPr lang="en-US" dirty="0"/>
              <a:t> and </a:t>
            </a:r>
            <a:r>
              <a:rPr lang="en-US" b="1" dirty="0"/>
              <a:t>open-source cloud solutions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model has its advantages and drawbacks, depending on the requirements, such as scalability, cost, control, and vendor lock-in.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case study explores both commercial cloud providers like </a:t>
            </a:r>
            <a:r>
              <a:rPr lang="en-US" b="1" dirty="0"/>
              <a:t>Amazon EC2, Google Compute Engine, and Microsoft Azure</a:t>
            </a:r>
            <a:r>
              <a:rPr lang="en-US" dirty="0"/>
              <a:t>, and open-source platforms like </a:t>
            </a:r>
            <a:r>
              <a:rPr lang="en-US" b="1" dirty="0"/>
              <a:t>Cloud Foundry</a:t>
            </a:r>
            <a:r>
              <a:rPr lang="en-US" dirty="0"/>
              <a:t> and </a:t>
            </a:r>
            <a:r>
              <a:rPr lang="en-US" b="1" dirty="0"/>
              <a:t>OpenStack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EC2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Amazon </a:t>
            </a:r>
            <a:r>
              <a:rPr lang="en-US" dirty="0"/>
              <a:t>Elastic Compute Cloud (EC2) is one of the most widely used cloud services offered by </a:t>
            </a:r>
            <a:r>
              <a:rPr lang="en-US" b="1" dirty="0"/>
              <a:t>Amazon Web Services (AWS)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scalable compute capacity in the cloud, allowing businesses to run applications on virtual servers with varying configurations of CPU, memory, and storage.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b="1" dirty="0"/>
              <a:t>Elasticity</a:t>
            </a:r>
            <a:r>
              <a:rPr lang="en-US" dirty="0"/>
              <a:t>: EC2 can automatically scale up or down based on demand.</a:t>
            </a:r>
          </a:p>
          <a:p>
            <a:pPr lvl="1"/>
            <a:r>
              <a:rPr lang="en-US" b="1" dirty="0"/>
              <a:t>Pricing Models</a:t>
            </a:r>
            <a:r>
              <a:rPr lang="en-US" dirty="0"/>
              <a:t>: Includes on-demand pricing, reserved instances, and spot instances, making it flexible and cost-effective.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Includes built-in security features like </a:t>
            </a:r>
            <a:r>
              <a:rPr lang="en-US" b="1" dirty="0"/>
              <a:t>AWS Identity and Access Management (IAM)</a:t>
            </a:r>
            <a:r>
              <a:rPr lang="en-US" dirty="0"/>
              <a:t>, encryption, and security groups.</a:t>
            </a:r>
          </a:p>
          <a:p>
            <a:pPr lvl="1"/>
            <a:r>
              <a:rPr lang="en-US" b="1" dirty="0"/>
              <a:t>Integration</a:t>
            </a:r>
            <a:r>
              <a:rPr lang="en-US" dirty="0"/>
              <a:t>: Seamlessly integrates with other AWS services (e.g., S3 for storage, RDS for databases).</a:t>
            </a:r>
          </a:p>
        </p:txBody>
      </p:sp>
    </p:spTree>
    <p:extLst>
      <p:ext uri="{BB962C8B-B14F-4D97-AF65-F5344CB8AC3E}">
        <p14:creationId xmlns:p14="http://schemas.microsoft.com/office/powerpoint/2010/main" val="5628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EC2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Use Case:</a:t>
            </a:r>
          </a:p>
          <a:p>
            <a:pPr lvl="1"/>
            <a:r>
              <a:rPr lang="en-US" b="1" dirty="0"/>
              <a:t>Netflix</a:t>
            </a:r>
            <a:r>
              <a:rPr lang="en-US" dirty="0"/>
              <a:t>: Uses Amazon EC2 for its massive scale of data processing and global streaming services. EC2's elasticity allows Netflix to manage sudden traffic spikes efficiently.</a:t>
            </a:r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Broad range of instance types and configurations.</a:t>
            </a:r>
          </a:p>
          <a:p>
            <a:pPr lvl="1"/>
            <a:r>
              <a:rPr lang="en-US" dirty="0"/>
              <a:t>Deep integration with the AWS ecosystem (e.g., storage, AI services).</a:t>
            </a:r>
          </a:p>
          <a:p>
            <a:pPr lvl="1"/>
            <a:r>
              <a:rPr lang="en-US" dirty="0"/>
              <a:t>Global infrastructure, offering low-latency and highly available services.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b="1" dirty="0"/>
              <a:t>Vendor lock-in</a:t>
            </a:r>
            <a:r>
              <a:rPr lang="en-US" dirty="0"/>
              <a:t>: Moving applications from AWS to other platforms can be difficult.</a:t>
            </a:r>
          </a:p>
          <a:p>
            <a:pPr lvl="1"/>
            <a:r>
              <a:rPr lang="en-US" b="1" dirty="0"/>
              <a:t>Cost Management</a:t>
            </a:r>
            <a:r>
              <a:rPr lang="en-US" dirty="0"/>
              <a:t>: Complex pricing structure can result in higher costs if not managed properly.</a:t>
            </a:r>
          </a:p>
        </p:txBody>
      </p:sp>
    </p:spTree>
    <p:extLst>
      <p:ext uri="{BB962C8B-B14F-4D97-AF65-F5344CB8AC3E}">
        <p14:creationId xmlns:p14="http://schemas.microsoft.com/office/powerpoint/2010/main" val="28370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Google Compute Engine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Google Compute Engine (GCE) is the Infrastructure-as-a-Service (IaaS) offering from </a:t>
            </a:r>
            <a:r>
              <a:rPr lang="en-US" b="1" dirty="0"/>
              <a:t>Google Cloud Platform (GCP)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virtual machines (VMs) running in Google’s data centers and delivers scalable compute resources for businesses.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b="1" dirty="0"/>
              <a:t>Custom Machine Types</a:t>
            </a:r>
            <a:r>
              <a:rPr lang="en-US" dirty="0"/>
              <a:t>: Offers flexible instance types where users can choose custom configurations of CPU and memory.</a:t>
            </a:r>
          </a:p>
          <a:p>
            <a:pPr lvl="1"/>
            <a:r>
              <a:rPr lang="en-US" b="1" dirty="0"/>
              <a:t>Global Network</a:t>
            </a:r>
            <a:r>
              <a:rPr lang="en-US" dirty="0"/>
              <a:t>: Utilizes Google’s global private fiber network for high-speed and low-latency networking.</a:t>
            </a:r>
          </a:p>
          <a:p>
            <a:pPr lvl="1"/>
            <a:r>
              <a:rPr lang="en-US" b="1" dirty="0"/>
              <a:t>Live Migration</a:t>
            </a:r>
            <a:r>
              <a:rPr lang="en-US" dirty="0"/>
              <a:t>: GCE supports live migration of virtual machines, ensuring that workloads remain available during infrastructure maintenance.</a:t>
            </a:r>
          </a:p>
          <a:p>
            <a:pPr lvl="1"/>
            <a:r>
              <a:rPr lang="en-US" b="1" dirty="0"/>
              <a:t>Sustained Use Discounts</a:t>
            </a:r>
            <a:r>
              <a:rPr lang="en-US" dirty="0"/>
              <a:t>: Offers automatic discounts based on prolonged usage without upfront commitments.</a:t>
            </a:r>
          </a:p>
        </p:txBody>
      </p:sp>
    </p:spTree>
    <p:extLst>
      <p:ext uri="{BB962C8B-B14F-4D97-AF65-F5344CB8AC3E}">
        <p14:creationId xmlns:p14="http://schemas.microsoft.com/office/powerpoint/2010/main" val="1873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Google Compute Engine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 Case:</a:t>
            </a:r>
          </a:p>
          <a:p>
            <a:pPr lvl="1"/>
            <a:r>
              <a:rPr lang="en-US" b="1" dirty="0"/>
              <a:t>Snapchat</a:t>
            </a:r>
            <a:r>
              <a:rPr lang="en-US" dirty="0"/>
              <a:t>: Uses GCE for its backend infrastructure. The platform's scalability helps manage its rapidly growing user base and multimedia data processing needs.</a:t>
            </a:r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High-performance networking with low-latency global availability.</a:t>
            </a:r>
          </a:p>
          <a:p>
            <a:pPr lvl="1"/>
            <a:r>
              <a:rPr lang="en-US" dirty="0"/>
              <a:t>Competitive pricing with automatic sustained-use discounts.</a:t>
            </a:r>
          </a:p>
          <a:p>
            <a:pPr lvl="1"/>
            <a:r>
              <a:rPr lang="en-US" dirty="0"/>
              <a:t>Strong support for machine learning and big data workloads.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Fewer data center regions compared to AWS.</a:t>
            </a:r>
          </a:p>
          <a:p>
            <a:pPr lvl="1"/>
            <a:r>
              <a:rPr lang="en-US" dirty="0"/>
              <a:t>Smaller range of third-party integrations compared to other cloud providers.</a:t>
            </a:r>
          </a:p>
        </p:txBody>
      </p:sp>
    </p:spTree>
    <p:extLst>
      <p:ext uri="{BB962C8B-B14F-4D97-AF65-F5344CB8AC3E}">
        <p14:creationId xmlns:p14="http://schemas.microsoft.com/office/powerpoint/2010/main" val="17999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Microsoft Azure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Microsoft Azure</a:t>
            </a:r>
            <a:r>
              <a:rPr lang="en-US" dirty="0"/>
              <a:t> offers a broad set of cloud services, including virtual machines, AI, </a:t>
            </a:r>
            <a:r>
              <a:rPr lang="en-US" dirty="0" err="1"/>
              <a:t>IoT</a:t>
            </a:r>
            <a:r>
              <a:rPr lang="en-US" dirty="0"/>
              <a:t>, and enterprise-grade solutions.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integrates seamlessly with Microsoft’s existing suite of products, making it popular among enterprises that use Windows-based applications.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b="1" dirty="0"/>
              <a:t>Hybrid Cloud Support</a:t>
            </a:r>
            <a:r>
              <a:rPr lang="en-US" dirty="0"/>
              <a:t>: Azure is well-known for its hybrid cloud capabilities, allowing on-premises systems to integrate with Azure services.</a:t>
            </a:r>
          </a:p>
          <a:p>
            <a:pPr lvl="1"/>
            <a:r>
              <a:rPr lang="en-US" b="1" dirty="0"/>
              <a:t>Azure Active Directory (AD)</a:t>
            </a:r>
            <a:r>
              <a:rPr lang="en-US" dirty="0"/>
              <a:t>: A comprehensive identity and access management service.</a:t>
            </a:r>
          </a:p>
          <a:p>
            <a:pPr lvl="1"/>
            <a:r>
              <a:rPr lang="en-US" b="1" dirty="0"/>
              <a:t>Azure Stack</a:t>
            </a:r>
            <a:r>
              <a:rPr lang="en-US" dirty="0"/>
              <a:t>: Allows businesses to run Azure services in their own data centers, providing more control and customization.</a:t>
            </a:r>
          </a:p>
          <a:p>
            <a:pPr lvl="1"/>
            <a:r>
              <a:rPr lang="en-US" b="1" dirty="0"/>
              <a:t>Enterprise Integration</a:t>
            </a:r>
            <a:r>
              <a:rPr lang="en-US" dirty="0"/>
              <a:t>: Strong integration with Microsoft products like Windows Server, SQL Server, and Office 365.</a:t>
            </a:r>
          </a:p>
        </p:txBody>
      </p:sp>
    </p:spTree>
    <p:extLst>
      <p:ext uri="{BB962C8B-B14F-4D97-AF65-F5344CB8AC3E}">
        <p14:creationId xmlns:p14="http://schemas.microsoft.com/office/powerpoint/2010/main" val="1189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Microsoft Azure (Commercial Cloud)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 Case:</a:t>
            </a:r>
          </a:p>
          <a:p>
            <a:pPr lvl="1"/>
            <a:r>
              <a:rPr lang="en-US" b="1" dirty="0"/>
              <a:t>GE Healthcare</a:t>
            </a:r>
            <a:r>
              <a:rPr lang="en-US" dirty="0"/>
              <a:t>: Uses Azure to build AI-driven healthcare applications and securely store sensitive healthcare data while adhering to compliance standards.</a:t>
            </a:r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Best suited for enterprises heavily invested in the Microsoft ecosystem.</a:t>
            </a:r>
          </a:p>
          <a:p>
            <a:pPr lvl="1"/>
            <a:r>
              <a:rPr lang="en-US" dirty="0"/>
              <a:t>Extensive global footprint with data centers in various regions.</a:t>
            </a:r>
          </a:p>
          <a:p>
            <a:pPr lvl="1"/>
            <a:r>
              <a:rPr lang="en-US" dirty="0"/>
              <a:t>Support for hybrid cloud environments.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Complexity in managing and configuring services.</a:t>
            </a:r>
          </a:p>
          <a:p>
            <a:pPr lvl="1"/>
            <a:r>
              <a:rPr lang="en-US" dirty="0"/>
              <a:t>Some users report that Azure has a steeper learning curve compared to AWS or GCP.</a:t>
            </a:r>
          </a:p>
        </p:txBody>
      </p:sp>
    </p:spTree>
    <p:extLst>
      <p:ext uri="{BB962C8B-B14F-4D97-AF65-F5344CB8AC3E}">
        <p14:creationId xmlns:p14="http://schemas.microsoft.com/office/powerpoint/2010/main" val="38272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Foundry (Open Source Cloud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Cloud Foundry is an open-source </a:t>
            </a:r>
            <a:r>
              <a:rPr lang="en-US" b="1" dirty="0"/>
              <a:t>Platform-as-a-Service (PaaS)</a:t>
            </a:r>
            <a:r>
              <a:rPr lang="en-US" dirty="0"/>
              <a:t> that enables developers to build, deploy, and scale applications easily.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abstracts infrastructure management, allowing developers to focus on coding without worrying about provisioning or managing servers.</a:t>
            </a:r>
          </a:p>
          <a:p>
            <a:r>
              <a:rPr lang="en-US" b="1" dirty="0"/>
              <a:t>Key Features:</a:t>
            </a:r>
          </a:p>
          <a:p>
            <a:pPr lvl="1"/>
            <a:r>
              <a:rPr lang="en-US" b="1" dirty="0"/>
              <a:t>Multi-cloud support</a:t>
            </a:r>
            <a:r>
              <a:rPr lang="en-US" dirty="0"/>
              <a:t>: Cloud Foundry can run on different infrastructures (AWS, GCP, Azure, or OpenStack).</a:t>
            </a:r>
          </a:p>
          <a:p>
            <a:pPr lvl="1"/>
            <a:r>
              <a:rPr lang="en-US" b="1" dirty="0"/>
              <a:t>Developer-friendly</a:t>
            </a:r>
            <a:r>
              <a:rPr lang="en-US" dirty="0"/>
              <a:t>: Provides a platform to deploy applications using a wide variety of programming languages and frameworks.</a:t>
            </a:r>
          </a:p>
          <a:p>
            <a:pPr lvl="1"/>
            <a:r>
              <a:rPr lang="en-US" b="1" dirty="0"/>
              <a:t>Container-based</a:t>
            </a:r>
            <a:r>
              <a:rPr lang="en-US" dirty="0"/>
              <a:t>: Cloud Foundry uses containers to run applications, providing scalability and isolation.</a:t>
            </a:r>
          </a:p>
          <a:p>
            <a:pPr lvl="1"/>
            <a:r>
              <a:rPr lang="en-US" b="1" dirty="0"/>
              <a:t>DevOps integration</a:t>
            </a:r>
            <a:r>
              <a:rPr lang="en-US" dirty="0"/>
              <a:t>: Includes features to support continuous integration/continuous delivery (CI/CD) pipelines.</a:t>
            </a:r>
          </a:p>
        </p:txBody>
      </p:sp>
    </p:spTree>
    <p:extLst>
      <p:ext uri="{BB962C8B-B14F-4D97-AF65-F5344CB8AC3E}">
        <p14:creationId xmlns:p14="http://schemas.microsoft.com/office/powerpoint/2010/main" val="8574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1267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Unit 06 Case study on Open Source and Commercial Clouds</vt:lpstr>
      <vt:lpstr>Open Source and Commercial Clouds</vt:lpstr>
      <vt:lpstr>Amazon EC2 (Commercial Cloud)</vt:lpstr>
      <vt:lpstr>Amazon EC2 (Commercial Cloud)</vt:lpstr>
      <vt:lpstr>Google Compute Engine (Commercial Cloud)</vt:lpstr>
      <vt:lpstr>Google Compute Engine (Commercial Cloud)</vt:lpstr>
      <vt:lpstr>Microsoft Azure (Commercial Cloud)</vt:lpstr>
      <vt:lpstr>Microsoft Azure (Commercial Cloud)</vt:lpstr>
      <vt:lpstr>Cloud Foundry (Open Source Cloud Platform)</vt:lpstr>
      <vt:lpstr>Cloud Foundry (Open Source Cloud Platform)</vt:lpstr>
      <vt:lpstr>OpenStack (Open Source Cloud Platform)</vt:lpstr>
      <vt:lpstr>OpenStack (Open Source Cloud Platform)</vt:lpstr>
      <vt:lpstr>Comparison of Commercial and Open Source 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Computer and Network Security</dc:title>
  <dc:creator>Windows8.1</dc:creator>
  <cp:lastModifiedBy>DYP</cp:lastModifiedBy>
  <cp:revision>609</cp:revision>
  <dcterms:created xsi:type="dcterms:W3CDTF">2006-08-16T00:00:00Z</dcterms:created>
  <dcterms:modified xsi:type="dcterms:W3CDTF">2024-10-05T08:06:58Z</dcterms:modified>
</cp:coreProperties>
</file>