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440"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895C1A-43A5-497A-B647-12113718891E}"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160957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895C1A-43A5-497A-B647-12113718891E}"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402192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895C1A-43A5-497A-B647-12113718891E}"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63043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895C1A-43A5-497A-B647-12113718891E}"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417319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895C1A-43A5-497A-B647-12113718891E}"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129357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895C1A-43A5-497A-B647-12113718891E}"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215201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895C1A-43A5-497A-B647-12113718891E}" type="datetimeFigureOut">
              <a:rPr lang="en-IN" smtClean="0"/>
              <a:t>02-05-2021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75500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895C1A-43A5-497A-B647-12113718891E}"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236784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95C1A-43A5-497A-B647-12113718891E}" type="datetimeFigureOut">
              <a:rPr lang="en-IN" smtClean="0"/>
              <a:t>02-05-2021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311285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95C1A-43A5-497A-B647-12113718891E}"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373840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95C1A-43A5-497A-B647-12113718891E}"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167592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95C1A-43A5-497A-B647-12113718891E}" type="datetimeFigureOut">
              <a:rPr lang="en-IN" smtClean="0"/>
              <a:t>02-05-2021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C0550-EA00-420F-A292-5B682306DABF}" type="slidenum">
              <a:rPr lang="en-IN" smtClean="0"/>
              <a:t>‹#›</a:t>
            </a:fld>
            <a:endParaRPr lang="en-IN"/>
          </a:p>
        </p:txBody>
      </p:sp>
    </p:spTree>
    <p:extLst>
      <p:ext uri="{BB962C8B-B14F-4D97-AF65-F5344CB8AC3E}">
        <p14:creationId xmlns:p14="http://schemas.microsoft.com/office/powerpoint/2010/main" val="8940812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8533"/>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186585">
            <a:off x="5317631" y="2914380"/>
            <a:ext cx="1206298" cy="1233409"/>
          </a:xfrm>
          <a:prstGeom prst="rect">
            <a:avLst/>
          </a:prstGeom>
        </p:spPr>
      </p:pic>
      <p:sp>
        <p:nvSpPr>
          <p:cNvPr id="6" name="Rectangle 3"/>
          <p:cNvSpPr>
            <a:spLocks noChangeArrowheads="1"/>
          </p:cNvSpPr>
          <p:nvPr/>
        </p:nvSpPr>
        <p:spPr bwMode="auto">
          <a:xfrm>
            <a:off x="3774972" y="2778038"/>
            <a:ext cx="42017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dirty="0" smtClean="0">
                <a:ln>
                  <a:noFill/>
                </a:ln>
                <a:effectLst/>
                <a:latin typeface="Miso" pitchFamily="50" charset="0"/>
                <a:ea typeface="Calibri" panose="020F0502020204030204" pitchFamily="34" charset="0"/>
                <a:cs typeface="Mangal" panose="02040503050203030202" pitchFamily="18" charset="0"/>
              </a:rPr>
              <a:t>Book my Spot</a:t>
            </a:r>
            <a:endParaRPr kumimoji="0" lang="en-US" altLang="en-US" sz="5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959964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7333"/>
            <a:ext cx="5833533" cy="4077230"/>
          </a:xfrm>
        </p:spPr>
        <p:txBody>
          <a:bodyPr>
            <a:normAutofit lnSpcReduction="10000"/>
          </a:bodyPr>
          <a:lstStyle/>
          <a:p>
            <a:r>
              <a:rPr lang="en-US" sz="2000" dirty="0" smtClean="0"/>
              <a:t>After successfully entering </a:t>
            </a:r>
            <a:r>
              <a:rPr lang="en-US" sz="2000" dirty="0"/>
              <a:t>the </a:t>
            </a:r>
            <a:r>
              <a:rPr lang="en-US" sz="2000" dirty="0" smtClean="0"/>
              <a:t>parking lot, a window with a timer will be shown. Timer showing the total time your car has been parked in the lot for.</a:t>
            </a:r>
          </a:p>
          <a:p>
            <a:r>
              <a:rPr lang="en-US" sz="2000" dirty="0" smtClean="0"/>
              <a:t>The price </a:t>
            </a:r>
            <a:r>
              <a:rPr lang="en-US" sz="2000" dirty="0"/>
              <a:t>will be </a:t>
            </a:r>
            <a:r>
              <a:rPr lang="en-US" sz="2000" dirty="0" smtClean="0"/>
              <a:t>calculated with this timer </a:t>
            </a:r>
            <a:r>
              <a:rPr lang="en-US" sz="2000" dirty="0"/>
              <a:t>and shown </a:t>
            </a:r>
            <a:r>
              <a:rPr lang="en-US" sz="2000" dirty="0" smtClean="0"/>
              <a:t>besides it.</a:t>
            </a:r>
          </a:p>
          <a:p>
            <a:r>
              <a:rPr lang="en-US" sz="2000" dirty="0" smtClean="0"/>
              <a:t>This page will also contain QR code </a:t>
            </a:r>
            <a:r>
              <a:rPr lang="en-US" sz="2000" dirty="0"/>
              <a:t>which you </a:t>
            </a:r>
            <a:r>
              <a:rPr lang="en-US" sz="2000" dirty="0" smtClean="0"/>
              <a:t>will need </a:t>
            </a:r>
            <a:r>
              <a:rPr lang="en-US" sz="2000" dirty="0"/>
              <a:t>to </a:t>
            </a:r>
            <a:r>
              <a:rPr lang="en-US" sz="2000" dirty="0" smtClean="0"/>
              <a:t>scan </a:t>
            </a:r>
            <a:r>
              <a:rPr lang="en-US" sz="2000" dirty="0"/>
              <a:t>to leave the parking </a:t>
            </a:r>
            <a:r>
              <a:rPr lang="en-US" sz="2000" dirty="0" smtClean="0"/>
              <a:t>lot (Ensuring security of vehicles parked in the lot).</a:t>
            </a:r>
          </a:p>
          <a:p>
            <a:r>
              <a:rPr lang="en-US" sz="2000" dirty="0" smtClean="0"/>
              <a:t>The same number scanning mechanism will work while leaving too.</a:t>
            </a:r>
          </a:p>
          <a:p>
            <a:r>
              <a:rPr lang="en-US" sz="2000" dirty="0" smtClean="0"/>
              <a:t>As </a:t>
            </a:r>
            <a:r>
              <a:rPr lang="en-US" sz="2000" dirty="0"/>
              <a:t>soon as you scan the </a:t>
            </a:r>
            <a:r>
              <a:rPr lang="en-US" sz="2000" dirty="0" smtClean="0"/>
              <a:t>QR code </a:t>
            </a:r>
            <a:r>
              <a:rPr lang="en-US" sz="2000" dirty="0"/>
              <a:t>to leave the </a:t>
            </a:r>
            <a:r>
              <a:rPr lang="en-US" sz="2000" dirty="0" smtClean="0"/>
              <a:t>parking lot, Pay </a:t>
            </a:r>
            <a:r>
              <a:rPr lang="en-US" sz="2000" dirty="0"/>
              <a:t>option will be </a:t>
            </a:r>
            <a:r>
              <a:rPr lang="en-US" sz="2000" dirty="0" smtClean="0"/>
              <a:t>enabled </a:t>
            </a:r>
            <a:r>
              <a:rPr lang="en-US" sz="2000" dirty="0"/>
              <a:t>which will redirect you to the payment </a:t>
            </a:r>
            <a:r>
              <a:rPr lang="en-US" sz="2000" dirty="0" smtClean="0"/>
              <a:t>gateway.</a:t>
            </a:r>
            <a:endParaRPr lang="en-IN" sz="2000" dirty="0"/>
          </a:p>
        </p:txBody>
      </p:sp>
      <p:pic>
        <p:nvPicPr>
          <p:cNvPr id="4" name="Picture 3"/>
          <p:cNvPicPr>
            <a:picLocks noChangeAspect="1"/>
          </p:cNvPicPr>
          <p:nvPr/>
        </p:nvPicPr>
        <p:blipFill>
          <a:blip r:embed="rId2"/>
          <a:stretch>
            <a:fillRect/>
          </a:stretch>
        </p:blipFill>
        <p:spPr>
          <a:xfrm>
            <a:off x="7077642" y="279400"/>
            <a:ext cx="4773168" cy="6378755"/>
          </a:xfrm>
          <a:prstGeom prst="rect">
            <a:avLst/>
          </a:prstGeom>
          <a:ln>
            <a:solidFill>
              <a:schemeClr val="tx1"/>
            </a:solidFill>
          </a:ln>
        </p:spPr>
      </p:pic>
    </p:spTree>
    <p:extLst>
      <p:ext uri="{BB962C8B-B14F-4D97-AF65-F5344CB8AC3E}">
        <p14:creationId xmlns:p14="http://schemas.microsoft.com/office/powerpoint/2010/main" val="255025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4711" y="4874419"/>
            <a:ext cx="4837642" cy="1076109"/>
          </a:xfrm>
        </p:spPr>
      </p:pic>
      <p:pic>
        <p:nvPicPr>
          <p:cNvPr id="4" name="Picture 3"/>
          <p:cNvPicPr>
            <a:picLocks noChangeAspect="1"/>
          </p:cNvPicPr>
          <p:nvPr/>
        </p:nvPicPr>
        <p:blipFill>
          <a:blip r:embed="rId3"/>
          <a:stretch>
            <a:fillRect/>
          </a:stretch>
        </p:blipFill>
        <p:spPr>
          <a:xfrm>
            <a:off x="7771609" y="365125"/>
            <a:ext cx="3743847" cy="4296375"/>
          </a:xfrm>
          <a:prstGeom prst="rect">
            <a:avLst/>
          </a:prstGeom>
          <a:ln>
            <a:solidFill>
              <a:schemeClr val="tx1"/>
            </a:solidFill>
          </a:ln>
        </p:spPr>
      </p:pic>
      <p:sp>
        <p:nvSpPr>
          <p:cNvPr id="6" name="TextBox 5"/>
          <p:cNvSpPr txBox="1"/>
          <p:nvPr/>
        </p:nvSpPr>
        <p:spPr>
          <a:xfrm>
            <a:off x="897467" y="2466410"/>
            <a:ext cx="6604000" cy="1015663"/>
          </a:xfrm>
          <a:prstGeom prst="rect">
            <a:avLst/>
          </a:prstGeom>
          <a:noFill/>
        </p:spPr>
        <p:txBody>
          <a:bodyPr wrap="square" rtlCol="0">
            <a:spAutoFit/>
          </a:bodyPr>
          <a:lstStyle/>
          <a:p>
            <a:r>
              <a:rPr lang="en-US" sz="2000" dirty="0" smtClean="0"/>
              <a:t>We are also working on faster and easier payment methods like </a:t>
            </a:r>
            <a:r>
              <a:rPr lang="en-US" sz="2000" b="1" dirty="0" err="1" smtClean="0">
                <a:solidFill>
                  <a:srgbClr val="FF8533"/>
                </a:solidFill>
              </a:rPr>
              <a:t>FAS</a:t>
            </a:r>
            <a:r>
              <a:rPr lang="en-US" sz="2000" b="1" dirty="0" err="1" smtClean="0">
                <a:solidFill>
                  <a:srgbClr val="00B050"/>
                </a:solidFill>
              </a:rPr>
              <a:t>Tag</a:t>
            </a:r>
            <a:r>
              <a:rPr lang="en-US" sz="2000" dirty="0" smtClean="0"/>
              <a:t> to make the payment experience even more smooth.</a:t>
            </a:r>
            <a:endParaRPr lang="en-IN" sz="2000" dirty="0"/>
          </a:p>
        </p:txBody>
      </p:sp>
    </p:spTree>
    <p:extLst>
      <p:ext uri="{BB962C8B-B14F-4D97-AF65-F5344CB8AC3E}">
        <p14:creationId xmlns:p14="http://schemas.microsoft.com/office/powerpoint/2010/main" val="109169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85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468"/>
            <a:ext cx="12192000" cy="1320800"/>
          </a:xfrm>
          <a:solidFill>
            <a:srgbClr val="FF8533"/>
          </a:solidFill>
        </p:spPr>
        <p:txBody>
          <a:bodyPr/>
          <a:lstStyle/>
          <a:p>
            <a:pPr algn="ctr"/>
            <a:r>
              <a:rPr lang="en-US" b="1" dirty="0" smtClean="0">
                <a:solidFill>
                  <a:schemeClr val="bg1"/>
                </a:solidFill>
              </a:rPr>
              <a:t>THANK YOU</a:t>
            </a:r>
            <a:endParaRPr lang="en-IN" b="1" dirty="0">
              <a:solidFill>
                <a:schemeClr val="bg1"/>
              </a:solidFill>
            </a:endParaRPr>
          </a:p>
        </p:txBody>
      </p:sp>
      <p:sp>
        <p:nvSpPr>
          <p:cNvPr id="3" name="Content Placeholder 2"/>
          <p:cNvSpPr>
            <a:spLocks noGrp="1"/>
          </p:cNvSpPr>
          <p:nvPr>
            <p:ph idx="1"/>
          </p:nvPr>
        </p:nvSpPr>
        <p:spPr>
          <a:xfrm>
            <a:off x="1380066" y="1825625"/>
            <a:ext cx="9321801" cy="4351338"/>
          </a:xfrm>
        </p:spPr>
        <p:txBody>
          <a:bodyPr/>
          <a:lstStyle/>
          <a:p>
            <a:pPr marL="0" indent="0" algn="ctr">
              <a:buNone/>
            </a:pPr>
            <a:r>
              <a:rPr lang="en-US" sz="3200" b="1" dirty="0" smtClean="0">
                <a:solidFill>
                  <a:schemeClr val="bg1"/>
                </a:solidFill>
              </a:rPr>
              <a:t>-</a:t>
            </a:r>
            <a:r>
              <a:rPr lang="en-US" sz="3200" b="1" dirty="0" err="1" smtClean="0">
                <a:solidFill>
                  <a:schemeClr val="bg1"/>
                </a:solidFill>
              </a:rPr>
              <a:t>BinaryBots</a:t>
            </a:r>
            <a:endParaRPr lang="en-US" sz="3200" b="1" dirty="0" smtClean="0">
              <a:solidFill>
                <a:schemeClr val="bg1"/>
              </a:solidFill>
            </a:endParaRPr>
          </a:p>
          <a:p>
            <a:pPr marL="0" indent="0" algn="ctr">
              <a:buNone/>
            </a:pPr>
            <a:endParaRPr lang="en-US" sz="3200" dirty="0" smtClean="0">
              <a:solidFill>
                <a:schemeClr val="bg1"/>
              </a:solidFill>
            </a:endParaRPr>
          </a:p>
          <a:p>
            <a:pPr marL="0" indent="0" algn="ctr">
              <a:buNone/>
            </a:pPr>
            <a:r>
              <a:rPr lang="en-US" sz="2000" dirty="0" err="1">
                <a:solidFill>
                  <a:schemeClr val="bg1"/>
                </a:solidFill>
              </a:rPr>
              <a:t>Himanshu</a:t>
            </a:r>
            <a:r>
              <a:rPr lang="en-US" sz="2000" dirty="0">
                <a:solidFill>
                  <a:schemeClr val="bg1"/>
                </a:solidFill>
              </a:rPr>
              <a:t> Aggarwal - </a:t>
            </a:r>
            <a:r>
              <a:rPr lang="en-US" sz="2000" dirty="0" err="1">
                <a:solidFill>
                  <a:schemeClr val="bg1"/>
                </a:solidFill>
              </a:rPr>
              <a:t>Chitkara</a:t>
            </a:r>
            <a:r>
              <a:rPr lang="en-US" sz="2000" dirty="0">
                <a:solidFill>
                  <a:schemeClr val="bg1"/>
                </a:solidFill>
              </a:rPr>
              <a:t> University, HP (Team Lead)</a:t>
            </a:r>
            <a:endParaRPr lang="en-IN" sz="2000" dirty="0">
              <a:solidFill>
                <a:schemeClr val="bg1"/>
              </a:solidFill>
            </a:endParaRPr>
          </a:p>
          <a:p>
            <a:pPr marL="0" indent="0" algn="ctr">
              <a:buNone/>
            </a:pPr>
            <a:r>
              <a:rPr lang="en-US" sz="1800" i="1" dirty="0" smtClean="0"/>
              <a:t>(</a:t>
            </a:r>
            <a:r>
              <a:rPr lang="en-US" sz="1800" i="1" dirty="0"/>
              <a:t>himanshuaggarwal.cse19@chitkarauniversity.edu.in)</a:t>
            </a:r>
            <a:endParaRPr lang="en-IN" sz="1800" i="1" dirty="0"/>
          </a:p>
          <a:p>
            <a:pPr marL="0" indent="0" algn="ctr">
              <a:buNone/>
            </a:pPr>
            <a:r>
              <a:rPr lang="en-US" sz="2000" dirty="0">
                <a:solidFill>
                  <a:schemeClr val="bg1"/>
                </a:solidFill>
              </a:rPr>
              <a:t>Aryan Gupta - </a:t>
            </a:r>
            <a:r>
              <a:rPr lang="en-US" sz="2000" dirty="0" err="1">
                <a:solidFill>
                  <a:schemeClr val="bg1"/>
                </a:solidFill>
              </a:rPr>
              <a:t>Chitkara</a:t>
            </a:r>
            <a:r>
              <a:rPr lang="en-US" sz="2000" dirty="0">
                <a:solidFill>
                  <a:schemeClr val="bg1"/>
                </a:solidFill>
              </a:rPr>
              <a:t> University, HP </a:t>
            </a:r>
            <a:endParaRPr lang="en-IN" sz="2000" dirty="0">
              <a:solidFill>
                <a:schemeClr val="bg1"/>
              </a:solidFill>
            </a:endParaRPr>
          </a:p>
          <a:p>
            <a:pPr marL="0" indent="0" algn="ctr">
              <a:buNone/>
            </a:pPr>
            <a:r>
              <a:rPr lang="en-US" sz="1800" i="1" dirty="0" smtClean="0"/>
              <a:t>(</a:t>
            </a:r>
            <a:r>
              <a:rPr lang="en-US" sz="1800" i="1" dirty="0"/>
              <a:t>aryangupta.cse19@chitkarauniversity.edu.in)</a:t>
            </a:r>
            <a:endParaRPr lang="en-IN" sz="1800" i="1" dirty="0"/>
          </a:p>
          <a:p>
            <a:pPr marL="0" indent="0" algn="ctr">
              <a:buNone/>
            </a:pPr>
            <a:r>
              <a:rPr lang="en-US" sz="2000" dirty="0">
                <a:solidFill>
                  <a:schemeClr val="bg1"/>
                </a:solidFill>
              </a:rPr>
              <a:t>Harsh Sandhu - </a:t>
            </a:r>
            <a:r>
              <a:rPr lang="en-US" sz="2000" dirty="0" err="1">
                <a:solidFill>
                  <a:schemeClr val="bg1"/>
                </a:solidFill>
              </a:rPr>
              <a:t>Chitkara</a:t>
            </a:r>
            <a:r>
              <a:rPr lang="en-US" sz="2000" dirty="0">
                <a:solidFill>
                  <a:schemeClr val="bg1"/>
                </a:solidFill>
              </a:rPr>
              <a:t> University, HP</a:t>
            </a:r>
            <a:endParaRPr lang="en-IN" sz="2000" dirty="0">
              <a:solidFill>
                <a:schemeClr val="bg1"/>
              </a:solidFill>
            </a:endParaRPr>
          </a:p>
          <a:p>
            <a:pPr marL="0" indent="0" algn="ctr">
              <a:buNone/>
            </a:pPr>
            <a:r>
              <a:rPr lang="en-US" sz="1800" i="1" dirty="0" smtClean="0"/>
              <a:t>(</a:t>
            </a:r>
            <a:r>
              <a:rPr lang="en-US" sz="1800" i="1" dirty="0"/>
              <a:t>harshsandhu.cse19@chitkarauniversity.edu.in)</a:t>
            </a:r>
            <a:endParaRPr lang="en-IN" sz="1800" i="1" dirty="0"/>
          </a:p>
          <a:p>
            <a:endParaRPr lang="en-IN" dirty="0"/>
          </a:p>
        </p:txBody>
      </p:sp>
    </p:spTree>
    <p:extLst>
      <p:ext uri="{BB962C8B-B14F-4D97-AF65-F5344CB8AC3E}">
        <p14:creationId xmlns:p14="http://schemas.microsoft.com/office/powerpoint/2010/main" val="319806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56266"/>
          </a:xfrm>
          <a:solidFill>
            <a:srgbClr val="FF8533"/>
          </a:solidFill>
        </p:spPr>
        <p:txBody>
          <a:bodyPr>
            <a:normAutofit/>
          </a:bodyPr>
          <a:lstStyle/>
          <a:p>
            <a:pPr algn="ctr"/>
            <a:r>
              <a:rPr lang="en-US" sz="4800" b="1" dirty="0">
                <a:solidFill>
                  <a:schemeClr val="bg1"/>
                </a:solidFill>
              </a:rPr>
              <a:t>Smart Parking System implementation in Metropolitan Cities.</a:t>
            </a:r>
            <a:endParaRPr lang="en-IN" sz="4800" b="1" dirty="0">
              <a:solidFill>
                <a:schemeClr val="bg1"/>
              </a:solidFill>
            </a:endParaRPr>
          </a:p>
        </p:txBody>
      </p:sp>
      <p:sp>
        <p:nvSpPr>
          <p:cNvPr id="5" name="TextBox 4"/>
          <p:cNvSpPr txBox="1"/>
          <p:nvPr/>
        </p:nvSpPr>
        <p:spPr>
          <a:xfrm>
            <a:off x="1111674" y="2861732"/>
            <a:ext cx="9968652"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Unavailability of parking spots in metropolitan cities is a challenge which is often undermined</a:t>
            </a:r>
            <a:r>
              <a:rPr lang="en-US" sz="2000" dirty="0" smtClean="0"/>
              <a:t>.</a:t>
            </a:r>
          </a:p>
          <a:p>
            <a:pPr marL="285750" indent="-285750">
              <a:buFont typeface="Arial" panose="020B0604020202020204" pitchFamily="34" charset="0"/>
              <a:buChar char="•"/>
            </a:pPr>
            <a:r>
              <a:rPr lang="en-US" sz="2000" dirty="0" smtClean="0"/>
              <a:t>According to survey by IBM in 2018, finding a parking spot takes 20-25 minutes at an average.</a:t>
            </a:r>
          </a:p>
          <a:p>
            <a:pPr marL="285750" indent="-285750">
              <a:buFont typeface="Arial" panose="020B0604020202020204" pitchFamily="34" charset="0"/>
              <a:buChar char="•"/>
            </a:pPr>
            <a:r>
              <a:rPr lang="en-US" sz="2000" dirty="0" smtClean="0"/>
              <a:t>This wastes a lot of time, creates unnecessary stress/frustration and also wastes fuel. </a:t>
            </a:r>
          </a:p>
          <a:p>
            <a:pPr marL="285750" indent="-285750">
              <a:buFont typeface="Arial" panose="020B0604020202020204" pitchFamily="34" charset="0"/>
              <a:buChar char="•"/>
            </a:pPr>
            <a:r>
              <a:rPr lang="en-US" sz="2000" dirty="0" smtClean="0"/>
              <a:t>This can also cause traffic in smaller parking lots.</a:t>
            </a:r>
          </a:p>
          <a:p>
            <a:endParaRPr lang="en-IN" sz="2000" dirty="0"/>
          </a:p>
        </p:txBody>
      </p:sp>
    </p:spTree>
    <p:extLst>
      <p:ext uri="{BB962C8B-B14F-4D97-AF65-F5344CB8AC3E}">
        <p14:creationId xmlns:p14="http://schemas.microsoft.com/office/powerpoint/2010/main" val="220968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11300" y="238125"/>
            <a:ext cx="4784366" cy="6391274"/>
          </a:xfrm>
          <a:prstGeom prst="rect">
            <a:avLst/>
          </a:prstGeom>
          <a:ln>
            <a:solidFill>
              <a:schemeClr val="tx1"/>
            </a:solidFill>
          </a:ln>
        </p:spPr>
      </p:pic>
      <p:sp>
        <p:nvSpPr>
          <p:cNvPr id="3" name="Content Placeholder 2"/>
          <p:cNvSpPr>
            <a:spLocks noGrp="1"/>
          </p:cNvSpPr>
          <p:nvPr>
            <p:ph idx="1"/>
          </p:nvPr>
        </p:nvSpPr>
        <p:spPr>
          <a:xfrm>
            <a:off x="838200" y="2396066"/>
            <a:ext cx="5782733" cy="4128030"/>
          </a:xfrm>
        </p:spPr>
        <p:txBody>
          <a:bodyPr>
            <a:normAutofit/>
          </a:bodyPr>
          <a:lstStyle/>
          <a:p>
            <a:pPr marL="0" indent="0">
              <a:buNone/>
            </a:pPr>
            <a:r>
              <a:rPr lang="en-US" sz="2400" dirty="0" smtClean="0"/>
              <a:t>Our solution to this problem is </a:t>
            </a:r>
            <a:r>
              <a:rPr lang="en-US" sz="2400" b="1" dirty="0" err="1" smtClean="0"/>
              <a:t>Book</a:t>
            </a:r>
            <a:r>
              <a:rPr lang="en-US" sz="2400" b="1" dirty="0" err="1" smtClean="0">
                <a:solidFill>
                  <a:srgbClr val="FF8533"/>
                </a:solidFill>
              </a:rPr>
              <a:t>My</a:t>
            </a:r>
            <a:r>
              <a:rPr lang="en-US" sz="2400" b="1" dirty="0" err="1" smtClean="0"/>
              <a:t>Spot</a:t>
            </a:r>
            <a:r>
              <a:rPr lang="en-US" sz="2400" dirty="0" smtClean="0"/>
              <a:t>.</a:t>
            </a:r>
          </a:p>
          <a:p>
            <a:pPr algn="just"/>
            <a:r>
              <a:rPr lang="en-US" sz="2000" dirty="0" smtClean="0"/>
              <a:t>A website which allows you to book a parking spot whenever you want, wherever you want.</a:t>
            </a:r>
          </a:p>
          <a:p>
            <a:r>
              <a:rPr lang="en-US" sz="2000" dirty="0" smtClean="0"/>
              <a:t>It is a mobile friendly website.</a:t>
            </a:r>
          </a:p>
        </p:txBody>
      </p:sp>
    </p:spTree>
    <p:extLst>
      <p:ext uri="{BB962C8B-B14F-4D97-AF65-F5344CB8AC3E}">
        <p14:creationId xmlns:p14="http://schemas.microsoft.com/office/powerpoint/2010/main" val="341793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41400"/>
          </a:xfrm>
          <a:solidFill>
            <a:srgbClr val="FF8533"/>
          </a:solidFill>
        </p:spPr>
        <p:txBody>
          <a:bodyPr>
            <a:normAutofit/>
          </a:bodyPr>
          <a:lstStyle/>
          <a:p>
            <a:pPr algn="ctr"/>
            <a:r>
              <a:rPr lang="en-US" sz="4000" b="1" dirty="0" smtClean="0">
                <a:solidFill>
                  <a:schemeClr val="bg1"/>
                </a:solidFill>
              </a:rPr>
              <a:t>Practical Scenario</a:t>
            </a:r>
            <a:r>
              <a:rPr lang="en-US" sz="4000" dirty="0" smtClean="0"/>
              <a:t>	</a:t>
            </a:r>
            <a:endParaRPr lang="en-IN" sz="4000" dirty="0"/>
          </a:p>
        </p:txBody>
      </p:sp>
      <p:sp>
        <p:nvSpPr>
          <p:cNvPr id="3" name="Content Placeholder 2"/>
          <p:cNvSpPr>
            <a:spLocks noGrp="1"/>
          </p:cNvSpPr>
          <p:nvPr>
            <p:ph idx="1"/>
          </p:nvPr>
        </p:nvSpPr>
        <p:spPr>
          <a:xfrm>
            <a:off x="838200" y="1786467"/>
            <a:ext cx="10515600" cy="4758265"/>
          </a:xfrm>
        </p:spPr>
        <p:txBody>
          <a:bodyPr>
            <a:normAutofit/>
          </a:bodyPr>
          <a:lstStyle/>
          <a:p>
            <a:r>
              <a:rPr lang="en-US" sz="2000" dirty="0" smtClean="0"/>
              <a:t>Suppose your favorite film star’s movie is releasing, and you booked your ticket for the first day first show. In mere 5 minutes the hall goes houseful and you consider yourself lucky to have successfully booked a seat for yourself.</a:t>
            </a:r>
          </a:p>
          <a:p>
            <a:r>
              <a:rPr lang="en-US" sz="2000" dirty="0" smtClean="0"/>
              <a:t>On the day of show you leave your house 30 minutes before the start of the movie.</a:t>
            </a:r>
          </a:p>
          <a:p>
            <a:r>
              <a:rPr lang="en-US" sz="2000" dirty="0" smtClean="0"/>
              <a:t>On reaching the theatre you encounter traffic in front of the theatre with just 15 minutes left for the movie to start.</a:t>
            </a:r>
          </a:p>
          <a:p>
            <a:r>
              <a:rPr lang="en-US" sz="2000" dirty="0" smtClean="0"/>
              <a:t>This traffic might have been caused by all those who had come to watch the movie, but since the theatre’s parking capacity could not accommodate all these vehicles, it has now resulted in a traffic.</a:t>
            </a:r>
          </a:p>
          <a:p>
            <a:r>
              <a:rPr lang="en-US" sz="2000" dirty="0" smtClean="0"/>
              <a:t>This single instance can be enough to ruin your day as now you will have to miss the starting of the movie.</a:t>
            </a:r>
          </a:p>
          <a:p>
            <a:r>
              <a:rPr lang="en-US" sz="2000" dirty="0" smtClean="0"/>
              <a:t>All this problem arose as no one had any idea about the parking spot availability of that theater.</a:t>
            </a:r>
          </a:p>
          <a:p>
            <a:r>
              <a:rPr lang="en-US" sz="2000" dirty="0" err="1" smtClean="0"/>
              <a:t>BookMySpot</a:t>
            </a:r>
            <a:r>
              <a:rPr lang="en-US" sz="2000" dirty="0" smtClean="0"/>
              <a:t> can help you to book a parking spot just like you had booked the movie ticket.</a:t>
            </a:r>
            <a:endParaRPr lang="en-IN" sz="2000" dirty="0"/>
          </a:p>
        </p:txBody>
      </p:sp>
    </p:spTree>
    <p:extLst>
      <p:ext uri="{BB962C8B-B14F-4D97-AF65-F5344CB8AC3E}">
        <p14:creationId xmlns:p14="http://schemas.microsoft.com/office/powerpoint/2010/main" val="166773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867" y="2531534"/>
            <a:ext cx="5748867" cy="3713162"/>
          </a:xfrm>
        </p:spPr>
        <p:txBody>
          <a:bodyPr>
            <a:normAutofit/>
          </a:bodyPr>
          <a:lstStyle/>
          <a:p>
            <a:r>
              <a:rPr lang="en-US" sz="2000" dirty="0" smtClean="0"/>
              <a:t>On logging in, a map would be shown with your current location.</a:t>
            </a:r>
          </a:p>
          <a:p>
            <a:r>
              <a:rPr lang="en-US" sz="2000" dirty="0" smtClean="0"/>
              <a:t>Here you can either search your destination or pin your destination on the map</a:t>
            </a:r>
            <a:endParaRPr lang="en-IN" sz="2000" dirty="0"/>
          </a:p>
        </p:txBody>
      </p:sp>
      <p:pic>
        <p:nvPicPr>
          <p:cNvPr id="4" name="Picture 3"/>
          <p:cNvPicPr>
            <a:picLocks noChangeAspect="1"/>
          </p:cNvPicPr>
          <p:nvPr/>
        </p:nvPicPr>
        <p:blipFill rotWithShape="1">
          <a:blip r:embed="rId2"/>
          <a:srcRect t="395" r="1053" b="7510"/>
          <a:stretch/>
        </p:blipFill>
        <p:spPr>
          <a:xfrm>
            <a:off x="6989527" y="626533"/>
            <a:ext cx="4770674" cy="5918200"/>
          </a:xfrm>
          <a:prstGeom prst="rect">
            <a:avLst/>
          </a:prstGeom>
          <a:ln>
            <a:solidFill>
              <a:schemeClr val="tx1"/>
            </a:solidFill>
          </a:ln>
        </p:spPr>
      </p:pic>
    </p:spTree>
    <p:extLst>
      <p:ext uri="{BB962C8B-B14F-4D97-AF65-F5344CB8AC3E}">
        <p14:creationId xmlns:p14="http://schemas.microsoft.com/office/powerpoint/2010/main" val="363968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79899" y="212726"/>
            <a:ext cx="4773168" cy="6405519"/>
          </a:xfrm>
          <a:prstGeom prst="rect">
            <a:avLst/>
          </a:prstGeom>
          <a:ln>
            <a:solidFill>
              <a:schemeClr val="tx1"/>
            </a:solidFill>
          </a:ln>
        </p:spPr>
      </p:pic>
      <p:sp>
        <p:nvSpPr>
          <p:cNvPr id="3" name="Content Placeholder 2"/>
          <p:cNvSpPr>
            <a:spLocks noGrp="1"/>
          </p:cNvSpPr>
          <p:nvPr>
            <p:ph idx="1"/>
          </p:nvPr>
        </p:nvSpPr>
        <p:spPr>
          <a:xfrm>
            <a:off x="880533" y="1995974"/>
            <a:ext cx="5909733" cy="3879893"/>
          </a:xfrm>
        </p:spPr>
        <p:txBody>
          <a:bodyPr/>
          <a:lstStyle/>
          <a:p>
            <a:r>
              <a:rPr lang="en-US" sz="2000" dirty="0" smtClean="0"/>
              <a:t>On finding a parking lot there, you can check the status of parking spots currently (</a:t>
            </a:r>
            <a:r>
              <a:rPr lang="en-US" sz="2000" dirty="0" err="1" smtClean="0"/>
              <a:t>ie</a:t>
            </a:r>
            <a:r>
              <a:rPr lang="en-US" sz="2000" dirty="0" smtClean="0"/>
              <a:t> how many are filled, booked or vacant), or how many spots are pre-booked for a specific future date and time.</a:t>
            </a:r>
          </a:p>
          <a:p>
            <a:r>
              <a:rPr lang="en-US" sz="2000" dirty="0" smtClean="0"/>
              <a:t>All this information of parking spots will be shown in a battery chart, being updated in </a:t>
            </a:r>
            <a:r>
              <a:rPr lang="en-US" sz="2000" dirty="0" err="1" smtClean="0"/>
              <a:t>realtime</a:t>
            </a:r>
            <a:r>
              <a:rPr lang="en-US" sz="2000" dirty="0" smtClean="0"/>
              <a:t>.</a:t>
            </a:r>
          </a:p>
          <a:p>
            <a:r>
              <a:rPr lang="en-US" sz="2000" dirty="0" smtClean="0"/>
              <a:t>Just enter your Vehicle’s License Plate No., Booking Date, Booking Time and successfully book a parking spot for your vehicle.</a:t>
            </a:r>
            <a:endParaRPr lang="en-IN" sz="2000" dirty="0"/>
          </a:p>
        </p:txBody>
      </p:sp>
    </p:spTree>
    <p:extLst>
      <p:ext uri="{BB962C8B-B14F-4D97-AF65-F5344CB8AC3E}">
        <p14:creationId xmlns:p14="http://schemas.microsoft.com/office/powerpoint/2010/main" val="334898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506662"/>
            <a:ext cx="5774267" cy="4351338"/>
          </a:xfrm>
        </p:spPr>
        <p:txBody>
          <a:bodyPr>
            <a:normAutofit/>
          </a:bodyPr>
          <a:lstStyle/>
          <a:p>
            <a:r>
              <a:rPr lang="en-US" sz="2000" dirty="0" smtClean="0"/>
              <a:t>(Example showing status of Parking spots for a future date and time)</a:t>
            </a:r>
            <a:endParaRPr lang="en-IN" sz="2000" dirty="0"/>
          </a:p>
        </p:txBody>
      </p:sp>
      <p:pic>
        <p:nvPicPr>
          <p:cNvPr id="4" name="Picture 3"/>
          <p:cNvPicPr>
            <a:picLocks noChangeAspect="1"/>
          </p:cNvPicPr>
          <p:nvPr/>
        </p:nvPicPr>
        <p:blipFill>
          <a:blip r:embed="rId2"/>
          <a:stretch>
            <a:fillRect/>
          </a:stretch>
        </p:blipFill>
        <p:spPr>
          <a:xfrm>
            <a:off x="7056802" y="212724"/>
            <a:ext cx="4773168" cy="6369060"/>
          </a:xfrm>
          <a:prstGeom prst="rect">
            <a:avLst/>
          </a:prstGeom>
          <a:ln>
            <a:solidFill>
              <a:schemeClr val="tx1"/>
            </a:solidFill>
          </a:ln>
        </p:spPr>
      </p:pic>
    </p:spTree>
    <p:extLst>
      <p:ext uri="{BB962C8B-B14F-4D97-AF65-F5344CB8AC3E}">
        <p14:creationId xmlns:p14="http://schemas.microsoft.com/office/powerpoint/2010/main" val="412073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78025"/>
            <a:ext cx="5926667" cy="4351338"/>
          </a:xfrm>
        </p:spPr>
        <p:txBody>
          <a:bodyPr>
            <a:normAutofit/>
          </a:bodyPr>
          <a:lstStyle/>
          <a:p>
            <a:r>
              <a:rPr lang="en-US" sz="2000" dirty="0" smtClean="0"/>
              <a:t>Clicking Book Now books a Parking </a:t>
            </a:r>
            <a:r>
              <a:rPr lang="en-US" sz="2000" dirty="0"/>
              <a:t>S</a:t>
            </a:r>
            <a:r>
              <a:rPr lang="en-US" sz="2000" dirty="0" smtClean="0"/>
              <a:t>pot </a:t>
            </a:r>
            <a:r>
              <a:rPr lang="en-US" sz="2000" dirty="0"/>
              <a:t>for </a:t>
            </a:r>
            <a:r>
              <a:rPr lang="en-US" sz="2000" dirty="0" smtClean="0"/>
              <a:t>your vehicle.</a:t>
            </a:r>
          </a:p>
          <a:p>
            <a:r>
              <a:rPr lang="en-US" sz="2000" dirty="0" smtClean="0"/>
              <a:t>A QR code </a:t>
            </a:r>
            <a:r>
              <a:rPr lang="en-US" sz="2000" dirty="0"/>
              <a:t>is generated which will be shown on </a:t>
            </a:r>
            <a:r>
              <a:rPr lang="en-US" sz="2000" dirty="0" smtClean="0"/>
              <a:t>the screen </a:t>
            </a:r>
            <a:r>
              <a:rPr lang="en-US" sz="2000" dirty="0"/>
              <a:t>as well as </a:t>
            </a:r>
            <a:r>
              <a:rPr lang="en-US" sz="2000" dirty="0" smtClean="0"/>
              <a:t>shared in a link via SMS/Email.</a:t>
            </a:r>
          </a:p>
          <a:p>
            <a:r>
              <a:rPr lang="en-US" sz="2000" dirty="0" smtClean="0"/>
              <a:t>Just scan the QR code on the entrance of the parking lot on the date and time you had booked the spot for.</a:t>
            </a:r>
            <a:endParaRPr lang="en-IN" sz="2000" dirty="0"/>
          </a:p>
        </p:txBody>
      </p:sp>
      <p:pic>
        <p:nvPicPr>
          <p:cNvPr id="4" name="Picture 3"/>
          <p:cNvPicPr>
            <a:picLocks noChangeAspect="1"/>
          </p:cNvPicPr>
          <p:nvPr/>
        </p:nvPicPr>
        <p:blipFill>
          <a:blip r:embed="rId2"/>
          <a:stretch>
            <a:fillRect/>
          </a:stretch>
        </p:blipFill>
        <p:spPr>
          <a:xfrm>
            <a:off x="7091939" y="245535"/>
            <a:ext cx="4773168" cy="6393285"/>
          </a:xfrm>
          <a:prstGeom prst="rect">
            <a:avLst/>
          </a:prstGeom>
          <a:ln>
            <a:solidFill>
              <a:schemeClr val="tx1"/>
            </a:solidFill>
          </a:ln>
        </p:spPr>
      </p:pic>
    </p:spTree>
    <p:extLst>
      <p:ext uri="{BB962C8B-B14F-4D97-AF65-F5344CB8AC3E}">
        <p14:creationId xmlns:p14="http://schemas.microsoft.com/office/powerpoint/2010/main" val="409740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87" t="10006" r="25826" b="15022"/>
          <a:stretch/>
        </p:blipFill>
        <p:spPr>
          <a:xfrm>
            <a:off x="74102" y="1176867"/>
            <a:ext cx="3486342" cy="2743200"/>
          </a:xfrm>
          <a:prstGeom prst="rect">
            <a:avLst/>
          </a:prstGeom>
          <a:ln>
            <a:solidFill>
              <a:schemeClr val="tx1"/>
            </a:solidFill>
          </a:ln>
        </p:spPr>
      </p:pic>
      <p:sp>
        <p:nvSpPr>
          <p:cNvPr id="2" name="Title 1"/>
          <p:cNvSpPr>
            <a:spLocks noGrp="1"/>
          </p:cNvSpPr>
          <p:nvPr>
            <p:ph type="title"/>
          </p:nvPr>
        </p:nvSpPr>
        <p:spPr>
          <a:xfrm>
            <a:off x="0" y="0"/>
            <a:ext cx="12192000" cy="1100667"/>
          </a:xfrm>
          <a:solidFill>
            <a:srgbClr val="FF8533"/>
          </a:solidFill>
        </p:spPr>
        <p:txBody>
          <a:bodyPr>
            <a:normAutofit/>
          </a:bodyPr>
          <a:lstStyle/>
          <a:p>
            <a:pPr algn="ctr"/>
            <a:r>
              <a:rPr lang="en-US" sz="4000" b="1" dirty="0" smtClean="0">
                <a:solidFill>
                  <a:schemeClr val="bg1"/>
                </a:solidFill>
              </a:rPr>
              <a:t>Authentication</a:t>
            </a:r>
            <a:endParaRPr lang="en-IN" sz="4000" b="1" dirty="0">
              <a:solidFill>
                <a:schemeClr val="bg1"/>
              </a:solidFill>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9607" r="20350" b="8282"/>
          <a:stretch/>
        </p:blipFill>
        <p:spPr>
          <a:xfrm>
            <a:off x="74102" y="3996267"/>
            <a:ext cx="3486342" cy="2738270"/>
          </a:xfrm>
          <a:ln>
            <a:solidFill>
              <a:schemeClr val="tx1"/>
            </a:solidFill>
          </a:ln>
        </p:spPr>
      </p:pic>
      <p:sp>
        <p:nvSpPr>
          <p:cNvPr id="6" name="TextBox 5"/>
          <p:cNvSpPr txBox="1"/>
          <p:nvPr/>
        </p:nvSpPr>
        <p:spPr>
          <a:xfrm>
            <a:off x="3987799" y="2353734"/>
            <a:ext cx="7391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After scanning QR code and before entering the parking spot, the license plate of the vehicle will be scanned to check whether the same vehicle is entering the parking lot which has been registered or not.</a:t>
            </a:r>
          </a:p>
          <a:p>
            <a:pPr marL="285750" indent="-285750">
              <a:buFont typeface="Arial" panose="020B0604020202020204" pitchFamily="34" charset="0"/>
              <a:buChar char="•"/>
            </a:pPr>
            <a:r>
              <a:rPr lang="en-US" dirty="0" smtClean="0"/>
              <a:t>A camera will click picture of the license plate number and generate a high contrast image of it.</a:t>
            </a:r>
          </a:p>
          <a:p>
            <a:pPr marL="285750" indent="-285750">
              <a:buFont typeface="Arial" panose="020B0604020202020204" pitchFamily="34" charset="0"/>
              <a:buChar char="•"/>
            </a:pPr>
            <a:r>
              <a:rPr lang="en-US" dirty="0" smtClean="0"/>
              <a:t>The image will be scanned by our custom </a:t>
            </a:r>
            <a:r>
              <a:rPr lang="en-US" b="1" dirty="0" smtClean="0"/>
              <a:t>OCR (Optical Character Recognition) </a:t>
            </a:r>
            <a:r>
              <a:rPr lang="en-US" dirty="0" smtClean="0"/>
              <a:t>Program which uses the </a:t>
            </a:r>
            <a:r>
              <a:rPr lang="en-US" b="1" dirty="0" err="1" smtClean="0"/>
              <a:t>PyTesseract</a:t>
            </a:r>
            <a:r>
              <a:rPr lang="en-US" b="1" dirty="0"/>
              <a:t> </a:t>
            </a:r>
            <a:r>
              <a:rPr lang="en-US" dirty="0" smtClean="0"/>
              <a:t>tool.</a:t>
            </a:r>
          </a:p>
          <a:p>
            <a:pPr marL="285750" indent="-285750">
              <a:buFont typeface="Arial" panose="020B0604020202020204" pitchFamily="34" charset="0"/>
              <a:buChar char="•"/>
            </a:pPr>
            <a:r>
              <a:rPr lang="en-US" dirty="0" smtClean="0"/>
              <a:t>The Scanned number will be checked with the registered license plate number to confirm same vehicle is entering the lot.</a:t>
            </a:r>
          </a:p>
          <a:p>
            <a:pPr marL="285750" indent="-285750">
              <a:buFont typeface="Arial" panose="020B0604020202020204" pitchFamily="34" charset="0"/>
              <a:buChar char="•"/>
            </a:pPr>
            <a:r>
              <a:rPr lang="en-US" dirty="0" smtClean="0"/>
              <a:t>If there is a mismatch of numbers, the gate won’t open even after scanning the QR code.</a:t>
            </a:r>
            <a:endParaRPr lang="en-IN" dirty="0"/>
          </a:p>
        </p:txBody>
      </p:sp>
    </p:spTree>
    <p:extLst>
      <p:ext uri="{BB962C8B-B14F-4D97-AF65-F5344CB8AC3E}">
        <p14:creationId xmlns:p14="http://schemas.microsoft.com/office/powerpoint/2010/main" val="1758423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TotalTime>
  <Words>758</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Mangal</vt:lpstr>
      <vt:lpstr>Miso</vt:lpstr>
      <vt:lpstr>Office Theme</vt:lpstr>
      <vt:lpstr>PowerPoint Presentation</vt:lpstr>
      <vt:lpstr>Smart Parking System implementation in Metropolitan Cities.</vt:lpstr>
      <vt:lpstr>PowerPoint Presentation</vt:lpstr>
      <vt:lpstr>Practical Scenario </vt:lpstr>
      <vt:lpstr>PowerPoint Presentation</vt:lpstr>
      <vt:lpstr>PowerPoint Presentation</vt:lpstr>
      <vt:lpstr>PowerPoint Presentation</vt:lpstr>
      <vt:lpstr>PowerPoint Presentation</vt:lpstr>
      <vt:lpstr>Authentication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Gupta</dc:creator>
  <cp:lastModifiedBy>Aryan Gupta</cp:lastModifiedBy>
  <cp:revision>12</cp:revision>
  <dcterms:created xsi:type="dcterms:W3CDTF">2021-05-02T02:47:57Z</dcterms:created>
  <dcterms:modified xsi:type="dcterms:W3CDTF">2021-05-02T06:10:20Z</dcterms:modified>
</cp:coreProperties>
</file>