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D788EF-B444-4450-B89D-BB04574F6DE8}">
  <a:tblStyle styleId="{9ED788EF-B444-4450-B89D-BB04574F6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e055eb84_1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9fe055eb8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26b2dde0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26b2dde0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26b2dde0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26b2dde0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26b2dd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26b2dd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92372a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92372a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92372a7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92372a7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92372a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92372a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92372a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92372a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a46162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a46162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6b2dde0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6b2dde0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26b2dde0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26b2dde0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2956129_Multimodal_Federated_Learning_A_Surve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0" y="1794863"/>
            <a:ext cx="9144000" cy="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 dirty="0"/>
              <a:t>Advanced Multimodal Federated Learning: A Privacy-Focused Approach to Social Network Systems</a:t>
            </a:r>
            <a:endParaRPr sz="2800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056600" y="2873100"/>
            <a:ext cx="7030800" cy="15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Guide: </a:t>
            </a:r>
            <a:r>
              <a:rPr lang="en-US" dirty="0"/>
              <a:t>Dr. Kriti Srivastava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Candidates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Aryan Rajpurkar: 60009220144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/>
              <a:t>Aaditya</a:t>
            </a:r>
            <a:r>
              <a:rPr lang="en-GB" dirty="0"/>
              <a:t> </a:t>
            </a:r>
            <a:r>
              <a:rPr lang="en-GB" dirty="0" err="1"/>
              <a:t>Malani</a:t>
            </a:r>
            <a:r>
              <a:rPr lang="en-GB" dirty="0"/>
              <a:t>: 60009220192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 err="1"/>
              <a:t>Advait</a:t>
            </a:r>
            <a:r>
              <a:rPr lang="en-GB" dirty="0"/>
              <a:t> </a:t>
            </a:r>
            <a:r>
              <a:rPr lang="en-GB" dirty="0" err="1"/>
              <a:t>Sankhe</a:t>
            </a:r>
            <a:r>
              <a:rPr lang="en-GB" dirty="0"/>
              <a:t>: 60009220024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/>
              <a:t>Krish Jain : </a:t>
            </a:r>
            <a:endParaRPr dirty="0"/>
          </a:p>
        </p:txBody>
      </p:sp>
      <p:pic>
        <p:nvPicPr>
          <p:cNvPr id="131" name="Google Shape;131;p2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0913" y="214850"/>
            <a:ext cx="6282171" cy="8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143800" y="1159400"/>
            <a:ext cx="5187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(Data Science)</a:t>
            </a:r>
            <a:endParaRPr sz="1200"/>
          </a:p>
        </p:txBody>
      </p:sp>
      <p:sp>
        <p:nvSpPr>
          <p:cNvPr id="133" name="Google Shape;133;p25"/>
          <p:cNvSpPr txBox="1"/>
          <p:nvPr/>
        </p:nvSpPr>
        <p:spPr>
          <a:xfrm>
            <a:off x="3380541" y="4426800"/>
            <a:ext cx="238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October 25, 2024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114300" y="89560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Proposed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Design</a:t>
            </a:r>
            <a:endParaRPr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074F4-082E-F695-6221-5AD2022C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17" y="0"/>
            <a:ext cx="524536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Semester VI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628650" y="1700799"/>
            <a:ext cx="7886700" cy="293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IMPLEMENTATION OF: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-A3C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-NLP (Bert)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Drafting of the research paper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Explore Hypergraph Attention Module and Explainable AI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487950" y="1268050"/>
            <a:ext cx="81681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[1] Rushabh Chheda, Dhruv Bohara, Rishikesh Shetty, Siddharth Trivedi, Ruhina, “</a:t>
            </a:r>
            <a:r>
              <a:rPr lang="en-GB" sz="1000">
                <a:solidFill>
                  <a:srgbClr val="1C1917"/>
                </a:solidFill>
              </a:rPr>
              <a:t>A Deep Reinforcement Learning Framework for the Financial Portfolio Management Problem</a:t>
            </a:r>
            <a:r>
              <a:rPr lang="en-GB" sz="1000"/>
              <a:t>”, 2023, ScienceDirect, 10.1016/j.procs.2023.01.021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[2] Adiyansjah, Alexander A S Gunawan, Derwin Suhartono, “</a:t>
            </a:r>
            <a:r>
              <a:rPr lang="en-GB" sz="1000">
                <a:solidFill>
                  <a:srgbClr val="1C1917"/>
                </a:solidFill>
                <a:highlight>
                  <a:schemeClr val="lt1"/>
                </a:highlight>
              </a:rPr>
              <a:t>Adversarial Deep Reinforcement Learning in Portfolio Management </a:t>
            </a:r>
            <a:r>
              <a:rPr lang="en-GB" sz="1000"/>
              <a:t>”, 2019, ScienceDirect, 10.1016/j.procs.2019.08.146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[3] Ja-Hwung Su, Wei-Yi Chang, Vincent S. Tseng, ”</a:t>
            </a:r>
            <a:r>
              <a:rPr lang="en-GB" sz="1000">
                <a:solidFill>
                  <a:srgbClr val="1C1917"/>
                </a:solidFill>
              </a:rPr>
              <a:t>Explainable Deep Reinforcement Learning for Portfolio Management: An Empirical Approach</a:t>
            </a:r>
            <a:r>
              <a:rPr lang="en-GB" sz="1000"/>
              <a:t>”, 2020, ScienceDirect, doi:10.1016/j.procs.2013.09.107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[4] Chien-Liang-Lui, Ying-Chuan-Chen, “</a:t>
            </a:r>
            <a:r>
              <a:rPr lang="en-GB" sz="1000">
                <a:solidFill>
                  <a:srgbClr val="1C1917"/>
                </a:solidFill>
              </a:rPr>
              <a:t>Gamma and Vega Hedging Using Deep Distributional Reinforcement Learning</a:t>
            </a:r>
            <a:r>
              <a:rPr lang="en-GB" sz="1000"/>
              <a:t>”,  2019, Elsevier, 0950-7051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[5] Fang-Fei Kuo, Man-Kwan Shan, Suh-Yin Lee, “Reinforcement-Learning based Portfolio Management with Augmented Asset Movement Prediction States”,  2022,  IEEE Xplore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000"/>
              <a:t>[6] Anant Baijal, Vivek Agarwal, Danny Hyun, “Reinforcement Learning for Portfolio Management”, 2023, IEEE Xplore</a:t>
            </a:r>
            <a:endParaRPr sz="1000"/>
          </a:p>
          <a:p>
            <a:pPr marL="292100" marR="3175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GB" sz="1000"/>
              <a:t>[7] Jing Yi, Yaochen Zhu, Jiayi Xie, Zhenzhong Chen, “</a:t>
            </a:r>
            <a:r>
              <a:rPr lang="en-GB" sz="1000">
                <a:solidFill>
                  <a:srgbClr val="1C1917"/>
                </a:solidFill>
              </a:rPr>
              <a:t>Hypergraph-Based Reinforcement Learning for Stock Portfolio Selection</a:t>
            </a:r>
            <a:r>
              <a:rPr lang="en-GB" sz="1000"/>
              <a:t>”, 2021, IEEE Xplore Vol 22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569177" y="162332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74DA01-BC06-A1EA-9162-412B18A1E19F}"/>
              </a:ext>
            </a:extLst>
          </p:cNvPr>
          <p:cNvSpPr txBox="1"/>
          <p:nvPr/>
        </p:nvSpPr>
        <p:spPr>
          <a:xfrm>
            <a:off x="569175" y="1079409"/>
            <a:ext cx="81792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Need for Privacy-Preserving Recommendations </a:t>
            </a:r>
            <a:r>
              <a:rPr lang="en-US" b="1" i="0" dirty="0">
                <a:highlight>
                  <a:srgbClr val="FFFF00"/>
                </a:highlight>
              </a:rPr>
              <a:t>( NEED ) </a:t>
            </a:r>
          </a:p>
          <a:p>
            <a:pPr lvl="0"/>
            <a:endParaRPr lang="en-US" b="1" i="0" dirty="0">
              <a:highlight>
                <a:srgbClr val="FFFF00"/>
              </a:highlight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Data Privacy Concerns:</a:t>
            </a:r>
            <a:r>
              <a:rPr lang="en-US" b="0" i="0" dirty="0"/>
              <a:t> Rising incidents of data breaches and stringent regulations (e.g., GDPR, CCPA) necessitate secure data handling.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User Trust:</a:t>
            </a:r>
            <a:r>
              <a:rPr lang="en-US" b="0" i="0" dirty="0"/>
              <a:t> Enhancing user confidence by safeguarding personal interactions and content.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24D95-B80D-EDC6-828C-97FA0084306A}"/>
              </a:ext>
            </a:extLst>
          </p:cNvPr>
          <p:cNvSpPr txBox="1"/>
          <p:nvPr/>
        </p:nvSpPr>
        <p:spPr>
          <a:xfrm>
            <a:off x="569176" y="2454336"/>
            <a:ext cx="81792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0" dirty="0"/>
              <a:t>Impact of Federated Multimodal Learning in Social Media </a:t>
            </a:r>
            <a:r>
              <a:rPr lang="en-US" b="1" i="0" dirty="0">
                <a:highlight>
                  <a:srgbClr val="FFFF00"/>
                </a:highlight>
              </a:rPr>
              <a:t>(USECASE)</a:t>
            </a:r>
          </a:p>
          <a:p>
            <a:pPr lvl="0"/>
            <a:endParaRPr lang="en-US" dirty="0">
              <a:highlight>
                <a:srgbClr val="FFFF00"/>
              </a:highlight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Personalized Experience:</a:t>
            </a:r>
            <a:r>
              <a:rPr lang="en-US" b="0" i="0" dirty="0"/>
              <a:t> </a:t>
            </a:r>
            <a:r>
              <a:rPr lang="en-US" i="0" u="sng" dirty="0"/>
              <a:t>Integrates diverse data types (images, text, interactions)</a:t>
            </a:r>
            <a:r>
              <a:rPr lang="en-US" b="0" i="0" dirty="0"/>
              <a:t> for more accurate and relevant recommendations.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Enhanced Privacy:</a:t>
            </a:r>
            <a:r>
              <a:rPr lang="en-US" b="0" i="0" dirty="0"/>
              <a:t> Keeps user </a:t>
            </a:r>
            <a:r>
              <a:rPr lang="en-US" b="0" i="0" u="sng" dirty="0"/>
              <a:t>data localized on devices</a:t>
            </a:r>
            <a:r>
              <a:rPr lang="en-US" b="0" i="0" dirty="0"/>
              <a:t>, minimizing exposure and potential misuse.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i="0" dirty="0"/>
              <a:t>Scalability:</a:t>
            </a:r>
            <a:r>
              <a:rPr lang="en-US" b="0" i="0" dirty="0"/>
              <a:t> Supports large-scale deployments across millions of users without centralized data bottlenecks.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66B8E13-15B8-455C-D264-3CA41F8FB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8"/>
          <a:stretch/>
        </p:blipFill>
        <p:spPr>
          <a:xfrm>
            <a:off x="536064" y="279594"/>
            <a:ext cx="4555774" cy="21885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87FACBC-513E-0FDE-1B9E-0E332BE2E736}"/>
              </a:ext>
            </a:extLst>
          </p:cNvPr>
          <p:cNvGrpSpPr/>
          <p:nvPr/>
        </p:nvGrpSpPr>
        <p:grpSpPr>
          <a:xfrm>
            <a:off x="4791456" y="690179"/>
            <a:ext cx="4102608" cy="1536650"/>
            <a:chOff x="4809744" y="615916"/>
            <a:chExt cx="4572000" cy="15366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A9E7F1-7989-8095-561B-03D9A3C34C39}"/>
                </a:ext>
              </a:extLst>
            </p:cNvPr>
            <p:cNvSpPr txBox="1"/>
            <p:nvPr/>
          </p:nvSpPr>
          <p:spPr>
            <a:xfrm>
              <a:off x="4809744" y="615916"/>
              <a:ext cx="4572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dirty="0"/>
                <a:t>Horizontal multimodal federated learning involving two clients. Both hold image and text data.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8B8EBC-359F-00A6-5348-50F63ED2B3CF}"/>
                </a:ext>
              </a:extLst>
            </p:cNvPr>
            <p:cNvSpPr txBox="1"/>
            <p:nvPr/>
          </p:nvSpPr>
          <p:spPr>
            <a:xfrm>
              <a:off x="4809744" y="1383125"/>
              <a:ext cx="45720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dirty="0">
                  <a:solidFill>
                    <a:srgbClr val="111111"/>
                  </a:solidFill>
                  <a:latin typeface="+mj-lt"/>
                </a:rPr>
                <a:t>T</a:t>
              </a:r>
              <a:r>
                <a:rPr lang="en-US" sz="1100" b="1" i="0" dirty="0">
                  <a:solidFill>
                    <a:srgbClr val="111111"/>
                  </a:solidFill>
                  <a:effectLst/>
                  <a:latin typeface="+mj-lt"/>
                </a:rPr>
                <a:t>he vertical multimodal federated learning example includes two clients with exclusive modalities. Client a has audio and video data, while client b holds heat rate and acceleration sensor data.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037EE10-F378-7CF3-5309-830DB4E23122}"/>
              </a:ext>
            </a:extLst>
          </p:cNvPr>
          <p:cNvSpPr txBox="1"/>
          <p:nvPr/>
        </p:nvSpPr>
        <p:spPr>
          <a:xfrm>
            <a:off x="100361" y="2404126"/>
            <a:ext cx="904363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hlinkClick r:id="rId3"/>
              </a:rPr>
              <a:t>Che, Liwei &amp; Wang, Jiaqi &amp; Zhou, Yao &amp; Ma, </a:t>
            </a:r>
            <a:r>
              <a:rPr lang="en-US" sz="600" dirty="0" err="1">
                <a:hlinkClick r:id="rId3"/>
              </a:rPr>
              <a:t>Fenglong</a:t>
            </a:r>
            <a:r>
              <a:rPr lang="en-US" sz="600" dirty="0">
                <a:hlinkClick r:id="rId3"/>
              </a:rPr>
              <a:t>. (2023). Multimodal Federated Learning: A Survey. Sensors. 23. 6986. 10.3390/s23156986. 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0924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7"/>
          <p:cNvGraphicFramePr/>
          <p:nvPr>
            <p:extLst>
              <p:ext uri="{D42A27DB-BD31-4B8C-83A1-F6EECF244321}">
                <p14:modId xmlns:p14="http://schemas.microsoft.com/office/powerpoint/2010/main" val="736900869"/>
              </p:ext>
            </p:extLst>
          </p:nvPr>
        </p:nvGraphicFramePr>
        <p:xfrm>
          <a:off x="92550" y="97313"/>
          <a:ext cx="8835859" cy="4922200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868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Sr. No.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Name of the Paper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Conference/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Journal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Algorithm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Gap Analysis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</a:rPr>
                        <a:t>A Deep Reinforcement Learning Framework for the Financial Portfolio Management Problem </a:t>
                      </a:r>
                      <a:endParaRPr sz="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-Policy gradient framework to directly learn trading policy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-EIIE topology where each network evaluates a single asset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-PVM stores previous portfolio to incorporate transaction costs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-Model-free approach, no price prediction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-Tested with CNN, RNN and LSTM networks </a:t>
                      </a:r>
                      <a:endParaRPr sz="900" dirty="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-Only tested on cryptocurrency data, performance on traditional stocks unclear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-Market impact and slippage not considered, assumptions may not match real trading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 additional constraints like cardinality, quantity, position limits etc imposed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-Does not handle extreme events like flash crashes, exchange outages etc. </a:t>
                      </a:r>
                      <a:endParaRPr sz="900"/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Adversarial Deep Reinforcement Learning in Portfolio Management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-DDPG, PPO, policy gradient frameworks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-Adversarial training by adding N(0,0.002) noise to prices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-Residual network structure for DDPG and policy gradient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live trading experiments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 engineering not fully explored </a:t>
                      </a:r>
                      <a:endParaRPr sz="900" dirty="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-Focused only on single stock market (China) </a:t>
                      </a:r>
                      <a:endParaRPr sz="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8"/>
          <p:cNvGraphicFramePr/>
          <p:nvPr/>
        </p:nvGraphicFramePr>
        <p:xfrm>
          <a:off x="92550" y="97313"/>
          <a:ext cx="8958900" cy="4934800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6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Explainable Deep Reinforcement Learning for Portfolio Management: An Empirical Approach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-DRL algorithms: A2C and PPO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-State: Price features, covariance matrix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-Action: Portfolio weights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-Reward: Portfolio return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-Data: Dow Jones 30 stocks from 2009-2021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-Metrics: Annual return, volatility, Sharpe ratio, drawdown, correlation coefficient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-Risk aversion parameter lambda -Discount factor gamma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-Only evaluates for a specific portfolio management task setup and dataset.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robustness analysis on how well explanations generalize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-Does not consider more complex portfolio settings like multiple assets.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 explanation approach on different portfolio management tasks, algorithms and datasets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-Perform more robustness checks with different processes for underlying assets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-Extend to more complex portfolio settings with multiple assets and exotic derivatives 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4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Gamma and Vega Hedging Using Deep Distributional Reinforcement Learning</a:t>
                      </a:r>
                      <a:endParaRPr sz="900">
                        <a:solidFill>
                          <a:srgbClr val="1C1917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1C191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-Distributional RL (D4PG with quantile regression) for hedging derivatives portfolio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-Environment: Portfolio of options arriving stochastically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-State: Portfolio gamma, vega, option gammas/vegas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-Action: Position to take in hedging option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-Reward: -Transaction cost + P&amp;L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-Risk limits on gamma/vega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-Transaction costs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-Hedging option maturity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-Considers simplified assumptions for single hedging option, option arrivals, asset price process etc.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analysis of profitability from client options vs. hedging costs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-Does not test different hedging instruments beyond calls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-Evaluate performance under different assumptions like exotic options, stochastic bid-ask spreads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-Perform more detailed profitability analysis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-Consider other hedging instruments like puts, futures etc. 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9"/>
          <p:cNvGraphicFramePr/>
          <p:nvPr/>
        </p:nvGraphicFramePr>
        <p:xfrm>
          <a:off x="92550" y="97313"/>
          <a:ext cx="8958900" cy="4933125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6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9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Reinforcement Learning for Portfolio Management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ScienceDirect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-Environment - 12 stocks from the S&amp;P 500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 space - Portfolio weights for each stock (continuous between 0-1)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 space - Historical log price data for each stock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 - Average logarithmic cumulative returns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-Agents - DSRQN (value-based), </a:t>
                      </a: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Monte-Carlo Policy Gradient (REINFORCE)</a:t>
                      </a: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-Log returns lookback window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-Neural network hyperparameters (layers, units, activation functions)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-Training epochs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-Learning rate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-Small 12-stock universe may not generalize well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-Tested only on S&amp;P 500 stocks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 transaction costs considered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 details provided on neural network architecture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analysis of learned trading strategies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-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Reinforcement-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</a:rPr>
                        <a:t>Learning based Portfolio Management with Augmented Asset Movement Prediction States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IEEE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State Augmented Reinforcement Learning (SARL) framework for portfolio management (PM)</a:t>
                      </a:r>
                      <a:endParaRPr sz="900">
                        <a:solidFill>
                          <a:srgbClr val="1C191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-Bitcoin: Past 30 days prices for state, movement predictions from past prices for augmentation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-HighTech: Past 30 days prices for state, average news embeddings from past 12 days for augmentation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-Handling highly imbalanced distribution of news across assets and time.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-Noisy information in news not fully filtered out.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-Incorporating more advanced NLP techniques for improved news understanding.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-Testing on more real-world datasets from different markets.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-Evaluating performance over longer testing periods to better assess robustness.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-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30"/>
          <p:cNvGraphicFramePr/>
          <p:nvPr/>
        </p:nvGraphicFramePr>
        <p:xfrm>
          <a:off x="92550" y="97313"/>
          <a:ext cx="8958900" cy="4949150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6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7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</a:rPr>
                        <a:t>Hypergraph-Based Reinforcement Learning for Stock Portfolio Selection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ScienceDirect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-State: Historical stock prices, industry-based stock </a:t>
                      </a:r>
                      <a:r>
                        <a:rPr lang="en-GB" sz="900" b="1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hypergraph </a:t>
                      </a:r>
                      <a:endParaRPr sz="900" b="1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-Action: Portfolio weight allocation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-Reward: Average portfolio log return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-Data: 758 stocks from China A-share market 2013-2019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-Benchmarks: ONS, Anticor, EIIE+CNN/LSTM, RAT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-Metrics: Accumulated portfolio value, Sharpe ratio, max drawdown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-Considers simplified portfolio selection problem with only log return maximization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-Limited analysis on impact of different hypergraph constructions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-Ignores many real-world trading constraints 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-Test different hypergraph constructions based on other attributes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-Incorporate real-world constraints like transaction costs, risk limits etc. </a:t>
                      </a:r>
                      <a:endParaRPr sz="900">
                        <a:solidFill>
                          <a:srgbClr val="1C1917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1C1917"/>
                          </a:solidFill>
                          <a:highlight>
                            <a:srgbClr val="FFFFFF"/>
                          </a:highlight>
                        </a:rPr>
                        <a:t>-Enhance reward to capture other objectives beyond return maximization 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1"/>
          <p:cNvGraphicFramePr/>
          <p:nvPr/>
        </p:nvGraphicFramePr>
        <p:xfrm>
          <a:off x="250075" y="152850"/>
          <a:ext cx="8643850" cy="4930225"/>
        </p:xfrm>
        <a:graphic>
          <a:graphicData uri="http://schemas.openxmlformats.org/drawingml/2006/table">
            <a:tbl>
              <a:tblPr>
                <a:noFill/>
                <a:tableStyleId>{9ED788EF-B444-4450-B89D-BB04574F6DE8}</a:tableStyleId>
              </a:tblPr>
              <a:tblGrid>
                <a:gridCol w="432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 in existing survey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3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 Resolution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00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paper has used real time </a:t>
                      </a:r>
                      <a:r>
                        <a:rPr lang="en-GB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do that using data from yahoo finance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552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paper has taken into consideration- Influence of human opinion propagated through media coverage and social ways (eg: Harshad Mehta)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understand its immense importance and resolve it in our NLP (</a:t>
                      </a:r>
                      <a:r>
                        <a:rPr lang="en-GB" sz="19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vad</a:t>
                      </a:r>
                      <a:r>
                        <a:rPr lang="en-GB" sz="19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erSentiment 3.3.2</a:t>
                      </a: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model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597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the papers only look at stocks; whereas portfolio management is comprised of taking care of several other things like bonds, debts, options etc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9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 will make our model multi-asset by implementing RL model for several assets (A2C, PPO and DDPG) + Feature Reduction using Neural Network Autoencoder</a:t>
                      </a:r>
                      <a:endParaRPr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628650" y="2396448"/>
            <a:ext cx="7886700" cy="223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This project aims to resolve problems of</a:t>
            </a:r>
            <a:r>
              <a:rPr lang="en-GB" sz="1900"/>
              <a:t> absence of multi-asset models, influence of human opinion propagated through media coverage and social ways by implementing RL (A2C, PPO and DDPG) + Feature Reduction using Neural Network Autoencoder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1485</Words>
  <Application>Microsoft Office PowerPoint</Application>
  <PresentationFormat>On-screen Show (16:9)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 Light</vt:lpstr>
      <vt:lpstr>Office Theme</vt:lpstr>
      <vt:lpstr>Advanced Multimodal Federated Learning: A Privacy-Focused Approach to Social Network Systems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Definition</vt:lpstr>
      <vt:lpstr>Proposed  Design</vt:lpstr>
      <vt:lpstr>Plan for Semester VI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Rajpurkar</dc:creator>
  <cp:lastModifiedBy>Vijay Rajpurkar</cp:lastModifiedBy>
  <cp:revision>2</cp:revision>
  <dcterms:modified xsi:type="dcterms:W3CDTF">2024-10-23T15:37:33Z</dcterms:modified>
</cp:coreProperties>
</file>