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91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62" r:id="rId7"/>
    <p:sldId id="263" r:id="rId8"/>
    <p:sldId id="281" r:id="rId9"/>
    <p:sldId id="272" r:id="rId10"/>
    <p:sldId id="269" r:id="rId11"/>
    <p:sldId id="270" r:id="rId12"/>
    <p:sldId id="282" r:id="rId13"/>
    <p:sldId id="267" r:id="rId14"/>
    <p:sldId id="286" r:id="rId15"/>
    <p:sldId id="285" r:id="rId16"/>
    <p:sldId id="278" r:id="rId17"/>
    <p:sldId id="280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6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81867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C7E6E-A90F-4258-AE82-1CE5331981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DF34045-6EAF-43C5-B5BB-AF9377092CA4}">
      <dgm:prSet/>
      <dgm:spPr/>
      <dgm:t>
        <a:bodyPr/>
        <a:lstStyle/>
        <a:p>
          <a:pPr rtl="0"/>
          <a:r>
            <a:rPr lang="en-IN" dirty="0" smtClean="0"/>
            <a:t>Traditional methods for HGR are not robust to changing environment</a:t>
          </a:r>
          <a:endParaRPr lang="en-IN" dirty="0"/>
        </a:p>
      </dgm:t>
    </dgm:pt>
    <dgm:pt modelId="{56ABF9B6-8E12-406A-A1A1-5E864FFCC559}" type="parTrans" cxnId="{87731276-814A-4DEE-8AE2-8A99BA558E9D}">
      <dgm:prSet/>
      <dgm:spPr/>
      <dgm:t>
        <a:bodyPr/>
        <a:lstStyle/>
        <a:p>
          <a:endParaRPr lang="en-IN"/>
        </a:p>
      </dgm:t>
    </dgm:pt>
    <dgm:pt modelId="{121DA593-BF4F-4590-AD49-763BAE2080B2}" type="sibTrans" cxnId="{87731276-814A-4DEE-8AE2-8A99BA558E9D}">
      <dgm:prSet/>
      <dgm:spPr/>
      <dgm:t>
        <a:bodyPr/>
        <a:lstStyle/>
        <a:p>
          <a:endParaRPr lang="en-IN"/>
        </a:p>
      </dgm:t>
    </dgm:pt>
    <dgm:pt modelId="{F3D9E34A-9F69-461C-9479-D788335EFFA1}">
      <dgm:prSet/>
      <dgm:spPr/>
      <dgm:t>
        <a:bodyPr/>
        <a:lstStyle/>
        <a:p>
          <a:pPr rtl="0"/>
          <a:r>
            <a:rPr lang="en-US" dirty="0" smtClean="0"/>
            <a:t>ML based methods require domain expert for hand crafting features</a:t>
          </a:r>
          <a:endParaRPr lang="en-IN" dirty="0"/>
        </a:p>
      </dgm:t>
    </dgm:pt>
    <dgm:pt modelId="{4A4E552B-7B14-4B23-AE4D-B73BA32197E7}" type="parTrans" cxnId="{3B0B292C-1580-4C4C-8B3E-CF2BC411569B}">
      <dgm:prSet/>
      <dgm:spPr/>
      <dgm:t>
        <a:bodyPr/>
        <a:lstStyle/>
        <a:p>
          <a:endParaRPr lang="en-IN"/>
        </a:p>
      </dgm:t>
    </dgm:pt>
    <dgm:pt modelId="{5323248B-1EFD-4AD1-BA4E-9EA3298EF0F9}" type="sibTrans" cxnId="{3B0B292C-1580-4C4C-8B3E-CF2BC411569B}">
      <dgm:prSet/>
      <dgm:spPr/>
      <dgm:t>
        <a:bodyPr/>
        <a:lstStyle/>
        <a:p>
          <a:endParaRPr lang="en-IN"/>
        </a:p>
      </dgm:t>
    </dgm:pt>
    <dgm:pt modelId="{1BF60641-E742-4088-B744-ACA9A43646B4}">
      <dgm:prSet/>
      <dgm:spPr/>
      <dgm:t>
        <a:bodyPr/>
        <a:lstStyle/>
        <a:p>
          <a:pPr rtl="0"/>
          <a:r>
            <a:rPr lang="en-US" dirty="0" smtClean="0"/>
            <a:t>CNN based methods are robust to changing conditions, thus they can be good choice for the desirable gesture recognition system.</a:t>
          </a:r>
          <a:endParaRPr lang="en-IN" dirty="0"/>
        </a:p>
      </dgm:t>
    </dgm:pt>
    <dgm:pt modelId="{34FBFB38-8540-4CE5-885D-00D4CE4F8F83}" type="parTrans" cxnId="{25ECCC2F-06C8-49AC-9E67-76FFD1702DEC}">
      <dgm:prSet/>
      <dgm:spPr/>
      <dgm:t>
        <a:bodyPr/>
        <a:lstStyle/>
        <a:p>
          <a:endParaRPr lang="en-IN"/>
        </a:p>
      </dgm:t>
    </dgm:pt>
    <dgm:pt modelId="{C6216E6C-D2B2-40B2-9BFA-669A5F75E584}" type="sibTrans" cxnId="{25ECCC2F-06C8-49AC-9E67-76FFD1702DEC}">
      <dgm:prSet/>
      <dgm:spPr/>
      <dgm:t>
        <a:bodyPr/>
        <a:lstStyle/>
        <a:p>
          <a:endParaRPr lang="en-IN"/>
        </a:p>
      </dgm:t>
    </dgm:pt>
    <dgm:pt modelId="{457403E3-6261-4DCB-B7AE-44787DE3773B}">
      <dgm:prSet/>
      <dgm:spPr/>
      <dgm:t>
        <a:bodyPr/>
        <a:lstStyle/>
        <a:p>
          <a:pPr rtl="0"/>
          <a:r>
            <a:rPr lang="en-IN" dirty="0" smtClean="0"/>
            <a:t>Real Time Mudra recognition requires robust system invariant to illumination, rotation, scaling and translation</a:t>
          </a:r>
          <a:endParaRPr lang="en-IN" dirty="0"/>
        </a:p>
      </dgm:t>
    </dgm:pt>
    <dgm:pt modelId="{442E2E9D-3789-4C73-9973-14830C38131D}" type="parTrans" cxnId="{B248EC2A-4B0E-427C-9010-8C6F2019F7CC}">
      <dgm:prSet/>
      <dgm:spPr/>
      <dgm:t>
        <a:bodyPr/>
        <a:lstStyle/>
        <a:p>
          <a:endParaRPr lang="en-IN"/>
        </a:p>
      </dgm:t>
    </dgm:pt>
    <dgm:pt modelId="{7C826D41-FD40-4DE1-988B-60FE313193DC}" type="sibTrans" cxnId="{B248EC2A-4B0E-427C-9010-8C6F2019F7CC}">
      <dgm:prSet/>
      <dgm:spPr/>
      <dgm:t>
        <a:bodyPr/>
        <a:lstStyle/>
        <a:p>
          <a:endParaRPr lang="en-IN"/>
        </a:p>
      </dgm:t>
    </dgm:pt>
    <dgm:pt modelId="{6D05A41E-B778-4B8C-87BB-20EF3086F9B3}" type="pres">
      <dgm:prSet presAssocID="{5A9C7E6E-A90F-4258-AE82-1CE5331981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45362E9-A0DE-425E-8D2B-7A43DC93B5C8}" type="pres">
      <dgm:prSet presAssocID="{1DF34045-6EAF-43C5-B5BB-AF9377092CA4}" presName="parentText" presStyleLbl="node1" presStyleIdx="0" presStyleCnt="4" custLinFactY="91966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E4B919F-1825-4CD3-967C-DD0D32146F8D}" type="pres">
      <dgm:prSet presAssocID="{121DA593-BF4F-4590-AD49-763BAE2080B2}" presName="spacer" presStyleCnt="0"/>
      <dgm:spPr/>
    </dgm:pt>
    <dgm:pt modelId="{3702665E-5847-4776-8CC1-3A5B2CE3B729}" type="pres">
      <dgm:prSet presAssocID="{F3D9E34A-9F69-461C-9479-D788335EFFA1}" presName="parentText" presStyleLbl="node1" presStyleIdx="1" presStyleCnt="4" custLinFactY="8535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C9457A-88C9-4D93-8E19-7ECFAE10E350}" type="pres">
      <dgm:prSet presAssocID="{5323248B-1EFD-4AD1-BA4E-9EA3298EF0F9}" presName="spacer" presStyleCnt="0"/>
      <dgm:spPr/>
    </dgm:pt>
    <dgm:pt modelId="{AD9C67B0-D354-4A19-B8BB-DCA14FA69B3F}" type="pres">
      <dgm:prSet presAssocID="{1BF60641-E742-4088-B744-ACA9A43646B4}" presName="parentText" presStyleLbl="node1" presStyleIdx="2" presStyleCnt="4" custLinFactY="80391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399CC8-0B8D-4737-B973-E11B144D3347}" type="pres">
      <dgm:prSet presAssocID="{C6216E6C-D2B2-40B2-9BFA-669A5F75E584}" presName="spacer" presStyleCnt="0"/>
      <dgm:spPr/>
    </dgm:pt>
    <dgm:pt modelId="{FA41B95D-6706-4223-88D1-D32B8D6EEB41}" type="pres">
      <dgm:prSet presAssocID="{457403E3-6261-4DCB-B7AE-44787DE3773B}" presName="parentText" presStyleLbl="node1" presStyleIdx="3" presStyleCnt="4" custLinFactY="-300000" custLinFactNeighborY="-31067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8809438-F283-48DF-A543-E5F2F1FB817F}" type="presOf" srcId="{457403E3-6261-4DCB-B7AE-44787DE3773B}" destId="{FA41B95D-6706-4223-88D1-D32B8D6EEB41}" srcOrd="0" destOrd="0" presId="urn:microsoft.com/office/officeart/2005/8/layout/vList2"/>
    <dgm:cxn modelId="{3B0B292C-1580-4C4C-8B3E-CF2BC411569B}" srcId="{5A9C7E6E-A90F-4258-AE82-1CE533198199}" destId="{F3D9E34A-9F69-461C-9479-D788335EFFA1}" srcOrd="1" destOrd="0" parTransId="{4A4E552B-7B14-4B23-AE4D-B73BA32197E7}" sibTransId="{5323248B-1EFD-4AD1-BA4E-9EA3298EF0F9}"/>
    <dgm:cxn modelId="{742976A0-73B7-4DF5-A4B8-281B01BC8162}" type="presOf" srcId="{1BF60641-E742-4088-B744-ACA9A43646B4}" destId="{AD9C67B0-D354-4A19-B8BB-DCA14FA69B3F}" srcOrd="0" destOrd="0" presId="urn:microsoft.com/office/officeart/2005/8/layout/vList2"/>
    <dgm:cxn modelId="{24216018-2278-4E4D-87B1-92DF517EDD53}" type="presOf" srcId="{5A9C7E6E-A90F-4258-AE82-1CE533198199}" destId="{6D05A41E-B778-4B8C-87BB-20EF3086F9B3}" srcOrd="0" destOrd="0" presId="urn:microsoft.com/office/officeart/2005/8/layout/vList2"/>
    <dgm:cxn modelId="{87731276-814A-4DEE-8AE2-8A99BA558E9D}" srcId="{5A9C7E6E-A90F-4258-AE82-1CE533198199}" destId="{1DF34045-6EAF-43C5-B5BB-AF9377092CA4}" srcOrd="0" destOrd="0" parTransId="{56ABF9B6-8E12-406A-A1A1-5E864FFCC559}" sibTransId="{121DA593-BF4F-4590-AD49-763BAE2080B2}"/>
    <dgm:cxn modelId="{B248EC2A-4B0E-427C-9010-8C6F2019F7CC}" srcId="{5A9C7E6E-A90F-4258-AE82-1CE533198199}" destId="{457403E3-6261-4DCB-B7AE-44787DE3773B}" srcOrd="3" destOrd="0" parTransId="{442E2E9D-3789-4C73-9973-14830C38131D}" sibTransId="{7C826D41-FD40-4DE1-988B-60FE313193DC}"/>
    <dgm:cxn modelId="{25ECCC2F-06C8-49AC-9E67-76FFD1702DEC}" srcId="{5A9C7E6E-A90F-4258-AE82-1CE533198199}" destId="{1BF60641-E742-4088-B744-ACA9A43646B4}" srcOrd="2" destOrd="0" parTransId="{34FBFB38-8540-4CE5-885D-00D4CE4F8F83}" sibTransId="{C6216E6C-D2B2-40B2-9BFA-669A5F75E584}"/>
    <dgm:cxn modelId="{1FE7BF25-F6A0-4716-8508-1912A6F463E5}" type="presOf" srcId="{F3D9E34A-9F69-461C-9479-D788335EFFA1}" destId="{3702665E-5847-4776-8CC1-3A5B2CE3B729}" srcOrd="0" destOrd="0" presId="urn:microsoft.com/office/officeart/2005/8/layout/vList2"/>
    <dgm:cxn modelId="{805B5A0D-1E26-4711-8027-8343CACC38C6}" type="presOf" srcId="{1DF34045-6EAF-43C5-B5BB-AF9377092CA4}" destId="{545362E9-A0DE-425E-8D2B-7A43DC93B5C8}" srcOrd="0" destOrd="0" presId="urn:microsoft.com/office/officeart/2005/8/layout/vList2"/>
    <dgm:cxn modelId="{F290B374-73C4-440C-AB0D-F985723D012F}" type="presParOf" srcId="{6D05A41E-B778-4B8C-87BB-20EF3086F9B3}" destId="{545362E9-A0DE-425E-8D2B-7A43DC93B5C8}" srcOrd="0" destOrd="0" presId="urn:microsoft.com/office/officeart/2005/8/layout/vList2"/>
    <dgm:cxn modelId="{603C2DAF-406F-4BFC-981B-E4A3E19391DD}" type="presParOf" srcId="{6D05A41E-B778-4B8C-87BB-20EF3086F9B3}" destId="{BE4B919F-1825-4CD3-967C-DD0D32146F8D}" srcOrd="1" destOrd="0" presId="urn:microsoft.com/office/officeart/2005/8/layout/vList2"/>
    <dgm:cxn modelId="{D4F7795F-9B60-468C-833D-555D6D52D79B}" type="presParOf" srcId="{6D05A41E-B778-4B8C-87BB-20EF3086F9B3}" destId="{3702665E-5847-4776-8CC1-3A5B2CE3B729}" srcOrd="2" destOrd="0" presId="urn:microsoft.com/office/officeart/2005/8/layout/vList2"/>
    <dgm:cxn modelId="{9F900650-B397-4FAE-954A-67823A3B3A1B}" type="presParOf" srcId="{6D05A41E-B778-4B8C-87BB-20EF3086F9B3}" destId="{1CC9457A-88C9-4D93-8E19-7ECFAE10E350}" srcOrd="3" destOrd="0" presId="urn:microsoft.com/office/officeart/2005/8/layout/vList2"/>
    <dgm:cxn modelId="{3827AC44-32DB-49FC-8C8D-DD9746393E09}" type="presParOf" srcId="{6D05A41E-B778-4B8C-87BB-20EF3086F9B3}" destId="{AD9C67B0-D354-4A19-B8BB-DCA14FA69B3F}" srcOrd="4" destOrd="0" presId="urn:microsoft.com/office/officeart/2005/8/layout/vList2"/>
    <dgm:cxn modelId="{3ACA1031-55B6-4845-AB46-D25916ECD850}" type="presParOf" srcId="{6D05A41E-B778-4B8C-87BB-20EF3086F9B3}" destId="{30399CC8-0B8D-4737-B973-E11B144D3347}" srcOrd="5" destOrd="0" presId="urn:microsoft.com/office/officeart/2005/8/layout/vList2"/>
    <dgm:cxn modelId="{B3BD1B76-729E-4002-9808-E0971F81AA53}" type="presParOf" srcId="{6D05A41E-B778-4B8C-87BB-20EF3086F9B3}" destId="{FA41B95D-6706-4223-88D1-D32B8D6EEB4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362E9-A0DE-425E-8D2B-7A43DC93B5C8}">
      <dsp:nvSpPr>
        <dsp:cNvPr id="0" name=""/>
        <dsp:cNvSpPr/>
      </dsp:nvSpPr>
      <dsp:spPr>
        <a:xfrm>
          <a:off x="0" y="1016361"/>
          <a:ext cx="1041684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Traditional methods for HGR are not robust to changing environment</a:t>
          </a:r>
          <a:endParaRPr lang="en-IN" sz="2400" kern="1200" dirty="0"/>
        </a:p>
      </dsp:txBody>
      <dsp:txXfrm>
        <a:off x="46541" y="1062902"/>
        <a:ext cx="10323758" cy="860321"/>
      </dsp:txXfrm>
    </dsp:sp>
    <dsp:sp modelId="{3702665E-5847-4776-8CC1-3A5B2CE3B729}">
      <dsp:nvSpPr>
        <dsp:cNvPr id="0" name=""/>
        <dsp:cNvSpPr/>
      </dsp:nvSpPr>
      <dsp:spPr>
        <a:xfrm>
          <a:off x="0" y="1975826"/>
          <a:ext cx="1041684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ML based methods require domain expert for hand crafting features</a:t>
          </a:r>
          <a:endParaRPr lang="en-IN" sz="2400" kern="1200" dirty="0"/>
        </a:p>
      </dsp:txBody>
      <dsp:txXfrm>
        <a:off x="46541" y="2022367"/>
        <a:ext cx="10323758" cy="860321"/>
      </dsp:txXfrm>
    </dsp:sp>
    <dsp:sp modelId="{AD9C67B0-D354-4A19-B8BB-DCA14FA69B3F}">
      <dsp:nvSpPr>
        <dsp:cNvPr id="0" name=""/>
        <dsp:cNvSpPr/>
      </dsp:nvSpPr>
      <dsp:spPr>
        <a:xfrm>
          <a:off x="0" y="2951052"/>
          <a:ext cx="1041684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CNN based methods are robust to changing conditions, thus they can be good choice for the desirable gesture recognition system.</a:t>
          </a:r>
          <a:endParaRPr lang="en-IN" sz="2400" kern="1200" dirty="0"/>
        </a:p>
      </dsp:txBody>
      <dsp:txXfrm>
        <a:off x="46541" y="2997593"/>
        <a:ext cx="10323758" cy="860321"/>
      </dsp:txXfrm>
    </dsp:sp>
    <dsp:sp modelId="{FA41B95D-6706-4223-88D1-D32B8D6EEB41}">
      <dsp:nvSpPr>
        <dsp:cNvPr id="0" name=""/>
        <dsp:cNvSpPr/>
      </dsp:nvSpPr>
      <dsp:spPr>
        <a:xfrm>
          <a:off x="0" y="63058"/>
          <a:ext cx="1041684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Real Time Mudra recognition requires robust system invariant to illumination, rotation, scaling and translation</a:t>
          </a:r>
          <a:endParaRPr lang="en-IN" sz="2400" kern="1200" dirty="0"/>
        </a:p>
      </dsp:txBody>
      <dsp:txXfrm>
        <a:off x="46541" y="109599"/>
        <a:ext cx="10323758" cy="86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6F02-AF67-416B-AB85-08CFF698F86D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BC62-3B36-43F8-8B69-D6E5E743DA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E8F0-931C-4E43-98D1-A3CD0E0034DC}" type="datetimeFigureOut">
              <a:rPr lang="en-US" smtClean="0"/>
              <a:t>4/1/2022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EB063-7F11-4E3B-BA52-07405B1C2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5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0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93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3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4/1/2022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037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4/1/2022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21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4/1/2022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605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4/1/2022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3022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4/1/2022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1074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4/1/2022</a:t>
            </a:fld>
            <a:endParaRPr lang="en-US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816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4/1/2022</a:t>
            </a:fld>
            <a:endParaRPr lang="en-US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6694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4/1/2022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34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4/1/2022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6622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C3AB4A3-AE75-4D00-9BE1-AF3996C6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4/1/2022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9471F3C4-BAAF-4391-B574-8E340EDA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FB8DD71F-FEC6-4AB5-974A-FD2B82A7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829ED24-3C5F-4326-A304-DBDBA6CE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4/1/2022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F532AEE-3AAE-4FBF-969F-8A364CE8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6717C1A8-7DBE-4E24-BCA1-D820D780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4/1/2022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376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4/1/2022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02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4/1/2022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6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4/1/2022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185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4/1/2022</a:t>
            </a:fld>
            <a:endParaRPr lang="en-US" noProof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936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4/1/2022</a:t>
            </a:fld>
            <a:endParaRPr lang="en-US" noProof="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174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4/1/2022</a:t>
            </a:fld>
            <a:endParaRPr lang="en-US" noProof="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4/1/2022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22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7F6C47-B260-4BB6-8230-7D14D5CDE026}" type="datetimeFigureOut">
              <a:rPr lang="en-US" noProof="0" smtClean="0"/>
              <a:t>4/1/2022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5802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676" r:id="rId18"/>
    <p:sldLayoutId id="2147483681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2D37BC-7D91-4F83-845D-70080D7DD6FC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991672" y="1146218"/>
            <a:ext cx="10119871" cy="1519707"/>
          </a:xfrm>
        </p:spPr>
        <p:txBody>
          <a:bodyPr/>
          <a:lstStyle/>
          <a:p>
            <a:pPr algn="ctr"/>
            <a:r>
              <a:rPr lang="en-US" sz="27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/>
            </a:r>
            <a:br>
              <a:rPr lang="en-US" sz="27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-US" sz="2700" dirty="0">
                <a:solidFill>
                  <a:schemeClr val="bg1"/>
                </a:solidFill>
                <a:latin typeface="Bookman Old Style" panose="02050604050505020204" pitchFamily="18" charset="0"/>
              </a:rPr>
              <a:t>Real time rotation scaling invariant Hasta Mudra</a:t>
            </a:r>
            <a:br>
              <a:rPr lang="en-US" sz="2700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-US" sz="2700" dirty="0">
                <a:solidFill>
                  <a:schemeClr val="bg1"/>
                </a:solidFill>
                <a:latin typeface="Bookman Old Style" panose="02050604050505020204" pitchFamily="18" charset="0"/>
              </a:rPr>
              <a:t>classification using deep learning framework</a:t>
            </a:r>
            <a:endParaRPr lang="en-US" sz="2700" b="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9E5DACC-1D74-41AD-B036-C015472B9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335" y="3080162"/>
            <a:ext cx="11100809" cy="590317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M.Tech</a:t>
            </a:r>
            <a:r>
              <a:rPr lang="en-US" sz="2400" dirty="0" smtClean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 Seminar – II</a:t>
            </a:r>
          </a:p>
          <a:p>
            <a:pPr algn="ctr"/>
            <a:endParaRPr lang="en-US" dirty="0" smtClean="0">
              <a:solidFill>
                <a:schemeClr val="bg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algn="ctr"/>
            <a:endParaRPr lang="en-US" dirty="0" smtClean="0">
              <a:solidFill>
                <a:schemeClr val="bg2">
                  <a:lumMod val="20000"/>
                  <a:lumOff val="80000"/>
                </a:schemeClr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endParaRPr lang="en-US" sz="2400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3352" y="146479"/>
            <a:ext cx="59298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Department of Computer Science and Engineering</a:t>
            </a:r>
            <a:b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  <a:t>INDIAN INSTITUTE OF TECHNOLOGY KHARAGPUR</a:t>
            </a:r>
            <a:br>
              <a:rPr lang="en-US" sz="1600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endParaRPr lang="en-IN" sz="16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718" y="648866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05/04/2022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8" y="97328"/>
            <a:ext cx="929515" cy="910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8983" y="3670479"/>
            <a:ext cx="3332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Supervisor</a:t>
            </a:r>
          </a:p>
          <a:p>
            <a:pPr algn="ctr"/>
            <a:r>
              <a:rPr lang="en-IN" sz="2400" dirty="0" err="1">
                <a:solidFill>
                  <a:schemeClr val="bg1"/>
                </a:solidFill>
              </a:rPr>
              <a:t>Dr.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err="1">
                <a:solidFill>
                  <a:schemeClr val="bg1"/>
                </a:solidFill>
              </a:rPr>
              <a:t>Partha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err="1">
                <a:solidFill>
                  <a:schemeClr val="bg1"/>
                </a:solidFill>
              </a:rPr>
              <a:t>Pratim</a:t>
            </a:r>
            <a:r>
              <a:rPr lang="en-IN" sz="2400" dirty="0">
                <a:solidFill>
                  <a:schemeClr val="bg1"/>
                </a:solidFill>
              </a:rPr>
              <a:t> Das</a:t>
            </a:r>
            <a:endParaRPr lang="en-IN" sz="2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92647" y="5012738"/>
            <a:ext cx="2411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Presented By</a:t>
            </a:r>
          </a:p>
          <a:p>
            <a:pPr algn="ctr"/>
            <a:r>
              <a:rPr lang="en-IN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Gautam Sagar</a:t>
            </a:r>
          </a:p>
          <a:p>
            <a:pPr algn="ctr"/>
            <a:r>
              <a:rPr lang="en-IN" sz="24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21CS60R15</a:t>
            </a:r>
            <a:endParaRPr lang="en-IN" sz="2400" dirty="0">
              <a:solidFill>
                <a:schemeClr val="accent5">
                  <a:lumMod val="20000"/>
                  <a:lumOff val="8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232" y="1532586"/>
            <a:ext cx="117922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200" dirty="0" smtClean="0">
              <a:solidFill>
                <a:schemeClr val="bg1"/>
              </a:solidFill>
            </a:endParaRPr>
          </a:p>
        </p:txBody>
      </p:sp>
      <p:pic>
        <p:nvPicPr>
          <p:cNvPr id="4098" name="Picture 2" descr="The pipeline of the proposed multi-scale Faster-RCNN hand detection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59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2232" y="5592097"/>
            <a:ext cx="12019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 smtClean="0">
                <a:solidFill>
                  <a:schemeClr val="bg1"/>
                </a:solidFill>
              </a:rPr>
              <a:t>(a) </a:t>
            </a:r>
            <a:r>
              <a:rPr lang="en-IN" dirty="0" smtClean="0">
                <a:solidFill>
                  <a:schemeClr val="bg1"/>
                </a:solidFill>
              </a:rPr>
              <a:t>Input Image </a:t>
            </a:r>
            <a:r>
              <a:rPr lang="en-IN" b="1" dirty="0" smtClean="0">
                <a:solidFill>
                  <a:schemeClr val="bg1"/>
                </a:solidFill>
              </a:rPr>
              <a:t>(b)</a:t>
            </a:r>
            <a:r>
              <a:rPr lang="en-IN" dirty="0" smtClean="0">
                <a:solidFill>
                  <a:schemeClr val="bg1"/>
                </a:solidFill>
              </a:rPr>
              <a:t> Multi-scale </a:t>
            </a:r>
            <a:r>
              <a:rPr lang="en-IN" dirty="0">
                <a:solidFill>
                  <a:schemeClr val="bg1"/>
                </a:solidFill>
              </a:rPr>
              <a:t>Faster-RCNN stage </a:t>
            </a:r>
            <a:r>
              <a:rPr lang="en-IN" dirty="0" smtClean="0">
                <a:solidFill>
                  <a:schemeClr val="bg1"/>
                </a:solidFill>
              </a:rPr>
              <a:t>consisting </a:t>
            </a:r>
            <a:r>
              <a:rPr lang="en-US" dirty="0" smtClean="0">
                <a:solidFill>
                  <a:schemeClr val="bg1"/>
                </a:solidFill>
              </a:rPr>
              <a:t>of </a:t>
            </a:r>
            <a:r>
              <a:rPr lang="en-US" dirty="0">
                <a:solidFill>
                  <a:schemeClr val="bg1"/>
                </a:solidFill>
              </a:rPr>
              <a:t>four Faster-RCNNs with different </a:t>
            </a:r>
            <a:r>
              <a:rPr lang="en-US" dirty="0" smtClean="0">
                <a:solidFill>
                  <a:schemeClr val="bg1"/>
                </a:solidFill>
              </a:rPr>
              <a:t>architectures. </a:t>
            </a:r>
            <a:r>
              <a:rPr lang="en-US" b="1" dirty="0" smtClean="0">
                <a:solidFill>
                  <a:schemeClr val="bg1"/>
                </a:solidFill>
              </a:rPr>
              <a:t>(c)</a:t>
            </a:r>
            <a:r>
              <a:rPr lang="en-US" dirty="0" smtClean="0">
                <a:solidFill>
                  <a:schemeClr val="bg1"/>
                </a:solidFill>
              </a:rPr>
              <a:t> Detected </a:t>
            </a:r>
            <a:r>
              <a:rPr lang="en-US" dirty="0">
                <a:solidFill>
                  <a:schemeClr val="bg1"/>
                </a:solidFill>
              </a:rPr>
              <a:t>bounding boxes obtained from each Faster-RCNN overlaid on top of input </a:t>
            </a:r>
            <a:r>
              <a:rPr lang="en-US" dirty="0" smtClean="0">
                <a:solidFill>
                  <a:schemeClr val="bg1"/>
                </a:solidFill>
              </a:rPr>
              <a:t>image </a:t>
            </a:r>
            <a:r>
              <a:rPr lang="en-US" b="1" dirty="0" smtClean="0">
                <a:solidFill>
                  <a:schemeClr val="bg1"/>
                </a:solidFill>
              </a:rPr>
              <a:t>(d)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Final hand detection results after post-processing with HCM, human context module; SDM, skin detection module; BDM, blob detection module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" y="1236369"/>
            <a:ext cx="6340230" cy="40182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948" y="1127291"/>
            <a:ext cx="6126051" cy="40371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9097" y="5144719"/>
            <a:ext cx="5512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Examples of experimental evaluation on </a:t>
            </a:r>
            <a:r>
              <a:rPr lang="en-US" b="1" dirty="0">
                <a:solidFill>
                  <a:schemeClr val="bg1"/>
                </a:solidFill>
              </a:rPr>
              <a:t>Oxford </a:t>
            </a:r>
            <a:r>
              <a:rPr lang="en-US" b="1" dirty="0" smtClean="0">
                <a:solidFill>
                  <a:schemeClr val="bg1"/>
                </a:solidFill>
              </a:rPr>
              <a:t>hand</a:t>
            </a:r>
            <a:r>
              <a:rPr lang="en-US" dirty="0" smtClean="0">
                <a:solidFill>
                  <a:schemeClr val="bg1"/>
                </a:solidFill>
              </a:rPr>
              <a:t>. Yellow boxes indicate </a:t>
            </a:r>
            <a:r>
              <a:rPr lang="en-US" dirty="0">
                <a:solidFill>
                  <a:schemeClr val="bg1"/>
                </a:solidFill>
              </a:rPr>
              <a:t>detected results. Red boxes indicate large hand instances (</a:t>
            </a:r>
            <a:r>
              <a:rPr lang="en-US" i="1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</a:rPr>
              <a:t>1500 sq. pixel), and green boxes indicate small hand instances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80" y="5144719"/>
            <a:ext cx="6053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Some examples of experimental evaluation on </a:t>
            </a:r>
            <a:r>
              <a:rPr lang="en-US" b="1" dirty="0">
                <a:solidFill>
                  <a:schemeClr val="bg1"/>
                </a:solidFill>
              </a:rPr>
              <a:t>ICD hand </a:t>
            </a:r>
            <a:r>
              <a:rPr lang="en-US" b="1" dirty="0" smtClean="0">
                <a:solidFill>
                  <a:schemeClr val="bg1"/>
                </a:solidFill>
              </a:rPr>
              <a:t>dataset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>
                <a:solidFill>
                  <a:schemeClr val="bg1"/>
                </a:solidFill>
              </a:rPr>
              <a:t>It can be </a:t>
            </a:r>
            <a:r>
              <a:rPr lang="en-US" dirty="0" smtClean="0">
                <a:solidFill>
                  <a:schemeClr val="bg1"/>
                </a:solidFill>
              </a:rPr>
              <a:t>noted that </a:t>
            </a:r>
            <a:r>
              <a:rPr lang="en-US" dirty="0">
                <a:solidFill>
                  <a:schemeClr val="bg1"/>
                </a:solidFill>
              </a:rPr>
              <a:t>despite background clutter </a:t>
            </a:r>
            <a:r>
              <a:rPr lang="en-US" dirty="0" smtClean="0">
                <a:solidFill>
                  <a:schemeClr val="bg1"/>
                </a:solidFill>
              </a:rPr>
              <a:t>the model </a:t>
            </a:r>
            <a:r>
              <a:rPr lang="en-US" dirty="0">
                <a:solidFill>
                  <a:schemeClr val="bg1"/>
                </a:solidFill>
              </a:rPr>
              <a:t>can detect hands robustly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3900" y="267700"/>
            <a:ext cx="19319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200" dirty="0" smtClean="0">
                <a:solidFill>
                  <a:schemeClr val="bg1"/>
                </a:solidFill>
              </a:rPr>
              <a:t>Results</a:t>
            </a:r>
            <a:endParaRPr lang="en-IN" sz="4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8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MTP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304" y="857424"/>
            <a:ext cx="111659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/>
            </a:r>
            <a:b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Real time rotation scaling invariant Hasta </a:t>
            </a:r>
            <a:r>
              <a:rPr lang="en-US" sz="22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Mudra classification </a:t>
            </a:r>
            <a:r>
              <a:rPr lang="en-US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using deep learning framework</a:t>
            </a:r>
            <a:endParaRPr lang="en-IN" sz="2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5420"/>
            <a:ext cx="12192000" cy="488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6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360774" cy="732138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Conclusion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40563900"/>
              </p:ext>
            </p:extLst>
          </p:nvPr>
        </p:nvGraphicFramePr>
        <p:xfrm>
          <a:off x="646112" y="1556377"/>
          <a:ext cx="10416840" cy="4161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93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319524" cy="845995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References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98713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Arpitha</a:t>
            </a:r>
            <a:r>
              <a:rPr lang="en-US" dirty="0">
                <a:solidFill>
                  <a:schemeClr val="bg1"/>
                </a:solidFill>
              </a:rPr>
              <a:t>, M. </a:t>
            </a:r>
            <a:r>
              <a:rPr lang="en-US" dirty="0" err="1">
                <a:solidFill>
                  <a:schemeClr val="bg1"/>
                </a:solidFill>
              </a:rPr>
              <a:t>Balasubrahmanyam</a:t>
            </a:r>
            <a:r>
              <a:rPr lang="en-US" dirty="0">
                <a:solidFill>
                  <a:schemeClr val="bg1"/>
                </a:solidFill>
              </a:rPr>
              <a:t> and D. A. Kumar, "Depth based Indian Classical Dance Mudra's Recognition using Support Vector Machine," 2022 4th International Conference on Smart Systems and Inventive Technology (ICSSIT), 2022, pp. 885-888, </a:t>
            </a:r>
            <a:r>
              <a:rPr lang="en-US" dirty="0" err="1">
                <a:solidFill>
                  <a:schemeClr val="bg1"/>
                </a:solidFill>
              </a:rPr>
              <a:t>doi</a:t>
            </a:r>
            <a:r>
              <a:rPr lang="en-US" dirty="0">
                <a:solidFill>
                  <a:schemeClr val="bg1"/>
                </a:solidFill>
              </a:rPr>
              <a:t>: 10.1109/ICSSIT53264.2022.9716486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K. Roy, A. </a:t>
            </a:r>
            <a:r>
              <a:rPr lang="en-US" dirty="0" err="1">
                <a:solidFill>
                  <a:schemeClr val="bg1"/>
                </a:solidFill>
              </a:rPr>
              <a:t>Mohanty</a:t>
            </a:r>
            <a:r>
              <a:rPr lang="en-US" dirty="0">
                <a:solidFill>
                  <a:schemeClr val="bg1"/>
                </a:solidFill>
              </a:rPr>
              <a:t> and R. R. Sahay, "Deep Learning Based Hand Detection in Cluttered Environment Using Skin Segmentation," 2017 IEEE International Conference on Computer Vision Workshops (ICCVW), 2017, pp. 640-649, </a:t>
            </a:r>
            <a:r>
              <a:rPr lang="en-US" dirty="0" err="1">
                <a:solidFill>
                  <a:schemeClr val="bg1"/>
                </a:solidFill>
              </a:rPr>
              <a:t>doi</a:t>
            </a:r>
            <a:r>
              <a:rPr lang="en-US" dirty="0">
                <a:solidFill>
                  <a:schemeClr val="bg1"/>
                </a:solidFill>
              </a:rPr>
              <a:t>: 10.1109/ICCVW.2017.81.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K. </a:t>
            </a:r>
            <a:r>
              <a:rPr lang="en-US" dirty="0" smtClean="0">
                <a:solidFill>
                  <a:schemeClr val="bg1"/>
                </a:solidFill>
              </a:rPr>
              <a:t>Roy and </a:t>
            </a:r>
            <a:r>
              <a:rPr lang="en-US" dirty="0">
                <a:solidFill>
                  <a:schemeClr val="bg1"/>
                </a:solidFill>
              </a:rPr>
              <a:t>R. R. </a:t>
            </a:r>
            <a:r>
              <a:rPr lang="en-US" dirty="0" smtClean="0">
                <a:solidFill>
                  <a:schemeClr val="bg1"/>
                </a:solidFill>
              </a:rPr>
              <a:t>Sahay, “A </a:t>
            </a:r>
            <a:r>
              <a:rPr lang="en-US" dirty="0">
                <a:solidFill>
                  <a:schemeClr val="bg1"/>
                </a:solidFill>
              </a:rPr>
              <a:t>robust multi-scale deep learning approach for unconstrained hand </a:t>
            </a:r>
            <a:r>
              <a:rPr lang="en-US" dirty="0" smtClean="0">
                <a:solidFill>
                  <a:schemeClr val="bg1"/>
                </a:solidFill>
              </a:rPr>
              <a:t>detection aided </a:t>
            </a:r>
            <a:r>
              <a:rPr lang="en-US" dirty="0">
                <a:solidFill>
                  <a:schemeClr val="bg1"/>
                </a:solidFill>
              </a:rPr>
              <a:t>by skin </a:t>
            </a:r>
            <a:r>
              <a:rPr lang="en-US" dirty="0" smtClean="0">
                <a:solidFill>
                  <a:schemeClr val="bg1"/>
                </a:solidFill>
              </a:rPr>
              <a:t>segmentation,” The </a:t>
            </a:r>
            <a:r>
              <a:rPr lang="en-US" dirty="0">
                <a:solidFill>
                  <a:schemeClr val="bg1"/>
                </a:solidFill>
              </a:rPr>
              <a:t>Visual Computer, </a:t>
            </a:r>
            <a:r>
              <a:rPr lang="en-US" dirty="0" smtClean="0">
                <a:solidFill>
                  <a:schemeClr val="bg1"/>
                </a:solidFill>
              </a:rPr>
              <a:t>2021, pp. 1-25, </a:t>
            </a:r>
            <a:r>
              <a:rPr lang="en-US" dirty="0" err="1" smtClean="0">
                <a:solidFill>
                  <a:schemeClr val="bg1"/>
                </a:solidFill>
              </a:rPr>
              <a:t>doi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IN" dirty="0" smtClean="0">
                <a:solidFill>
                  <a:schemeClr val="bg1"/>
                </a:solidFill>
              </a:rPr>
              <a:t>10.1007/s00371-021-02157-8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0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15" y="2452941"/>
            <a:ext cx="9404723" cy="1400530"/>
          </a:xfrm>
        </p:spPr>
        <p:txBody>
          <a:bodyPr/>
          <a:lstStyle/>
          <a:p>
            <a:pPr algn="ctr"/>
            <a:r>
              <a:rPr lang="en-IN" sz="8400" dirty="0" smtClean="0">
                <a:latin typeface="Monotype Corsiva" panose="03010101010201010101" pitchFamily="66" charset="0"/>
                <a:cs typeface="Mongolian Baiti" panose="03000500000000000000" pitchFamily="66" charset="0"/>
              </a:rPr>
              <a:t>THANK YOU</a:t>
            </a:r>
            <a:endParaRPr lang="en-IN" sz="8400" dirty="0">
              <a:latin typeface="Monotype Corsiva" panose="03010101010201010101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0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373652" cy="809412"/>
          </a:xfrm>
        </p:spPr>
        <p:txBody>
          <a:bodyPr/>
          <a:lstStyle/>
          <a:p>
            <a:r>
              <a:rPr lang="en-IN" dirty="0" smtClean="0"/>
              <a:t>Outline of Presentation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215891" y="1591430"/>
            <a:ext cx="5690294" cy="390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Bookman Old Style" panose="02050604050505020204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Bookman Old Style" panose="02050604050505020204" pitchFamily="18" charset="0"/>
              </a:rPr>
              <a:t>Hand Gesture Recognition(HGR)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Bookman Old Style" panose="02050604050505020204" pitchFamily="18" charset="0"/>
              </a:rPr>
              <a:t>Methods for Vision Based HGR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Bookman Old Style" panose="02050604050505020204" pitchFamily="18" charset="0"/>
              </a:rPr>
              <a:t>Vision Based HGR using 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Bookman Old Style" panose="02050604050505020204" pitchFamily="18" charset="0"/>
              </a:rPr>
              <a:t>Vision Based HGR using DL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Bookman Old Style" panose="02050604050505020204" pitchFamily="18" charset="0"/>
              </a:rPr>
              <a:t> Conclusion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31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7699398" cy="783654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INTRODUCTION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9912" y="1429536"/>
            <a:ext cx="78638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ookman Old Style" panose="02050604050505020204" pitchFamily="18" charset="0"/>
              </a:rPr>
              <a:t>Several Indian classical dance </a:t>
            </a: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forms use </a:t>
            </a:r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mudras(hand </a:t>
            </a:r>
            <a:r>
              <a:rPr 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gestures) to communicate the </a:t>
            </a:r>
            <a:r>
              <a:rPr lang="en-US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story </a:t>
            </a: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line.</a:t>
            </a:r>
          </a:p>
          <a:p>
            <a:endParaRPr lang="en-IN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bg1"/>
                </a:solidFill>
                <a:latin typeface="Bookman Old Style" panose="02050604050505020204" pitchFamily="18" charset="0"/>
              </a:rPr>
              <a:t>Bharatnatyam</a:t>
            </a: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 has total 52 hand gestures. </a:t>
            </a:r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28 Single hand gestures (</a:t>
            </a:r>
            <a:r>
              <a:rPr lang="en-IN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asamyukta</a:t>
            </a:r>
            <a:r>
              <a:rPr lang="en-IN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hastas</a:t>
            </a: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24 double hand gestures (</a:t>
            </a:r>
            <a:r>
              <a:rPr lang="en-IN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samyukta</a:t>
            </a:r>
            <a:r>
              <a:rPr lang="en-IN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hastas</a:t>
            </a: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)</a:t>
            </a:r>
          </a:p>
          <a:p>
            <a:pPr lvl="1"/>
            <a:endParaRPr lang="en-IN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ookman Old Style" panose="02050604050505020204" pitchFamily="18" charset="0"/>
              </a:rPr>
              <a:t>Challenges in mudras </a:t>
            </a: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classification</a:t>
            </a:r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ookman Old Style" panose="02050604050505020204" pitchFamily="18" charset="0"/>
              </a:rPr>
              <a:t>Low Illumination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ookman Old Style" panose="02050604050505020204" pitchFamily="18" charset="0"/>
              </a:rPr>
              <a:t>Recording from different camera angles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Bookman Old Style" panose="02050604050505020204" pitchFamily="18" charset="0"/>
              </a:rPr>
              <a:t>Distance between camera and the </a:t>
            </a: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performer</a:t>
            </a:r>
          </a:p>
          <a:p>
            <a:pPr lvl="1"/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Desirable characteristics of Mudra classification system: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Fast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Illumination Invariant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Rotation Invariant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Scaling Invariant</a:t>
            </a:r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6" name="Picture 6" descr="Bharatanatyam: The ancient Indian art | Astro Awan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41" y="1429536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Asamyuta Hast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416" y="1429536"/>
            <a:ext cx="17240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Alapadma - Naatyaanjal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28" y="4048042"/>
            <a:ext cx="1741876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Ardhapataka hasta of indian dance Bharata Natyam - License, download or  print for £12.39 | Photos | Picfai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41" y="4047911"/>
            <a:ext cx="1725224" cy="245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4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452718"/>
            <a:ext cx="9641778" cy="81887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HAND GESTURE RECOGNITION(HGR)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336" y="1444752"/>
            <a:ext cx="39572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HGR is an important domain </a:t>
            </a:r>
            <a:r>
              <a:rPr lang="en-US" dirty="0">
                <a:solidFill>
                  <a:schemeClr val="bg1"/>
                </a:solidFill>
              </a:rPr>
              <a:t>of computer vision research, with </a:t>
            </a:r>
            <a:r>
              <a:rPr lang="en-US" dirty="0" smtClean="0">
                <a:solidFill>
                  <a:schemeClr val="bg1"/>
                </a:solidFill>
              </a:rPr>
              <a:t>applications </a:t>
            </a:r>
            <a:r>
              <a:rPr lang="en-IN" dirty="0" smtClean="0">
                <a:solidFill>
                  <a:schemeClr val="bg1"/>
                </a:solidFill>
              </a:rPr>
              <a:t>in </a:t>
            </a:r>
            <a:r>
              <a:rPr lang="en-IN" dirty="0">
                <a:solidFill>
                  <a:schemeClr val="bg1"/>
                </a:solidFill>
              </a:rPr>
              <a:t>Human/Computer interfaces (HCI</a:t>
            </a:r>
            <a:r>
              <a:rPr lang="en-IN" dirty="0" smtClean="0">
                <a:solidFill>
                  <a:schemeClr val="bg1"/>
                </a:solidFill>
              </a:rPr>
              <a:t>).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Two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Glove Based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Vision Based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098" name="Picture 2" descr="J. Imaging | Free Full-Text | Hand Gesture Recognition Based on Computer  Vision: A Review of Techniques | HT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935" y="1444752"/>
            <a:ext cx="6205728" cy="474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Sensor-Based Hand Gesture Recognition System for Japanese Sign Language |  Semantic Schola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4"/>
          <a:stretch/>
        </p:blipFill>
        <p:spPr bwMode="auto">
          <a:xfrm>
            <a:off x="41624" y="4019105"/>
            <a:ext cx="5542311" cy="256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8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he pipeline of the proposed hand gesture recognition system using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47" y="1207008"/>
            <a:ext cx="9092669" cy="507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80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0927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Methods for Vision Based HGR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6417" y="1313645"/>
            <a:ext cx="11295080" cy="5544355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r>
              <a:rPr lang="en-IN" sz="2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IN" sz="2200" b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Traditional methods </a:t>
            </a:r>
            <a:r>
              <a:rPr lang="en-IN" sz="2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were mostly based on:</a:t>
            </a:r>
            <a:endParaRPr lang="en-IN" sz="2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lvl="1" rtl="0">
              <a:buChar char="•"/>
            </a:pPr>
            <a:r>
              <a:rPr lang="en-IN" sz="2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colour recognition</a:t>
            </a:r>
            <a:endParaRPr lang="en-IN" sz="2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lvl="1" rtl="0">
              <a:buChar char="•"/>
            </a:pPr>
            <a:r>
              <a:rPr lang="en-IN" sz="2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appearance recognition.</a:t>
            </a:r>
          </a:p>
          <a:p>
            <a:pPr lvl="1" rtl="0"/>
            <a:endParaRPr lang="en-IN" sz="2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lvl="0" rtl="0">
              <a:buChar char="•"/>
            </a:pPr>
            <a:r>
              <a:rPr lang="en-IN" sz="2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 Problems with traditional methods:</a:t>
            </a:r>
            <a:endParaRPr lang="en-IN" sz="2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lvl="1" rtl="0">
              <a:buChar char="•"/>
            </a:pPr>
            <a:r>
              <a:rPr lang="en-IN" sz="2200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Variation of illumination</a:t>
            </a:r>
          </a:p>
          <a:p>
            <a:pPr lvl="1" rtl="0">
              <a:buChar char="•"/>
            </a:pPr>
            <a:r>
              <a:rPr lang="en-US" sz="2200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Rotation</a:t>
            </a:r>
          </a:p>
          <a:p>
            <a:pPr lvl="1" rtl="0">
              <a:buChar char="•"/>
            </a:pPr>
            <a:r>
              <a:rPr lang="en-US" sz="2200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Background</a:t>
            </a:r>
            <a:endParaRPr lang="en-IN" sz="2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lvl="1" rtl="0">
              <a:buChar char="•"/>
            </a:pPr>
            <a:r>
              <a:rPr lang="en-US" sz="2200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Scaling</a:t>
            </a:r>
            <a:endParaRPr lang="en-IN" sz="2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lvl="1" rtl="0">
              <a:buChar char="•"/>
            </a:pPr>
            <a:r>
              <a:rPr lang="en-IN" sz="2200" i="1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Translation</a:t>
            </a:r>
          </a:p>
          <a:p>
            <a:pPr lvl="1" rtl="0">
              <a:buChar char="•"/>
            </a:pPr>
            <a:endParaRPr lang="en-IN" sz="2200" i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>
              <a:buChar char="•"/>
            </a:pPr>
            <a:r>
              <a:rPr lang="en-IN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IN" sz="2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Performance improved using ML methods</a:t>
            </a:r>
          </a:p>
          <a:p>
            <a:pPr lvl="1" rtl="0"/>
            <a:endParaRPr lang="en-IN" sz="2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lvl="0" rtl="0"/>
            <a:endParaRPr lang="en-IN" sz="2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Traditional computer vision technology and deep learning approach... |  Download Scientific Diagr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78"/>
          <a:stretch/>
        </p:blipFill>
        <p:spPr bwMode="auto">
          <a:xfrm>
            <a:off x="4461641" y="3053137"/>
            <a:ext cx="7730359" cy="206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3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335015" cy="899564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Vision Based HGR using ML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44" y="1352282"/>
            <a:ext cx="6873765" cy="30900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690" y="4799026"/>
            <a:ext cx="5299059" cy="16337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0262" y="2080451"/>
            <a:ext cx="582242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Features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HOG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SURF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SIFT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HAAR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LBP</a:t>
            </a:r>
          </a:p>
          <a:p>
            <a:pPr lvl="1"/>
            <a:endParaRPr lang="en-IN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Classifiers: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lvl="0">
              <a:buChar char="•"/>
            </a:pPr>
            <a:r>
              <a:rPr lang="en-IN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Problems with ML based methods:</a:t>
            </a:r>
          </a:p>
          <a:p>
            <a:pPr lvl="1">
              <a:buChar char="•"/>
            </a:pPr>
            <a:r>
              <a:rPr lang="en-IN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Require hand crafted features</a:t>
            </a:r>
          </a:p>
          <a:p>
            <a:pPr lvl="1">
              <a:buChar char="•"/>
            </a:pPr>
            <a:r>
              <a:rPr lang="en-IN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Can suffer with </a:t>
            </a:r>
            <a:r>
              <a:rPr lang="en-IN" sz="22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previous limitations</a:t>
            </a:r>
            <a:endParaRPr lang="en-IN" sz="2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and Gesture Recognition process form video [52] | Download Scientific 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61" y="766515"/>
            <a:ext cx="9277505" cy="547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35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360774" cy="69350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Vision Based HGR using </a:t>
            </a:r>
            <a:r>
              <a:rPr lang="en-IN" dirty="0" smtClean="0">
                <a:solidFill>
                  <a:schemeClr val="bg1"/>
                </a:solidFill>
              </a:rPr>
              <a:t>DL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669" y="1545021"/>
            <a:ext cx="11376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Convolutional neural network (CNN) are known to be Scaling, rotation and translation invariant.</a:t>
            </a:r>
          </a:p>
          <a:p>
            <a:endParaRPr lang="en-IN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Robust to complex background and low illumination.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Suitable for real time application</a:t>
            </a:r>
            <a:endParaRPr lang="en-IN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01" y="3258622"/>
            <a:ext cx="9448800" cy="27558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6682" y="606604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(a) RCNN architecture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48530" y="6066040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(b) Faster R-CNN architecture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8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>Cross-domain Knowledge Distillation for Retrieval-based Question Answering Systems</MediaServiceKeyPoint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A0FB75-2DC0-41F8-9602-F83475C3A4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E580CA-3EBF-40A1-848D-12B3B18BB82E}">
  <ds:schemaRefs>
    <ds:schemaRef ds:uri="http://schemas.microsoft.com/office/2006/metadata/properties"/>
    <ds:schemaRef ds:uri="http://www.w3.org/XML/1998/namespace"/>
    <ds:schemaRef ds:uri="71af3243-3dd4-4a8d-8c0d-dd76da1f02a5"/>
    <ds:schemaRef ds:uri="http://purl.org/dc/elements/1.1/"/>
    <ds:schemaRef ds:uri="16c05727-aa75-4e4a-9b5f-8a80a1165891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2D07FD5-8A16-4741-957C-8B91E43CA4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588</Words>
  <Application>Microsoft Office PowerPoint</Application>
  <PresentationFormat>Widescreen</PresentationFormat>
  <Paragraphs>96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Bookman Old Style</vt:lpstr>
      <vt:lpstr>Calibri</vt:lpstr>
      <vt:lpstr>Century Gothic</vt:lpstr>
      <vt:lpstr>Mongolian Baiti</vt:lpstr>
      <vt:lpstr>Monotype Corsiva</vt:lpstr>
      <vt:lpstr>Wingdings</vt:lpstr>
      <vt:lpstr>Wingdings 3</vt:lpstr>
      <vt:lpstr>Ion</vt:lpstr>
      <vt:lpstr> Real time rotation scaling invariant Hasta Mudra classification using deep learning framework</vt:lpstr>
      <vt:lpstr>Outline of Presentation</vt:lpstr>
      <vt:lpstr>INTRODUCTION</vt:lpstr>
      <vt:lpstr>HAND GESTURE RECOGNITION(HGR)</vt:lpstr>
      <vt:lpstr>PowerPoint Presentation</vt:lpstr>
      <vt:lpstr>Methods for Vision Based HGR</vt:lpstr>
      <vt:lpstr>Vision Based HGR using ML</vt:lpstr>
      <vt:lpstr>PowerPoint Presentation</vt:lpstr>
      <vt:lpstr>Vision Based HGR using DL</vt:lpstr>
      <vt:lpstr>PowerPoint Presentation</vt:lpstr>
      <vt:lpstr>PowerPoint Presentation</vt:lpstr>
      <vt:lpstr>MTP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Ppt</dc:title>
  <dc:creator/>
  <cp:lastModifiedBy/>
  <cp:revision>1</cp:revision>
  <dcterms:created xsi:type="dcterms:W3CDTF">2021-10-21T06:15:02Z</dcterms:created>
  <dcterms:modified xsi:type="dcterms:W3CDTF">2022-04-01T04:33:50Z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