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8" r:id="rId3"/>
    <p:sldId id="283" r:id="rId4"/>
    <p:sldId id="299" r:id="rId5"/>
    <p:sldId id="311" r:id="rId6"/>
    <p:sldId id="282" r:id="rId7"/>
    <p:sldId id="285" r:id="rId8"/>
    <p:sldId id="286" r:id="rId9"/>
    <p:sldId id="300" r:id="rId10"/>
    <p:sldId id="301" r:id="rId11"/>
    <p:sldId id="302" r:id="rId12"/>
    <p:sldId id="314" r:id="rId13"/>
    <p:sldId id="312" r:id="rId14"/>
    <p:sldId id="303" r:id="rId15"/>
    <p:sldId id="305" r:id="rId16"/>
    <p:sldId id="306" r:id="rId17"/>
    <p:sldId id="307" r:id="rId18"/>
    <p:sldId id="308" r:id="rId19"/>
    <p:sldId id="309" r:id="rId20"/>
    <p:sldId id="310" r:id="rId21"/>
    <p:sldId id="313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52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 autoAdjust="0"/>
    <p:restoredTop sz="89945" autoAdjust="0"/>
  </p:normalViewPr>
  <p:slideViewPr>
    <p:cSldViewPr snapToGrid="0" snapToObjects="1">
      <p:cViewPr varScale="1">
        <p:scale>
          <a:sx n="113" d="100"/>
          <a:sy n="113" d="100"/>
        </p:scale>
        <p:origin x="736" y="176"/>
      </p:cViewPr>
      <p:guideLst>
        <p:guide orient="horz" pos="2478"/>
        <p:guide pos="3144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0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20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9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17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8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7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2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82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24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5af7fc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5af7fc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0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1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69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5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7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0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4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Jan 05, 2022</a:t>
            </a:r>
          </a:p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
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81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Jan 05, 2022</a:t>
            </a:r>
          </a:p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
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24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Jan 05, 2022</a:t>
            </a:r>
          </a:p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
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52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Jan 05, 2022</a:t>
            </a:r>
          </a:p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
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92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Jan 05, 2022</a:t>
            </a:r>
          </a:p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
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050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Jan 05, 2022</a:t>
            </a:r>
          </a:p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
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99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Jan 05, 2022</a:t>
            </a:r>
          </a:p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
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22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Jan 05, 2022</a:t>
            </a:r>
          </a:p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
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2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Jan 05, 2022</a:t>
            </a:r>
          </a:p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
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67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Jan 05, 2022</a:t>
            </a:r>
          </a:p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
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9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Jan 05, 2022</a:t>
            </a:r>
          </a:p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
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CS60010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94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22760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207009"/>
            <a:ext cx="11360800" cy="553541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84863"/>
            <a:ext cx="5181600" cy="3992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4863"/>
            <a:ext cx="5181600" cy="399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13060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54517"/>
            <a:ext cx="5157787" cy="3235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3060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54517"/>
            <a:ext cx="5183188" cy="3235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92277"/>
            <a:ext cx="1173997" cy="365125"/>
          </a:xfrm>
        </p:spPr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69844" y="6492277"/>
            <a:ext cx="783956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8623"/>
            <a:ext cx="10515600" cy="407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844" y="6356350"/>
            <a:ext cx="78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435479" y="272251"/>
            <a:ext cx="7428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14398"/>
            <a:ext cx="12192000" cy="10758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15871"/>
            <a:ext cx="781048" cy="8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US" kern="0" dirty="0">
                <a:solidFill>
                  <a:prstClr val="black">
                    <a:tint val="75000"/>
                  </a:prstClr>
                </a:solidFill>
                <a:latin typeface="Arial"/>
                <a:ea typeface="Arial"/>
                <a:cs typeface="Arial"/>
                <a:sym typeface="Arial"/>
              </a:rPr>
              <a:t>Jan 05, 2022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kern="0" dirty="0">
                <a:solidFill>
                  <a:prstClr val="black">
                    <a:tint val="75000"/>
                  </a:prstClr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prstClr val="black">
                    <a:tint val="75000"/>
                  </a:prstClr>
                </a:solidFill>
                <a:latin typeface="Arial"/>
                <a:ea typeface="Arial"/>
                <a:cs typeface="Arial"/>
                <a:sym typeface="Arial"/>
              </a:rPr>
              <a:t>CS60010 / Deep Learning | Introduction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 smtClean="0">
                <a:solidFill>
                  <a:prstClr val="black">
                    <a:tint val="75000"/>
                  </a:prstClr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lang="en" kern="0">
              <a:solidFill>
                <a:prstClr val="black">
                  <a:tint val="75000"/>
                </a:prst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099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33m6qBH-j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e.iitkgp.ac.in/~adas/courses/dl_spr2022/syllabu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vf.com/?page_id=10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e.iitkgp.ac.in/~adas/courses/dl_spr2022/dl_spr2022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imEtTnQKt4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gpmoodle.iitkgp.ac.in/mood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iazza.com/iitkgp.ac.in/spring2022/cs60010/ho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s231n.github.io/python-numpy-tutoria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s182sp21.github.io/" TargetMode="External"/><Relationship Id="rId5" Type="http://schemas.openxmlformats.org/officeDocument/2006/relationships/hyperlink" Target="https://swayam.gov.in/nd1_noc19_cs54/preview" TargetMode="External"/><Relationship Id="rId4" Type="http://schemas.openxmlformats.org/officeDocument/2006/relationships/hyperlink" Target="https://uvadlc.github.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1127448" y="1814964"/>
            <a:ext cx="993710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 dirty="0"/>
              <a:t>Deep Learning</a:t>
            </a:r>
            <a:br>
              <a:rPr lang="en-US" sz="3600" dirty="0"/>
            </a:br>
            <a:r>
              <a:rPr lang="en-US" sz="3600" dirty="0"/>
              <a:t>CS60010</a:t>
            </a:r>
            <a:endParaRPr sz="3600" i="1"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2895600" y="3645024"/>
            <a:ext cx="6400800" cy="19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000" b="1" dirty="0" err="1">
                <a:solidFill>
                  <a:srgbClr val="000099"/>
                </a:solidFill>
              </a:rPr>
              <a:t>Abir</a:t>
            </a:r>
            <a:r>
              <a:rPr lang="en-US" sz="2000" b="1" dirty="0">
                <a:solidFill>
                  <a:srgbClr val="000099"/>
                </a:solidFill>
              </a:rPr>
              <a:t> Das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Computer Science and Engineering Department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Indian Institute of Technology Kharagpur</a:t>
            </a:r>
            <a:endParaRPr sz="20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3F3F3F"/>
              </a:solidFill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buClr>
                <a:srgbClr val="3F3F3F"/>
              </a:buClr>
              <a:buSzPts val="2000"/>
            </a:pPr>
            <a:r>
              <a:rPr lang="en-US" sz="2000" dirty="0">
                <a:solidFill>
                  <a:srgbClr val="3F3F3F"/>
                </a:solidFill>
              </a:rPr>
              <a:t>http://cse.iitkgp.ac.in/~</a:t>
            </a:r>
            <a:r>
              <a:rPr lang="en-US" sz="2000" dirty="0" err="1">
                <a:solidFill>
                  <a:srgbClr val="3F3F3F"/>
                </a:solidFill>
              </a:rPr>
              <a:t>adas</a:t>
            </a:r>
            <a:r>
              <a:rPr lang="en-US" sz="2000" dirty="0">
                <a:solidFill>
                  <a:srgbClr val="3F3F3F"/>
                </a:solidFill>
              </a:rPr>
              <a:t>/</a:t>
            </a:r>
            <a:endParaRPr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Evaluation</a:t>
            </a:r>
            <a:r>
              <a:rPr lang="en-US" dirty="0"/>
              <a:t>: </a:t>
            </a:r>
            <a:r>
              <a:rPr lang="en-US" dirty="0" err="1"/>
              <a:t>ClassTest</a:t>
            </a:r>
            <a:r>
              <a:rPr lang="en-US" dirty="0"/>
              <a:t> (60%) </a:t>
            </a:r>
            <a:r>
              <a:rPr lang="mr-IN" dirty="0"/>
              <a:t>–</a:t>
            </a:r>
            <a:r>
              <a:rPr lang="en-US" dirty="0"/>
              <a:t> 3; Programing Assignments (30%) - 2; Paper presentation (10%). [</a:t>
            </a:r>
            <a:r>
              <a:rPr lang="en-US" b="1" dirty="0">
                <a:solidFill>
                  <a:srgbClr val="FF0000"/>
                </a:solidFill>
              </a:rPr>
              <a:t>Tentative</a:t>
            </a:r>
            <a:r>
              <a:rPr lang="en-US" dirty="0"/>
              <a:t>]</a:t>
            </a:r>
          </a:p>
          <a:p>
            <a:pPr marL="457200" lvl="1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Paper presentation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Why are we doing this</a:t>
            </a:r>
            <a:r>
              <a:rPr lang="en-US" dirty="0"/>
              <a:t>?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Deep Learning is a rapidly evolving field. Everyday new papers are coming out. Just check </a:t>
            </a:r>
            <a:r>
              <a:rPr lang="en-US" dirty="0" err="1"/>
              <a:t>ArXiv</a:t>
            </a:r>
            <a:r>
              <a:rPr lang="en-US" dirty="0"/>
              <a:t> and see (especially just after the paper submission deadlines of reputed conferences. We will see what are some good conferences in fields related to Deep Learning in a few slides).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Some of them are good, some are bad. If we divide and conquer the task of reading papers everybody will be benefitted.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Papers are BIIIIG things. How do I get started?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Fantastic tips by Andrew Ng.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 (First 30 minutes)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4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>
                <a:solidFill>
                  <a:srgbClr val="FF0000"/>
                </a:solidFill>
              </a:rPr>
              <a:t>Tentative</a:t>
            </a:r>
            <a:r>
              <a:rPr lang="en-US" b="1" dirty="0"/>
              <a:t> syllabus and schedule</a:t>
            </a:r>
            <a:r>
              <a:rPr lang="en-US" dirty="0"/>
              <a:t>: A tentative schedule is posted in the website - </a:t>
            </a:r>
            <a:r>
              <a:rPr lang="en-US" dirty="0">
                <a:hlinkClick r:id="rId3"/>
              </a:rPr>
              <a:t>http://cse.iitkgp.ac.in/~adas/courses/dl_spr2022/syllabus.html</a:t>
            </a:r>
            <a:endParaRPr lang="en-US" dirty="0"/>
          </a:p>
          <a:p>
            <a:pPr>
              <a:lnSpc>
                <a:spcPts val="3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768A9-14AC-DC48-B1C0-CFA01DD0E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018" y="2304524"/>
            <a:ext cx="5881415" cy="41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7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What about Computing Resources </a:t>
            </a:r>
            <a:endParaRPr sz="3630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06403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/>
              <a:t>We are encouraging you to use 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pPr marL="0" indent="0">
              <a:lnSpc>
                <a:spcPts val="3000"/>
              </a:lnSpc>
              <a:buNone/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dirty="0" err="1"/>
              <a:t>Homeworks</a:t>
            </a:r>
            <a:r>
              <a:rPr lang="en-US" dirty="0"/>
              <a:t> can be done in your PC and Google </a:t>
            </a:r>
            <a:r>
              <a:rPr lang="en-US" dirty="0" err="1"/>
              <a:t>Colab</a:t>
            </a:r>
            <a:r>
              <a:rPr lang="en-US" dirty="0"/>
              <a:t> (free to use).</a:t>
            </a:r>
          </a:p>
          <a:p>
            <a:pPr marL="0" indent="0">
              <a:lnSpc>
                <a:spcPts val="3000"/>
              </a:lnSpc>
              <a:buNone/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dirty="0"/>
              <a:t>We are planning to arrange tutorial session to get you started on </a:t>
            </a:r>
            <a:r>
              <a:rPr lang="en-US" dirty="0" err="1"/>
              <a:t>Colab</a:t>
            </a:r>
            <a:r>
              <a:rPr lang="en-US" dirty="0"/>
              <a:t> and some basics of python.</a:t>
            </a:r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dirty="0"/>
              <a:t>We are also trying for some free GCP credits.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1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12428"/>
            <a:ext cx="7233749" cy="44854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Computer Vision Conferences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5030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/>
              <a:t>CVPR – Computer Vision and Pattern Recognition, since 1983. Held in USA (2023 is scheduled to be held in Vancouver, first time outside USA)</a:t>
            </a:r>
          </a:p>
          <a:p>
            <a:pPr lvl="1">
              <a:lnSpc>
                <a:spcPts val="3000"/>
              </a:lnSpc>
            </a:pPr>
            <a:r>
              <a:rPr lang="en-US" dirty="0"/>
              <a:t>Google Scholar h-5 index, 2022 </a:t>
            </a:r>
            <a:r>
              <a:rPr lang="mr-IN" dirty="0"/>
              <a:t>–</a:t>
            </a:r>
            <a:r>
              <a:rPr lang="en-US" dirty="0"/>
              <a:t> 356 (Top 4 across any field, any conference or journal)</a:t>
            </a:r>
          </a:p>
          <a:p>
            <a:pPr>
              <a:lnSpc>
                <a:spcPts val="3000"/>
              </a:lnSpc>
            </a:pPr>
            <a:r>
              <a:rPr lang="en-US" dirty="0"/>
              <a:t>ICCV – International Conference on Computer Vision, since 1987. Held every other year, across the world.</a:t>
            </a:r>
          </a:p>
          <a:p>
            <a:pPr lvl="1">
              <a:lnSpc>
                <a:spcPts val="3000"/>
              </a:lnSpc>
            </a:pPr>
            <a:r>
              <a:rPr lang="en-US" dirty="0"/>
              <a:t>Google Scholar h-5 index, 2022 </a:t>
            </a:r>
            <a:r>
              <a:rPr lang="mr-IN" dirty="0"/>
              <a:t>–</a:t>
            </a:r>
            <a:r>
              <a:rPr lang="en-US" dirty="0"/>
              <a:t> 184</a:t>
            </a:r>
          </a:p>
          <a:p>
            <a:pPr>
              <a:lnSpc>
                <a:spcPts val="3000"/>
              </a:lnSpc>
            </a:pPr>
            <a:r>
              <a:rPr lang="en-US" dirty="0"/>
              <a:t>ECCV - European Conference on Computer Vision, since 1990. Held every other year, in Europe.</a:t>
            </a:r>
          </a:p>
          <a:p>
            <a:pPr lvl="1">
              <a:lnSpc>
                <a:spcPts val="3000"/>
              </a:lnSpc>
            </a:pPr>
            <a:r>
              <a:rPr lang="en-US" dirty="0"/>
              <a:t>Google Scholar h-5 index, 2022 </a:t>
            </a:r>
            <a:r>
              <a:rPr lang="mr-IN" dirty="0"/>
              <a:t>–</a:t>
            </a:r>
            <a:r>
              <a:rPr lang="en-US" dirty="0"/>
              <a:t> 197</a:t>
            </a:r>
          </a:p>
          <a:p>
            <a:pPr>
              <a:lnSpc>
                <a:spcPts val="3000"/>
              </a:lnSpc>
            </a:pPr>
            <a:r>
              <a:rPr lang="en-US" dirty="0"/>
              <a:t>Organized under the banner of CVF (Computer Vision Foundation) -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pPr>
              <a:lnSpc>
                <a:spcPts val="3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12428"/>
            <a:ext cx="7233749" cy="44854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Computer Vision Conferences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ACCV – Asian Conference on Computer Vision</a:t>
            </a:r>
          </a:p>
          <a:p>
            <a:r>
              <a:rPr lang="en-US" dirty="0"/>
              <a:t>BMVC – British Machine Vision Conference</a:t>
            </a:r>
          </a:p>
          <a:p>
            <a:r>
              <a:rPr lang="en-US" dirty="0"/>
              <a:t>ICIP - International Conference on Image Processing</a:t>
            </a:r>
          </a:p>
          <a:p>
            <a:r>
              <a:rPr lang="en-US" dirty="0"/>
              <a:t>WACV - Workshop on Applications of Computer Vision</a:t>
            </a:r>
          </a:p>
          <a:p>
            <a:r>
              <a:rPr lang="en-US" dirty="0"/>
              <a:t>ICPR - International Conference on Pattern Recognition</a:t>
            </a:r>
          </a:p>
          <a:p>
            <a:r>
              <a:rPr lang="en-US" dirty="0"/>
              <a:t>ICVGIP </a:t>
            </a:r>
            <a:r>
              <a:rPr lang="mr-IN" dirty="0"/>
              <a:t>–</a:t>
            </a:r>
            <a:r>
              <a:rPr lang="en-US" dirty="0"/>
              <a:t> Indian Conference on Computer Vision, Graphics and Image Processing</a:t>
            </a:r>
          </a:p>
          <a:p>
            <a:r>
              <a:rPr lang="en-US" dirty="0"/>
              <a:t>NCVPRIPG - National Conference on Computer Vision, Pattern Recognition, Image Processing and Graphics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95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12428"/>
            <a:ext cx="7233749" cy="44854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Computer Vision Journals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PAMI – IEEE Transactions on Pattern Analysis and Machine Intelligence</a:t>
            </a:r>
          </a:p>
          <a:p>
            <a:pPr lvl="1"/>
            <a:r>
              <a:rPr lang="en-US" dirty="0"/>
              <a:t>Google Scholar h-5 index, 2022 </a:t>
            </a:r>
            <a:r>
              <a:rPr lang="mr-IN" dirty="0"/>
              <a:t>–</a:t>
            </a:r>
            <a:r>
              <a:rPr lang="en-US" dirty="0"/>
              <a:t> 149</a:t>
            </a:r>
          </a:p>
          <a:p>
            <a:pPr lvl="1"/>
            <a:r>
              <a:rPr lang="en-US" dirty="0"/>
              <a:t>Impact Factor </a:t>
            </a:r>
            <a:r>
              <a:rPr lang="mr-IN" dirty="0"/>
              <a:t>–</a:t>
            </a:r>
            <a:r>
              <a:rPr lang="en-US" dirty="0"/>
              <a:t> 16.389 </a:t>
            </a:r>
          </a:p>
          <a:p>
            <a:pPr lvl="1"/>
            <a:endParaRPr lang="en-US" dirty="0"/>
          </a:p>
          <a:p>
            <a:r>
              <a:rPr lang="en-US" dirty="0"/>
              <a:t>TIP - IEEE Transactions on Image Processing</a:t>
            </a:r>
          </a:p>
          <a:p>
            <a:pPr lvl="1"/>
            <a:r>
              <a:rPr lang="en-US" dirty="0"/>
              <a:t>Google Scholar h-5 index, 2022 </a:t>
            </a:r>
            <a:r>
              <a:rPr lang="mr-IN" dirty="0"/>
              <a:t>–</a:t>
            </a:r>
            <a:r>
              <a:rPr lang="en-US" dirty="0"/>
              <a:t> 123</a:t>
            </a:r>
          </a:p>
          <a:p>
            <a:pPr lvl="1"/>
            <a:r>
              <a:rPr lang="en-US" dirty="0"/>
              <a:t>Impact Factor </a:t>
            </a:r>
            <a:r>
              <a:rPr lang="mr-IN" dirty="0"/>
              <a:t>–</a:t>
            </a:r>
            <a:r>
              <a:rPr lang="en-US" dirty="0"/>
              <a:t> 9.34</a:t>
            </a:r>
          </a:p>
          <a:p>
            <a:pPr lvl="1"/>
            <a:endParaRPr lang="en-US" dirty="0"/>
          </a:p>
          <a:p>
            <a:r>
              <a:rPr lang="en-US" dirty="0"/>
              <a:t>IJCV - International Journal of Computer Vision </a:t>
            </a:r>
          </a:p>
          <a:p>
            <a:pPr lvl="1"/>
            <a:r>
              <a:rPr lang="en-US" dirty="0"/>
              <a:t>Google Scholar h-5 index, 2022 </a:t>
            </a:r>
            <a:r>
              <a:rPr lang="mr-IN" dirty="0"/>
              <a:t>–</a:t>
            </a:r>
            <a:r>
              <a:rPr lang="en-US" dirty="0"/>
              <a:t> 72</a:t>
            </a:r>
          </a:p>
          <a:p>
            <a:pPr lvl="1"/>
            <a:r>
              <a:rPr lang="en-US" dirty="0"/>
              <a:t>Impact Factor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IN" dirty="0">
                <a:solidFill>
                  <a:srgbClr val="222222"/>
                </a:solidFill>
                <a:latin typeface="Google Sans"/>
              </a:rPr>
              <a:t>7.410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03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0457" y="1028844"/>
            <a:ext cx="9583783" cy="41571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Conferences in Other Application Areas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9358" y="1745738"/>
            <a:ext cx="11935668" cy="5037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NeurIPS</a:t>
            </a:r>
            <a:r>
              <a:rPr lang="en-US" sz="2400" dirty="0"/>
              <a:t> – Neural Information Processing Systems</a:t>
            </a:r>
          </a:p>
          <a:p>
            <a:pPr lvl="1"/>
            <a:r>
              <a:rPr lang="en-US" sz="2000" dirty="0"/>
              <a:t>Google Scholar h-5 index, 2022 </a:t>
            </a:r>
            <a:r>
              <a:rPr lang="mr-IN" sz="2000" dirty="0"/>
              <a:t>–</a:t>
            </a:r>
            <a:r>
              <a:rPr lang="en-US" sz="2000" dirty="0"/>
              <a:t> 245 (12</a:t>
            </a:r>
            <a:r>
              <a:rPr lang="en-US" sz="2000" baseline="30000" dirty="0"/>
              <a:t>th </a:t>
            </a:r>
            <a:r>
              <a:rPr lang="en-US" sz="2000" dirty="0"/>
              <a:t>across any field, any conference or journal)</a:t>
            </a:r>
          </a:p>
          <a:p>
            <a:r>
              <a:rPr lang="en-US" sz="2400" dirty="0"/>
              <a:t>MICCAI – Medical Image Computing and Computer-Assisted Intervention</a:t>
            </a:r>
          </a:p>
          <a:p>
            <a:r>
              <a:rPr lang="en-US" sz="2400" dirty="0"/>
              <a:t>ICLR - International Conference on Learning Representations</a:t>
            </a:r>
          </a:p>
          <a:p>
            <a:pPr lvl="1"/>
            <a:r>
              <a:rPr lang="en-US" sz="2000" dirty="0"/>
              <a:t>Google Scholar h-5 index, 2022 </a:t>
            </a:r>
            <a:r>
              <a:rPr lang="mr-IN" sz="2000" dirty="0"/>
              <a:t>–</a:t>
            </a:r>
            <a:r>
              <a:rPr lang="en-US" sz="2000" dirty="0"/>
              <a:t> 253 (10</a:t>
            </a:r>
            <a:r>
              <a:rPr lang="en-US" sz="2000" baseline="30000" dirty="0"/>
              <a:t>th </a:t>
            </a:r>
            <a:r>
              <a:rPr lang="en-US" sz="2000" dirty="0"/>
              <a:t>across any field, any conference or journal, Started in 2013)</a:t>
            </a:r>
          </a:p>
          <a:p>
            <a:r>
              <a:rPr lang="en-US" sz="2400" dirty="0"/>
              <a:t>ICML – International Conference on Machine Learning</a:t>
            </a:r>
          </a:p>
          <a:p>
            <a:pPr lvl="1"/>
            <a:r>
              <a:rPr lang="en-US" sz="2000" dirty="0"/>
              <a:t>Google Scholar h-5 index, 2022 </a:t>
            </a:r>
            <a:r>
              <a:rPr lang="mr-IN" sz="2000" dirty="0"/>
              <a:t>–</a:t>
            </a:r>
            <a:r>
              <a:rPr lang="en-IN" sz="2000" dirty="0"/>
              <a:t> 204</a:t>
            </a:r>
          </a:p>
          <a:p>
            <a:r>
              <a:rPr lang="en-IN" sz="2400" dirty="0"/>
              <a:t>ACL, EMNLP – Conferences in Natural Language Processing.</a:t>
            </a:r>
          </a:p>
          <a:p>
            <a:pPr lvl="1"/>
            <a:r>
              <a:rPr lang="en-US" sz="2000" dirty="0"/>
              <a:t>Google Scholar h-5 index, 2022 – 157 [ACL], 132 [EMNLP]</a:t>
            </a:r>
          </a:p>
          <a:p>
            <a:r>
              <a:rPr lang="en-US" sz="2400" dirty="0"/>
              <a:t>IJCAI, AAAI, NAACL, FAT-ML, ACM-MM, ICRA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0052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38814"/>
            <a:ext cx="8587420" cy="395778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Journals Other Application Areas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7292" y="16139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TMM – IEEE Transactions on Multimedia</a:t>
            </a:r>
          </a:p>
          <a:p>
            <a:pPr lvl="1"/>
            <a:r>
              <a:rPr lang="en-US" dirty="0"/>
              <a:t>Google Scholar h-5 index, 2022</a:t>
            </a:r>
            <a:r>
              <a:rPr lang="mr-IN" dirty="0"/>
              <a:t>–</a:t>
            </a:r>
            <a:r>
              <a:rPr lang="en-US" dirty="0"/>
              <a:t> 78</a:t>
            </a:r>
          </a:p>
          <a:p>
            <a:pPr lvl="1"/>
            <a:r>
              <a:rPr lang="en-US" dirty="0"/>
              <a:t>Impact Factor </a:t>
            </a:r>
            <a:r>
              <a:rPr lang="mr-IN" dirty="0"/>
              <a:t>–</a:t>
            </a:r>
            <a:r>
              <a:rPr lang="en-US" dirty="0"/>
              <a:t> 6.513</a:t>
            </a:r>
          </a:p>
          <a:p>
            <a:r>
              <a:rPr lang="en-US" dirty="0"/>
              <a:t>JMLR - Journal of Machine Learning Research</a:t>
            </a:r>
          </a:p>
          <a:p>
            <a:pPr lvl="1"/>
            <a:r>
              <a:rPr lang="en-US" dirty="0"/>
              <a:t>Google Scholar h-5 index, 2022 </a:t>
            </a:r>
            <a:r>
              <a:rPr lang="mr-IN" dirty="0"/>
              <a:t>–</a:t>
            </a:r>
            <a:r>
              <a:rPr lang="en-US" dirty="0"/>
              <a:t> 96</a:t>
            </a:r>
          </a:p>
          <a:p>
            <a:pPr lvl="1"/>
            <a:r>
              <a:rPr lang="en-US" dirty="0"/>
              <a:t>Impact Factor </a:t>
            </a:r>
            <a:r>
              <a:rPr lang="mr-IN" dirty="0"/>
              <a:t>–</a:t>
            </a:r>
            <a:r>
              <a:rPr lang="en-US" dirty="0"/>
              <a:t> 4.091</a:t>
            </a:r>
          </a:p>
          <a:p>
            <a:r>
              <a:rPr lang="en-US" dirty="0"/>
              <a:t>KDE- IEEE Transactions on Knowledge and Data Engineering </a:t>
            </a:r>
          </a:p>
          <a:p>
            <a:pPr lvl="1"/>
            <a:r>
              <a:rPr lang="en-US" dirty="0"/>
              <a:t>Google Scholar h-5 index, 2022 </a:t>
            </a:r>
            <a:r>
              <a:rPr lang="mr-IN" dirty="0"/>
              <a:t>–</a:t>
            </a:r>
            <a:r>
              <a:rPr lang="en-US" dirty="0"/>
              <a:t> 87</a:t>
            </a:r>
          </a:p>
          <a:p>
            <a:pPr lvl="1"/>
            <a:r>
              <a:rPr lang="en-US" dirty="0"/>
              <a:t>Impact Factor </a:t>
            </a:r>
            <a:r>
              <a:rPr lang="mr-IN" dirty="0"/>
              <a:t>–</a:t>
            </a:r>
            <a:r>
              <a:rPr lang="en-US" dirty="0"/>
              <a:t> 6.977</a:t>
            </a:r>
          </a:p>
          <a:p>
            <a:r>
              <a:rPr lang="en-US" dirty="0"/>
              <a:t>TCSVT, CVIU, IJRR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38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19194"/>
            <a:ext cx="8587420" cy="43501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Decide Where to Submit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 descr="http://www.phdcomics.com/comics/archive/phd040816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098" y="1392548"/>
            <a:ext cx="3811255" cy="518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167226" y="3552339"/>
            <a:ext cx="3675588" cy="473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Taken from </a:t>
            </a:r>
            <a:r>
              <a:rPr lang="en-US" dirty="0" err="1"/>
              <a:t>phdcomics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Decision Process: Overview</a:t>
            </a:r>
            <a:endParaRPr dirty="0"/>
          </a:p>
        </p:txBody>
      </p:sp>
      <p:sp>
        <p:nvSpPr>
          <p:cNvPr id="91" name="Google Shape;91;p19"/>
          <p:cNvSpPr/>
          <p:nvPr/>
        </p:nvSpPr>
        <p:spPr>
          <a:xfrm>
            <a:off x="1019025" y="5646681"/>
            <a:ext cx="8110924" cy="9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Reviewers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929836" y="3419991"/>
            <a:ext cx="2427600" cy="9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Area Chair 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5669903" y="3419991"/>
            <a:ext cx="2427600" cy="9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 Area Chair 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3511436" y="1229316"/>
            <a:ext cx="2876800" cy="9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Chairs 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2515" y="2534105"/>
            <a:ext cx="156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PCs assign papers to ACs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4114" y="3593374"/>
            <a:ext cx="2669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Primary AC suggests reviewers</a:t>
            </a:r>
          </a:p>
        </p:txBody>
      </p:sp>
      <p:sp>
        <p:nvSpPr>
          <p:cNvPr id="31" name="Google Shape;93;p19"/>
          <p:cNvSpPr/>
          <p:nvPr/>
        </p:nvSpPr>
        <p:spPr>
          <a:xfrm>
            <a:off x="8964842" y="3756035"/>
            <a:ext cx="1678263" cy="9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Authors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3970058" y="2516547"/>
            <a:ext cx="282004" cy="66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3165594" y="4649146"/>
            <a:ext cx="282004" cy="66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48" name="Down Arrow 47"/>
          <p:cNvSpPr/>
          <p:nvPr/>
        </p:nvSpPr>
        <p:spPr>
          <a:xfrm flipH="1" flipV="1">
            <a:off x="8922065" y="4851926"/>
            <a:ext cx="282004" cy="66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52088" y="4829620"/>
            <a:ext cx="2939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Reviewers write reviews, which are released to authors (after AC checking for quality)</a:t>
            </a:r>
          </a:p>
        </p:txBody>
      </p:sp>
      <p:sp>
        <p:nvSpPr>
          <p:cNvPr id="50" name="Down Arrow 49"/>
          <p:cNvSpPr/>
          <p:nvPr/>
        </p:nvSpPr>
        <p:spPr>
          <a:xfrm flipH="1" flipV="1">
            <a:off x="5376670" y="4678435"/>
            <a:ext cx="282004" cy="66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1" name="Down Arrow 50"/>
          <p:cNvSpPr/>
          <p:nvPr/>
        </p:nvSpPr>
        <p:spPr>
          <a:xfrm rot="14346538" flipH="1" flipV="1">
            <a:off x="8074976" y="4440405"/>
            <a:ext cx="290531" cy="1207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95828" y="4407924"/>
            <a:ext cx="2439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Authors provide rebuttal to reviewers and ACs</a:t>
            </a:r>
          </a:p>
        </p:txBody>
      </p:sp>
      <p:sp>
        <p:nvSpPr>
          <p:cNvPr id="55" name="Down Arrow 54"/>
          <p:cNvSpPr/>
          <p:nvPr/>
        </p:nvSpPr>
        <p:spPr>
          <a:xfrm flipH="1" flipV="1">
            <a:off x="5393001" y="2501617"/>
            <a:ext cx="282004" cy="66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42759" y="2404583"/>
            <a:ext cx="4493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Area chairs discuss with reviewers and each other, make accept/reject decisions and oral recommendations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88237" y="1250375"/>
            <a:ext cx="3763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Program chairs finalize oral decisions based on space/time constraints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8030" y="4596416"/>
            <a:ext cx="154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Reviewers update final reviews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CF34D4-43FA-A743-BC01-4E81FEB46C69}"/>
              </a:ext>
            </a:extLst>
          </p:cNvPr>
          <p:cNvSpPr txBox="1"/>
          <p:nvPr/>
        </p:nvSpPr>
        <p:spPr>
          <a:xfrm>
            <a:off x="-78449" y="4549003"/>
            <a:ext cx="3053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Papers are assigned to reviewers using global matching algorithm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734961" y="6569573"/>
            <a:ext cx="3675588" cy="473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Taken from CVPR 2020 Reviewer guidelines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C3E3D-C1C5-3C47-9454-5229590F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432FF"/>
                </a:solidFill>
                <a:latin typeface="Segoe UI" charset="0"/>
                <a:cs typeface="Segoe UI" charset="0"/>
              </a:rPr>
              <a:pPr/>
              <a:t>19</a:t>
            </a:fld>
            <a:endParaRPr lang="en" dirty="0">
              <a:solidFill>
                <a:srgbClr val="0432FF"/>
              </a:solidFill>
              <a:latin typeface="Segoe UI" charset="0"/>
              <a:cs typeface="Segoe UI" charset="0"/>
            </a:endParaRPr>
          </a:p>
        </p:txBody>
      </p:sp>
      <p:sp>
        <p:nvSpPr>
          <p:cNvPr id="27" name="Date Placeholder 2">
            <a:extLst>
              <a:ext uri="{FF2B5EF4-FFF2-40B4-BE49-F238E27FC236}">
                <a16:creationId xmlns:a16="http://schemas.microsoft.com/office/drawing/2014/main" id="{D0E568AE-B5F1-E64F-9846-B53187219729}"/>
              </a:ext>
            </a:extLst>
          </p:cNvPr>
          <p:cNvSpPr txBox="1">
            <a:spLocks/>
          </p:cNvSpPr>
          <p:nvPr/>
        </p:nvSpPr>
        <p:spPr>
          <a:xfrm>
            <a:off x="164114" y="6708632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Jan 05, 2022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
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Segoe UI" charset="0"/>
              <a:cs typeface="Segoe UI" charset="0"/>
            </a:endParaRPr>
          </a:p>
        </p:txBody>
      </p:sp>
      <p:sp>
        <p:nvSpPr>
          <p:cNvPr id="29" name="Footer Placeholder 7">
            <a:extLst>
              <a:ext uri="{FF2B5EF4-FFF2-40B4-BE49-F238E27FC236}">
                <a16:creationId xmlns:a16="http://schemas.microsoft.com/office/drawing/2014/main" id="{D4BD7088-371A-F244-9C9B-55088325CC3A}"/>
              </a:ext>
            </a:extLst>
          </p:cNvPr>
          <p:cNvSpPr txBox="1">
            <a:spLocks/>
          </p:cNvSpPr>
          <p:nvPr/>
        </p:nvSpPr>
        <p:spPr>
          <a:xfrm>
            <a:off x="2012197" y="6492277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CS</a:t>
            </a:r>
            <a:r>
              <a:rPr kumimoji="0" lang="is-IS" sz="12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60010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 / Deep Learning | Introduction (c)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Abir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 Das</a:t>
            </a:r>
          </a:p>
        </p:txBody>
      </p:sp>
    </p:spTree>
    <p:extLst>
      <p:ext uri="{BB962C8B-B14F-4D97-AF65-F5344CB8AC3E}">
        <p14:creationId xmlns:p14="http://schemas.microsoft.com/office/powerpoint/2010/main" val="92484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4" grpId="0" animBg="1"/>
      <p:bldP spid="95" grpId="0" animBg="1"/>
      <p:bldP spid="6" grpId="0"/>
      <p:bldP spid="18" grpId="0"/>
      <p:bldP spid="31" grpId="0" animBg="1"/>
      <p:bldP spid="36" grpId="0" animBg="1"/>
      <p:bldP spid="47" grpId="0" animBg="1"/>
      <p:bldP spid="48" grpId="0" animBg="1"/>
      <p:bldP spid="49" grpId="0"/>
      <p:bldP spid="50" grpId="0" animBg="1"/>
      <p:bldP spid="51" grpId="0" animBg="1"/>
      <p:bldP spid="53" grpId="0"/>
      <p:bldP spid="55" grpId="0" animBg="1"/>
      <p:bldP spid="56" grpId="0"/>
      <p:bldP spid="57" grpId="0"/>
      <p:bldP spid="58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Logistics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Course Name and code</a:t>
            </a:r>
            <a:r>
              <a:rPr lang="en-US" dirty="0"/>
              <a:t>: Deep Learning, CS60010</a:t>
            </a:r>
          </a:p>
          <a:p>
            <a:pPr marL="0" indent="0">
              <a:lnSpc>
                <a:spcPts val="3000"/>
              </a:lnSpc>
              <a:buNone/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b="1" dirty="0"/>
              <a:t>Time</a:t>
            </a:r>
            <a:r>
              <a:rPr lang="en-US" dirty="0"/>
              <a:t>: Wednesday (11:00am-11:55am), Thursday (12:00-12:55 pm), Friday (8:00-9:55 am)</a:t>
            </a:r>
          </a:p>
          <a:p>
            <a:pPr marL="0" indent="0">
              <a:lnSpc>
                <a:spcPts val="3000"/>
              </a:lnSpc>
              <a:buNone/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b="1" dirty="0"/>
              <a:t>Venue</a:t>
            </a:r>
            <a:r>
              <a:rPr lang="en-US" dirty="0"/>
              <a:t>: Online using Zoom</a:t>
            </a:r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b="1" dirty="0"/>
              <a:t>Course website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http://cse.iitkgp.ac.in/~adas/courses/dl_spr2022/dl_spr2022.php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CS60010 / Deep Learning | Introduction (c) Abir Das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52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19194"/>
            <a:ext cx="8587420" cy="43501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How to Write a Good Paper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7"/>
          <a:stretch/>
        </p:blipFill>
        <p:spPr>
          <a:xfrm>
            <a:off x="2689046" y="1454213"/>
            <a:ext cx="7735114" cy="450681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64892" y="6004579"/>
            <a:ext cx="12088068" cy="600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70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822451"/>
            <a:ext cx="9144000" cy="2387600"/>
          </a:xfrm>
        </p:spPr>
        <p:txBody>
          <a:bodyPr/>
          <a:lstStyle/>
          <a:p>
            <a:r>
              <a:rPr lang="en-US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59625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Logistics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55499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Moodle Classroom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https://kgpmoodle.iitkgp.ac.in/moodle</a:t>
            </a:r>
            <a:r>
              <a:rPr lang="en-US" dirty="0"/>
              <a:t> and then the class name is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Deep Learning (CS60010) - Spring 2022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ts val="3000"/>
              </a:lnSpc>
            </a:pPr>
            <a:endParaRPr lang="en-US" b="1" dirty="0"/>
          </a:p>
          <a:p>
            <a:pPr>
              <a:lnSpc>
                <a:spcPts val="3000"/>
              </a:lnSpc>
            </a:pPr>
            <a:r>
              <a:rPr lang="en-US" b="1" dirty="0"/>
              <a:t>Piazza Forum</a:t>
            </a:r>
            <a:r>
              <a:rPr lang="en-US" dirty="0"/>
              <a:t>: </a:t>
            </a:r>
            <a:r>
              <a:rPr lang="en-IN" dirty="0">
                <a:hlinkClick r:id="rId4"/>
              </a:rPr>
              <a:t>https://piazza.com/iitkgp.ac.in/spring2022/cs60010/home</a:t>
            </a:r>
            <a:endParaRPr lang="en-IN" dirty="0"/>
          </a:p>
          <a:p>
            <a:pPr marL="0" indent="0">
              <a:lnSpc>
                <a:spcPts val="3600"/>
              </a:lnSpc>
              <a:buNone/>
            </a:pPr>
            <a:endParaRPr lang="en-US" b="1" dirty="0"/>
          </a:p>
          <a:p>
            <a:pPr>
              <a:lnSpc>
                <a:spcPts val="3600"/>
              </a:lnSpc>
            </a:pPr>
            <a:r>
              <a:rPr lang="en-US" b="1" dirty="0"/>
              <a:t>TAs</a:t>
            </a:r>
            <a:r>
              <a:rPr lang="en-US" dirty="0"/>
              <a:t>: </a:t>
            </a:r>
            <a:r>
              <a:rPr lang="en-US" dirty="0" err="1"/>
              <a:t>Aadarsh</a:t>
            </a:r>
            <a:r>
              <a:rPr lang="en-US" dirty="0"/>
              <a:t> Sahoo (</a:t>
            </a:r>
            <a:r>
              <a:rPr lang="en-US" dirty="0" err="1"/>
              <a:t>sahoo_aadarsh@iitkgp.ac.in</a:t>
            </a:r>
            <a:r>
              <a:rPr lang="en-US" dirty="0"/>
              <a:t>), Siddhant Agarwal (agarwalsiddhant10@iitkgp.ac.in), Anurag Roy (</a:t>
            </a:r>
            <a:r>
              <a:rPr lang="en-US" dirty="0" err="1"/>
              <a:t>anurag_roy@iitkgp.ac.in</a:t>
            </a:r>
            <a:r>
              <a:rPr lang="en-US" dirty="0"/>
              <a:t>), Md. </a:t>
            </a:r>
            <a:r>
              <a:rPr lang="en-US" dirty="0" err="1"/>
              <a:t>Laadla</a:t>
            </a:r>
            <a:r>
              <a:rPr lang="en-US" dirty="0"/>
              <a:t> (mailzayaan1493.ml@kgpian.iitkgp.ac.in), Deepak </a:t>
            </a:r>
            <a:r>
              <a:rPr lang="en-US" dirty="0" err="1"/>
              <a:t>Mewada</a:t>
            </a:r>
            <a:r>
              <a:rPr lang="en-US" dirty="0"/>
              <a:t> (deepakmewada96@kgpian.iitkgp.ac.in)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568477"/>
            <a:ext cx="8167606" cy="365125"/>
          </a:xfrm>
        </p:spPr>
        <p:txBody>
          <a:bodyPr/>
          <a:lstStyle/>
          <a:p>
            <a:r>
              <a:rPr lang="en-US" dirty="0"/>
              <a:t>CS60010 / Deep Learning | Introduction (c) Abir Das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8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The Team</a:t>
            </a:r>
            <a:endParaRPr sz="363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4974" y="5039437"/>
            <a:ext cx="5196840" cy="1368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ts val="3600"/>
              </a:lnSpc>
            </a:pPr>
            <a:r>
              <a:rPr lang="en-US" b="1" dirty="0"/>
              <a:t>And YOU!!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568477"/>
            <a:ext cx="8167606" cy="365125"/>
          </a:xfrm>
        </p:spPr>
        <p:txBody>
          <a:bodyPr/>
          <a:lstStyle/>
          <a:p>
            <a:r>
              <a:rPr lang="en-US" dirty="0"/>
              <a:t>CS60010 / Deep Learning | Introduction (c) Abir Das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9BC3E-C436-F546-AC3C-6B1E8EF92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81" y="1597738"/>
            <a:ext cx="9937845" cy="399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8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endParaRPr lang="en-US" b="1" dirty="0"/>
          </a:p>
          <a:p>
            <a:pPr>
              <a:lnSpc>
                <a:spcPts val="3000"/>
              </a:lnSpc>
            </a:pPr>
            <a:r>
              <a:rPr lang="en-US" b="1" dirty="0"/>
              <a:t>Prerequisites</a:t>
            </a:r>
            <a:r>
              <a:rPr lang="en-US" dirty="0"/>
              <a:t>: 1. CS60050: Machine Learning</a:t>
            </a:r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b="1" dirty="0"/>
              <a:t>Python Proficiency</a:t>
            </a:r>
            <a:r>
              <a:rPr lang="en-US" dirty="0"/>
              <a:t>: Proficiency in Python and familiarity with some Deep Learning tools (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etc.) is desirable. A few links to get started.</a:t>
            </a:r>
          </a:p>
          <a:p>
            <a:pPr lvl="1">
              <a:lnSpc>
                <a:spcPts val="3000"/>
              </a:lnSpc>
            </a:pPr>
            <a:r>
              <a:rPr lang="en-US" dirty="0">
                <a:hlinkClick r:id="rId3"/>
              </a:rPr>
              <a:t>https://docs.python.org/3/tutorial/</a:t>
            </a: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6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Books and References</a:t>
            </a:r>
            <a:r>
              <a:rPr lang="en-US" dirty="0"/>
              <a:t>:</a:t>
            </a:r>
          </a:p>
          <a:p>
            <a:pPr marL="914400" lvl="1" indent="-457200">
              <a:lnSpc>
                <a:spcPts val="3000"/>
              </a:lnSpc>
              <a:buFont typeface="+mj-lt"/>
              <a:buAutoNum type="arabicPeriod"/>
            </a:pPr>
            <a:r>
              <a:rPr lang="en-US" dirty="0"/>
              <a:t>“Deep Learning”, I </a:t>
            </a:r>
            <a:r>
              <a:rPr lang="en-US" dirty="0" err="1"/>
              <a:t>Goodfellow</a:t>
            </a:r>
            <a:r>
              <a:rPr lang="en-US" dirty="0"/>
              <a:t>, Y </a:t>
            </a:r>
            <a:r>
              <a:rPr lang="en-US" dirty="0" err="1"/>
              <a:t>Bengio</a:t>
            </a:r>
            <a:r>
              <a:rPr lang="en-US" dirty="0"/>
              <a:t> and A </a:t>
            </a:r>
            <a:r>
              <a:rPr lang="en-US" dirty="0" err="1"/>
              <a:t>Courville</a:t>
            </a:r>
            <a:r>
              <a:rPr lang="en-US" dirty="0"/>
              <a:t>, 1</a:t>
            </a:r>
            <a:r>
              <a:rPr lang="en-US" baseline="30000" dirty="0"/>
              <a:t>st</a:t>
            </a:r>
            <a:r>
              <a:rPr lang="en-US" dirty="0"/>
              <a:t> Edition, Free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.</a:t>
            </a:r>
          </a:p>
          <a:p>
            <a:pPr marL="914400" lvl="1" indent="-457200">
              <a:lnSpc>
                <a:spcPts val="3000"/>
              </a:lnSpc>
              <a:buFont typeface="+mj-lt"/>
              <a:buAutoNum type="arabicPeriod"/>
            </a:pPr>
            <a:endParaRPr lang="en-US" dirty="0"/>
          </a:p>
          <a:p>
            <a:pPr marL="914400" lvl="1" indent="-457200">
              <a:lnSpc>
                <a:spcPts val="3000"/>
              </a:lnSpc>
              <a:buFont typeface="+mj-lt"/>
              <a:buAutoNum type="arabicPeriod"/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dirty="0"/>
              <a:t>More references specific to the lectures will be added in the course website as and when needed.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dirty="0"/>
              <a:t>Online lectures/Videos: The following courses will be closely followed in this course</a:t>
            </a:r>
          </a:p>
          <a:p>
            <a:pPr lvl="1">
              <a:lnSpc>
                <a:spcPts val="3000"/>
              </a:lnSpc>
            </a:pPr>
            <a:r>
              <a:rPr lang="en-US" dirty="0"/>
              <a:t>Convolutional Neural Networks for Visual Recognition from Stanford University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>
              <a:lnSpc>
                <a:spcPts val="3000"/>
              </a:lnSpc>
            </a:pPr>
            <a:r>
              <a:rPr lang="en-US" dirty="0"/>
              <a:t>Deep Learning by </a:t>
            </a:r>
            <a:r>
              <a:rPr lang="en-US" dirty="0" err="1"/>
              <a:t>Efstratios</a:t>
            </a:r>
            <a:r>
              <a:rPr lang="en-US" dirty="0"/>
              <a:t> </a:t>
            </a:r>
            <a:r>
              <a:rPr lang="en-US" dirty="0" err="1"/>
              <a:t>Gavves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1">
              <a:lnSpc>
                <a:spcPts val="3000"/>
              </a:lnSpc>
            </a:pPr>
            <a:r>
              <a:rPr lang="en-US" dirty="0"/>
              <a:t>NPTEL Deep Learning by Prabir Kumar Biswas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lvl="1">
              <a:lnSpc>
                <a:spcPts val="3000"/>
              </a:lnSpc>
            </a:pPr>
            <a:r>
              <a:rPr lang="en-US" dirty="0"/>
              <a:t>Designing, Visualizing and Understanding Deep Neural Networks from UC Berkeley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>
              <a:lnSpc>
                <a:spcPts val="3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7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Evaluation</a:t>
            </a:r>
            <a:r>
              <a:rPr lang="en-US" dirty="0"/>
              <a:t>: </a:t>
            </a:r>
            <a:r>
              <a:rPr lang="en-US" dirty="0" err="1"/>
              <a:t>ClassTest</a:t>
            </a:r>
            <a:r>
              <a:rPr lang="en-US" dirty="0"/>
              <a:t> (60%) </a:t>
            </a:r>
            <a:r>
              <a:rPr lang="mr-IN" dirty="0"/>
              <a:t>–</a:t>
            </a:r>
            <a:r>
              <a:rPr lang="en-US" dirty="0"/>
              <a:t> 3; Programing Assignments (30%) - 2; Paper presentation (10%). [</a:t>
            </a:r>
            <a:r>
              <a:rPr lang="en-US" b="1" dirty="0">
                <a:solidFill>
                  <a:srgbClr val="FF0000"/>
                </a:solidFill>
              </a:rPr>
              <a:t>Tentative</a:t>
            </a:r>
            <a:r>
              <a:rPr lang="en-US" dirty="0"/>
              <a:t>]</a:t>
            </a:r>
          </a:p>
          <a:p>
            <a:pPr lvl="1">
              <a:lnSpc>
                <a:spcPts val="3000"/>
              </a:lnSpc>
            </a:pPr>
            <a:r>
              <a:rPr lang="en-US" dirty="0" err="1"/>
              <a:t>ClassTests</a:t>
            </a:r>
            <a:r>
              <a:rPr lang="en-US" dirty="0"/>
              <a:t> and Programing Assignments:</a:t>
            </a:r>
          </a:p>
          <a:p>
            <a:pPr lvl="2">
              <a:lnSpc>
                <a:spcPts val="3000"/>
              </a:lnSpc>
            </a:pPr>
            <a:r>
              <a:rPr lang="en-US" dirty="0"/>
              <a:t>They will have a combination of Mathematical and coding problems.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5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Introduction (c) Abir Das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Evaluation</a:t>
            </a:r>
            <a:r>
              <a:rPr lang="en-US" dirty="0"/>
              <a:t>: </a:t>
            </a:r>
            <a:r>
              <a:rPr lang="en-US" dirty="0" err="1"/>
              <a:t>ClassTest</a:t>
            </a:r>
            <a:r>
              <a:rPr lang="en-US" dirty="0"/>
              <a:t> (60%) </a:t>
            </a:r>
            <a:r>
              <a:rPr lang="mr-IN" dirty="0"/>
              <a:t>–</a:t>
            </a:r>
            <a:r>
              <a:rPr lang="en-US" dirty="0"/>
              <a:t> 3; Programing Assignments (30%) - 2; Paper presentation (10%). [</a:t>
            </a:r>
            <a:r>
              <a:rPr lang="en-US" b="1" dirty="0">
                <a:solidFill>
                  <a:srgbClr val="FF0000"/>
                </a:solidFill>
              </a:rPr>
              <a:t>Tentative</a:t>
            </a:r>
            <a:r>
              <a:rPr lang="en-US" dirty="0"/>
              <a:t>]</a:t>
            </a:r>
          </a:p>
          <a:p>
            <a:pPr marL="457200" lvl="1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Paper presentation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The whole class will be divided into 2 member teams. The team will be formed by the instructors and the </a:t>
            </a:r>
            <a:r>
              <a:rPr lang="en-US" dirty="0" err="1"/>
              <a:t>TAs.</a:t>
            </a:r>
            <a:r>
              <a:rPr lang="en-US" dirty="0"/>
              <a:t> Papers will be assigned to each team by the instructors and the </a:t>
            </a:r>
            <a:r>
              <a:rPr lang="en-US" dirty="0" err="1"/>
              <a:t>TAs.</a:t>
            </a:r>
            <a:endParaRPr lang="en-US" dirty="0"/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The presentations will be outside class hours [possibly in the evening]. Exact dates will be announced later. The tentative start of paper presentations will be mid of February. The duration of each presentation will be 10 minutes (+ 2 minutes Q&amp;A).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Each team will have to present one paper during the whole semester.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Some thumb-rules:</a:t>
            </a:r>
          </a:p>
          <a:p>
            <a:pPr marL="1371600" lvl="3" indent="-279400">
              <a:lnSpc>
                <a:spcPts val="3000"/>
              </a:lnSpc>
              <a:spcBef>
                <a:spcPts val="0"/>
              </a:spcBef>
            </a:pPr>
            <a:r>
              <a:rPr lang="en-US" dirty="0"/>
              <a:t>10-12 slides in total, divide the presentation in problem definition (if required provide importance of the problem), approach (if you can motivate why the approach is good/novel it will be great), Results and what could have been done extra according to you.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05, 2022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7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30924</TotalTime>
  <Words>1743</Words>
  <Application>Microsoft Macintosh PowerPoint</Application>
  <PresentationFormat>Widescreen</PresentationFormat>
  <Paragraphs>236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Google Sans</vt:lpstr>
      <vt:lpstr>Quattrocento Sans</vt:lpstr>
      <vt:lpstr>Segoe UI</vt:lpstr>
      <vt:lpstr>Office Theme</vt:lpstr>
      <vt:lpstr>1_Office Theme</vt:lpstr>
      <vt:lpstr>Deep Learning CS60010</vt:lpstr>
      <vt:lpstr>Logistics</vt:lpstr>
      <vt:lpstr>Logistics</vt:lpstr>
      <vt:lpstr>The Team</vt:lpstr>
      <vt:lpstr>Course Information</vt:lpstr>
      <vt:lpstr>Course Information</vt:lpstr>
      <vt:lpstr>Course Information</vt:lpstr>
      <vt:lpstr>Course Information</vt:lpstr>
      <vt:lpstr>Course Information</vt:lpstr>
      <vt:lpstr>Course Information</vt:lpstr>
      <vt:lpstr>Course Information</vt:lpstr>
      <vt:lpstr>What about Computing Resources </vt:lpstr>
      <vt:lpstr>Computer Vision Conferences</vt:lpstr>
      <vt:lpstr>Computer Vision Conferences</vt:lpstr>
      <vt:lpstr>Computer Vision Journals</vt:lpstr>
      <vt:lpstr>Conferences in Other Application Areas</vt:lpstr>
      <vt:lpstr>Journals Other Application Areas</vt:lpstr>
      <vt:lpstr>Decide Where to Submit</vt:lpstr>
      <vt:lpstr>The Decision Process: Overview</vt:lpstr>
      <vt:lpstr>How to Write a Good Paper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Microsoft Office User</cp:lastModifiedBy>
  <cp:revision>585</cp:revision>
  <cp:lastPrinted>2019-07-16T19:24:24Z</cp:lastPrinted>
  <dcterms:created xsi:type="dcterms:W3CDTF">2019-01-13T09:33:50Z</dcterms:created>
  <dcterms:modified xsi:type="dcterms:W3CDTF">2022-01-04T19:10:00Z</dcterms:modified>
</cp:coreProperties>
</file>