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258" r:id="rId2"/>
    <p:sldId id="283" r:id="rId3"/>
    <p:sldId id="299" r:id="rId4"/>
    <p:sldId id="282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10" r:id="rId15"/>
    <p:sldId id="312" r:id="rId16"/>
    <p:sldId id="309" r:id="rId17"/>
    <p:sldId id="29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31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52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3" autoAdjust="0"/>
    <p:restoredTop sz="89738" autoAdjust="0"/>
  </p:normalViewPr>
  <p:slideViewPr>
    <p:cSldViewPr snapToGrid="0" snapToObjects="1">
      <p:cViewPr varScale="1">
        <p:scale>
          <a:sx n="113" d="100"/>
          <a:sy n="113" d="100"/>
        </p:scale>
        <p:origin x="408" y="168"/>
      </p:cViewPr>
      <p:guideLst>
        <p:guide orient="horz" pos="2478"/>
        <p:guide pos="3144"/>
      </p:guideLst>
    </p:cSldViewPr>
  </p:slideViewPr>
  <p:outlineViewPr>
    <p:cViewPr>
      <p:scale>
        <a:sx n="33" d="100"/>
        <a:sy n="33" d="100"/>
      </p:scale>
      <p:origin x="0" y="-7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27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2B5F3-CA21-B746-93BD-89BD39E53309}" type="datetimeFigureOut">
              <a:rPr lang="en-US" smtClean="0"/>
              <a:t>1/3/22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7D147-E104-D44D-A191-1057172D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1429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04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08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61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46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56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56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96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9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11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0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58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56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01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02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55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06 Jan,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Linear Algebra Review (c) Abir Das</a:t>
            </a:r>
          </a:p>
        </p:txBody>
      </p:sp>
    </p:spTree>
    <p:extLst>
      <p:ext uri="{BB962C8B-B14F-4D97-AF65-F5344CB8AC3E}">
        <p14:creationId xmlns:p14="http://schemas.microsoft.com/office/powerpoint/2010/main" val="64186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06 Jan,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Linear Algebra Review (c) Abir Das</a:t>
            </a:r>
          </a:p>
        </p:txBody>
      </p:sp>
    </p:spTree>
    <p:extLst>
      <p:ext uri="{BB962C8B-B14F-4D97-AF65-F5344CB8AC3E}">
        <p14:creationId xmlns:p14="http://schemas.microsoft.com/office/powerpoint/2010/main" val="156310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06 Jan,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Linear Algebra Review (c) Abir Das</a:t>
            </a:r>
          </a:p>
        </p:txBody>
      </p:sp>
    </p:spTree>
    <p:extLst>
      <p:ext uri="{BB962C8B-B14F-4D97-AF65-F5344CB8AC3E}">
        <p14:creationId xmlns:p14="http://schemas.microsoft.com/office/powerpoint/2010/main" val="97764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06 Jan,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Linear Algebra Review (c) Abir Das</a:t>
            </a:r>
          </a:p>
        </p:txBody>
      </p:sp>
    </p:spTree>
    <p:extLst>
      <p:ext uri="{BB962C8B-B14F-4D97-AF65-F5344CB8AC3E}">
        <p14:creationId xmlns:p14="http://schemas.microsoft.com/office/powerpoint/2010/main" val="145528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 b="1" cap="sm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06 Jan,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Linear Algebra Review (c) Abir Das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9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84863"/>
            <a:ext cx="5181600" cy="3992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84863"/>
            <a:ext cx="5181600" cy="3992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06 Jan,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Linear Algebra Review (c) Abir Das</a:t>
            </a:r>
          </a:p>
        </p:txBody>
      </p:sp>
    </p:spTree>
    <p:extLst>
      <p:ext uri="{BB962C8B-B14F-4D97-AF65-F5344CB8AC3E}">
        <p14:creationId xmlns:p14="http://schemas.microsoft.com/office/powerpoint/2010/main" val="657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13060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954517"/>
            <a:ext cx="5157787" cy="3235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13060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54517"/>
            <a:ext cx="5183188" cy="32351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06 Jan, 2022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974360"/>
            <a:ext cx="10515600" cy="10311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Linear Algebra Review (c) Abir Das</a:t>
            </a:r>
          </a:p>
        </p:txBody>
      </p:sp>
    </p:spTree>
    <p:extLst>
      <p:ext uri="{BB962C8B-B14F-4D97-AF65-F5344CB8AC3E}">
        <p14:creationId xmlns:p14="http://schemas.microsoft.com/office/powerpoint/2010/main" val="54626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492277"/>
            <a:ext cx="1173997" cy="365125"/>
          </a:xfrm>
        </p:spPr>
        <p:txBody>
          <a:bodyPr/>
          <a:lstStyle/>
          <a:p>
            <a:r>
              <a:rPr lang="en-IN"/>
              <a:t>06 Jan, 2022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69844" y="6492277"/>
            <a:ext cx="783956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Linear Algebra Review (c) Abir Das</a:t>
            </a:r>
          </a:p>
        </p:txBody>
      </p:sp>
    </p:spTree>
    <p:extLst>
      <p:ext uri="{BB962C8B-B14F-4D97-AF65-F5344CB8AC3E}">
        <p14:creationId xmlns:p14="http://schemas.microsoft.com/office/powerpoint/2010/main" val="59366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06 Jan, 2022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Linear Algebra Review (c) Abir Das</a:t>
            </a:r>
          </a:p>
        </p:txBody>
      </p:sp>
    </p:spTree>
    <p:extLst>
      <p:ext uri="{BB962C8B-B14F-4D97-AF65-F5344CB8AC3E}">
        <p14:creationId xmlns:p14="http://schemas.microsoft.com/office/powerpoint/2010/main" val="56246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06 Jan,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Linear Algebra Review (c) Abir Das</a:t>
            </a:r>
          </a:p>
        </p:txBody>
      </p:sp>
    </p:spTree>
    <p:extLst>
      <p:ext uri="{BB962C8B-B14F-4D97-AF65-F5344CB8AC3E}">
        <p14:creationId xmlns:p14="http://schemas.microsoft.com/office/powerpoint/2010/main" val="10429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06 Jan,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Linear Algebra Review (c) Abir Das</a:t>
            </a:r>
          </a:p>
        </p:txBody>
      </p:sp>
    </p:spTree>
    <p:extLst>
      <p:ext uri="{BB962C8B-B14F-4D97-AF65-F5344CB8AC3E}">
        <p14:creationId xmlns:p14="http://schemas.microsoft.com/office/powerpoint/2010/main" val="47157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74360"/>
            <a:ext cx="10515600" cy="1031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98623"/>
            <a:ext cx="10515600" cy="4078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173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06 Jan,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2197" y="6356350"/>
            <a:ext cx="81676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 dirty="0"/>
              <a:t>CS</a:t>
            </a:r>
            <a:r>
              <a:rPr lang="is-IS" dirty="0"/>
              <a:t>60010</a:t>
            </a:r>
            <a:r>
              <a:rPr lang="en-US" dirty="0"/>
              <a:t> / Deep Learning | Linear Algebra Review (c) Abir Das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844" y="6356350"/>
            <a:ext cx="7839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683B8651-0143-4140-839E-3D36292080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4435479" y="272251"/>
            <a:ext cx="7428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rPr>
              <a:t>Computer Science and Engineering</a:t>
            </a:r>
            <a:r>
              <a:rPr lang="en-US" b="1" dirty="0">
                <a:latin typeface="Segoe UI" charset="0"/>
                <a:ea typeface="Segoe UI" charset="0"/>
                <a:cs typeface="Segoe UI" charset="0"/>
              </a:rPr>
              <a:t>| Indian Institute of Technology Kharagpur</a:t>
            </a:r>
          </a:p>
          <a:p>
            <a:pPr algn="r"/>
            <a:r>
              <a:rPr lang="en-US" b="0" i="1" dirty="0" err="1">
                <a:latin typeface="Segoe UI" charset="0"/>
                <a:ea typeface="Segoe UI" charset="0"/>
                <a:cs typeface="Segoe UI" charset="0"/>
              </a:rPr>
              <a:t>cse.iitkgp.ac.in</a:t>
            </a:r>
            <a:endParaRPr lang="en-US" b="0" i="1" dirty="0">
              <a:latin typeface="Segoe UI" charset="0"/>
              <a:ea typeface="Segoe UI" charset="0"/>
              <a:cs typeface="Segoe UI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914398"/>
            <a:ext cx="12192000" cy="10758"/>
          </a:xfrm>
          <a:prstGeom prst="line">
            <a:avLst/>
          </a:prstGeom>
          <a:ln w="2222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8" y="15871"/>
            <a:ext cx="781048" cy="87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9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ctrTitle"/>
          </p:nvPr>
        </p:nvSpPr>
        <p:spPr>
          <a:xfrm>
            <a:off x="1127448" y="1814964"/>
            <a:ext cx="9937104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 sz="3600" dirty="0"/>
              <a:t>Deep Learning</a:t>
            </a:r>
            <a:br>
              <a:rPr lang="en-US" sz="3600" dirty="0"/>
            </a:br>
            <a:r>
              <a:rPr lang="en-US" sz="3600" dirty="0"/>
              <a:t>CS60010</a:t>
            </a:r>
            <a:endParaRPr sz="3600" i="1" dirty="0"/>
          </a:p>
        </p:txBody>
      </p:sp>
      <p:sp>
        <p:nvSpPr>
          <p:cNvPr id="79" name="Google Shape;79;p11"/>
          <p:cNvSpPr txBox="1">
            <a:spLocks noGrp="1"/>
          </p:cNvSpPr>
          <p:nvPr>
            <p:ph type="subTitle" idx="1"/>
          </p:nvPr>
        </p:nvSpPr>
        <p:spPr>
          <a:xfrm>
            <a:off x="2895600" y="3645024"/>
            <a:ext cx="6400800" cy="199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000" b="1" dirty="0" err="1">
                <a:solidFill>
                  <a:srgbClr val="000099"/>
                </a:solidFill>
              </a:rPr>
              <a:t>Abir</a:t>
            </a:r>
            <a:r>
              <a:rPr lang="en-US" sz="2000" b="1" dirty="0">
                <a:solidFill>
                  <a:srgbClr val="000099"/>
                </a:solidFill>
              </a:rPr>
              <a:t> Das</a:t>
            </a:r>
            <a:endParaRPr dirty="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endParaRPr lang="en-US" sz="2000" dirty="0">
              <a:solidFill>
                <a:srgbClr val="3F3F3F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 sz="2000" dirty="0">
                <a:solidFill>
                  <a:srgbClr val="3F3F3F"/>
                </a:solidFill>
              </a:rPr>
              <a:t>Computer Science and Engineering Department</a:t>
            </a:r>
            <a:endParaRPr dirty="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 sz="2000" dirty="0">
                <a:solidFill>
                  <a:srgbClr val="3F3F3F"/>
                </a:solidFill>
              </a:rPr>
              <a:t>Indian Institute of Technology Kharagpur</a:t>
            </a:r>
            <a:endParaRPr sz="2000" dirty="0">
              <a:solidFill>
                <a:srgbClr val="3F3F3F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3F3F3F"/>
              </a:solidFill>
            </a:endParaRPr>
          </a:p>
          <a:p>
            <a:pPr lvl="0">
              <a:lnSpc>
                <a:spcPct val="80000"/>
              </a:lnSpc>
              <a:spcBef>
                <a:spcPts val="400"/>
              </a:spcBef>
              <a:buClr>
                <a:srgbClr val="3F3F3F"/>
              </a:buClr>
              <a:buSzPts val="2000"/>
            </a:pPr>
            <a:r>
              <a:rPr lang="en-US" sz="2000" dirty="0">
                <a:solidFill>
                  <a:srgbClr val="3F3F3F"/>
                </a:solidFill>
              </a:rPr>
              <a:t>http://cse.iitkgp.ac.in/~</a:t>
            </a:r>
            <a:r>
              <a:rPr lang="en-US" sz="2000" dirty="0" err="1">
                <a:solidFill>
                  <a:srgbClr val="3F3F3F"/>
                </a:solidFill>
              </a:rPr>
              <a:t>adas</a:t>
            </a:r>
            <a:r>
              <a:rPr lang="en-US" sz="2000" dirty="0">
                <a:solidFill>
                  <a:srgbClr val="3F3F3F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88971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728" y="951867"/>
            <a:ext cx="10931236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/>
              <a:t>Standard Results on Eigenvalues </a:t>
            </a:r>
            <a:r>
              <a:rPr lang="en-US" sz="3630" dirty="0"/>
              <a:t>and Eigenvectors</a:t>
            </a:r>
            <a:endParaRPr sz="363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164892" y="1461578"/>
                <a:ext cx="11935668" cy="465542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3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eigenvalues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dirty="0"/>
                  <a:t>, then for any positive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p>
                    </m:sSubSup>
                    <m:r>
                      <a:rPr lang="en-US" i="1">
                        <a:latin typeface="Cambria Math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p>
                    </m:sSubSup>
                    <m:r>
                      <a:rPr lang="en-US" i="1">
                        <a:latin typeface="Cambria Math" charset="0"/>
                      </a:rPr>
                      <m:t>,⋯,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dirty="0"/>
                  <a:t> are eigenvalues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. The significance is that if you have eigenvalues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dirty="0"/>
                  <a:t>, you don’t have to compute the eigenvalues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dirty="0"/>
                  <a:t> is a non-singular or invertible matrix with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sup>
                    </m:sSubSup>
                    <m:r>
                      <a:rPr lang="en-US" i="1">
                        <a:latin typeface="Cambria Math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sup>
                    </m:sSubSup>
                    <m:r>
                      <a:rPr lang="en-US" i="1">
                        <a:latin typeface="Cambria Math" charset="0"/>
                      </a:rPr>
                      <m:t>,⋯,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/>
                  <a:t> are eigenvalues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𝑨</m:t>
                        </m:r>
                      </m:e>
                      <m:sup>
                        <m:r>
                          <a:rPr lang="en-US" b="1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dirty="0"/>
                  <a:t>For triangular matrix (upper, lower or diagonal), the eigenvalues are the diagonal elements itself.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dirty="0"/>
                  <a:t>If a square matrix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𝑨</m:t>
                    </m:r>
                    <m:r>
                      <a:rPr lang="en-US" b="1" i="1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i="1">
                            <a:latin typeface="Cambria Math" charset="0"/>
                          </a:rPr>
                          <m:t>×</m:t>
                        </m:r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is symmetric then all its eigenvalues are real and it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/>
                  <a:t> linearly independent eigenvectors. The reverse is also true </a:t>
                </a:r>
                <a:r>
                  <a:rPr lang="mr-IN" dirty="0"/>
                  <a:t>–</a:t>
                </a:r>
                <a:r>
                  <a:rPr lang="en-US" dirty="0"/>
                  <a:t> i.e., if a square matrix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𝑨</m:t>
                    </m:r>
                    <m:r>
                      <a:rPr lang="en-US" b="1" i="1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i="1">
                            <a:latin typeface="Cambria Math" charset="0"/>
                          </a:rPr>
                          <m:t>×</m:t>
                        </m:r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/>
                  <a:t> real eigenvalues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/>
                  <a:t> real orthogonal eigenvectors, then the matrix is symmetric.</a:t>
                </a:r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92" y="1461578"/>
                <a:ext cx="11935668" cy="4655425"/>
              </a:xfrm>
              <a:prstGeom prst="rect">
                <a:avLst/>
              </a:prstGeom>
              <a:blipFill rotWithShape="0">
                <a:blip r:embed="rId3"/>
                <a:stretch>
                  <a:fillRect l="-919" t="-2359" r="-1379" b="-4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06 Jan, 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8F2A2-215C-A641-91E6-E2FEDF66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</a:t>
            </a:r>
            <a:r>
              <a:rPr lang="is-IS"/>
              <a:t>60010</a:t>
            </a:r>
            <a:r>
              <a:rPr lang="en-US"/>
              <a:t> / Deep Learning | Linear Algebra Review (c) Abir Das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BBA0D-AE7A-5645-82C1-526C56D1E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83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728" y="951867"/>
            <a:ext cx="10931236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/>
              <a:t>Standard Results on Eigenvalues </a:t>
            </a:r>
            <a:r>
              <a:rPr lang="en-US" sz="3630" dirty="0"/>
              <a:t>and Eigenvectors</a:t>
            </a:r>
            <a:endParaRPr sz="363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164892" y="1461578"/>
                <a:ext cx="11935668" cy="465542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3000"/>
                  </a:lnSpc>
                </a:pPr>
                <a:r>
                  <a:rPr lang="en-US" dirty="0"/>
                  <a:t>A matrix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𝑨</m:t>
                    </m:r>
                    <m:r>
                      <a:rPr lang="en-US" b="1" i="1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i="1">
                            <a:latin typeface="Cambria Math" charset="0"/>
                          </a:rPr>
                          <m:t>×</m:t>
                        </m:r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positive definite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∀</m:t>
                    </m:r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  <m:r>
                      <a:rPr lang="en-US" b="1" i="1" smtClean="0">
                        <a:latin typeface="Cambria Math" charset="0"/>
                      </a:rPr>
                      <m:t>≠</m:t>
                    </m:r>
                    <m:r>
                      <a:rPr lang="en-US" b="1" i="1" smtClean="0">
                        <a:latin typeface="Cambria Math" charset="0"/>
                      </a:rPr>
                      <m:t>𝟎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charset="0"/>
                          </a:rPr>
                          <m:t>𝒙</m:t>
                        </m:r>
                      </m:e>
                      <m:sup>
                        <m:r>
                          <a:rPr lang="en-US" b="0" i="1" dirty="0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1" i="1" dirty="0" smtClean="0">
                        <a:latin typeface="Cambria Math" charset="0"/>
                      </a:rPr>
                      <m:t>𝑨𝒙</m:t>
                    </m:r>
                    <m:r>
                      <a:rPr lang="en-US" b="1" i="1" dirty="0" smtClean="0">
                        <a:latin typeface="Cambria Math" charset="0"/>
                      </a:rPr>
                      <m:t>&gt;</m:t>
                    </m:r>
                    <m:r>
                      <a:rPr lang="en-US" b="1" i="1" dirty="0" smtClean="0">
                        <a:latin typeface="Cambria Math" charset="0"/>
                      </a:rPr>
                      <m:t>𝟎</m:t>
                    </m:r>
                  </m:oMath>
                </a14:m>
                <a:r>
                  <a:rPr lang="en-US" dirty="0"/>
                  <a:t>. It is positive semi-definite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charset="0"/>
                          </a:rPr>
                          <m:t>𝒙</m:t>
                        </m:r>
                      </m:e>
                      <m:sup>
                        <m:r>
                          <a:rPr lang="en-US" i="1" dirty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1" i="1" dirty="0">
                        <a:latin typeface="Cambria Math" charset="0"/>
                      </a:rPr>
                      <m:t>𝑨𝒙</m:t>
                    </m:r>
                    <m:r>
                      <a:rPr lang="en-US" b="1" i="1" dirty="0">
                        <a:latin typeface="Cambria Math" charset="0"/>
                      </a:rPr>
                      <m:t>≥</m:t>
                    </m:r>
                    <m:r>
                      <a:rPr lang="en-US" b="1" i="1" dirty="0">
                        <a:latin typeface="Cambria Math" charset="0"/>
                      </a:rPr>
                      <m:t>𝟎</m:t>
                    </m:r>
                  </m:oMath>
                </a14:m>
                <a:endParaRPr lang="en-US" dirty="0"/>
              </a:p>
              <a:p>
                <a:pPr>
                  <a:lnSpc>
                    <a:spcPts val="3000"/>
                  </a:lnSpc>
                </a:pPr>
                <a:r>
                  <a:rPr lang="en-US" dirty="0"/>
                  <a:t>A matrix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𝑨</m:t>
                    </m:r>
                    <m:r>
                      <a:rPr lang="en-US" b="1" i="1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i="1">
                            <a:latin typeface="Cambria Math" charset="0"/>
                          </a:rPr>
                          <m:t>×</m:t>
                        </m:r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negative definite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∀</m:t>
                    </m:r>
                    <m:r>
                      <a:rPr lang="en-US" b="1" i="1">
                        <a:latin typeface="Cambria Math" charset="0"/>
                      </a:rPr>
                      <m:t>𝒙</m:t>
                    </m:r>
                    <m:r>
                      <a:rPr lang="en-US" b="1" i="1">
                        <a:latin typeface="Cambria Math" charset="0"/>
                      </a:rPr>
                      <m:t>≠</m:t>
                    </m:r>
                    <m:r>
                      <a:rPr lang="en-US" b="1" i="1">
                        <a:latin typeface="Cambria Math" charset="0"/>
                      </a:rPr>
                      <m:t>𝟎</m:t>
                    </m:r>
                    <m:r>
                      <a:rPr lang="en-US" i="1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charset="0"/>
                          </a:rPr>
                          <m:t>𝒙</m:t>
                        </m:r>
                      </m:e>
                      <m:sup>
                        <m:r>
                          <a:rPr lang="en-US" i="1" dirty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1" i="1" dirty="0">
                        <a:latin typeface="Cambria Math" charset="0"/>
                      </a:rPr>
                      <m:t>𝑨𝒙</m:t>
                    </m:r>
                    <m:r>
                      <a:rPr lang="en-US" b="1" i="1" dirty="0" smtClean="0">
                        <a:latin typeface="Cambria Math" charset="0"/>
                      </a:rPr>
                      <m:t>&lt;</m:t>
                    </m:r>
                    <m:r>
                      <a:rPr lang="en-US" b="1" i="1" dirty="0">
                        <a:latin typeface="Cambria Math" charset="0"/>
                      </a:rPr>
                      <m:t>𝟎</m:t>
                    </m:r>
                  </m:oMath>
                </a14:m>
                <a:r>
                  <a:rPr lang="en-US" dirty="0"/>
                  <a:t>. It is negative semi-definite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charset="0"/>
                          </a:rPr>
                          <m:t>𝒙</m:t>
                        </m:r>
                      </m:e>
                      <m:sup>
                        <m:r>
                          <a:rPr lang="en-US" i="1" dirty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1" i="1" dirty="0">
                        <a:latin typeface="Cambria Math" charset="0"/>
                      </a:rPr>
                      <m:t>𝑨𝒙</m:t>
                    </m:r>
                    <m:r>
                      <a:rPr lang="en-US" b="1" i="1" dirty="0" smtClean="0">
                        <a:latin typeface="Cambria Math" charset="0"/>
                      </a:rPr>
                      <m:t>≤</m:t>
                    </m:r>
                    <m:r>
                      <a:rPr lang="en-US" b="1" i="1" dirty="0">
                        <a:latin typeface="Cambria Math" charset="0"/>
                      </a:rPr>
                      <m:t>𝟎</m:t>
                    </m:r>
                  </m:oMath>
                </a14:m>
                <a:endParaRPr lang="en-US" dirty="0"/>
              </a:p>
              <a:p>
                <a:pPr>
                  <a:lnSpc>
                    <a:spcPts val="3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dirty="0"/>
                  <a:t> is positive definite,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&gt;0 ∀</m:t>
                    </m:r>
                    <m:r>
                      <a:rPr lang="en-US" b="0" i="1" smtClean="0">
                        <a:latin typeface="Cambria Math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>
                  <a:lnSpc>
                    <a:spcPts val="3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dirty="0"/>
                  <a:t> is positive semi-definite,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≥</m:t>
                    </m:r>
                    <m:r>
                      <a:rPr lang="en-US" i="1">
                        <a:latin typeface="Cambria Math" charset="0"/>
                      </a:rPr>
                      <m:t>0 ∀</m:t>
                    </m:r>
                    <m:r>
                      <a:rPr lang="en-US" i="1">
                        <a:latin typeface="Cambria Math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>
                  <a:lnSpc>
                    <a:spcPts val="3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dirty="0"/>
                  <a:t> is negative definite,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&lt;</m:t>
                    </m:r>
                    <m:r>
                      <a:rPr lang="en-US" i="1">
                        <a:latin typeface="Cambria Math" charset="0"/>
                      </a:rPr>
                      <m:t>0 ∀</m:t>
                    </m:r>
                    <m:r>
                      <a:rPr lang="en-US" i="1">
                        <a:latin typeface="Cambria Math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>
                  <a:lnSpc>
                    <a:spcPts val="3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dirty="0"/>
                  <a:t> is negative semi-definite,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≤</m:t>
                    </m:r>
                    <m:r>
                      <a:rPr lang="en-US" i="1">
                        <a:latin typeface="Cambria Math" charset="0"/>
                      </a:rPr>
                      <m:t>0 ∀</m:t>
                    </m:r>
                    <m:r>
                      <a:rPr lang="en-US" i="1">
                        <a:latin typeface="Cambria Math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>
                  <a:lnSpc>
                    <a:spcPts val="3000"/>
                  </a:lnSpc>
                </a:pPr>
                <a:endParaRPr lang="en-US" dirty="0"/>
              </a:p>
              <a:p>
                <a:pPr>
                  <a:lnSpc>
                    <a:spcPts val="3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92" y="1461578"/>
                <a:ext cx="11935668" cy="4655425"/>
              </a:xfrm>
              <a:prstGeom prst="rect">
                <a:avLst/>
              </a:prstGeom>
              <a:blipFill rotWithShape="0">
                <a:blip r:embed="rId3"/>
                <a:stretch>
                  <a:fillRect l="-919" t="-2228" r="-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06 Jan, 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2A43A-6936-5A45-989C-943A664A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</a:t>
            </a:r>
            <a:r>
              <a:rPr lang="is-IS"/>
              <a:t>60010</a:t>
            </a:r>
            <a:r>
              <a:rPr lang="en-US"/>
              <a:t> / Deep Learning | Linear Algebra Review (c) Abir Das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8FDF-386C-3E4C-A1B4-DBA02CA8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63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728" y="951867"/>
            <a:ext cx="10931236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Vector Norms</a:t>
            </a:r>
            <a:endParaRPr sz="363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164892" y="1461578"/>
                <a:ext cx="11935668" cy="465542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3000"/>
                  </a:lnSpc>
                </a:pPr>
                <a:r>
                  <a:rPr lang="en-US" dirty="0"/>
                  <a:t>Vector norm is a real valued function (i.e., its output is always a real number) with the following properties.</a:t>
                </a:r>
              </a:p>
              <a:p>
                <a:pPr lvl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||</m:t>
                    </m:r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  <m:r>
                      <a:rPr lang="en-US" b="0" i="1" smtClean="0">
                        <a:latin typeface="Cambria Math" charset="0"/>
                      </a:rPr>
                      <m:t>||&gt;0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||</m:t>
                    </m:r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  <m:r>
                      <a:rPr lang="en-US" b="0" i="0" smtClean="0">
                        <a:latin typeface="Cambria Math" charset="0"/>
                      </a:rPr>
                      <m:t>||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0</m:t>
                    </m:r>
                  </m:oMath>
                </a14:m>
                <a:r>
                  <a:rPr lang="en-US" dirty="0"/>
                  <a:t> only 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  <m:r>
                      <a:rPr lang="en-US" b="0" i="1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>
                  <a:lnSpc>
                    <a:spcPts val="3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𝛼</m:t>
                            </m:r>
                            <m:r>
                              <a:rPr lang="en-US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||</m:t>
                    </m:r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  <m:r>
                      <a:rPr lang="en-US" b="0" i="1" smtClean="0">
                        <a:latin typeface="Cambria Math" charset="0"/>
                      </a:rPr>
                      <m:t>||</m:t>
                    </m:r>
                  </m:oMath>
                </a14:m>
                <a:endParaRPr lang="en-US" dirty="0"/>
              </a:p>
              <a:p>
                <a:pPr lvl="1">
                  <a:lnSpc>
                    <a:spcPts val="3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𝒙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charset="0"/>
                              </a:rPr>
                              <m:t>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≤</m:t>
                    </m:r>
                    <m:r>
                      <a:rPr lang="en-US" i="1">
                        <a:latin typeface="Cambria Math" charset="0"/>
                      </a:rPr>
                      <m:t>||</m:t>
                    </m:r>
                    <m:r>
                      <a:rPr lang="en-US" b="1" i="1">
                        <a:latin typeface="Cambria Math" charset="0"/>
                      </a:rPr>
                      <m:t>𝒙</m:t>
                    </m:r>
                    <m:r>
                      <a:rPr lang="en-US" i="1">
                        <a:latin typeface="Cambria Math" charset="0"/>
                      </a:rPr>
                      <m:t>||</m:t>
                    </m:r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i="1">
                        <a:latin typeface="Cambria Math" charset="0"/>
                      </a:rPr>
                      <m:t>||</m:t>
                    </m:r>
                    <m:r>
                      <a:rPr lang="en-US" b="1" i="1" smtClean="0">
                        <a:latin typeface="Cambria Math" charset="0"/>
                      </a:rPr>
                      <m:t>𝒚</m:t>
                    </m:r>
                    <m:r>
                      <a:rPr lang="en-US" i="1">
                        <a:latin typeface="Cambria Math" charset="0"/>
                      </a:rPr>
                      <m:t>||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/>
                  </a:rPr>
                  <a:t> Triangle inequality</a:t>
                </a:r>
              </a:p>
              <a:p>
                <a:pPr lvl="1">
                  <a:lnSpc>
                    <a:spcPts val="3000"/>
                  </a:lnSpc>
                </a:pPr>
                <a:endParaRPr lang="en-US" dirty="0">
                  <a:sym typeface="Wingdings"/>
                </a:endParaRPr>
              </a:p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norm: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is-IS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is-IS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mr-IN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>
                  <a:lnSpc>
                    <a:spcPts val="3000"/>
                  </a:lnSpc>
                </a:pPr>
                <a:endParaRPr lang="en-US" dirty="0"/>
              </a:p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norm: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</m:oMath>
                </a14:m>
                <a:r>
                  <a:rPr lang="en-US" dirty="0"/>
                  <a:t> Number of non-zero elements 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norm: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unc>
                      <m:funcPr>
                        <m:ctrlPr>
                          <a:rPr lang="mr-IN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mr-IN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mr-IN" i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|</m:t>
                            </m:r>
                            <m:r>
                              <a:rPr lang="en-US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</m:e>
                    </m:func>
                  </m:oMath>
                </a14:m>
                <a:endParaRPr lang="en-US" b="1" dirty="0"/>
              </a:p>
              <a:p>
                <a:pPr>
                  <a:lnSpc>
                    <a:spcPts val="3000"/>
                  </a:lnSpc>
                </a:pPr>
                <a:endParaRPr lang="en-US" b="1" dirty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92" y="1461578"/>
                <a:ext cx="11935668" cy="4655425"/>
              </a:xfrm>
              <a:prstGeom prst="rect">
                <a:avLst/>
              </a:prstGeom>
              <a:blipFill>
                <a:blip r:embed="rId3"/>
                <a:stretch>
                  <a:fillRect l="-850" t="-2180" b="-2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06 Jan, 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D60EB7-8401-C246-8A4F-6B9256B1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</a:t>
            </a:r>
            <a:r>
              <a:rPr lang="is-IS"/>
              <a:t>60010</a:t>
            </a:r>
            <a:r>
              <a:rPr lang="en-US"/>
              <a:t> / Deep Learning | Linear Algebra Review (c) Abir Das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2CA77-F8F7-A442-933E-A84F9EDA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40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728" y="951867"/>
            <a:ext cx="10931236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Matrix/Induced Norms</a:t>
            </a:r>
            <a:endParaRPr sz="363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164892" y="1461578"/>
                <a:ext cx="11935668" cy="465542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𝑨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unc>
                      <m:funcPr>
                        <m:ctrlPr>
                          <a:rPr lang="mr-IN" b="1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mr-IN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mr-IN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𝒙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≠</m:t>
                            </m:r>
                            <m:r>
                              <a:rPr lang="en-US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mr-IN" b="1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𝑨𝒙</m:t>
                                    </m:r>
                                  </m:e>
                                </m:d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en-US" b="1" dirty="0"/>
              </a:p>
              <a:p>
                <a:pPr>
                  <a:lnSpc>
                    <a:spcPts val="3000"/>
                  </a:lnSpc>
                </a:pPr>
                <a:endParaRPr lang="en-US" dirty="0"/>
              </a:p>
              <a:p>
                <a:pPr>
                  <a:lnSpc>
                    <a:spcPts val="3000"/>
                  </a:lnSpc>
                </a:pPr>
                <a:r>
                  <a:rPr lang="en-US" dirty="0"/>
                  <a:t>You can think of matrix norm as the multiplying capacity of the matrix.</a:t>
                </a:r>
              </a:p>
              <a:p>
                <a:pPr>
                  <a:lnSpc>
                    <a:spcPts val="3000"/>
                  </a:lnSpc>
                </a:pPr>
                <a:endParaRPr lang="en-US" dirty="0"/>
              </a:p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||</m:t>
                    </m:r>
                    <m:r>
                      <a:rPr lang="en-US" b="1" i="1" smtClean="0">
                        <a:latin typeface="Cambria Math" charset="0"/>
                      </a:rPr>
                      <m:t>𝑨</m:t>
                    </m:r>
                    <m:r>
                      <a:rPr lang="en-US" i="1">
                        <a:latin typeface="Cambria Math" charset="0"/>
                      </a:rPr>
                      <m:t>||&gt;0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||</m:t>
                    </m:r>
                    <m:r>
                      <a:rPr lang="en-US" b="1" i="1" smtClean="0">
                        <a:latin typeface="Cambria Math" charset="0"/>
                      </a:rPr>
                      <m:t>𝑨</m:t>
                    </m:r>
                    <m:r>
                      <a:rPr lang="en-US">
                        <a:latin typeface="Cambria Math" charset="0"/>
                      </a:rPr>
                      <m:t>||</m:t>
                    </m:r>
                    <m:r>
                      <a:rPr lang="en-US" i="1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dirty="0"/>
                  <a:t> only if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charset="0"/>
                      </a:rPr>
                      <m:t>𝐀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1" i="1">
                        <a:latin typeface="Cambria Math" charset="0"/>
                      </a:rPr>
                      <m:t>𝟎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𝛼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𝑨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𝛼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||</m:t>
                    </m:r>
                    <m:r>
                      <a:rPr lang="en-US" b="1" i="1" smtClean="0">
                        <a:latin typeface="Cambria Math" charset="0"/>
                      </a:rPr>
                      <m:t>𝑨</m:t>
                    </m:r>
                    <m:r>
                      <a:rPr lang="en-US" i="1">
                        <a:latin typeface="Cambria Math" charset="0"/>
                      </a:rPr>
                      <m:t>||</m:t>
                    </m:r>
                  </m:oMath>
                </a14:m>
                <a:endParaRPr lang="en-US" dirty="0"/>
              </a:p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𝑨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charset="0"/>
                              </a:rPr>
                              <m:t>𝑩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charset="0"/>
                      </a:rPr>
                      <m:t>≤||</m:t>
                    </m:r>
                    <m:r>
                      <a:rPr lang="en-US" b="1" i="1" smtClean="0">
                        <a:latin typeface="Cambria Math" charset="0"/>
                      </a:rPr>
                      <m:t>𝑨</m:t>
                    </m:r>
                    <m:r>
                      <a:rPr lang="en-US" i="1">
                        <a:latin typeface="Cambria Math" charset="0"/>
                      </a:rPr>
                      <m:t>||+||</m:t>
                    </m:r>
                    <m:r>
                      <a:rPr lang="en-US" b="1" i="1" smtClean="0">
                        <a:latin typeface="Cambria Math" charset="0"/>
                      </a:rPr>
                      <m:t>𝑩</m:t>
                    </m:r>
                    <m:r>
                      <a:rPr lang="en-US" i="1">
                        <a:latin typeface="Cambria Math" charset="0"/>
                      </a:rPr>
                      <m:t>||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/>
                  </a:rPr>
                  <a:t> Triangle inequality</a:t>
                </a:r>
              </a:p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𝑨𝑩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charset="0"/>
                      </a:rPr>
                      <m:t>≤||</m:t>
                    </m:r>
                    <m:r>
                      <a:rPr lang="en-US" b="1" i="1">
                        <a:latin typeface="Cambria Math" charset="0"/>
                      </a:rPr>
                      <m:t>𝑨</m:t>
                    </m:r>
                    <m:r>
                      <a:rPr lang="en-US" i="1">
                        <a:latin typeface="Cambria Math" charset="0"/>
                      </a:rPr>
                      <m:t>||||</m:t>
                    </m:r>
                    <m:r>
                      <a:rPr lang="en-US" b="1" i="1">
                        <a:latin typeface="Cambria Math" charset="0"/>
                      </a:rPr>
                      <m:t>𝑩</m:t>
                    </m:r>
                    <m:r>
                      <a:rPr lang="en-US" i="1">
                        <a:latin typeface="Cambria Math" charset="0"/>
                      </a:rPr>
                      <m:t>||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/>
                  </a:rPr>
                  <a:t> Additional</a:t>
                </a:r>
              </a:p>
              <a:p>
                <a:pPr>
                  <a:lnSpc>
                    <a:spcPts val="3000"/>
                  </a:lnSpc>
                </a:pPr>
                <a:endParaRPr lang="en-US" dirty="0">
                  <a:sym typeface="Wingdings"/>
                </a:endParaRPr>
              </a:p>
              <a:p>
                <a:pPr>
                  <a:lnSpc>
                    <a:spcPts val="3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92" y="1461578"/>
                <a:ext cx="11935668" cy="4655425"/>
              </a:xfrm>
              <a:prstGeom prst="rect">
                <a:avLst/>
              </a:prstGeom>
              <a:blipFill rotWithShape="0">
                <a:blip r:embed="rId3"/>
                <a:stretch>
                  <a:fillRect l="-919" t="-4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06 Jan, 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FBD02D-DCAB-7746-903E-1A94C938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</a:t>
            </a:r>
            <a:r>
              <a:rPr lang="is-IS"/>
              <a:t>60010</a:t>
            </a:r>
            <a:r>
              <a:rPr lang="en-US"/>
              <a:t> / Deep Learning | Linear Algebra Review (c) Abir Das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F1379-8E4F-5945-87FC-2CA7185B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73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6197" y="962602"/>
            <a:ext cx="8973058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Orthogonality</a:t>
            </a:r>
            <a:endParaRPr sz="363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164892" y="1567594"/>
                <a:ext cx="11935668" cy="465542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3000"/>
                  </a:lnSpc>
                </a:pPr>
                <a:r>
                  <a:rPr lang="en-US" sz="2400" b="1" dirty="0"/>
                  <a:t>Vectors</a:t>
                </a:r>
                <a:r>
                  <a:rPr lang="en-US" sz="2400" dirty="0"/>
                  <a:t>: Two vectors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are </a:t>
                </a:r>
                <a:r>
                  <a:rPr lang="en-US" sz="2400" b="1" dirty="0"/>
                  <a:t>orthogonal</a:t>
                </a:r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. We write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400" dirty="0"/>
                  <a:t>.</a:t>
                </a:r>
                <a:endParaRPr lang="en-US" sz="2400" b="1" dirty="0"/>
              </a:p>
              <a:p>
                <a:pPr marL="0" indent="0">
                  <a:lnSpc>
                    <a:spcPts val="3000"/>
                  </a:lnSpc>
                  <a:buNone/>
                </a:pPr>
                <a:endParaRPr lang="en-US" sz="2400" dirty="0"/>
              </a:p>
              <a:p>
                <a:pPr>
                  <a:lnSpc>
                    <a:spcPts val="3000"/>
                  </a:lnSpc>
                </a:pPr>
                <a:r>
                  <a:rPr lang="en-US" sz="2400" dirty="0"/>
                  <a:t>In general, we have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charset="0"/>
                      </a:rPr>
                      <m:t>≤||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i="1">
                        <a:latin typeface="Cambria Math" charset="0"/>
                      </a:rPr>
                      <m:t>||+||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i="1">
                        <a:latin typeface="Cambria Math" charset="0"/>
                      </a:rPr>
                      <m:t>||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lnSpc>
                    <a:spcPts val="3000"/>
                  </a:lnSpc>
                </a:pPr>
                <a:endParaRPr lang="en-US" sz="2400" dirty="0"/>
              </a:p>
              <a:p>
                <a:pPr>
                  <a:lnSpc>
                    <a:spcPts val="3000"/>
                  </a:lnSpc>
                </a:pPr>
                <a:r>
                  <a:rPr lang="en-US" sz="2400" dirty="0"/>
                  <a:t>However,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2000" i="1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lnSpc>
                    <a:spcPts val="3000"/>
                  </a:lnSpc>
                  <a:buNone/>
                </a:pPr>
                <a:endParaRPr lang="en-US" sz="2000" dirty="0"/>
              </a:p>
              <a:p>
                <a:pPr>
                  <a:lnSpc>
                    <a:spcPts val="3000"/>
                  </a:lnSpc>
                </a:pPr>
                <a:r>
                  <a:rPr lang="en-US" sz="2400" dirty="0"/>
                  <a:t>This is the </a:t>
                </a:r>
                <a:r>
                  <a:rPr lang="en-US" sz="2400" b="1" dirty="0"/>
                  <a:t>Pythagorean theorem</a:t>
                </a:r>
                <a:r>
                  <a:rPr lang="en-US" sz="2400" dirty="0"/>
                  <a:t>.</a:t>
                </a:r>
                <a:endParaRPr lang="en-US" sz="2200" dirty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92" y="1567594"/>
                <a:ext cx="11935668" cy="4655425"/>
              </a:xfrm>
              <a:prstGeom prst="rect">
                <a:avLst/>
              </a:prstGeom>
              <a:blipFill>
                <a:blip r:embed="rId3"/>
                <a:stretch>
                  <a:fillRect l="-638" t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06 Jan, 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E40945-8A66-3649-8E2F-0DF6E8D9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</a:t>
            </a:r>
            <a:r>
              <a:rPr lang="is-IS"/>
              <a:t>60010</a:t>
            </a:r>
            <a:r>
              <a:rPr lang="en-US"/>
              <a:t> / Deep Learning | Linear Algebra Review (c) Abir Das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6701B-9955-7247-963E-32194175A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26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6197" y="962602"/>
            <a:ext cx="8973058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Orthogonality</a:t>
            </a:r>
            <a:endParaRPr sz="363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164892" y="1567594"/>
                <a:ext cx="11935668" cy="465542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3000"/>
                  </a:lnSpc>
                </a:pPr>
                <a:r>
                  <a:rPr lang="en-US" sz="2600" b="1" dirty="0"/>
                  <a:t>Matrix</a:t>
                </a:r>
                <a:r>
                  <a:rPr lang="en-US" sz="2600" dirty="0"/>
                  <a:t>: A matrix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600" dirty="0"/>
                  <a:t> is </a:t>
                </a:r>
                <a:r>
                  <a:rPr lang="en-US" sz="2600" b="1" dirty="0"/>
                  <a:t>orthogonal</a:t>
                </a:r>
                <a:r>
                  <a:rPr lang="en-US" sz="2600" dirty="0"/>
                  <a:t> when it has orthogonal columns</a:t>
                </a:r>
              </a:p>
              <a:p>
                <a:pPr marL="0" indent="0">
                  <a:lnSpc>
                    <a:spcPts val="3000"/>
                  </a:lnSpc>
                  <a:buNone/>
                </a:pPr>
                <a:endParaRPr lang="en-US" sz="2600" dirty="0"/>
              </a:p>
              <a:p>
                <a:pPr marL="0" indent="0">
                  <a:lnSpc>
                    <a:spcPts val="3000"/>
                  </a:lnSpc>
                  <a:buNone/>
                </a:pPr>
                <a:endParaRPr lang="en-US" sz="2600" dirty="0"/>
              </a:p>
              <a:p>
                <a:pPr marL="0" indent="0">
                  <a:lnSpc>
                    <a:spcPts val="3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6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IN" sz="26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IN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IN" sz="2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IN" sz="2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IN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IN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IN" sz="2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IN" sz="26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IN" sz="26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 …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6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IN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IN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IN" sz="26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IN" sz="26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600" b="0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acc>
                        <m:accPr>
                          <m:chr m:val="⃗"/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acc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 </m:t>
                      </m:r>
                      <m:acc>
                        <m:accPr>
                          <m:chr m:val="⃗"/>
                          <m:ctrlPr>
                            <a:rPr lang="en-IN" sz="2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IN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IN" sz="2600" b="0" i="1" smtClean="0">
                          <a:latin typeface="Cambria Math" panose="02040503050406030204" pitchFamily="18" charset="0"/>
                        </a:rPr>
                        <m:t> =1</m:t>
                      </m:r>
                    </m:oMath>
                  </m:oMathPara>
                </a14:m>
                <a:endParaRPr lang="en-IN" sz="2600" b="0" dirty="0"/>
              </a:p>
              <a:p>
                <a:pPr marL="0" indent="0">
                  <a:lnSpc>
                    <a:spcPts val="3000"/>
                  </a:lnSpc>
                  <a:buNone/>
                </a:pPr>
                <a:r>
                  <a:rPr lang="en-IN" sz="2600" dirty="0"/>
                  <a:t>				</a:t>
                </a:r>
                <a14:m>
                  <m:oMath xmlns:m="http://schemas.openxmlformats.org/officeDocument/2006/math">
                    <m:r>
                      <a:rPr lang="en-IN" sz="2600" b="0" i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acc>
                    <m:r>
                      <a:rPr lang="en-IN" sz="2600" i="1">
                        <a:latin typeface="Cambria Math" panose="02040503050406030204" pitchFamily="18" charset="0"/>
                      </a:rPr>
                      <m:t>. </m:t>
                    </m:r>
                    <m:acc>
                      <m:accPr>
                        <m:chr m:val="⃗"/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IN" sz="2600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0, 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IN" sz="2600" dirty="0"/>
              </a:p>
              <a:p>
                <a:pPr marL="0" indent="0">
                  <a:lnSpc>
                    <a:spcPts val="3000"/>
                  </a:lnSpc>
                  <a:buNone/>
                </a:pPr>
                <a:endParaRPr lang="en-IN" sz="2600" dirty="0"/>
              </a:p>
              <a:p>
                <a:pPr>
                  <a:lnSpc>
                    <a:spcPts val="3000"/>
                  </a:lnSpc>
                </a:pPr>
                <a:r>
                  <a:rPr lang="en-US" sz="2600" dirty="0"/>
                  <a:t>Properties: </a:t>
                </a:r>
              </a:p>
              <a:p>
                <a:pPr lvl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sz="2600" b="1" i="1"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sz="2600" b="1" dirty="0"/>
              </a:p>
              <a:p>
                <a:pPr lvl="1">
                  <a:lnSpc>
                    <a:spcPts val="3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600" b="1" dirty="0"/>
              </a:p>
              <a:p>
                <a:pPr lvl="1">
                  <a:lnSpc>
                    <a:spcPts val="3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1" i="1" smtClean="0">
                                    <a:latin typeface="Cambria Math" panose="02040503050406030204" pitchFamily="18" charset="0"/>
                                  </a:rPr>
                                  <m:t>𝑨𝒖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𝑨𝒖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600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600" b="1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1" i="0" smtClean="0"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600" dirty="0"/>
                  <a:t> </a:t>
                </a:r>
                <a:r>
                  <a:rPr lang="en-US" sz="2600" dirty="0">
                    <a:sym typeface="Wingdings" pitchFamily="2" charset="2"/>
                  </a:rPr>
                  <a:t> Length preserving.</a:t>
                </a:r>
                <a:endParaRPr lang="en-US" sz="2600" dirty="0"/>
              </a:p>
              <a:p>
                <a:pPr>
                  <a:lnSpc>
                    <a:spcPts val="3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92" y="1567594"/>
                <a:ext cx="11935668" cy="4655425"/>
              </a:xfrm>
              <a:prstGeom prst="rect">
                <a:avLst/>
              </a:prstGeom>
              <a:blipFill>
                <a:blip r:embed="rId3"/>
                <a:stretch>
                  <a:fillRect l="-744" t="-1359" b="-4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06 Jan, 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3E6FE-7F26-AC43-BD2B-D3400A3E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</a:t>
            </a:r>
            <a:r>
              <a:rPr lang="is-IS"/>
              <a:t>60010</a:t>
            </a:r>
            <a:r>
              <a:rPr lang="en-US"/>
              <a:t> / Deep Learning | Linear Algebra Review (c) Abir Das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41E7-8FFA-1546-B5B7-D85B1503F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49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System of </a:t>
            </a:r>
            <a:r>
              <a:rPr lang="en-US" sz="3630"/>
              <a:t>Linear Equations</a:t>
            </a:r>
            <a:endParaRPr sz="363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164892" y="1461578"/>
                <a:ext cx="11935668" cy="465542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𝑨𝒙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latin typeface="Cambria Math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𝑨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r>
                      <a:rPr lang="en-US" b="1" i="1" smtClean="0">
                        <a:latin typeface="Cambria Math" charset="0"/>
                      </a:rPr>
                      <m:t>𝒃</m:t>
                    </m:r>
                    <m:r>
                      <a:rPr lang="en-US" i="1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lnSpc>
                    <a:spcPts val="3000"/>
                  </a:lnSpc>
                </a:pPr>
                <a:r>
                  <a:rPr lang="en-US" dirty="0"/>
                  <a:t>There can be 3 possibilities</a:t>
                </a:r>
              </a:p>
              <a:p>
                <a:pPr lvl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𝑚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𝑨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charset="0"/>
                      </a:rPr>
                      <m:t>≠0</m:t>
                    </m:r>
                  </m:oMath>
                </a14:m>
                <a:r>
                  <a:rPr lang="en-US" dirty="0"/>
                  <a:t>, the solution is unique,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𝒙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. When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𝑨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0" smtClean="0">
                        <a:latin typeface="Cambria Math" charset="0"/>
                      </a:rPr>
                      <m:t>0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𝑚</m:t>
                    </m:r>
                    <m:r>
                      <a:rPr lang="en-US" b="0" i="1" smtClean="0">
                        <a:latin typeface="Cambria Math" charset="0"/>
                      </a:rPr>
                      <m:t>&lt;</m:t>
                    </m:r>
                    <m:r>
                      <a:rPr lang="en-US" i="1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/>
                  <a:t> - underdetermined problem (No. of equations &lt; No. of variables). Infinitely many solutions. </a:t>
                </a:r>
                <a:r>
                  <a:rPr lang="en-US" u="sng" dirty="0"/>
                  <a:t>What can be a meaningful solution</a:t>
                </a:r>
                <a:r>
                  <a:rPr lang="en-US" dirty="0"/>
                  <a:t>?</a:t>
                </a:r>
              </a:p>
              <a:p>
                <a:pPr lvl="2">
                  <a:lnSpc>
                    <a:spcPts val="3000"/>
                  </a:lnSpc>
                </a:pPr>
                <a:r>
                  <a:rPr lang="en-US" dirty="0"/>
                  <a:t>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𝐽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subject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𝑨𝒙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𝒃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dirty="0">
                    <a:sym typeface="Wingdings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𝒙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𝑨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charset="0"/>
                      </a:rPr>
                      <m:t>𝒃</m:t>
                    </m:r>
                  </m:oMath>
                </a14:m>
                <a:endParaRPr lang="en-US" b="1" dirty="0"/>
              </a:p>
              <a:p>
                <a:pPr lvl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𝑚</m:t>
                    </m:r>
                    <m:r>
                      <a:rPr lang="en-US" b="0" i="1" smtClean="0">
                        <a:latin typeface="Cambria Math" charset="0"/>
                      </a:rPr>
                      <m:t>&gt;</m:t>
                    </m:r>
                    <m:r>
                      <a:rPr lang="en-US" i="1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/>
                  <a:t> - overdetermined problem (No. of equations &gt; No. of variables). No solution. </a:t>
                </a:r>
                <a:r>
                  <a:rPr lang="en-US" u="sng" dirty="0"/>
                  <a:t>What can be a meaningful solution</a:t>
                </a:r>
                <a:r>
                  <a:rPr lang="en-US" dirty="0"/>
                  <a:t>?</a:t>
                </a:r>
              </a:p>
              <a:p>
                <a:pPr lvl="2">
                  <a:lnSpc>
                    <a:spcPts val="3000"/>
                  </a:lnSpc>
                </a:pPr>
                <a:r>
                  <a:rPr lang="en-US" dirty="0"/>
                  <a:t>Minimize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𝐽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𝑨</m:t>
                                </m:r>
                                <m:r>
                                  <a:rPr lang="en-US" b="1" i="1">
                                    <a:latin typeface="Cambria Math" charset="0"/>
                                  </a:rPr>
                                  <m:t>𝒙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𝒃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1" dirty="0">
                    <a:sym typeface="Wingdings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𝒙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charset="0"/>
                          </a:rPr>
                          <m:t>𝑨</m:t>
                        </m:r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charset="0"/>
                      </a:rPr>
                      <m:t>𝒃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pPr>
                  <a:lnSpc>
                    <a:spcPts val="3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92" y="1461578"/>
                <a:ext cx="11935668" cy="4655425"/>
              </a:xfrm>
              <a:prstGeom prst="rect">
                <a:avLst/>
              </a:prstGeom>
              <a:blipFill rotWithShape="0">
                <a:blip r:embed="rId3"/>
                <a:stretch>
                  <a:fillRect l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06 Jan, 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DC4B2-0807-BC41-8381-1AB651D7C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</a:t>
            </a:r>
            <a:r>
              <a:rPr lang="is-IS"/>
              <a:t>60010</a:t>
            </a:r>
            <a:r>
              <a:rPr lang="en-US"/>
              <a:t> / Deep Learning | Linear Algebra Review (c) Abir Das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F0A17-1AE7-8A4D-86ED-E51A2DA2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61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822451"/>
            <a:ext cx="9144000" cy="2387600"/>
          </a:xfrm>
        </p:spPr>
        <p:txBody>
          <a:bodyPr/>
          <a:lstStyle/>
          <a:p>
            <a:r>
              <a:rPr lang="en-US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59625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Agenda</a:t>
            </a:r>
            <a:endParaRPr sz="363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52153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dirty="0"/>
              <a:t>To brush up basics of Linear Algebra.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06 Jan, 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0D451-1CC4-B04E-9279-696C5933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</a:t>
            </a:r>
            <a:r>
              <a:rPr lang="is-IS"/>
              <a:t>60010</a:t>
            </a:r>
            <a:r>
              <a:rPr lang="en-US"/>
              <a:t> / Deep Learning | Linear Algebra Review (c) Abir Das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499CD-7266-5A45-B1EC-E73814755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5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Resources</a:t>
            </a:r>
            <a:endParaRPr sz="363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52153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dirty="0"/>
              <a:t>”Deep Learning”, I. </a:t>
            </a:r>
            <a:r>
              <a:rPr lang="en-US" dirty="0" err="1"/>
              <a:t>Goodfellow</a:t>
            </a:r>
            <a:r>
              <a:rPr lang="en-US" dirty="0"/>
              <a:t>, Y. </a:t>
            </a:r>
            <a:r>
              <a:rPr lang="en-US" dirty="0" err="1"/>
              <a:t>Bengio</a:t>
            </a:r>
            <a:r>
              <a:rPr lang="en-US" dirty="0"/>
              <a:t>, A. </a:t>
            </a:r>
            <a:r>
              <a:rPr lang="en-US" dirty="0" err="1"/>
              <a:t>Courville</a:t>
            </a:r>
            <a:r>
              <a:rPr lang="en-US" dirty="0"/>
              <a:t>. (Chapter 2)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06 Jan, 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BD4F3D-5021-9645-B54F-975B8FED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</a:t>
            </a:r>
            <a:r>
              <a:rPr lang="is-IS"/>
              <a:t>60010</a:t>
            </a:r>
            <a:r>
              <a:rPr lang="en-US"/>
              <a:t> / Deep Learning | Linear Algebra Review (c) Abir Das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7ED52C-3E9F-254B-8698-8272181F7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6197" y="962602"/>
            <a:ext cx="8973058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Scalars, Vectors, Matrices and Tensors</a:t>
            </a:r>
            <a:endParaRPr sz="363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164892" y="1461578"/>
                <a:ext cx="11935668" cy="465542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3000"/>
                  </a:lnSpc>
                </a:pPr>
                <a:r>
                  <a:rPr lang="en-US" sz="2200" b="1" dirty="0"/>
                  <a:t>Scalars</a:t>
                </a:r>
                <a:r>
                  <a:rPr lang="en-US" sz="2200" dirty="0"/>
                  <a:t>: They are single numbers. Denoted mostly as lowercase variable names.</a:t>
                </a:r>
              </a:p>
              <a:p>
                <a:pPr lvl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charset="0"/>
                      </a:rPr>
                      <m:t>𝑥</m:t>
                    </m:r>
                    <m:r>
                      <a:rPr lang="en-US" sz="2200" b="0" i="1" smtClean="0">
                        <a:latin typeface="Cambria Math" charset="0"/>
                      </a:rPr>
                      <m:t>, </m:t>
                    </m:r>
                    <m:r>
                      <a:rPr lang="en-US" sz="2200" b="0" i="1" smtClean="0">
                        <a:latin typeface="Cambria Math" charset="0"/>
                      </a:rPr>
                      <m:t>𝑦</m:t>
                    </m:r>
                    <m:r>
                      <a:rPr lang="en-US" sz="2200" b="0" i="1" smtClean="0">
                        <a:latin typeface="Cambria Math" charset="0"/>
                      </a:rPr>
                      <m:t>, </m:t>
                    </m:r>
                    <m:r>
                      <a:rPr lang="en-US" sz="2200" b="0" i="1" smtClean="0">
                        <a:latin typeface="Cambria Math" charset="0"/>
                      </a:rPr>
                      <m:t>𝑧</m:t>
                    </m:r>
                  </m:oMath>
                </a14:m>
                <a:endParaRPr lang="en-US" sz="2200" b="0" dirty="0"/>
              </a:p>
              <a:p>
                <a:pPr>
                  <a:lnSpc>
                    <a:spcPts val="3000"/>
                  </a:lnSpc>
                </a:pPr>
                <a:r>
                  <a:rPr lang="en-US" sz="2200" b="1" dirty="0"/>
                  <a:t>Vectors</a:t>
                </a:r>
                <a:r>
                  <a:rPr lang="en-US" sz="2200" dirty="0"/>
                  <a:t>: Vectors are array  of numbers. Typically denoted as boldface lowercase variable names. Individual components are treated as scalars.</a:t>
                </a:r>
              </a:p>
              <a:p>
                <a:pPr lvl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charset="0"/>
                      </a:rPr>
                      <m:t>𝒙</m:t>
                    </m:r>
                    <m:r>
                      <a:rPr lang="en-US" sz="22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2200" b="0" i="1" smtClean="0">
                        <a:latin typeface="Cambria Math" charset="0"/>
                      </a:rPr>
                      <m:t>,</m:t>
                    </m:r>
                    <m:r>
                      <a:rPr lang="en-US" sz="2200" b="1" i="1" smtClean="0">
                        <a:latin typeface="Cambria Math" charset="0"/>
                      </a:rPr>
                      <m:t>𝒚</m:t>
                    </m:r>
                    <m:r>
                      <a:rPr lang="en-US" sz="220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2200" b="0" i="1" smtClean="0">
                        <a:latin typeface="Cambria Math" charset="0"/>
                      </a:rPr>
                      <m:t>,</m:t>
                    </m:r>
                    <m:r>
                      <a:rPr lang="en-US" sz="2200" b="1" i="1" smtClean="0">
                        <a:latin typeface="Cambria Math" charset="0"/>
                      </a:rPr>
                      <m:t>𝒛</m:t>
                    </m:r>
                    <m:r>
                      <a:rPr lang="en-US" sz="220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i="1"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200" i="1">
                            <a:latin typeface="Cambria Math" charset="0"/>
                          </a:rPr>
                          <m:t>]</m:t>
                        </m:r>
                      </m:e>
                      <m:sup>
                        <m:r>
                          <a:rPr lang="en-US" sz="2200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200" dirty="0"/>
              </a:p>
              <a:p>
                <a:pPr>
                  <a:lnSpc>
                    <a:spcPts val="3000"/>
                  </a:lnSpc>
                </a:pPr>
                <a:r>
                  <a:rPr lang="en-US" sz="2200" b="1" dirty="0"/>
                  <a:t>Matrices</a:t>
                </a:r>
                <a:r>
                  <a:rPr lang="en-US" sz="2200" dirty="0"/>
                  <a:t>: Matrices are 2-D array of numbers. Typically denoted as boldface uppercase variable names.</a:t>
                </a:r>
              </a:p>
              <a:p>
                <a:pPr lvl="1">
                  <a:lnSpc>
                    <a:spcPts val="3000"/>
                  </a:lnSpc>
                </a:pPr>
                <a:endParaRPr lang="en-US" sz="2200" b="1" i="1" dirty="0">
                  <a:latin typeface="Cambria Math" charset="0"/>
                </a:endParaRPr>
              </a:p>
              <a:p>
                <a:pPr lvl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charset="0"/>
                      </a:rPr>
                      <m:t>𝑨</m:t>
                    </m:r>
                    <m:r>
                      <a:rPr lang="en-US" sz="2200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uk-UA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sz="2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uk-UA" sz="2200" b="0" i="1" smtClean="0">
                                  <a:latin typeface="Cambria Math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1,</m:t>
                                  </m:r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uk-UA" sz="2200" b="0" i="1" smtClean="0">
                                  <a:latin typeface="Cambria Math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uk-UA" sz="2200" b="0" i="1" smtClean="0">
                                  <a:latin typeface="Cambria Math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uk-UA" sz="2200" b="0" i="1" smtClean="0">
                                  <a:latin typeface="Cambria Math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uk-UA" sz="2200" b="0" i="1" smtClean="0">
                                  <a:latin typeface="Cambria Math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200" b="0" i="1" smtClean="0">
                        <a:latin typeface="Cambria Math" charset="0"/>
                      </a:rPr>
                      <m:t>,</m:t>
                    </m:r>
                    <m:r>
                      <a:rPr lang="en-US" sz="2200" b="1" i="1" smtClean="0">
                        <a:latin typeface="Cambria Math" charset="0"/>
                      </a:rPr>
                      <m:t>𝑩</m:t>
                    </m:r>
                    <m:r>
                      <a:rPr lang="en-US" sz="2200" i="1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uk-UA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uk-UA" sz="2200" i="1">
                                  <a:latin typeface="Cambria Math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1,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uk-UA" sz="2200" i="1">
                                  <a:latin typeface="Cambria Math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uk-UA" sz="2200" i="1">
                                  <a:latin typeface="Cambria Math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uk-UA" sz="2200" i="1">
                                  <a:latin typeface="Cambria Math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𝑚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uk-UA" sz="2200" i="1">
                                  <a:latin typeface="Cambria Math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𝑚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200" dirty="0"/>
              </a:p>
              <a:p>
                <a:pPr lvl="1">
                  <a:lnSpc>
                    <a:spcPts val="3000"/>
                  </a:lnSpc>
                </a:pPr>
                <a:endParaRPr lang="en-US" sz="2200" dirty="0"/>
              </a:p>
              <a:p>
                <a:pPr>
                  <a:lnSpc>
                    <a:spcPts val="3000"/>
                  </a:lnSpc>
                </a:pPr>
                <a:r>
                  <a:rPr lang="en-US" sz="2200" b="1" dirty="0"/>
                  <a:t>Tensors</a:t>
                </a:r>
                <a:r>
                  <a:rPr lang="en-US" sz="2200" dirty="0"/>
                  <a:t>: Arrays with more than 2 dimensions are generally called Tensors.</a:t>
                </a:r>
                <a:endParaRPr 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92" y="1461578"/>
                <a:ext cx="11935668" cy="4655425"/>
              </a:xfrm>
              <a:prstGeom prst="rect">
                <a:avLst/>
              </a:prstGeom>
              <a:blipFill>
                <a:blip r:embed="rId3"/>
                <a:stretch>
                  <a:fillRect l="-531" t="-545" b="-9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06 Jan, 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954135-174F-BA4A-903D-BE1C423A3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</a:t>
            </a:r>
            <a:r>
              <a:rPr lang="is-IS"/>
              <a:t>60010</a:t>
            </a:r>
            <a:r>
              <a:rPr lang="en-US"/>
              <a:t> / Deep Learning | Linear Algebra Review (c) Abir Das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C67C3-7182-AB4F-AA11-72B916A6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62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Matrix Operations</a:t>
            </a:r>
            <a:endParaRPr sz="363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164892" y="1461578"/>
                <a:ext cx="11935668" cy="465542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3000"/>
                  </a:lnSpc>
                </a:pPr>
                <a:r>
                  <a:rPr lang="en-US" b="1" dirty="0"/>
                  <a:t>Transpose</a:t>
                </a:r>
                <a:r>
                  <a:rPr lang="en-US" dirty="0"/>
                  <a:t>: Transpose of a matrix is the mirror image of the matrix across the diagonal line, called the main diagonal of the matrix.</a:t>
                </a:r>
              </a:p>
              <a:p>
                <a:pPr lvl="1">
                  <a:lnSpc>
                    <a:spcPts val="3000"/>
                  </a:lnSpc>
                </a:pPr>
                <a:r>
                  <a:rPr lang="en-US" b="0" dirty="0"/>
                  <a:t>The transpose of a matrix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b="0" dirty="0"/>
                  <a:t> is denoted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𝑨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:pPr>
                  <a:lnSpc>
                    <a:spcPts val="3000"/>
                  </a:lnSpc>
                </a:pPr>
                <a:r>
                  <a:rPr lang="en-US" b="1" dirty="0"/>
                  <a:t>Addition</a:t>
                </a:r>
                <a:r>
                  <a:rPr lang="en-US" dirty="0"/>
                  <a:t>: Matrices can be added as long as they have the same shape, by adding their corresponding elements.</a:t>
                </a:r>
              </a:p>
              <a:p>
                <a:pPr lvl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𝑪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𝑨</m:t>
                    </m:r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1" i="1" smtClean="0">
                        <a:latin typeface="Cambria Math" charset="0"/>
                      </a:rPr>
                      <m:t>𝑩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𝑪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𝑩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ts val="3000"/>
                  </a:lnSpc>
                </a:pPr>
                <a:r>
                  <a:rPr lang="en-US" b="1" dirty="0"/>
                  <a:t>Multiplication</a:t>
                </a:r>
                <a:r>
                  <a:rPr lang="en-US" dirty="0"/>
                  <a:t>: In order for the product of the two matrices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𝑩</m:t>
                    </m:r>
                  </m:oMath>
                </a14:m>
                <a:r>
                  <a:rPr lang="en-US" dirty="0"/>
                  <a:t> to be defined,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dirty="0"/>
                  <a:t> must have the same number of columns as that of the rows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𝑩</m:t>
                    </m:r>
                  </m:oMath>
                </a14:m>
                <a:r>
                  <a:rPr lang="en-US" dirty="0"/>
                  <a:t>. If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dirty="0"/>
                  <a:t> is of shape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𝑚</m:t>
                    </m:r>
                    <m:r>
                      <a:rPr lang="en-US" b="0" i="1" smtClean="0">
                        <a:latin typeface="Cambria Math" charset="0"/>
                      </a:rPr>
                      <m:t>×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𝑩</m:t>
                    </m:r>
                  </m:oMath>
                </a14:m>
                <a:r>
                  <a:rPr lang="en-US" dirty="0"/>
                  <a:t> is of shape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×</m:t>
                    </m:r>
                    <m:r>
                      <a:rPr lang="en-US" b="0" i="1" smtClean="0">
                        <a:latin typeface="Cambria Math" charset="0"/>
                      </a:rPr>
                      <m:t>𝑝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𝑪</m:t>
                    </m:r>
                  </m:oMath>
                </a14:m>
                <a:r>
                  <a:rPr lang="en-US" dirty="0"/>
                  <a:t> is of shape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𝑚</m:t>
                    </m:r>
                    <m:r>
                      <a:rPr lang="en-US" i="1">
                        <a:latin typeface="Cambria Math" charset="0"/>
                      </a:rPr>
                      <m:t>×</m:t>
                    </m:r>
                    <m:r>
                      <a:rPr lang="en-US" b="0" i="1" smtClean="0">
                        <a:latin typeface="Cambria Math" charset="0"/>
                      </a:rPr>
                      <m:t>𝑝</m:t>
                    </m:r>
                  </m:oMath>
                </a14:m>
                <a:r>
                  <a:rPr lang="en-US" dirty="0"/>
                  <a:t>, the product operation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𝑪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𝑨𝑩</m:t>
                    </m:r>
                  </m:oMath>
                </a14:m>
                <a:r>
                  <a:rPr lang="en-US" dirty="0"/>
                  <a:t> is defined by,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𝑪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92" y="1461578"/>
                <a:ext cx="11935668" cy="4655425"/>
              </a:xfrm>
              <a:prstGeom prst="rect">
                <a:avLst/>
              </a:prstGeom>
              <a:blipFill rotWithShape="0">
                <a:blip r:embed="rId3"/>
                <a:stretch>
                  <a:fillRect l="-919" t="-2359" r="-970" b="-57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06 Jan, 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6A0335-FE89-D941-AAD1-48FF11EAF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</a:t>
            </a:r>
            <a:r>
              <a:rPr lang="is-IS"/>
              <a:t>60010</a:t>
            </a:r>
            <a:r>
              <a:rPr lang="en-US"/>
              <a:t> / Deep Learning | Linear Algebra Review (c) Abir Das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C9C3F-4B5D-7146-AD69-7D229993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Matrix Operations</a:t>
            </a:r>
            <a:endParaRPr sz="363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164892" y="1461578"/>
                <a:ext cx="11935668" cy="465542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3000"/>
                  </a:lnSpc>
                </a:pPr>
                <a:r>
                  <a:rPr lang="en-US" b="1" dirty="0"/>
                  <a:t>Elementwise or </a:t>
                </a:r>
                <a:r>
                  <a:rPr lang="en-US" b="1" dirty="0" err="1"/>
                  <a:t>Hadamard</a:t>
                </a:r>
                <a:r>
                  <a:rPr lang="en-US" b="1" dirty="0"/>
                  <a:t> Product</a:t>
                </a:r>
                <a:r>
                  <a:rPr lang="en-US" dirty="0"/>
                  <a:t>: It</a:t>
                </a:r>
                <a:r>
                  <a:rPr lang="mr-IN" dirty="0"/>
                  <a:t>’</a:t>
                </a:r>
                <a:r>
                  <a:rPr lang="en-US" dirty="0"/>
                  <a:t>s a matrix containing the product of the individual elements. It is denoted as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𝑨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⨀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𝑩</m:t>
                    </m:r>
                  </m:oMath>
                </a14:m>
                <a:endParaRPr lang="en-US" b="1" dirty="0"/>
              </a:p>
              <a:p>
                <a:pPr>
                  <a:lnSpc>
                    <a:spcPts val="3000"/>
                  </a:lnSpc>
                </a:pPr>
                <a:r>
                  <a:rPr lang="en-US" b="1" dirty="0"/>
                  <a:t>Dot Product</a:t>
                </a:r>
                <a:r>
                  <a:rPr lang="en-US" dirty="0"/>
                  <a:t>: The dot product between two vectors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𝒙</m:t>
                    </m:r>
                    <m:r>
                      <a:rPr lang="en-US" b="1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𝒚</m:t>
                    </m:r>
                    <m:r>
                      <a:rPr lang="en-US" b="1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of the same dimensionality is the matrix product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charset="0"/>
                      </a:rPr>
                      <m:t>𝒚</m:t>
                    </m:r>
                  </m:oMath>
                </a14:m>
                <a:endParaRPr lang="en-US" dirty="0"/>
              </a:p>
              <a:p>
                <a:pPr>
                  <a:lnSpc>
                    <a:spcPts val="3000"/>
                  </a:lnSpc>
                </a:pPr>
                <a:r>
                  <a:rPr lang="en-US" dirty="0"/>
                  <a:t>Matrix product is not commutative 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𝑨</m:t>
                    </m:r>
                    <m:r>
                      <a:rPr lang="en-US" b="1" i="1" smtClean="0">
                        <a:latin typeface="Cambria Math" charset="0"/>
                      </a:rPr>
                      <m:t>𝑩</m:t>
                    </m:r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𝑩𝑨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does not always hold</a:t>
                </a:r>
                <a:r>
                  <a:rPr lang="en-US" b="1" dirty="0"/>
                  <a:t>). </a:t>
                </a:r>
                <a:r>
                  <a:rPr lang="en-US" dirty="0"/>
                  <a:t>However, the dot product between two vectors is commutative,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charset="0"/>
                      </a:rPr>
                      <m:t>𝒚</m:t>
                    </m:r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𝒚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>
                  <a:lnSpc>
                    <a:spcPts val="3000"/>
                  </a:lnSpc>
                </a:pPr>
                <a:r>
                  <a:rPr lang="en-US" dirty="0"/>
                  <a:t>Let us consider a system of linear equations as follows,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𝑨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1,1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𝑨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i="1">
                            <a:latin typeface="Cambria Math" charset="0"/>
                          </a:rPr>
                          <m:t>,1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𝑨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i="1">
                            <a:latin typeface="Cambria Math" charset="0"/>
                          </a:rPr>
                          <m:t>,2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𝑨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                             </m:t>
                    </m:r>
                    <m:r>
                      <a:rPr lang="en-US" b="0" i="1" smtClean="0">
                        <a:latin typeface="Cambria Math" charset="0"/>
                      </a:rPr>
                      <m:t>⋯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𝑨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  <m:r>
                          <a:rPr lang="en-US" i="1">
                            <a:latin typeface="Cambria Math" charset="0"/>
                          </a:rPr>
                          <m:t>,1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𝑨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  <m:r>
                          <a:rPr lang="en-US" i="1">
                            <a:latin typeface="Cambria Math" charset="0"/>
                          </a:rPr>
                          <m:t>,2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𝑨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ts val="3000"/>
                  </a:lnSpc>
                </a:pPr>
                <a:endParaRPr lang="en-US" b="1" dirty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92" y="1461578"/>
                <a:ext cx="11935668" cy="4655425"/>
              </a:xfrm>
              <a:prstGeom prst="rect">
                <a:avLst/>
              </a:prstGeom>
              <a:blipFill rotWithShape="0">
                <a:blip r:embed="rId3"/>
                <a:stretch>
                  <a:fillRect l="-919" t="-2359" r="-766" b="-7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06 Jan, 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15C010-0F50-C844-9FB1-6F0369E4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</a:t>
            </a:r>
            <a:r>
              <a:rPr lang="is-IS"/>
              <a:t>60010</a:t>
            </a:r>
            <a:r>
              <a:rPr lang="en-US"/>
              <a:t> / Deep Learning | Linear Algebra Review (c) Abir Das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38F74-0BBA-6246-935E-51E5C362C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91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System of Linear Equations</a:t>
            </a:r>
            <a:endParaRPr sz="363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164892" y="1461578"/>
                <a:ext cx="11935668" cy="465542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3000"/>
                  </a:lnSpc>
                </a:pPr>
                <a:r>
                  <a:rPr lang="en-US" dirty="0"/>
                  <a:t>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𝑨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1,1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𝑨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i="1">
                            <a:latin typeface="Cambria Math" charset="0"/>
                          </a:rPr>
                          <m:t>,1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𝑨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i="1">
                            <a:latin typeface="Cambria Math" charset="0"/>
                          </a:rPr>
                          <m:t>,2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𝑨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                             </m:t>
                    </m:r>
                    <m:r>
                      <a:rPr lang="en-US" b="0" i="1" smtClean="0">
                        <a:latin typeface="Cambria Math" charset="0"/>
                      </a:rPr>
                      <m:t>⋯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𝑨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  <m:r>
                          <a:rPr lang="en-US" i="1">
                            <a:latin typeface="Cambria Math" charset="0"/>
                          </a:rPr>
                          <m:t>,1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𝑨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  <m:r>
                          <a:rPr lang="en-US" i="1">
                            <a:latin typeface="Cambria Math" charset="0"/>
                          </a:rPr>
                          <m:t>,2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𝑨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ts val="3000"/>
                  </a:lnSpc>
                </a:pPr>
                <a:r>
                  <a:rPr lang="en-US" dirty="0"/>
                  <a:t>We can write these as,</a:t>
                </a:r>
              </a:p>
              <a:p>
                <a:pPr>
                  <a:lnSpc>
                    <a:spcPts val="3000"/>
                  </a:lnSpc>
                </a:pPr>
                <a:endParaRPr lang="en-US" dirty="0"/>
              </a:p>
              <a:p>
                <a:pPr>
                  <a:lnSpc>
                    <a:spcPts val="3000"/>
                  </a:lnSpc>
                </a:pP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mr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uk-UA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,2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.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,2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.</m:t>
                                  </m:r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.</m:t>
                                  </m:r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ts val="3000"/>
                  </a:lnSpc>
                </a:pPr>
                <a:endParaRPr lang="en-US" dirty="0"/>
              </a:p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                                                                 </m:t>
                    </m:r>
                    <m:r>
                      <a:rPr lang="en-US" b="1" i="1" smtClean="0">
                        <a:latin typeface="Cambria Math" charset="0"/>
                      </a:rPr>
                      <m:t>𝑨𝒙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𝒃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pPr>
                  <a:lnSpc>
                    <a:spcPts val="3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92" y="1461578"/>
                <a:ext cx="11935668" cy="4655425"/>
              </a:xfrm>
              <a:prstGeom prst="rect">
                <a:avLst/>
              </a:prstGeom>
              <a:blipFill rotWithShape="0">
                <a:blip r:embed="rId3"/>
                <a:stretch>
                  <a:fillRect l="-919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06 Jan, 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C3DB06-FADE-AC4E-9FDE-11F7AA39E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</a:t>
            </a:r>
            <a:r>
              <a:rPr lang="is-IS"/>
              <a:t>60010</a:t>
            </a:r>
            <a:r>
              <a:rPr lang="en-US"/>
              <a:t> / Deep Learning | Linear Algebra Review (c) Abir Das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C192A-FFD8-BB48-81D8-9FC3840E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69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System of </a:t>
            </a:r>
            <a:r>
              <a:rPr lang="en-US" sz="3630"/>
              <a:t>Linear Equations</a:t>
            </a:r>
            <a:endParaRPr sz="363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164892" y="1461578"/>
                <a:ext cx="11935668" cy="465542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𝑨𝒙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latin typeface="Cambria Math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𝑨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r>
                      <a:rPr lang="en-US" b="1" i="1" smtClean="0">
                        <a:latin typeface="Cambria Math" charset="0"/>
                      </a:rPr>
                      <m:t>𝒃</m:t>
                    </m:r>
                    <m:r>
                      <a:rPr lang="en-US" i="1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lnSpc>
                    <a:spcPts val="3000"/>
                  </a:lnSpc>
                </a:pPr>
                <a:r>
                  <a:rPr lang="en-US" dirty="0"/>
                  <a:t>There can be 3 possibilities</a:t>
                </a:r>
              </a:p>
              <a:p>
                <a:pPr lvl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𝑚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𝑨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charset="0"/>
                      </a:rPr>
                      <m:t>≠0</m:t>
                    </m:r>
                  </m:oMath>
                </a14:m>
                <a:r>
                  <a:rPr lang="en-US" dirty="0"/>
                  <a:t>, the solution is unique,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𝒙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 When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𝑨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0" smtClean="0">
                        <a:latin typeface="Cambria Math" charset="0"/>
                      </a:rPr>
                      <m:t>0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𝑚</m:t>
                    </m:r>
                    <m:r>
                      <a:rPr lang="en-US" b="0" i="1" smtClean="0">
                        <a:latin typeface="Cambria Math" charset="0"/>
                      </a:rPr>
                      <m:t>&lt;</m:t>
                    </m:r>
                    <m:r>
                      <a:rPr lang="en-US" i="1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/>
                  <a:t> - underdetermined problem (No. of equations &lt; No. of variables). Infinitely many solutions. </a:t>
                </a:r>
                <a:r>
                  <a:rPr lang="en-US" u="sng" dirty="0"/>
                  <a:t>What can be a meaningful solution</a:t>
                </a:r>
                <a:r>
                  <a:rPr lang="en-US" dirty="0"/>
                  <a:t>?</a:t>
                </a:r>
              </a:p>
              <a:p>
                <a:pPr lvl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𝑚</m:t>
                    </m:r>
                    <m:r>
                      <a:rPr lang="en-US" b="0" i="1" smtClean="0">
                        <a:latin typeface="Cambria Math" charset="0"/>
                      </a:rPr>
                      <m:t>&gt;</m:t>
                    </m:r>
                    <m:r>
                      <a:rPr lang="en-US" i="1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/>
                  <a:t> - overdetermined problem (No. of equations &gt; No. of variables). No solution. </a:t>
                </a:r>
                <a:r>
                  <a:rPr lang="en-US" u="sng" dirty="0"/>
                  <a:t>What can be a meaningful solution</a:t>
                </a:r>
                <a:r>
                  <a:rPr lang="en-US" dirty="0"/>
                  <a:t>?</a:t>
                </a:r>
              </a:p>
              <a:p>
                <a:pPr lvl="1">
                  <a:lnSpc>
                    <a:spcPts val="3000"/>
                  </a:lnSpc>
                </a:pPr>
                <a:r>
                  <a:rPr lang="en-US" dirty="0"/>
                  <a:t>We need to be familiar with the concept of norms for this.</a:t>
                </a:r>
                <a:br>
                  <a:rPr lang="en-US" dirty="0"/>
                </a:br>
                <a:endParaRPr lang="en-US" dirty="0"/>
              </a:p>
              <a:p>
                <a:pPr>
                  <a:lnSpc>
                    <a:spcPts val="3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92" y="1461578"/>
                <a:ext cx="11935668" cy="4655425"/>
              </a:xfrm>
              <a:prstGeom prst="rect">
                <a:avLst/>
              </a:prstGeom>
              <a:blipFill>
                <a:blip r:embed="rId3"/>
                <a:stretch>
                  <a:fillRect l="-850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06 Jan, 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7D91AA-911C-B04C-9EC0-5875EAB2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</a:t>
            </a:r>
            <a:r>
              <a:rPr lang="is-IS"/>
              <a:t>60010</a:t>
            </a:r>
            <a:r>
              <a:rPr lang="en-US"/>
              <a:t> / Deep Learning | Linear Algebra Review (c) Abir Das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5C1D2-82CB-3141-A33F-99CF2BF9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25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Eigenvalues and Eigenvectors</a:t>
            </a:r>
            <a:endParaRPr sz="363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164892" y="1461578"/>
                <a:ext cx="11935668" cy="465542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3000"/>
                  </a:lnSpc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𝑨</m:t>
                    </m:r>
                    <m:r>
                      <a:rPr lang="en-US" b="1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is a matrix. The question is </a:t>
                </a:r>
                <a:r>
                  <a:rPr lang="mr-IN" dirty="0"/>
                  <a:t>–</a:t>
                </a:r>
                <a:r>
                  <a:rPr lang="en-US" dirty="0"/>
                  <a:t> does there exist any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𝑨</m:t>
                    </m:r>
                    <m:r>
                      <a:rPr lang="en-US" b="1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so that the operation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𝑨</m:t>
                    </m:r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  <m:r>
                      <a:rPr lang="en-US" b="1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gives a vector which is nothing but a stretched (and not rotated) version of the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dirty="0"/>
                  <a:t>? i.e.,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𝑨𝒙</m:t>
                    </m:r>
                    <m:r>
                      <a:rPr lang="en-US" b="0" i="0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𝜆</m:t>
                    </m:r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  <m:r>
                      <a:rPr lang="en-US" b="1" i="0" smtClean="0"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𝜆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𝑰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𝑨</m:t>
                        </m:r>
                      </m:e>
                    </m:d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𝟎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dirty="0"/>
                  <a:t>For non-trivial solution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𝜆</m:t>
                            </m:r>
                            <m:r>
                              <a:rPr lang="en-US" b="1" i="1">
                                <a:latin typeface="Cambria Math" charset="0"/>
                              </a:rPr>
                              <m:t>𝑰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charset="0"/>
                              </a:rPr>
                              <m:t>𝑨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𝜆</m:t>
                        </m:r>
                        <m:r>
                          <a:rPr lang="en-US" b="1" i="1">
                            <a:latin typeface="Cambria Math" charset="0"/>
                          </a:rPr>
                          <m:t>𝑰</m:t>
                        </m:r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r>
                          <a:rPr lang="en-US" b="1" i="1">
                            <a:latin typeface="Cambria Math" charset="0"/>
                          </a:rPr>
                          <m:t>𝑨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lnSpc>
                    <a:spcPts val="3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𝑨</m:t>
                    </m:r>
                    <m:r>
                      <a:rPr lang="en-US" i="1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i="1">
                            <a:latin typeface="Cambria Math" charset="0"/>
                          </a:rPr>
                          <m:t>×</m:t>
                        </m:r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𝜆</m:t>
                        </m:r>
                        <m:r>
                          <a:rPr lang="en-US" b="1" i="1">
                            <a:latin typeface="Cambria Math" charset="0"/>
                          </a:rPr>
                          <m:t>𝑰</m:t>
                        </m:r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r>
                          <a:rPr lang="en-US" b="1" i="1">
                            <a:latin typeface="Cambria Math" charset="0"/>
                          </a:rPr>
                          <m:t>𝑨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dirty="0"/>
                  <a:t> will be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order equation. That means you can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/>
                  <a:t> solutions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dirty="0"/>
                  <a:t> - such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dirty="0"/>
                  <a:t>’s are called eigenvalues (real or complex conjugate). The corresponding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dirty="0"/>
                  <a:t> ’s are the eigenvectors.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dirty="0"/>
                  <a:t>Remember that eigenvectors are not unique. This is because 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dirty="0"/>
                  <a:t> is an eigenvector,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a</m:t>
                    </m:r>
                    <m:r>
                      <a:rPr lang="en-US" b="1" i="1">
                        <a:latin typeface="Cambria Math" charset="0"/>
                      </a:rPr>
                      <m:t>𝒙</m:t>
                    </m:r>
                    <m:r>
                      <a:rPr lang="en-US" b="1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is also the same eigenvector (as it satisfies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𝑨</m:t>
                    </m:r>
                    <m:r>
                      <a:rPr lang="en-US" b="0" i="1" smtClean="0">
                        <a:latin typeface="Cambria Math" charset="0"/>
                      </a:rPr>
                      <m:t>𝑎</m:t>
                    </m:r>
                    <m:r>
                      <a:rPr lang="en-US" b="1" i="1">
                        <a:latin typeface="Cambria Math" charset="0"/>
                      </a:rPr>
                      <m:t>𝒙</m:t>
                    </m:r>
                    <m:r>
                      <a:rPr lang="en-US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𝜆</m:t>
                    </m:r>
                    <m:r>
                      <a:rPr lang="en-US" b="0" i="1" smtClean="0">
                        <a:latin typeface="Cambria Math" charset="0"/>
                      </a:rPr>
                      <m:t>𝑎</m:t>
                    </m:r>
                    <m:r>
                      <a:rPr lang="en-US" b="1" i="1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dirty="0"/>
                  <a:t>). So, we are satisfied with the direction of the eigenvectors only.</a:t>
                </a:r>
                <a:br>
                  <a:rPr lang="en-US" dirty="0"/>
                </a:br>
                <a:endParaRPr lang="en-US" dirty="0"/>
              </a:p>
              <a:p>
                <a:pPr>
                  <a:lnSpc>
                    <a:spcPts val="3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92" y="1461578"/>
                <a:ext cx="11935668" cy="4655425"/>
              </a:xfrm>
              <a:prstGeom prst="rect">
                <a:avLst/>
              </a:prstGeom>
              <a:blipFill>
                <a:blip r:embed="rId3"/>
                <a:stretch>
                  <a:fillRect l="-850" t="-2180" r="-1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06 Jan, 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8CD27-3A10-2346-8F0B-D0F48A319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</a:t>
            </a:r>
            <a:r>
              <a:rPr lang="is-IS"/>
              <a:t>60010</a:t>
            </a:r>
            <a:r>
              <a:rPr lang="en-US"/>
              <a:t> / Deep Learning | Linear Algebra Review (c) Abir Das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3800B-CC8D-5348-8CE6-6EB9A026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4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nter4AITemplate" id="{0D5693AE-206D-E541-A370-EAE42AF6800D}" vid="{4B2C9114-E5EC-7D4A-AE95-EC178593E7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Center4AITemplate</Template>
  <TotalTime>33134</TotalTime>
  <Words>1740</Words>
  <Application>Microsoft Macintosh PowerPoint</Application>
  <PresentationFormat>Widescreen</PresentationFormat>
  <Paragraphs>172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Quattrocento Sans</vt:lpstr>
      <vt:lpstr>Segoe UI</vt:lpstr>
      <vt:lpstr>Office Theme</vt:lpstr>
      <vt:lpstr>Deep Learning CS60010</vt:lpstr>
      <vt:lpstr>Agenda</vt:lpstr>
      <vt:lpstr>Resources</vt:lpstr>
      <vt:lpstr>Scalars, Vectors, Matrices and Tensors</vt:lpstr>
      <vt:lpstr>Matrix Operations</vt:lpstr>
      <vt:lpstr>Matrix Operations</vt:lpstr>
      <vt:lpstr>System of Linear Equations</vt:lpstr>
      <vt:lpstr>System of Linear Equations</vt:lpstr>
      <vt:lpstr>Eigenvalues and Eigenvectors</vt:lpstr>
      <vt:lpstr>Standard Results on Eigenvalues and Eigenvectors</vt:lpstr>
      <vt:lpstr>Standard Results on Eigenvalues and Eigenvectors</vt:lpstr>
      <vt:lpstr>Vector Norms</vt:lpstr>
      <vt:lpstr>Matrix/Induced Norms</vt:lpstr>
      <vt:lpstr>Orthogonality</vt:lpstr>
      <vt:lpstr>Orthogonality</vt:lpstr>
      <vt:lpstr>System of Linear Equations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Foundations and Applications</dc:title>
  <dc:creator>Das, Abir</dc:creator>
  <cp:lastModifiedBy>Microsoft Office User</cp:lastModifiedBy>
  <cp:revision>571</cp:revision>
  <cp:lastPrinted>2019-07-16T19:24:24Z</cp:lastPrinted>
  <dcterms:created xsi:type="dcterms:W3CDTF">2019-01-13T09:33:50Z</dcterms:created>
  <dcterms:modified xsi:type="dcterms:W3CDTF">2022-01-03T07:14:29Z</dcterms:modified>
</cp:coreProperties>
</file>