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20"/>
  </p:notesMasterIdLst>
  <p:sldIdLst>
    <p:sldId id="258" r:id="rId3"/>
    <p:sldId id="335" r:id="rId4"/>
    <p:sldId id="325" r:id="rId5"/>
    <p:sldId id="326" r:id="rId6"/>
    <p:sldId id="303" r:id="rId7"/>
    <p:sldId id="327" r:id="rId8"/>
    <p:sldId id="328" r:id="rId9"/>
    <p:sldId id="329" r:id="rId10"/>
    <p:sldId id="330" r:id="rId11"/>
    <p:sldId id="331" r:id="rId12"/>
    <p:sldId id="304" r:id="rId13"/>
    <p:sldId id="306" r:id="rId14"/>
    <p:sldId id="336" r:id="rId15"/>
    <p:sldId id="305" r:id="rId16"/>
    <p:sldId id="332" r:id="rId17"/>
    <p:sldId id="333" r:id="rId18"/>
    <p:sldId id="33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1" autoAdjust="0"/>
    <p:restoredTop sz="84711" autoAdjust="0"/>
  </p:normalViewPr>
  <p:slideViewPr>
    <p:cSldViewPr snapToGrid="0" snapToObjects="1">
      <p:cViewPr varScale="1">
        <p:scale>
          <a:sx n="102" d="100"/>
          <a:sy n="102" d="100"/>
        </p:scale>
        <p:origin x="688" y="168"/>
      </p:cViewPr>
      <p:guideLst>
        <p:guide orient="horz" pos="2478"/>
        <p:guide pos="3144"/>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0" d="100"/>
          <a:sy n="70" d="100"/>
        </p:scale>
        <p:origin x="276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4:15:02.692"/>
    </inkml:context>
    <inkml:brush xml:id="br0">
      <inkml:brushProperty name="width" value="0.08571" units="cm"/>
      <inkml:brushProperty name="height" value="0.08571" units="cm"/>
      <inkml:brushProperty name="color" value="#004F8B"/>
    </inkml:brush>
  </inkml:definitions>
  <inkml:trace contextRef="#ctx0" brushRef="#br0">0 59 12287,'0'-13'0,"0"0"0,0 8 0,0-12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4:30:00.844"/>
    </inkml:context>
    <inkml:brush xml:id="br0">
      <inkml:brushProperty name="width" value="0.08571" units="cm"/>
      <inkml:brushProperty name="height" value="0.08571" units="cm"/>
      <inkml:brushProperty name="color" value="#004F8B"/>
    </inkml:brush>
  </inkml:definitions>
  <inkml:trace contextRef="#ctx0" brushRef="#br0">0 39 12287,'0'-10'0,"9"1"0,2 0 0,8-2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2B5F3-CA21-B746-93BD-89BD39E53309}"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7D147-E104-D44D-A191-1057172D21DD}" type="slidenum">
              <a:rPr lang="en-US" smtClean="0"/>
              <a:t>‹#›</a:t>
            </a:fld>
            <a:endParaRPr lang="en-US"/>
          </a:p>
        </p:txBody>
      </p:sp>
    </p:spTree>
    <p:extLst>
      <p:ext uri="{BB962C8B-B14F-4D97-AF65-F5344CB8AC3E}">
        <p14:creationId xmlns:p14="http://schemas.microsoft.com/office/powerpoint/2010/main" val="193008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42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70252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ABOUT BAGGING FROM THE SLIDE.</a:t>
            </a:r>
          </a:p>
          <a:p>
            <a:r>
              <a:rPr lang="en-US" dirty="0"/>
              <a:t>In Dropout, we drop some neurons off – i.e., we randomly choose a few neurons and set the weights coming into and from them to 0. So during the forward pass, the final output is a function of different weights [of different sets of neurons] even for the same input. Again during the backward pass, note that, we have to keep note of the neurons that were dropped off. As the weights to and from these neurons do not play a part in getting the final loss, these weights are not updated during the backward pass. Remember that the neurons that are ‘on’, their weights get updated. This simple idea translates to simulate many different neural networks whose ensemble gives the output for test inputs during test time.</a:t>
            </a:r>
          </a:p>
          <a:p>
            <a:r>
              <a:rPr lang="en-US" dirty="0"/>
              <a:t>Another way to view dropout is to see it as preventing too biased to some particular features. Suppose, you have a neural network that learns to identify a cat. Say there is a neuron which really fires whenever it sees ears of a cat. That is - it learns to recognize ears. Similarly there may be some neuron which learned to recognize that cats are furry and so on. What dropout enables is that the network does not become too dependent on such few traits only to recognize a cat image. By dropping such neurons off and training the </a:t>
            </a:r>
            <a:r>
              <a:rPr lang="en-US" dirty="0" err="1"/>
              <a:t>netork</a:t>
            </a:r>
            <a:r>
              <a:rPr lang="en-US" dirty="0"/>
              <a:t>, it forces the network to pick up on other traits of a cat also - e.g., some neuron may slowly start to pick up that cats also have tails, they have claws etc. So, such a network will be more robust as it can identify a cat image even if the ear is not captured in a cat image. On the other hand, any animal with ear may not be readily given a high cat score as it might have very low activation for a tail or claws.</a:t>
            </a:r>
          </a:p>
        </p:txBody>
      </p:sp>
      <p:sp>
        <p:nvSpPr>
          <p:cNvPr id="4" name="Slide Number Placeholder 3"/>
          <p:cNvSpPr>
            <a:spLocks noGrp="1"/>
          </p:cNvSpPr>
          <p:nvPr>
            <p:ph type="sldNum" sz="quarter" idx="5"/>
          </p:nvPr>
        </p:nvSpPr>
        <p:spPr/>
        <p:txBody>
          <a:bodyPr/>
          <a:lstStyle/>
          <a:p>
            <a:fld id="{CC97D147-E104-D44D-A191-1057172D21DD}" type="slidenum">
              <a:rPr lang="en-US" smtClean="0"/>
              <a:t>12</a:t>
            </a:fld>
            <a:endParaRPr lang="en-US"/>
          </a:p>
        </p:txBody>
      </p:sp>
    </p:spTree>
    <p:extLst>
      <p:ext uri="{BB962C8B-B14F-4D97-AF65-F5344CB8AC3E}">
        <p14:creationId xmlns:p14="http://schemas.microsoft.com/office/powerpoint/2010/main" val="4223884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7D147-E104-D44D-A191-1057172D21DD}" type="slidenum">
              <a:rPr lang="en-US" smtClean="0"/>
              <a:t>13</a:t>
            </a:fld>
            <a:endParaRPr lang="en-US"/>
          </a:p>
        </p:txBody>
      </p:sp>
    </p:spTree>
    <p:extLst>
      <p:ext uri="{BB962C8B-B14F-4D97-AF65-F5344CB8AC3E}">
        <p14:creationId xmlns:p14="http://schemas.microsoft.com/office/powerpoint/2010/main" val="182456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In training a logistic regression model, you might remember, that normalizing the input features speeds up the training. This in effect, turns possibly elongated contours of the cost function to a more well-behaved circular contours which is easy to optimize.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how about a multi-layer neural network. You don’t just have input features x, but also pre-activations and activations at these intermediate layers. So, the question is for</a:t>
                </a:r>
                <a:r>
                  <a:rPr lang="en-IN" baseline="0" dirty="0"/>
                  <a:t> any hidden layer say for layer 3, </a:t>
                </a:r>
                <a:r>
                  <a:rPr lang="en-IN" sz="1200" baseline="0" dirty="0"/>
                  <a:t>c</a:t>
                </a:r>
                <a:r>
                  <a:rPr lang="en-IN" sz="1200" dirty="0"/>
                  <a:t>an we normalize </a:t>
                </a:r>
                <a14:m>
                  <m:oMath xmlns:m="http://schemas.openxmlformats.org/officeDocument/2006/math">
                    <m:sSup>
                      <m:sSupPr>
                        <m:ctrlPr>
                          <a:rPr lang="pt-BR"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m:t>
                        </m:r>
                        <m:r>
                          <a:rPr lang="pt-BR" sz="1200" i="1" smtClean="0">
                            <a:latin typeface="Cambria Math" panose="02040503050406030204" pitchFamily="18" charset="0"/>
                          </a:rPr>
                          <m:t>2</m:t>
                        </m:r>
                        <m:r>
                          <a:rPr lang="en-US" sz="1200" b="0" i="1" smtClean="0">
                            <a:latin typeface="Cambria Math" panose="02040503050406030204" pitchFamily="18" charset="0"/>
                          </a:rPr>
                          <m:t>)</m:t>
                        </m:r>
                      </m:sup>
                    </m:sSup>
                  </m:oMath>
                </a14:m>
                <a:r>
                  <a:rPr lang="en-IN" sz="1200" dirty="0"/>
                  <a:t>so as to train </a:t>
                </a:r>
                <a14:m>
                  <m:oMath xmlns:m="http://schemas.openxmlformats.org/officeDocument/2006/math">
                    <m:sSup>
                      <m:sSupPr>
                        <m:ctrlPr>
                          <a:rPr lang="pt-BR" sz="1200" i="1">
                            <a:latin typeface="Cambria Math" panose="02040503050406030204" pitchFamily="18" charset="0"/>
                          </a:rPr>
                        </m:ctrlPr>
                      </m:sSupPr>
                      <m:e>
                        <m:r>
                          <a:rPr lang="en-US" sz="1200" b="0" i="1" smtClean="0">
                            <a:latin typeface="Cambria Math" panose="02040503050406030204" pitchFamily="18" charset="0"/>
                          </a:rPr>
                          <m:t>𝑤</m:t>
                        </m:r>
                      </m:e>
                      <m:sup>
                        <m:r>
                          <a:rPr lang="en-US" sz="1200" i="1">
                            <a:latin typeface="Cambria Math" panose="02040503050406030204" pitchFamily="18" charset="0"/>
                          </a:rPr>
                          <m:t>(</m:t>
                        </m:r>
                        <m:r>
                          <a:rPr lang="en-US" sz="1200" b="0" i="1" smtClean="0">
                            <a:latin typeface="Cambria Math" panose="02040503050406030204" pitchFamily="18" charset="0"/>
                          </a:rPr>
                          <m:t>3</m:t>
                        </m:r>
                        <m:r>
                          <a:rPr lang="en-US" sz="1200" i="1">
                            <a:latin typeface="Cambria Math" panose="02040503050406030204" pitchFamily="18" charset="0"/>
                          </a:rPr>
                          <m:t>)</m:t>
                        </m:r>
                      </m:sup>
                    </m:sSup>
                  </m:oMath>
                </a14:m>
                <a:r>
                  <a:rPr lang="en-IN" sz="1200" dirty="0"/>
                  <a:t>, </a:t>
                </a:r>
                <a14:m>
                  <m:oMath xmlns:m="http://schemas.openxmlformats.org/officeDocument/2006/math">
                    <m:sSup>
                      <m:sSupPr>
                        <m:ctrlPr>
                          <a:rPr lang="pt-BR" sz="1200" i="1" smtClean="0">
                            <a:latin typeface="Cambria Math" panose="02040503050406030204" pitchFamily="18" charset="0"/>
                          </a:rPr>
                        </m:ctrlPr>
                      </m:sSupPr>
                      <m:e>
                        <m:r>
                          <a:rPr lang="en-US" sz="1200" b="0" i="1" smtClean="0">
                            <a:latin typeface="Cambria Math" panose="02040503050406030204" pitchFamily="18" charset="0"/>
                          </a:rPr>
                          <m:t>𝑏</m:t>
                        </m:r>
                      </m:e>
                      <m:sup>
                        <m:r>
                          <a:rPr lang="en-US" sz="1200" i="1">
                            <a:latin typeface="Cambria Math" panose="02040503050406030204" pitchFamily="18" charset="0"/>
                          </a:rPr>
                          <m:t>(</m:t>
                        </m:r>
                        <m:r>
                          <a:rPr lang="en-US" sz="1200" b="0" i="1" smtClean="0">
                            <a:latin typeface="Cambria Math" panose="02040503050406030204" pitchFamily="18" charset="0"/>
                          </a:rPr>
                          <m:t>3</m:t>
                        </m:r>
                        <m:r>
                          <a:rPr lang="en-US" sz="1200" i="1">
                            <a:latin typeface="Cambria Math" panose="02040503050406030204" pitchFamily="18" charset="0"/>
                          </a:rPr>
                          <m:t>)</m:t>
                        </m:r>
                      </m:sup>
                    </m:sSup>
                  </m:oMath>
                </a14:m>
                <a:r>
                  <a:rPr lang="en-IN" sz="1200" dirty="0"/>
                  <a:t> faster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However, in practice, it is seen that normalizing the </a:t>
                </a:r>
                <a:r>
                  <a:rPr lang="en-IN" sz="1200" dirty="0" err="1"/>
                  <a:t>preactivation</a:t>
                </a:r>
                <a:r>
                  <a:rPr lang="en-IN" sz="1200" dirty="0"/>
                  <a:t> values [a] is more useful than normalizing the activation values i.e., [h]. The technique through which we do this is called ‘Batch normalization’ or simply ‘</a:t>
                </a:r>
                <a:r>
                  <a:rPr lang="en-IN" sz="1200" dirty="0" err="1"/>
                  <a:t>BatchNorm</a:t>
                </a:r>
                <a:r>
                  <a:rPr lang="en-IN" sz="1200" dirty="0"/>
                  <a:t>’.</a:t>
                </a:r>
              </a:p>
            </p:txBody>
          </p:sp>
        </mc:Choice>
        <mc:Fallback xmlns="">
          <p:sp>
            <p:nvSpPr>
              <p:cNvPr id="3" name="Notes Placeholder 2"/>
              <p:cNvSpPr>
                <a:spLocks noGrp="1"/>
              </p:cNvSpPr>
              <p:nvPr>
                <p:ph type="body" idx="1"/>
              </p:nvPr>
            </p:nvSpPr>
            <p:spPr/>
            <p:txBody>
              <a:bodyPr/>
              <a:lstStyle/>
              <a:p>
                <a:r>
                  <a:rPr lang="en-IN" dirty="0"/>
                  <a:t>In training a logistic regression model, you might remember, that normalizing the input features speeds up the training. This in effect, turns possibly elongated contours of the cost function to a more well-behaved circular contours which is easy to optimize.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how about a multi-layer neural network. You don’t just have input features x, but also pre-activations and activations at these intermediate layers. So, the question is for</a:t>
                </a:r>
                <a:r>
                  <a:rPr lang="en-IN" baseline="0" dirty="0"/>
                  <a:t> any hidden layer say for layer 3, </a:t>
                </a:r>
                <a:r>
                  <a:rPr lang="en-IN" sz="1200" baseline="0" dirty="0"/>
                  <a:t>c</a:t>
                </a:r>
                <a:r>
                  <a:rPr lang="en-IN" sz="1200" dirty="0"/>
                  <a:t>an we normalize </a:t>
                </a:r>
                <a:r>
                  <a:rPr lang="en-US" sz="1200" b="0" i="0">
                    <a:latin typeface="Cambria Math" panose="02040503050406030204" pitchFamily="18" charset="0"/>
                  </a:rPr>
                  <a:t>ℎ</a:t>
                </a:r>
                <a:r>
                  <a:rPr lang="pt-BR" sz="1200" b="0" i="0">
                    <a:latin typeface="Cambria Math" panose="02040503050406030204" pitchFamily="18" charset="0"/>
                  </a:rPr>
                  <a:t>^(</a:t>
                </a:r>
                <a:r>
                  <a:rPr lang="en-US" sz="1200" b="0" i="0">
                    <a:latin typeface="Cambria Math" panose="02040503050406030204" pitchFamily="18" charset="0"/>
                  </a:rPr>
                  <a:t>(</a:t>
                </a:r>
                <a:r>
                  <a:rPr lang="pt-BR" sz="1200" i="0">
                    <a:latin typeface="Cambria Math" panose="02040503050406030204" pitchFamily="18" charset="0"/>
                  </a:rPr>
                  <a:t>2</a:t>
                </a:r>
                <a:r>
                  <a:rPr lang="en-US" sz="1200" b="0" i="0">
                    <a:latin typeface="Cambria Math" panose="02040503050406030204" pitchFamily="18" charset="0"/>
                  </a:rPr>
                  <a:t>)</a:t>
                </a:r>
                <a:r>
                  <a:rPr lang="pt-BR" sz="1200" b="0" i="0">
                    <a:latin typeface="Cambria Math" panose="02040503050406030204" pitchFamily="18" charset="0"/>
                  </a:rPr>
                  <a:t>)</a:t>
                </a:r>
                <a:r>
                  <a:rPr lang="en-IN" sz="1200" dirty="0"/>
                  <a:t>so as to train </a:t>
                </a:r>
                <a:r>
                  <a:rPr lang="en-US" sz="1200" b="0" i="0">
                    <a:latin typeface="Cambria Math" panose="02040503050406030204" pitchFamily="18" charset="0"/>
                  </a:rPr>
                  <a:t>𝑤</a:t>
                </a:r>
                <a:r>
                  <a:rPr lang="pt-BR" sz="1200" b="0" i="0">
                    <a:latin typeface="Cambria Math" panose="02040503050406030204" pitchFamily="18" charset="0"/>
                  </a:rPr>
                  <a:t>^(</a:t>
                </a:r>
                <a:r>
                  <a:rPr lang="en-US" sz="1200" i="0">
                    <a:latin typeface="Cambria Math" panose="02040503050406030204" pitchFamily="18" charset="0"/>
                  </a:rPr>
                  <a:t>(</a:t>
                </a:r>
                <a:r>
                  <a:rPr lang="en-US" sz="1200" b="0" i="0">
                    <a:latin typeface="Cambria Math" panose="02040503050406030204" pitchFamily="18" charset="0"/>
                  </a:rPr>
                  <a:t>3</a:t>
                </a:r>
                <a:r>
                  <a:rPr lang="en-US" sz="1200" i="0">
                    <a:latin typeface="Cambria Math" panose="02040503050406030204" pitchFamily="18" charset="0"/>
                  </a:rPr>
                  <a:t>)</a:t>
                </a:r>
                <a:r>
                  <a:rPr lang="pt-BR" sz="1200" i="0">
                    <a:latin typeface="Cambria Math" panose="02040503050406030204" pitchFamily="18" charset="0"/>
                  </a:rPr>
                  <a:t>)</a:t>
                </a:r>
                <a:r>
                  <a:rPr lang="en-IN" sz="1200" dirty="0"/>
                  <a:t>, </a:t>
                </a:r>
                <a:r>
                  <a:rPr lang="en-US" sz="1200" b="0" i="0">
                    <a:latin typeface="Cambria Math" panose="02040503050406030204" pitchFamily="18" charset="0"/>
                  </a:rPr>
                  <a:t>𝑏</a:t>
                </a:r>
                <a:r>
                  <a:rPr lang="pt-BR" sz="1200" b="0" i="0">
                    <a:latin typeface="Cambria Math" panose="02040503050406030204" pitchFamily="18" charset="0"/>
                  </a:rPr>
                  <a:t>^(</a:t>
                </a:r>
                <a:r>
                  <a:rPr lang="en-US" sz="1200" i="0">
                    <a:latin typeface="Cambria Math" panose="02040503050406030204" pitchFamily="18" charset="0"/>
                  </a:rPr>
                  <a:t>(</a:t>
                </a:r>
                <a:r>
                  <a:rPr lang="en-US" sz="1200" b="0" i="0">
                    <a:latin typeface="Cambria Math" panose="02040503050406030204" pitchFamily="18" charset="0"/>
                  </a:rPr>
                  <a:t>3</a:t>
                </a:r>
                <a:r>
                  <a:rPr lang="en-US" sz="1200" i="0">
                    <a:latin typeface="Cambria Math" panose="02040503050406030204" pitchFamily="18" charset="0"/>
                  </a:rPr>
                  <a:t>)</a:t>
                </a:r>
                <a:r>
                  <a:rPr lang="pt-BR" sz="1200" i="0">
                    <a:latin typeface="Cambria Math" panose="02040503050406030204" pitchFamily="18" charset="0"/>
                  </a:rPr>
                  <a:t>)</a:t>
                </a:r>
                <a:r>
                  <a:rPr lang="en-IN" sz="1200" dirty="0"/>
                  <a:t> faster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However, in practice, it is seen that normalizing the </a:t>
                </a:r>
                <a:r>
                  <a:rPr lang="en-IN" sz="1200" dirty="0" err="1"/>
                  <a:t>preactivation</a:t>
                </a:r>
                <a:r>
                  <a:rPr lang="en-IN" sz="1200" dirty="0"/>
                  <a:t> values [a] is more useful than normalizing the activation values i.e., [h]. The technique through which we do this is called ‘Batch normalization’ or simply ‘</a:t>
                </a:r>
                <a:r>
                  <a:rPr lang="en-IN" sz="1200" dirty="0" err="1"/>
                  <a:t>BatchNorm</a:t>
                </a:r>
                <a:r>
                  <a:rPr lang="en-IN" sz="1200" dirty="0"/>
                  <a:t>’.</a:t>
                </a:r>
              </a:p>
            </p:txBody>
          </p:sp>
        </mc:Fallback>
      </mc:AlternateContent>
      <p:sp>
        <p:nvSpPr>
          <p:cNvPr id="4" name="Slide Number Placeholder 3"/>
          <p:cNvSpPr>
            <a:spLocks noGrp="1"/>
          </p:cNvSpPr>
          <p:nvPr>
            <p:ph type="sldNum" sz="quarter" idx="5"/>
          </p:nvPr>
        </p:nvSpPr>
        <p:spPr/>
        <p:txBody>
          <a:bodyPr/>
          <a:lstStyle/>
          <a:p>
            <a:fld id="{CC97D147-E104-D44D-A191-1057172D21DD}" type="slidenum">
              <a:rPr lang="en-US" smtClean="0"/>
              <a:t>15</a:t>
            </a:fld>
            <a:endParaRPr lang="en-US"/>
          </a:p>
        </p:txBody>
      </p:sp>
    </p:spTree>
    <p:extLst>
      <p:ext uri="{BB962C8B-B14F-4D97-AF65-F5344CB8AC3E}">
        <p14:creationId xmlns:p14="http://schemas.microsoft.com/office/powerpoint/2010/main" val="586262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Here is how you implement </a:t>
                </a:r>
                <a:r>
                  <a:rPr lang="en-IN" dirty="0" err="1"/>
                  <a:t>batchnormalization</a:t>
                </a:r>
                <a:r>
                  <a:rPr lang="en-IN" dirty="0"/>
                  <a:t>. THINGS ON LEFT HAND SIDE OF THE SLIDE.</a:t>
                </a: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0" lang="en-IN"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𝑛𝑜𝑟𝑚</m:t>
                        </m:r>
                      </m:sub>
                      <m:sup>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bSup>
                  </m:oMath>
                </a14:m>
                <a:r>
                  <a:rPr lang="en-IN" dirty="0"/>
                  <a:t> will have mean=0 and variance=</a:t>
                </a:r>
                <a14:m>
                  <m:oMath xmlns:m="http://schemas.openxmlformats.org/officeDocument/2006/math">
                    <m:sSup>
                      <m:sSupPr>
                        <m:ctrlPr>
                          <a:rPr lang="en-IN" sz="1200" i="1" smtClean="0">
                            <a:latin typeface="Cambria Math" panose="02040503050406030204" pitchFamily="18" charset="0"/>
                            <a:ea typeface="Cambria Math" panose="02040503050406030204" pitchFamily="18" charset="0"/>
                          </a:rPr>
                        </m:ctrlPr>
                      </m:sSupPr>
                      <m:e>
                        <m:r>
                          <a:rPr lang="en-IN" sz="1200" i="1" smtClean="0">
                            <a:latin typeface="Cambria Math" panose="02040503050406030204" pitchFamily="18" charset="0"/>
                            <a:ea typeface="Cambria Math" panose="02040503050406030204" pitchFamily="18" charset="0"/>
                          </a:rPr>
                          <m:t>𝜎</m:t>
                        </m:r>
                      </m:e>
                      <m:sup>
                        <m:r>
                          <a:rPr lang="en-US" sz="1200" b="0" i="1" smtClean="0">
                            <a:latin typeface="Cambria Math" panose="02040503050406030204" pitchFamily="18" charset="0"/>
                            <a:ea typeface="Cambria Math" panose="02040503050406030204" pitchFamily="18" charset="0"/>
                          </a:rPr>
                          <m:t>2</m:t>
                        </m:r>
                      </m:sup>
                    </m:sSup>
                  </m:oMath>
                </a14:m>
                <a:r>
                  <a:rPr lang="en-IN" dirty="0"/>
                  <a:t> . However, we also want to give the network</a:t>
                </a:r>
                <a:r>
                  <a:rPr lang="en-IN" baseline="0" dirty="0"/>
                  <a:t> the flexibility to have mean and variance values other than these. The idea is that the network will learn from data, what mean and variance values of these intermediate features are good for the task in hand. For this, two more hyperparameters </a:t>
                </a:r>
                <a14:m>
                  <m:oMath xmlns:m="http://schemas.openxmlformats.org/officeDocument/2006/math">
                    <m:r>
                      <a:rPr lang="en-US" sz="12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𝛾</m:t>
                    </m:r>
                  </m:oMath>
                </a14:m>
                <a:r>
                  <a:rPr lang="en-IN" dirty="0"/>
                  <a:t> and </a:t>
                </a:r>
                <a14:m>
                  <m:oMath xmlns:m="http://schemas.openxmlformats.org/officeDocument/2006/math">
                    <m:r>
                      <m:rPr>
                        <m:sty m:val="p"/>
                      </m:rPr>
                      <a:rPr lang="el-GR" sz="12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β</m:t>
                    </m:r>
                  </m:oMath>
                </a14:m>
                <a:r>
                  <a:rPr lang="en-IN" dirty="0"/>
                  <a:t> are introduced. As shown on the right,</a:t>
                </a:r>
                <a:r>
                  <a:rPr lang="en-IN" baseline="0" dirty="0"/>
                  <a:t> if </a:t>
                </a:r>
                <a14:m>
                  <m:oMath xmlns:m="http://schemas.openxmlformats.org/officeDocument/2006/math">
                    <m:r>
                      <a:rPr lang="en-US" sz="12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𝛾</m:t>
                    </m:r>
                  </m:oMath>
                </a14:m>
                <a:r>
                  <a:rPr lang="en-IN" dirty="0"/>
                  <a:t> and  values are these, then putting these values we can see that the normalized </a:t>
                </a:r>
                <a:r>
                  <a:rPr lang="en-IN" dirty="0" err="1"/>
                  <a:t>preactivation</a:t>
                </a:r>
                <a:r>
                  <a:rPr lang="en-IN" baseline="0" dirty="0"/>
                  <a:t> values are same as the unnormalized values. The role of </a:t>
                </a:r>
                <a14:m>
                  <m:oMath xmlns:m="http://schemas.openxmlformats.org/officeDocument/2006/math">
                    <m:r>
                      <a:rPr lang="en-US" sz="12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𝛾</m:t>
                    </m:r>
                  </m:oMath>
                </a14:m>
                <a:r>
                  <a:rPr lang="en-IN" dirty="0"/>
                  <a:t> and  is to scale and shift the mean and variance of the normalized</a:t>
                </a:r>
                <a:r>
                  <a:rPr lang="en-IN" baseline="0" dirty="0"/>
                  <a:t> feature values.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a:t>One advantage of having an option of different mean and variances other than 0 and </a:t>
                </a:r>
                <a14:m>
                  <m:oMath xmlns:m="http://schemas.openxmlformats.org/officeDocument/2006/math">
                    <m:sSup>
                      <m:sSupPr>
                        <m:ctrlPr>
                          <a:rPr lang="en-IN" sz="1200" i="1" smtClean="0">
                            <a:latin typeface="Cambria Math" panose="02040503050406030204" pitchFamily="18" charset="0"/>
                            <a:ea typeface="Cambria Math" panose="02040503050406030204" pitchFamily="18" charset="0"/>
                          </a:rPr>
                        </m:ctrlPr>
                      </m:sSupPr>
                      <m:e>
                        <m:r>
                          <a:rPr lang="en-IN" sz="1200" i="1" smtClean="0">
                            <a:latin typeface="Cambria Math" panose="02040503050406030204" pitchFamily="18" charset="0"/>
                            <a:ea typeface="Cambria Math" panose="02040503050406030204" pitchFamily="18" charset="0"/>
                          </a:rPr>
                          <m:t>𝜎</m:t>
                        </m:r>
                      </m:e>
                      <m:sup>
                        <m:r>
                          <a:rPr lang="en-US" sz="1200" b="0" i="1" smtClean="0">
                            <a:latin typeface="Cambria Math" panose="02040503050406030204" pitchFamily="18" charset="0"/>
                            <a:ea typeface="Cambria Math" panose="02040503050406030204" pitchFamily="18" charset="0"/>
                          </a:rPr>
                          <m:t>2</m:t>
                        </m:r>
                      </m:sup>
                    </m:sSup>
                  </m:oMath>
                </a14:m>
                <a:r>
                  <a:rPr lang="en-IN" dirty="0"/>
                  <a:t> respectively</a:t>
                </a:r>
                <a:r>
                  <a:rPr lang="en-IN" baseline="0" dirty="0"/>
                  <a:t> can be seen in the figure. The bottom plot shows feature distribution with mean=0 and some variance </a:t>
                </a:r>
                <a14:m>
                  <m:oMath xmlns:m="http://schemas.openxmlformats.org/officeDocument/2006/math">
                    <m:sSup>
                      <m:sSupPr>
                        <m:ctrlPr>
                          <a:rPr lang="en-IN" sz="1200" i="1" smtClean="0">
                            <a:latin typeface="Cambria Math" panose="02040503050406030204" pitchFamily="18" charset="0"/>
                            <a:ea typeface="Cambria Math" panose="02040503050406030204" pitchFamily="18" charset="0"/>
                          </a:rPr>
                        </m:ctrlPr>
                      </m:sSupPr>
                      <m:e>
                        <m:r>
                          <a:rPr lang="en-IN" sz="1200" i="1" smtClean="0">
                            <a:latin typeface="Cambria Math" panose="02040503050406030204" pitchFamily="18" charset="0"/>
                            <a:ea typeface="Cambria Math" panose="02040503050406030204" pitchFamily="18" charset="0"/>
                          </a:rPr>
                          <m:t>𝜎</m:t>
                        </m:r>
                      </m:e>
                      <m:sup>
                        <m:r>
                          <a:rPr lang="en-US" sz="1200" b="0" i="1" smtClean="0">
                            <a:latin typeface="Cambria Math" panose="02040503050406030204" pitchFamily="18" charset="0"/>
                            <a:ea typeface="Cambria Math" panose="02040503050406030204" pitchFamily="18" charset="0"/>
                          </a:rPr>
                          <m:t>2</m:t>
                        </m:r>
                      </m:sup>
                    </m:sSup>
                  </m:oMath>
                </a14:m>
                <a:r>
                  <a:rPr lang="en-IN" dirty="0"/>
                  <a:t>. Now, this will mean, after passing through a nonlinearity say, sigmoid it will not undergo that much of non-linearity [as the nature of sigmoid is close to linear there]. So, such</a:t>
                </a:r>
                <a:r>
                  <a:rPr lang="en-IN" baseline="0" dirty="0"/>
                  <a:t> a constrained normalization would not be able to handle nonlinearity of the task good.</a:t>
                </a:r>
                <a:endParaRPr lang="en-IN" dirty="0"/>
              </a:p>
            </p:txBody>
          </p:sp>
        </mc:Choice>
        <mc:Fallback xmlns="">
          <p:sp>
            <p:nvSpPr>
              <p:cNvPr id="3" name="Notes Placeholder 2"/>
              <p:cNvSpPr>
                <a:spLocks noGrp="1"/>
              </p:cNvSpPr>
              <p:nvPr>
                <p:ph type="body" idx="1"/>
              </p:nvPr>
            </p:nvSpPr>
            <p:spPr/>
            <p:txBody>
              <a:bodyPr/>
              <a:lstStyle/>
              <a:p>
                <a:r>
                  <a:rPr lang="en-IN" dirty="0"/>
                  <a:t>Here is how you implement </a:t>
                </a:r>
                <a:r>
                  <a:rPr lang="en-IN" dirty="0" err="1"/>
                  <a:t>batchnormalization</a:t>
                </a:r>
                <a:r>
                  <a:rPr lang="en-IN" dirty="0"/>
                  <a:t>. THINGS ON LEFT HAND SIDE OF THE SLIDE.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a:t>𝑎</a:t>
                </a:r>
                <a:r>
                  <a:rPr kumimoji="0" lang="en-IN"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a:t>_</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a:t>𝑛𝑜𝑟𝑚^</a:t>
                </a:r>
                <a:r>
                  <a:rPr kumimoji="0" lang="en-IN"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a:t>(</a:t>
                </a:r>
                <a:r>
                  <a:rPr kumimoji="0" lang="en-US"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a:t>(𝑖)</a:t>
                </a:r>
                <a:r>
                  <a:rPr kumimoji="0" lang="en-IN" sz="2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a:t>)</a:t>
                </a:r>
                <a:r>
                  <a:rPr lang="en-IN" dirty="0"/>
                  <a:t> will have mean=0 and variance=</a:t>
                </a:r>
                <a:r>
                  <a:rPr lang="en-IN" sz="120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ea typeface="Cambria Math" panose="02040503050406030204" pitchFamily="18" charset="0"/>
                  </a:rPr>
                  <a:t>2</a:t>
                </a:r>
                <a:r>
                  <a:rPr lang="en-IN" dirty="0"/>
                  <a:t> . However, we also want to give the network</a:t>
                </a:r>
                <a:r>
                  <a:rPr lang="en-IN" baseline="0" dirty="0"/>
                  <a:t> the flexibility to have mean and variance values other than these. The idea is that the network will learn from data, what mean and variance values of these intermediate features are good for the task in hand. For this, two more hyperparameters </a:t>
                </a:r>
                <a:r>
                  <a:rPr lang="en-US" sz="1200" b="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𝛾</a:t>
                </a:r>
                <a:r>
                  <a:rPr lang="en-IN" dirty="0"/>
                  <a:t> and </a:t>
                </a:r>
                <a:r>
                  <a:rPr lang="el-GR" sz="1200" b="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β</a:t>
                </a:r>
                <a:r>
                  <a:rPr lang="en-IN" dirty="0"/>
                  <a:t> are introduced. As shown on the right,</a:t>
                </a:r>
                <a:r>
                  <a:rPr lang="en-IN" baseline="0" dirty="0"/>
                  <a:t> if </a:t>
                </a:r>
                <a:r>
                  <a:rPr lang="en-US" sz="1200" b="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𝛾</a:t>
                </a:r>
                <a:r>
                  <a:rPr lang="en-IN" dirty="0"/>
                  <a:t> and  values are these, then putting these values we can see that the normalized </a:t>
                </a:r>
                <a:r>
                  <a:rPr lang="en-IN" dirty="0" err="1"/>
                  <a:t>preactivation</a:t>
                </a:r>
                <a:r>
                  <a:rPr lang="en-IN" baseline="0" dirty="0"/>
                  <a:t> values are same as the unnormalized values. The role of </a:t>
                </a:r>
                <a:r>
                  <a:rPr lang="en-US" sz="1200" b="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𝛾</a:t>
                </a:r>
                <a:r>
                  <a:rPr lang="en-IN" dirty="0"/>
                  <a:t> and  is to scale and shift the mean and variance of the normalized</a:t>
                </a:r>
                <a:r>
                  <a:rPr lang="en-IN" baseline="0" dirty="0"/>
                  <a:t> feature values.</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a:t>One advantage of having an option of different mean and variances other than 0 and </a:t>
                </a:r>
                <a:r>
                  <a:rPr lang="en-IN" sz="120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ea typeface="Cambria Math" panose="02040503050406030204" pitchFamily="18" charset="0"/>
                  </a:rPr>
                  <a:t>2</a:t>
                </a:r>
                <a:r>
                  <a:rPr lang="en-IN" dirty="0"/>
                  <a:t> respectively</a:t>
                </a:r>
                <a:r>
                  <a:rPr lang="en-IN" baseline="0" dirty="0"/>
                  <a:t> can be seen in the figure. The bottom plot shows feature distribution with mean=0 and some variance </a:t>
                </a:r>
                <a:r>
                  <a:rPr lang="en-IN" sz="120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ea typeface="Cambria Math" panose="02040503050406030204" pitchFamily="18" charset="0"/>
                  </a:rPr>
                  <a:t>2</a:t>
                </a:r>
                <a:r>
                  <a:rPr lang="en-IN" dirty="0"/>
                  <a:t>. Now, this will mean, after passing through a nonlinearity say, sigmoid it will not undergo that much of non-linearity [as the nature of sigmoid is close to linear there]. So, such</a:t>
                </a:r>
                <a:r>
                  <a:rPr lang="en-IN" baseline="0" dirty="0"/>
                  <a:t> a constrained normalization would not be able to handle nonlinearity of the task good.</a:t>
                </a:r>
                <a:endParaRPr lang="en-IN" dirty="0"/>
              </a:p>
            </p:txBody>
          </p:sp>
        </mc:Fallback>
      </mc:AlternateContent>
      <p:sp>
        <p:nvSpPr>
          <p:cNvPr id="4" name="Slide Number Placeholder 3"/>
          <p:cNvSpPr>
            <a:spLocks noGrp="1"/>
          </p:cNvSpPr>
          <p:nvPr>
            <p:ph type="sldNum" sz="quarter" idx="5"/>
          </p:nvPr>
        </p:nvSpPr>
        <p:spPr/>
        <p:txBody>
          <a:bodyPr/>
          <a:lstStyle/>
          <a:p>
            <a:fld id="{CC97D147-E104-D44D-A191-1057172D21DD}" type="slidenum">
              <a:rPr lang="en-US" smtClean="0"/>
              <a:t>16</a:t>
            </a:fld>
            <a:endParaRPr lang="en-US"/>
          </a:p>
        </p:txBody>
      </p:sp>
    </p:spTree>
    <p:extLst>
      <p:ext uri="{BB962C8B-B14F-4D97-AF65-F5344CB8AC3E}">
        <p14:creationId xmlns:p14="http://schemas.microsoft.com/office/powerpoint/2010/main" val="1487370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shows that the biases does not need to be considered while computing the </a:t>
            </a:r>
            <a:r>
              <a:rPr lang="en-IN" dirty="0" err="1"/>
              <a:t>batchnorm</a:t>
            </a:r>
            <a:r>
              <a:rPr lang="en-IN" dirty="0"/>
              <a:t> values.</a:t>
            </a:r>
          </a:p>
        </p:txBody>
      </p:sp>
      <p:sp>
        <p:nvSpPr>
          <p:cNvPr id="4" name="Slide Number Placeholder 3"/>
          <p:cNvSpPr>
            <a:spLocks noGrp="1"/>
          </p:cNvSpPr>
          <p:nvPr>
            <p:ph type="sldNum" sz="quarter" idx="5"/>
          </p:nvPr>
        </p:nvSpPr>
        <p:spPr/>
        <p:txBody>
          <a:bodyPr/>
          <a:lstStyle/>
          <a:p>
            <a:fld id="{CC97D147-E104-D44D-A191-1057172D21DD}" type="slidenum">
              <a:rPr lang="en-US" smtClean="0"/>
              <a:t>17</a:t>
            </a:fld>
            <a:endParaRPr lang="en-US"/>
          </a:p>
        </p:txBody>
      </p:sp>
    </p:spTree>
    <p:extLst>
      <p:ext uri="{BB962C8B-B14F-4D97-AF65-F5344CB8AC3E}">
        <p14:creationId xmlns:p14="http://schemas.microsoft.com/office/powerpoint/2010/main" val="112584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IN"/>
              <a:t>16 Feb 2022</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Tree>
    <p:extLst>
      <p:ext uri="{BB962C8B-B14F-4D97-AF65-F5344CB8AC3E}">
        <p14:creationId xmlns:p14="http://schemas.microsoft.com/office/powerpoint/2010/main" val="64186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16 Feb 2022</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Tree>
    <p:extLst>
      <p:ext uri="{BB962C8B-B14F-4D97-AF65-F5344CB8AC3E}">
        <p14:creationId xmlns:p14="http://schemas.microsoft.com/office/powerpoint/2010/main" val="156310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16 Feb 2022</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Tree>
    <p:extLst>
      <p:ext uri="{BB962C8B-B14F-4D97-AF65-F5344CB8AC3E}">
        <p14:creationId xmlns:p14="http://schemas.microsoft.com/office/powerpoint/2010/main" val="977643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IN"/>
              <a:t>16 Feb 2022</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pPr/>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CS60010 / Deep Learning | Regularization and Batchnorm (c) Abir Das</a:t>
            </a:r>
            <a:endParaRPr lang="en-US" dirty="0"/>
          </a:p>
        </p:txBody>
      </p:sp>
    </p:spTree>
    <p:extLst>
      <p:ext uri="{BB962C8B-B14F-4D97-AF65-F5344CB8AC3E}">
        <p14:creationId xmlns:p14="http://schemas.microsoft.com/office/powerpoint/2010/main" val="1920873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16 Feb 2022</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pPr/>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CS60010 / Deep Learning | Regularization and Batchnorm (c) Abir Das</a:t>
            </a:r>
            <a:endParaRPr lang="en-US" dirty="0"/>
          </a:p>
        </p:txBody>
      </p:sp>
    </p:spTree>
    <p:extLst>
      <p:ext uri="{BB962C8B-B14F-4D97-AF65-F5344CB8AC3E}">
        <p14:creationId xmlns:p14="http://schemas.microsoft.com/office/powerpoint/2010/main" val="395233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16 Feb 2022</a:t>
            </a:r>
            <a:endParaRPr lang="en-US"/>
          </a:p>
        </p:txBody>
      </p:sp>
      <p:sp>
        <p:nvSpPr>
          <p:cNvPr id="5" name="Footer Placeholder 4"/>
          <p:cNvSpPr>
            <a:spLocks noGrp="1"/>
          </p:cNvSpPr>
          <p:nvPr>
            <p:ph type="ftr" sz="quarter" idx="11"/>
          </p:nvPr>
        </p:nvSpPr>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pPr/>
              <a:t>‹#›</a:t>
            </a:fld>
            <a:endParaRPr lang="en-US"/>
          </a:p>
        </p:txBody>
      </p:sp>
    </p:spTree>
    <p:extLst>
      <p:ext uri="{BB962C8B-B14F-4D97-AF65-F5344CB8AC3E}">
        <p14:creationId xmlns:p14="http://schemas.microsoft.com/office/powerpoint/2010/main" val="623134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184863"/>
            <a:ext cx="5181600" cy="3992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84863"/>
            <a:ext cx="5181600" cy="3992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16 Feb 2022</a:t>
            </a:r>
            <a:endParaRPr lang="en-US"/>
          </a:p>
        </p:txBody>
      </p:sp>
      <p:sp>
        <p:nvSpPr>
          <p:cNvPr id="7" name="Slide Number Placeholder 6"/>
          <p:cNvSpPr>
            <a:spLocks noGrp="1"/>
          </p:cNvSpPr>
          <p:nvPr>
            <p:ph type="sldNum" sz="quarter" idx="12"/>
          </p:nvPr>
        </p:nvSpPr>
        <p:spPr/>
        <p:txBody>
          <a:bodyPr/>
          <a:lstStyle/>
          <a:p>
            <a:fld id="{683B8651-0143-4140-839E-3D36292080E8}" type="slidenum">
              <a:rPr lang="en-US" smtClean="0"/>
              <a:pPr/>
              <a:t>‹#›</a:t>
            </a:fld>
            <a:endParaRPr lang="en-US"/>
          </a:p>
        </p:txBody>
      </p:sp>
      <p:sp>
        <p:nvSpPr>
          <p:cNvPr id="8" name="Footer Placeholder 4"/>
          <p:cNvSpPr>
            <a:spLocks noGrp="1"/>
          </p:cNvSpPr>
          <p:nvPr>
            <p:ph type="ftr" sz="quarter" idx="11"/>
          </p:nvPr>
        </p:nvSpPr>
        <p:spPr>
          <a:xfrm>
            <a:off x="2012197" y="6356350"/>
            <a:ext cx="8167606" cy="365125"/>
          </a:xfrm>
        </p:spPr>
        <p:txBody>
          <a:bodyPr/>
          <a:lstStyle/>
          <a:p>
            <a:r>
              <a:rPr lang="en-US"/>
              <a:t>CS60010 / Deep Learning | Regularization and Batchnorm (c) Abir Das</a:t>
            </a:r>
            <a:endParaRPr lang="en-US" dirty="0"/>
          </a:p>
        </p:txBody>
      </p:sp>
    </p:spTree>
    <p:extLst>
      <p:ext uri="{BB962C8B-B14F-4D97-AF65-F5344CB8AC3E}">
        <p14:creationId xmlns:p14="http://schemas.microsoft.com/office/powerpoint/2010/main" val="625023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213060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954517"/>
            <a:ext cx="5157787" cy="32351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213060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54517"/>
            <a:ext cx="5183188" cy="3235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16 Feb 2022</a:t>
            </a:r>
            <a:endParaRPr lang="en-US"/>
          </a:p>
        </p:txBody>
      </p:sp>
      <p:sp>
        <p:nvSpPr>
          <p:cNvPr id="9" name="Slide Number Placeholder 8"/>
          <p:cNvSpPr>
            <a:spLocks noGrp="1"/>
          </p:cNvSpPr>
          <p:nvPr>
            <p:ph type="sldNum" sz="quarter" idx="12"/>
          </p:nvPr>
        </p:nvSpPr>
        <p:spPr/>
        <p:txBody>
          <a:bodyPr/>
          <a:lstStyle/>
          <a:p>
            <a:fld id="{683B8651-0143-4140-839E-3D36292080E8}" type="slidenum">
              <a:rPr lang="en-US" smtClean="0"/>
              <a:pPr/>
              <a:t>‹#›</a:t>
            </a:fld>
            <a:endParaRPr lang="en-US"/>
          </a:p>
        </p:txBody>
      </p:sp>
      <p:sp>
        <p:nvSpPr>
          <p:cNvPr id="10" name="Title 1"/>
          <p:cNvSpPr>
            <a:spLocks noGrp="1"/>
          </p:cNvSpPr>
          <p:nvPr>
            <p:ph type="title"/>
          </p:nvPr>
        </p:nvSpPr>
        <p:spPr>
          <a:xfrm>
            <a:off x="838200" y="974360"/>
            <a:ext cx="10515600" cy="1031117"/>
          </a:xfrm>
        </p:spPr>
        <p:txBody>
          <a:bodyPr/>
          <a:lstStyle/>
          <a:p>
            <a:r>
              <a:rPr lang="en-US"/>
              <a:t>Click to edit Master title style</a:t>
            </a:r>
          </a:p>
        </p:txBody>
      </p:sp>
      <p:sp>
        <p:nvSpPr>
          <p:cNvPr id="11" name="Footer Placeholder 4"/>
          <p:cNvSpPr>
            <a:spLocks noGrp="1"/>
          </p:cNvSpPr>
          <p:nvPr>
            <p:ph type="ftr" sz="quarter" idx="11"/>
          </p:nvPr>
        </p:nvSpPr>
        <p:spPr>
          <a:xfrm>
            <a:off x="2012197" y="6356350"/>
            <a:ext cx="8167606" cy="365125"/>
          </a:xfrm>
        </p:spPr>
        <p:txBody>
          <a:bodyPr/>
          <a:lstStyle/>
          <a:p>
            <a:r>
              <a:rPr lang="en-US"/>
              <a:t>CS60010 / Deep Learning | Regularization and Batchnorm (c) Abir Das</a:t>
            </a:r>
            <a:endParaRPr lang="en-US" dirty="0"/>
          </a:p>
        </p:txBody>
      </p:sp>
    </p:spTree>
    <p:extLst>
      <p:ext uri="{BB962C8B-B14F-4D97-AF65-F5344CB8AC3E}">
        <p14:creationId xmlns:p14="http://schemas.microsoft.com/office/powerpoint/2010/main" val="22529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492277"/>
            <a:ext cx="1173997" cy="365125"/>
          </a:xfrm>
        </p:spPr>
        <p:txBody>
          <a:bodyPr/>
          <a:lstStyle/>
          <a:p>
            <a:r>
              <a:rPr lang="en-IN"/>
              <a:t>16 Feb 2022</a:t>
            </a:r>
            <a:endParaRPr lang="en-US"/>
          </a:p>
        </p:txBody>
      </p:sp>
      <p:sp>
        <p:nvSpPr>
          <p:cNvPr id="5" name="Slide Number Placeholder 4"/>
          <p:cNvSpPr>
            <a:spLocks noGrp="1"/>
          </p:cNvSpPr>
          <p:nvPr>
            <p:ph type="sldNum" sz="quarter" idx="12"/>
          </p:nvPr>
        </p:nvSpPr>
        <p:spPr>
          <a:xfrm>
            <a:off x="10569844" y="6492277"/>
            <a:ext cx="783956" cy="365125"/>
          </a:xfrm>
        </p:spPr>
        <p:txBody>
          <a:bodyPr/>
          <a:lstStyle/>
          <a:p>
            <a:fld id="{683B8651-0143-4140-839E-3D36292080E8}" type="slidenum">
              <a:rPr lang="en-US" smtClean="0"/>
              <a:pPr/>
              <a:t>‹#›</a:t>
            </a:fld>
            <a:endParaRPr lang="en-US"/>
          </a:p>
        </p:txBody>
      </p:sp>
      <p:sp>
        <p:nvSpPr>
          <p:cNvPr id="6" name="Footer Placeholder 4"/>
          <p:cNvSpPr>
            <a:spLocks noGrp="1"/>
          </p:cNvSpPr>
          <p:nvPr>
            <p:ph type="ftr" sz="quarter" idx="11"/>
          </p:nvPr>
        </p:nvSpPr>
        <p:spPr>
          <a:xfrm>
            <a:off x="2012197" y="6492277"/>
            <a:ext cx="8167606" cy="365125"/>
          </a:xfrm>
        </p:spPr>
        <p:txBody>
          <a:bodyPr/>
          <a:lstStyle/>
          <a:p>
            <a:r>
              <a:rPr lang="en-US"/>
              <a:t>CS60010 / Deep Learning | Regularization and Batchnorm (c) Abir Das</a:t>
            </a:r>
            <a:endParaRPr lang="en-US" dirty="0"/>
          </a:p>
        </p:txBody>
      </p:sp>
    </p:spTree>
    <p:extLst>
      <p:ext uri="{BB962C8B-B14F-4D97-AF65-F5344CB8AC3E}">
        <p14:creationId xmlns:p14="http://schemas.microsoft.com/office/powerpoint/2010/main" val="1765148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16 Feb 2022</a:t>
            </a:r>
            <a:endParaRPr lang="en-US"/>
          </a:p>
        </p:txBody>
      </p:sp>
      <p:sp>
        <p:nvSpPr>
          <p:cNvPr id="4" name="Slide Number Placeholder 3"/>
          <p:cNvSpPr>
            <a:spLocks noGrp="1"/>
          </p:cNvSpPr>
          <p:nvPr>
            <p:ph type="sldNum" sz="quarter" idx="12"/>
          </p:nvPr>
        </p:nvSpPr>
        <p:spPr/>
        <p:txBody>
          <a:bodyPr/>
          <a:lstStyle/>
          <a:p>
            <a:fld id="{683B8651-0143-4140-839E-3D36292080E8}" type="slidenum">
              <a:rPr lang="en-US" smtClean="0"/>
              <a:pPr/>
              <a:t>‹#›</a:t>
            </a:fld>
            <a:endParaRPr lang="en-US"/>
          </a:p>
        </p:txBody>
      </p:sp>
      <p:sp>
        <p:nvSpPr>
          <p:cNvPr id="5" name="Footer Placeholder 4"/>
          <p:cNvSpPr>
            <a:spLocks noGrp="1"/>
          </p:cNvSpPr>
          <p:nvPr>
            <p:ph type="ftr" sz="quarter" idx="11"/>
          </p:nvPr>
        </p:nvSpPr>
        <p:spPr>
          <a:xfrm>
            <a:off x="2012197" y="6356350"/>
            <a:ext cx="8167606" cy="365125"/>
          </a:xfrm>
        </p:spPr>
        <p:txBody>
          <a:bodyPr/>
          <a:lstStyle/>
          <a:p>
            <a:r>
              <a:rPr lang="en-US"/>
              <a:t>CS60010 / Deep Learning | Regularization and Batchnorm (c) Abir Das</a:t>
            </a:r>
            <a:endParaRPr lang="en-US" dirty="0"/>
          </a:p>
        </p:txBody>
      </p:sp>
    </p:spTree>
    <p:extLst>
      <p:ext uri="{BB962C8B-B14F-4D97-AF65-F5344CB8AC3E}">
        <p14:creationId xmlns:p14="http://schemas.microsoft.com/office/powerpoint/2010/main" val="381720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16 Feb 2022</a:t>
            </a:r>
            <a:endParaRPr lang="en-US"/>
          </a:p>
        </p:txBody>
      </p:sp>
      <p:sp>
        <p:nvSpPr>
          <p:cNvPr id="7" name="Slide Number Placeholder 6"/>
          <p:cNvSpPr>
            <a:spLocks noGrp="1"/>
          </p:cNvSpPr>
          <p:nvPr>
            <p:ph type="sldNum" sz="quarter" idx="12"/>
          </p:nvPr>
        </p:nvSpPr>
        <p:spPr/>
        <p:txBody>
          <a:bodyPr/>
          <a:lstStyle/>
          <a:p>
            <a:fld id="{683B8651-0143-4140-839E-3D36292080E8}" type="slidenum">
              <a:rPr lang="en-US" smtClean="0"/>
              <a:pPr/>
              <a:t>‹#›</a:t>
            </a:fld>
            <a:endParaRPr lang="en-US"/>
          </a:p>
        </p:txBody>
      </p:sp>
      <p:sp>
        <p:nvSpPr>
          <p:cNvPr id="8" name="Footer Placeholder 4"/>
          <p:cNvSpPr>
            <a:spLocks noGrp="1"/>
          </p:cNvSpPr>
          <p:nvPr>
            <p:ph type="ftr" sz="quarter" idx="11"/>
          </p:nvPr>
        </p:nvSpPr>
        <p:spPr>
          <a:xfrm>
            <a:off x="2012197" y="6356350"/>
            <a:ext cx="8167606" cy="365125"/>
          </a:xfrm>
        </p:spPr>
        <p:txBody>
          <a:bodyPr/>
          <a:lstStyle/>
          <a:p>
            <a:r>
              <a:rPr lang="en-US"/>
              <a:t>CS60010 / Deep Learning | Regularization and Batchnorm (c) Abir Das</a:t>
            </a:r>
            <a:endParaRPr lang="en-US" dirty="0"/>
          </a:p>
        </p:txBody>
      </p:sp>
    </p:spTree>
    <p:extLst>
      <p:ext uri="{BB962C8B-B14F-4D97-AF65-F5344CB8AC3E}">
        <p14:creationId xmlns:p14="http://schemas.microsoft.com/office/powerpoint/2010/main" val="35560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16 Feb 2022</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Tree>
    <p:extLst>
      <p:ext uri="{BB962C8B-B14F-4D97-AF65-F5344CB8AC3E}">
        <p14:creationId xmlns:p14="http://schemas.microsoft.com/office/powerpoint/2010/main" val="14552878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16 Feb 2022</a:t>
            </a:r>
            <a:endParaRPr lang="en-US"/>
          </a:p>
        </p:txBody>
      </p:sp>
      <p:sp>
        <p:nvSpPr>
          <p:cNvPr id="7" name="Slide Number Placeholder 6"/>
          <p:cNvSpPr>
            <a:spLocks noGrp="1"/>
          </p:cNvSpPr>
          <p:nvPr>
            <p:ph type="sldNum" sz="quarter" idx="12"/>
          </p:nvPr>
        </p:nvSpPr>
        <p:spPr/>
        <p:txBody>
          <a:bodyPr/>
          <a:lstStyle/>
          <a:p>
            <a:fld id="{683B8651-0143-4140-839E-3D36292080E8}" type="slidenum">
              <a:rPr lang="en-US" smtClean="0"/>
              <a:pPr/>
              <a:t>‹#›</a:t>
            </a:fld>
            <a:endParaRPr lang="en-US"/>
          </a:p>
        </p:txBody>
      </p:sp>
      <p:sp>
        <p:nvSpPr>
          <p:cNvPr id="8" name="Footer Placeholder 4"/>
          <p:cNvSpPr>
            <a:spLocks noGrp="1"/>
          </p:cNvSpPr>
          <p:nvPr>
            <p:ph type="ftr" sz="quarter" idx="11"/>
          </p:nvPr>
        </p:nvSpPr>
        <p:spPr>
          <a:xfrm>
            <a:off x="2012197" y="6356350"/>
            <a:ext cx="8167606" cy="365125"/>
          </a:xfrm>
        </p:spPr>
        <p:txBody>
          <a:bodyPr/>
          <a:lstStyle/>
          <a:p>
            <a:r>
              <a:rPr lang="en-US"/>
              <a:t>CS60010 / Deep Learning | Regularization and Batchnorm (c) Abir Das</a:t>
            </a:r>
            <a:endParaRPr lang="en-US" dirty="0"/>
          </a:p>
        </p:txBody>
      </p:sp>
    </p:spTree>
    <p:extLst>
      <p:ext uri="{BB962C8B-B14F-4D97-AF65-F5344CB8AC3E}">
        <p14:creationId xmlns:p14="http://schemas.microsoft.com/office/powerpoint/2010/main" val="1614437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16 Feb 2022</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pPr/>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CS60010 / Deep Learning | Regularization and Batchnorm (c) Abir Das</a:t>
            </a:r>
            <a:endParaRPr lang="en-US" dirty="0"/>
          </a:p>
        </p:txBody>
      </p:sp>
    </p:spTree>
    <p:extLst>
      <p:ext uri="{BB962C8B-B14F-4D97-AF65-F5344CB8AC3E}">
        <p14:creationId xmlns:p14="http://schemas.microsoft.com/office/powerpoint/2010/main" val="1076979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16 Feb 2022</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pPr/>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CS60010 / Deep Learning | Regularization and Batchnorm (c) Abir Das</a:t>
            </a:r>
            <a:endParaRPr lang="en-US" dirty="0"/>
          </a:p>
        </p:txBody>
      </p:sp>
    </p:spTree>
    <p:extLst>
      <p:ext uri="{BB962C8B-B14F-4D97-AF65-F5344CB8AC3E}">
        <p14:creationId xmlns:p14="http://schemas.microsoft.com/office/powerpoint/2010/main" val="16990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16 Feb 2022</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Tree>
    <p:extLst>
      <p:ext uri="{BB962C8B-B14F-4D97-AF65-F5344CB8AC3E}">
        <p14:creationId xmlns:p14="http://schemas.microsoft.com/office/powerpoint/2010/main" val="133229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184863"/>
            <a:ext cx="5181600" cy="3992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84863"/>
            <a:ext cx="5181600" cy="3992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16 Feb 2022</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Tree>
    <p:extLst>
      <p:ext uri="{BB962C8B-B14F-4D97-AF65-F5344CB8AC3E}">
        <p14:creationId xmlns:p14="http://schemas.microsoft.com/office/powerpoint/2010/main" val="6570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213060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954517"/>
            <a:ext cx="5157787" cy="32351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213060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54517"/>
            <a:ext cx="5183188" cy="3235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16 Feb 2022</a:t>
            </a:r>
            <a:endParaRPr lang="en-US" dirty="0"/>
          </a:p>
        </p:txBody>
      </p:sp>
      <p:sp>
        <p:nvSpPr>
          <p:cNvPr id="9" name="Slide Number Placeholder 8"/>
          <p:cNvSpPr>
            <a:spLocks noGrp="1"/>
          </p:cNvSpPr>
          <p:nvPr>
            <p:ph type="sldNum" sz="quarter" idx="12"/>
          </p:nvPr>
        </p:nvSpPr>
        <p:spPr/>
        <p:txBody>
          <a:bodyPr/>
          <a:lstStyle/>
          <a:p>
            <a:fld id="{683B8651-0143-4140-839E-3D36292080E8}" type="slidenum">
              <a:rPr lang="en-US" smtClean="0"/>
              <a:t>‹#›</a:t>
            </a:fld>
            <a:endParaRPr lang="en-US"/>
          </a:p>
        </p:txBody>
      </p:sp>
      <p:sp>
        <p:nvSpPr>
          <p:cNvPr id="10" name="Title 1"/>
          <p:cNvSpPr>
            <a:spLocks noGrp="1"/>
          </p:cNvSpPr>
          <p:nvPr>
            <p:ph type="title"/>
          </p:nvPr>
        </p:nvSpPr>
        <p:spPr>
          <a:xfrm>
            <a:off x="838200" y="974360"/>
            <a:ext cx="10515600" cy="1031117"/>
          </a:xfrm>
        </p:spPr>
        <p:txBody>
          <a:bodyPr/>
          <a:lstStyle/>
          <a:p>
            <a:r>
              <a:rPr lang="en-US"/>
              <a:t>Click to edit Master title style</a:t>
            </a:r>
          </a:p>
        </p:txBody>
      </p:sp>
      <p:sp>
        <p:nvSpPr>
          <p:cNvPr id="11" name="Footer Placeholder 4"/>
          <p:cNvSpPr>
            <a:spLocks noGrp="1"/>
          </p:cNvSpPr>
          <p:nvPr>
            <p:ph type="ftr" sz="quarter" idx="1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Tree>
    <p:extLst>
      <p:ext uri="{BB962C8B-B14F-4D97-AF65-F5344CB8AC3E}">
        <p14:creationId xmlns:p14="http://schemas.microsoft.com/office/powerpoint/2010/main" val="54626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IN"/>
              <a:t>16 Feb 2022</a:t>
            </a:r>
            <a:endParaRPr lang="en-US" dirty="0"/>
          </a:p>
        </p:txBody>
      </p:sp>
      <p:sp>
        <p:nvSpPr>
          <p:cNvPr id="5" name="Slide Number Placeholder 4"/>
          <p:cNvSpPr>
            <a:spLocks noGrp="1"/>
          </p:cNvSpPr>
          <p:nvPr>
            <p:ph type="sldNum" sz="quarter" idx="12"/>
          </p:nvPr>
        </p:nvSpPr>
        <p:spPr/>
        <p:txBody>
          <a:bodyPr/>
          <a:lstStyle/>
          <a:p>
            <a:fld id="{683B8651-0143-4140-839E-3D36292080E8}" type="slidenum">
              <a:rPr lang="en-US" smtClean="0"/>
              <a:t>‹#›</a:t>
            </a:fld>
            <a:endParaRPr lang="en-US"/>
          </a:p>
        </p:txBody>
      </p:sp>
      <p:sp>
        <p:nvSpPr>
          <p:cNvPr id="6"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Tree>
    <p:extLst>
      <p:ext uri="{BB962C8B-B14F-4D97-AF65-F5344CB8AC3E}">
        <p14:creationId xmlns:p14="http://schemas.microsoft.com/office/powerpoint/2010/main" val="59366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16 Feb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a:t>
            </a:fld>
            <a:endParaRPr lang="en-US"/>
          </a:p>
        </p:txBody>
      </p:sp>
      <p:sp>
        <p:nvSpPr>
          <p:cNvPr id="5"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Tree>
    <p:extLst>
      <p:ext uri="{BB962C8B-B14F-4D97-AF65-F5344CB8AC3E}">
        <p14:creationId xmlns:p14="http://schemas.microsoft.com/office/powerpoint/2010/main" val="56246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16 Feb 2022</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Tree>
    <p:extLst>
      <p:ext uri="{BB962C8B-B14F-4D97-AF65-F5344CB8AC3E}">
        <p14:creationId xmlns:p14="http://schemas.microsoft.com/office/powerpoint/2010/main" val="10429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16 Feb 2022</a:t>
            </a:r>
            <a:endParaRPr lang="en-US" dirty="0"/>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Tree>
    <p:extLst>
      <p:ext uri="{BB962C8B-B14F-4D97-AF65-F5344CB8AC3E}">
        <p14:creationId xmlns:p14="http://schemas.microsoft.com/office/powerpoint/2010/main" val="47157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74360"/>
            <a:ext cx="10515600" cy="10311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98623"/>
            <a:ext cx="10515600" cy="4078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1173997" cy="365125"/>
          </a:xfrm>
          <a:prstGeom prst="rect">
            <a:avLst/>
          </a:prstGeom>
        </p:spPr>
        <p:txBody>
          <a:bodyPr vert="horz" lIns="91440" tIns="45720" rIns="91440" bIns="45720" rtlCol="0" anchor="ctr"/>
          <a:lstStyle>
            <a:lvl1pPr algn="l">
              <a:defRPr sz="1200">
                <a:solidFill>
                  <a:srgbClr val="0432FF"/>
                </a:solidFill>
                <a:latin typeface="Segoe UI" charset="0"/>
                <a:ea typeface="Segoe UI" charset="0"/>
                <a:cs typeface="Segoe UI" charset="0"/>
              </a:defRPr>
            </a:lvl1p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
        <p:nvSpPr>
          <p:cNvPr id="6" name="Slide Number Placeholder 5"/>
          <p:cNvSpPr>
            <a:spLocks noGrp="1"/>
          </p:cNvSpPr>
          <p:nvPr>
            <p:ph type="sldNum" sz="quarter" idx="4"/>
          </p:nvPr>
        </p:nvSpPr>
        <p:spPr>
          <a:xfrm>
            <a:off x="10569844" y="6356350"/>
            <a:ext cx="783956" cy="365125"/>
          </a:xfrm>
          <a:prstGeom prst="rect">
            <a:avLst/>
          </a:prstGeom>
        </p:spPr>
        <p:txBody>
          <a:bodyPr vert="horz" lIns="91440" tIns="45720" rIns="91440" bIns="45720" rtlCol="0" anchor="ctr"/>
          <a:lstStyle>
            <a:lvl1pPr algn="r">
              <a:defRPr sz="1200">
                <a:solidFill>
                  <a:srgbClr val="0432FF"/>
                </a:solidFill>
                <a:latin typeface="Segoe UI" charset="0"/>
                <a:ea typeface="Segoe UI" charset="0"/>
                <a:cs typeface="Segoe UI" charset="0"/>
              </a:defRPr>
            </a:lvl1pPr>
          </a:lstStyle>
          <a:p>
            <a:fld id="{683B8651-0143-4140-839E-3D36292080E8}" type="slidenum">
              <a:rPr lang="en-US" smtClean="0"/>
              <a:pPr/>
              <a:t>‹#›</a:t>
            </a:fld>
            <a:endParaRPr lang="en-US"/>
          </a:p>
        </p:txBody>
      </p:sp>
      <p:cxnSp>
        <p:nvCxnSpPr>
          <p:cNvPr id="9" name="Straight Connector 8"/>
          <p:cNvCxnSpPr/>
          <p:nvPr userDrawn="1"/>
        </p:nvCxnSpPr>
        <p:spPr>
          <a:xfrm>
            <a:off x="0" y="914398"/>
            <a:ext cx="12192000" cy="10758"/>
          </a:xfrm>
          <a:prstGeom prst="line">
            <a:avLst/>
          </a:prstGeom>
          <a:ln w="22225"/>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288" y="15871"/>
            <a:ext cx="781048" cy="875765"/>
          </a:xfrm>
          <a:prstGeom prst="rect">
            <a:avLst/>
          </a:prstGeom>
        </p:spPr>
      </p:pic>
      <p:sp>
        <p:nvSpPr>
          <p:cNvPr id="11" name="TextBox 10"/>
          <p:cNvSpPr txBox="1"/>
          <p:nvPr userDrawn="1"/>
        </p:nvSpPr>
        <p:spPr>
          <a:xfrm>
            <a:off x="4435479" y="272251"/>
            <a:ext cx="7428573" cy="646331"/>
          </a:xfrm>
          <a:prstGeom prst="rect">
            <a:avLst/>
          </a:prstGeom>
          <a:noFill/>
        </p:spPr>
        <p:txBody>
          <a:bodyPr wrap="none" rtlCol="0">
            <a:spAutoFit/>
          </a:bodyPr>
          <a:lstStyle/>
          <a:p>
            <a:pPr algn="r"/>
            <a:r>
              <a:rPr lang="en-US" b="1" dirty="0">
                <a:solidFill>
                  <a:srgbClr val="0432FF"/>
                </a:solidFill>
                <a:latin typeface="Segoe UI" charset="0"/>
                <a:ea typeface="Segoe UI" charset="0"/>
                <a:cs typeface="Segoe UI" charset="0"/>
              </a:rPr>
              <a:t>Computer Science and Engineering</a:t>
            </a:r>
            <a:r>
              <a:rPr lang="en-US" b="1" dirty="0">
                <a:solidFill>
                  <a:prstClr val="black"/>
                </a:solidFill>
                <a:latin typeface="Segoe UI" charset="0"/>
                <a:ea typeface="Segoe UI" charset="0"/>
                <a:cs typeface="Segoe UI" charset="0"/>
              </a:rPr>
              <a:t>| Indian Institute of Technology Kharagpur</a:t>
            </a:r>
          </a:p>
          <a:p>
            <a:pPr algn="r"/>
            <a:r>
              <a:rPr lang="en-US" i="1" dirty="0" err="1">
                <a:solidFill>
                  <a:prstClr val="black"/>
                </a:solidFill>
                <a:latin typeface="Segoe UI" charset="0"/>
                <a:ea typeface="Segoe UI" charset="0"/>
                <a:cs typeface="Segoe UI" charset="0"/>
              </a:rPr>
              <a:t>cse.iitkgp.ac.in</a:t>
            </a:r>
            <a:endParaRPr lang="en-US" i="1" dirty="0">
              <a:solidFill>
                <a:prstClr val="black"/>
              </a:solidFill>
              <a:latin typeface="Segoe UI" charset="0"/>
              <a:ea typeface="Segoe UI" charset="0"/>
              <a:cs typeface="Segoe UI" charset="0"/>
            </a:endParaRPr>
          </a:p>
        </p:txBody>
      </p:sp>
    </p:spTree>
    <p:extLst>
      <p:ext uri="{BB962C8B-B14F-4D97-AF65-F5344CB8AC3E}">
        <p14:creationId xmlns:p14="http://schemas.microsoft.com/office/powerpoint/2010/main" val="213959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4400" kern="1200">
          <a:solidFill>
            <a:schemeClr val="tx1"/>
          </a:solidFill>
          <a:latin typeface="Segoe UI" charset="0"/>
          <a:ea typeface="Segoe UI" charset="0"/>
          <a:cs typeface="Segoe U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74360"/>
            <a:ext cx="10515600" cy="10311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98623"/>
            <a:ext cx="10515600" cy="4078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1173997" cy="365125"/>
          </a:xfrm>
          <a:prstGeom prst="rect">
            <a:avLst/>
          </a:prstGeom>
        </p:spPr>
        <p:txBody>
          <a:bodyPr vert="horz" lIns="91440" tIns="45720" rIns="91440" bIns="45720" rtlCol="0" anchor="ctr"/>
          <a:lstStyle>
            <a:lvl1pPr algn="l">
              <a:defRPr sz="1200">
                <a:solidFill>
                  <a:srgbClr val="0432FF"/>
                </a:solidFill>
                <a:latin typeface="Segoe UI" charset="0"/>
                <a:ea typeface="Segoe UI" charset="0"/>
                <a:cs typeface="Segoe UI" charset="0"/>
              </a:defRPr>
            </a:lvl1p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CS60010 / Deep Learning | Regularization and Batchnorm (c) Abir Das</a:t>
            </a:r>
            <a:endParaRPr lang="en-US" dirty="0"/>
          </a:p>
        </p:txBody>
      </p:sp>
      <p:sp>
        <p:nvSpPr>
          <p:cNvPr id="6" name="Slide Number Placeholder 5"/>
          <p:cNvSpPr>
            <a:spLocks noGrp="1"/>
          </p:cNvSpPr>
          <p:nvPr>
            <p:ph type="sldNum" sz="quarter" idx="4"/>
          </p:nvPr>
        </p:nvSpPr>
        <p:spPr>
          <a:xfrm>
            <a:off x="10569844" y="6356350"/>
            <a:ext cx="783956" cy="365125"/>
          </a:xfrm>
          <a:prstGeom prst="rect">
            <a:avLst/>
          </a:prstGeom>
        </p:spPr>
        <p:txBody>
          <a:bodyPr vert="horz" lIns="91440" tIns="45720" rIns="91440" bIns="45720" rtlCol="0" anchor="ctr"/>
          <a:lstStyle>
            <a:lvl1pPr algn="r">
              <a:defRPr sz="1200">
                <a:solidFill>
                  <a:srgbClr val="0432FF"/>
                </a:solidFill>
                <a:latin typeface="Segoe UI" charset="0"/>
                <a:ea typeface="Segoe UI" charset="0"/>
                <a:cs typeface="Segoe UI" charset="0"/>
              </a:defRPr>
            </a:lvl1pPr>
          </a:lstStyle>
          <a:p>
            <a:fld id="{683B8651-0143-4140-839E-3D36292080E8}" type="slidenum">
              <a:rPr lang="en-US" smtClean="0"/>
              <a:pPr/>
              <a:t>‹#›</a:t>
            </a:fld>
            <a:endParaRPr lang="en-US"/>
          </a:p>
        </p:txBody>
      </p:sp>
      <p:sp>
        <p:nvSpPr>
          <p:cNvPr id="8" name="TextBox 7"/>
          <p:cNvSpPr txBox="1"/>
          <p:nvPr userDrawn="1"/>
        </p:nvSpPr>
        <p:spPr>
          <a:xfrm>
            <a:off x="4435479" y="272251"/>
            <a:ext cx="7428573" cy="646331"/>
          </a:xfrm>
          <a:prstGeom prst="rect">
            <a:avLst/>
          </a:prstGeom>
          <a:noFill/>
        </p:spPr>
        <p:txBody>
          <a:bodyPr wrap="none" rtlCol="0">
            <a:spAutoFit/>
          </a:bodyPr>
          <a:lstStyle/>
          <a:p>
            <a:pPr algn="r"/>
            <a:r>
              <a:rPr lang="en-US" b="1" dirty="0">
                <a:solidFill>
                  <a:srgbClr val="0432FF"/>
                </a:solidFill>
                <a:latin typeface="Segoe UI" charset="0"/>
                <a:ea typeface="Segoe UI" charset="0"/>
                <a:cs typeface="Segoe UI" charset="0"/>
              </a:rPr>
              <a:t>Computer Science and Engineering</a:t>
            </a:r>
            <a:r>
              <a:rPr lang="en-US" b="1" dirty="0">
                <a:solidFill>
                  <a:prstClr val="black"/>
                </a:solidFill>
                <a:latin typeface="Segoe UI" charset="0"/>
                <a:ea typeface="Segoe UI" charset="0"/>
                <a:cs typeface="Segoe UI" charset="0"/>
              </a:rPr>
              <a:t>| Indian Institute of Technology Kharagpur</a:t>
            </a:r>
          </a:p>
          <a:p>
            <a:pPr algn="r"/>
            <a:r>
              <a:rPr lang="en-US" i="1" dirty="0" err="1">
                <a:solidFill>
                  <a:prstClr val="black"/>
                </a:solidFill>
                <a:latin typeface="Segoe UI" charset="0"/>
                <a:ea typeface="Segoe UI" charset="0"/>
                <a:cs typeface="Segoe UI" charset="0"/>
              </a:rPr>
              <a:t>cse.iitkgp.ac.in</a:t>
            </a:r>
            <a:endParaRPr lang="en-US" i="1" dirty="0">
              <a:solidFill>
                <a:prstClr val="black"/>
              </a:solidFill>
              <a:latin typeface="Segoe UI" charset="0"/>
              <a:ea typeface="Segoe UI" charset="0"/>
              <a:cs typeface="Segoe UI" charset="0"/>
            </a:endParaRPr>
          </a:p>
        </p:txBody>
      </p:sp>
      <p:cxnSp>
        <p:nvCxnSpPr>
          <p:cNvPr id="9" name="Straight Connector 8"/>
          <p:cNvCxnSpPr/>
          <p:nvPr userDrawn="1"/>
        </p:nvCxnSpPr>
        <p:spPr>
          <a:xfrm>
            <a:off x="0" y="914398"/>
            <a:ext cx="12192000" cy="10758"/>
          </a:xfrm>
          <a:prstGeom prst="line">
            <a:avLst/>
          </a:prstGeom>
          <a:ln w="22225"/>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288" y="15871"/>
            <a:ext cx="781048" cy="875765"/>
          </a:xfrm>
          <a:prstGeom prst="rect">
            <a:avLst/>
          </a:prstGeom>
        </p:spPr>
      </p:pic>
    </p:spTree>
    <p:extLst>
      <p:ext uri="{BB962C8B-B14F-4D97-AF65-F5344CB8AC3E}">
        <p14:creationId xmlns:p14="http://schemas.microsoft.com/office/powerpoint/2010/main" val="112823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ct val="90000"/>
        </a:lnSpc>
        <a:spcBef>
          <a:spcPct val="0"/>
        </a:spcBef>
        <a:buNone/>
        <a:defRPr sz="4400" kern="1200">
          <a:solidFill>
            <a:schemeClr val="tx1"/>
          </a:solidFill>
          <a:latin typeface="Segoe UI" charset="0"/>
          <a:ea typeface="Segoe UI" charset="0"/>
          <a:cs typeface="Segoe U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10.png"/><Relationship Id="rId1" Type="http://schemas.openxmlformats.org/officeDocument/2006/relationships/slideLayout" Target="../slideLayouts/slideLayout3.xml"/><Relationship Id="rId79" Type="http://schemas.openxmlformats.org/officeDocument/2006/relationships/image" Target="../media/image229.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300.png"/><Relationship Id="rId13" Type="http://schemas.openxmlformats.org/officeDocument/2006/relationships/image" Target="../media/image680.png"/><Relationship Id="rId18" Type="http://schemas.openxmlformats.org/officeDocument/2006/relationships/image" Target="../media/image2210.png"/><Relationship Id="rId26" Type="http://schemas.openxmlformats.org/officeDocument/2006/relationships/image" Target="../media/image380.png"/><Relationship Id="rId3" Type="http://schemas.openxmlformats.org/officeDocument/2006/relationships/image" Target="../media/image800.png"/><Relationship Id="rId21" Type="http://schemas.openxmlformats.org/officeDocument/2006/relationships/image" Target="../media/image330.png"/><Relationship Id="rId7" Type="http://schemas.openxmlformats.org/officeDocument/2006/relationships/image" Target="../media/image1200.png"/><Relationship Id="rId12" Type="http://schemas.openxmlformats.org/officeDocument/2006/relationships/image" Target="../media/image10.emf"/><Relationship Id="rId17" Type="http://schemas.openxmlformats.org/officeDocument/2006/relationships/image" Target="../media/image2110.png"/><Relationship Id="rId25" Type="http://schemas.openxmlformats.org/officeDocument/2006/relationships/image" Target="../media/image370.png"/><Relationship Id="rId2" Type="http://schemas.openxmlformats.org/officeDocument/2006/relationships/notesSlide" Target="../notesSlides/notesSlide5.xml"/><Relationship Id="rId16" Type="http://schemas.openxmlformats.org/officeDocument/2006/relationships/image" Target="../media/image2010.png"/><Relationship Id="rId20" Type="http://schemas.openxmlformats.org/officeDocument/2006/relationships/image" Target="../media/image2440.png"/><Relationship Id="rId29" Type="http://schemas.openxmlformats.org/officeDocument/2006/relationships/image" Target="../media/image410.png"/><Relationship Id="rId1" Type="http://schemas.openxmlformats.org/officeDocument/2006/relationships/slideLayout" Target="../slideLayouts/slideLayout3.xml"/><Relationship Id="rId6" Type="http://schemas.openxmlformats.org/officeDocument/2006/relationships/image" Target="../media/image1100.png"/><Relationship Id="rId11" Type="http://schemas.openxmlformats.org/officeDocument/2006/relationships/image" Target="../media/image1600.png"/><Relationship Id="rId24" Type="http://schemas.openxmlformats.org/officeDocument/2006/relationships/image" Target="../media/image360.png"/><Relationship Id="rId5" Type="http://schemas.openxmlformats.org/officeDocument/2006/relationships/image" Target="../media/image1000.png"/><Relationship Id="rId15" Type="http://schemas.openxmlformats.org/officeDocument/2006/relationships/image" Target="../media/image1910.png"/><Relationship Id="rId23" Type="http://schemas.openxmlformats.org/officeDocument/2006/relationships/image" Target="../media/image350.png"/><Relationship Id="rId28" Type="http://schemas.openxmlformats.org/officeDocument/2006/relationships/image" Target="../media/image400.png"/><Relationship Id="rId10" Type="http://schemas.openxmlformats.org/officeDocument/2006/relationships/image" Target="../media/image1500.png"/><Relationship Id="rId19" Type="http://schemas.openxmlformats.org/officeDocument/2006/relationships/image" Target="../media/image2310.png"/><Relationship Id="rId31" Type="http://schemas.openxmlformats.org/officeDocument/2006/relationships/image" Target="../media/image430.png"/><Relationship Id="rId4" Type="http://schemas.openxmlformats.org/officeDocument/2006/relationships/image" Target="../media/image900.png"/><Relationship Id="rId9" Type="http://schemas.openxmlformats.org/officeDocument/2006/relationships/image" Target="../media/image1400.png"/><Relationship Id="rId14" Type="http://schemas.openxmlformats.org/officeDocument/2006/relationships/image" Target="../media/image1810.png"/><Relationship Id="rId22" Type="http://schemas.openxmlformats.org/officeDocument/2006/relationships/image" Target="../media/image340.png"/><Relationship Id="rId27" Type="http://schemas.openxmlformats.org/officeDocument/2006/relationships/image" Target="../media/image390.png"/><Relationship Id="rId30" Type="http://schemas.openxmlformats.org/officeDocument/2006/relationships/image" Target="../media/image420.png"/></Relationships>
</file>

<file path=ppt/slides/_rels/slide16.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1710.png"/><Relationship Id="rId7" Type="http://schemas.openxmlformats.org/officeDocument/2006/relationships/image" Target="../media/image280.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70.png"/><Relationship Id="rId11" Type="http://schemas.openxmlformats.org/officeDocument/2006/relationships/image" Target="../media/image320.png"/><Relationship Id="rId5" Type="http://schemas.openxmlformats.org/officeDocument/2006/relationships/image" Target="../media/image260.png"/><Relationship Id="rId10" Type="http://schemas.openxmlformats.org/officeDocument/2006/relationships/image" Target="../media/image310.png"/><Relationship Id="rId4" Type="http://schemas.openxmlformats.org/officeDocument/2006/relationships/image" Target="../media/image251.png"/><Relationship Id="rId9" Type="http://schemas.openxmlformats.org/officeDocument/2006/relationships/image" Target="../media/image300.png"/></Relationships>
</file>

<file path=ppt/slides/_rels/slide17.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image" Target="../media/image540.png"/><Relationship Id="rId7" Type="http://schemas.openxmlformats.org/officeDocument/2006/relationships/image" Target="../media/image58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70.png"/><Relationship Id="rId5" Type="http://schemas.openxmlformats.org/officeDocument/2006/relationships/image" Target="../media/image560.png"/><Relationship Id="rId4" Type="http://schemas.openxmlformats.org/officeDocument/2006/relationships/image" Target="../media/image5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10.png"/><Relationship Id="rId38"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customXml" Target="../ink/ink1.xml"/><Relationship Id="rId4" Type="http://schemas.openxmlformats.org/officeDocument/2006/relationships/image" Target="../media/image710.png"/></Relationships>
</file>

<file path=ppt/slides/_rels/slide6.xml.rels><?xml version="1.0" encoding="UTF-8" standalone="yes"?>
<Relationships xmlns="http://schemas.openxmlformats.org/package/2006/relationships"><Relationship Id="rId2" Type="http://schemas.openxmlformats.org/officeDocument/2006/relationships/image" Target="../media/image8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ctrTitle"/>
          </p:nvPr>
        </p:nvSpPr>
        <p:spPr>
          <a:xfrm>
            <a:off x="1127448" y="1814964"/>
            <a:ext cx="9937104"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Quattrocento Sans"/>
              <a:buNone/>
            </a:pPr>
            <a:r>
              <a:rPr lang="en-US" sz="3600" dirty="0"/>
              <a:t>Deep Learning</a:t>
            </a:r>
            <a:endParaRPr sz="3600" i="1" dirty="0"/>
          </a:p>
        </p:txBody>
      </p:sp>
      <p:sp>
        <p:nvSpPr>
          <p:cNvPr id="79" name="Google Shape;79;p11"/>
          <p:cNvSpPr txBox="1">
            <a:spLocks noGrp="1"/>
          </p:cNvSpPr>
          <p:nvPr>
            <p:ph type="subTitle" idx="1"/>
          </p:nvPr>
        </p:nvSpPr>
        <p:spPr>
          <a:xfrm>
            <a:off x="2895600" y="3645024"/>
            <a:ext cx="6400800" cy="1993776"/>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rgbClr val="000099"/>
              </a:buClr>
              <a:buSzPts val="2000"/>
              <a:buNone/>
            </a:pPr>
            <a:r>
              <a:rPr lang="en-US" sz="2000" b="1" dirty="0">
                <a:solidFill>
                  <a:srgbClr val="000099"/>
                </a:solidFill>
              </a:rPr>
              <a:t>Abir Das</a:t>
            </a:r>
            <a:endParaRPr dirty="0"/>
          </a:p>
          <a:p>
            <a:pPr marL="0" lvl="0" indent="0" algn="ctr" rtl="0">
              <a:lnSpc>
                <a:spcPct val="80000"/>
              </a:lnSpc>
              <a:spcBef>
                <a:spcPts val="400"/>
              </a:spcBef>
              <a:spcAft>
                <a:spcPts val="0"/>
              </a:spcAft>
              <a:buClr>
                <a:srgbClr val="3F3F3F"/>
              </a:buClr>
              <a:buSzPts val="2000"/>
              <a:buNone/>
            </a:pPr>
            <a:r>
              <a:rPr lang="en-US" sz="2000" dirty="0">
                <a:solidFill>
                  <a:srgbClr val="3F3F3F"/>
                </a:solidFill>
              </a:rPr>
              <a:t>Assistant Professor</a:t>
            </a:r>
            <a:endParaRPr dirty="0"/>
          </a:p>
          <a:p>
            <a:pPr marL="0" lvl="0" indent="0" algn="ctr" rtl="0">
              <a:lnSpc>
                <a:spcPct val="80000"/>
              </a:lnSpc>
              <a:spcBef>
                <a:spcPts val="400"/>
              </a:spcBef>
              <a:spcAft>
                <a:spcPts val="0"/>
              </a:spcAft>
              <a:buClr>
                <a:srgbClr val="3F3F3F"/>
              </a:buClr>
              <a:buSzPts val="2000"/>
              <a:buNone/>
            </a:pPr>
            <a:r>
              <a:rPr lang="en-US" sz="2000" dirty="0">
                <a:solidFill>
                  <a:srgbClr val="3F3F3F"/>
                </a:solidFill>
              </a:rPr>
              <a:t>Computer Science and Engineering Department</a:t>
            </a:r>
            <a:endParaRPr dirty="0"/>
          </a:p>
          <a:p>
            <a:pPr marL="0" lvl="0" indent="0" algn="ctr" rtl="0">
              <a:lnSpc>
                <a:spcPct val="80000"/>
              </a:lnSpc>
              <a:spcBef>
                <a:spcPts val="400"/>
              </a:spcBef>
              <a:spcAft>
                <a:spcPts val="0"/>
              </a:spcAft>
              <a:buClr>
                <a:srgbClr val="3F3F3F"/>
              </a:buClr>
              <a:buSzPts val="2000"/>
              <a:buNone/>
            </a:pPr>
            <a:r>
              <a:rPr lang="en-US" sz="2000" dirty="0">
                <a:solidFill>
                  <a:srgbClr val="3F3F3F"/>
                </a:solidFill>
              </a:rPr>
              <a:t>Indian Institute of Technology Kharagpur</a:t>
            </a:r>
            <a:endParaRPr sz="2000" dirty="0">
              <a:solidFill>
                <a:srgbClr val="3F3F3F"/>
              </a:solidFill>
            </a:endParaRPr>
          </a:p>
          <a:p>
            <a:pPr marL="0" lvl="0" indent="0" algn="ctr" rtl="0">
              <a:lnSpc>
                <a:spcPct val="80000"/>
              </a:lnSpc>
              <a:spcBef>
                <a:spcPts val="400"/>
              </a:spcBef>
              <a:spcAft>
                <a:spcPts val="0"/>
              </a:spcAft>
              <a:buClr>
                <a:srgbClr val="888888"/>
              </a:buClr>
              <a:buSzPts val="2000"/>
              <a:buNone/>
            </a:pPr>
            <a:endParaRPr sz="2000" dirty="0">
              <a:solidFill>
                <a:srgbClr val="3F3F3F"/>
              </a:solidFill>
            </a:endParaRPr>
          </a:p>
          <a:p>
            <a:pPr lvl="0">
              <a:lnSpc>
                <a:spcPct val="80000"/>
              </a:lnSpc>
              <a:spcBef>
                <a:spcPts val="400"/>
              </a:spcBef>
              <a:buClr>
                <a:srgbClr val="3F3F3F"/>
              </a:buClr>
              <a:buSzPts val="2000"/>
            </a:pPr>
            <a:r>
              <a:rPr lang="en-US" sz="2000" dirty="0">
                <a:solidFill>
                  <a:srgbClr val="3F3F3F"/>
                </a:solidFill>
              </a:rPr>
              <a:t>http://cse.iitkgp.ac.in/~adas/</a:t>
            </a:r>
            <a:endParaRPr sz="2000" dirty="0">
              <a:solidFill>
                <a:srgbClr val="3F3F3F"/>
              </a:solidFill>
            </a:endParaRPr>
          </a:p>
        </p:txBody>
      </p:sp>
    </p:spTree>
    <p:extLst>
      <p:ext uri="{BB962C8B-B14F-4D97-AF65-F5344CB8AC3E}">
        <p14:creationId xmlns:p14="http://schemas.microsoft.com/office/powerpoint/2010/main" val="188971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10</a:t>
            </a:fld>
            <a:endParaRPr lang="en-US"/>
          </a:p>
        </p:txBody>
      </p:sp>
      <p:sp>
        <p:nvSpPr>
          <p:cNvPr id="8" name="Google Shape;100;p14"/>
          <p:cNvSpPr txBox="1"/>
          <p:nvPr/>
        </p:nvSpPr>
        <p:spPr>
          <a:xfrm>
            <a:off x="92597" y="83285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L-2 Parameter Norm Regularization</a:t>
            </a:r>
            <a:endParaRPr sz="3600" dirty="0">
              <a:solidFill>
                <a:srgbClr val="434343"/>
              </a:solidFill>
            </a:endParaRPr>
          </a:p>
        </p:txBody>
      </p:sp>
      <mc:AlternateContent xmlns:mc="http://schemas.openxmlformats.org/markup-compatibility/2006" xmlns:a14="http://schemas.microsoft.com/office/drawing/2010/main">
        <mc:Choice Requires="a14">
          <p:sp>
            <p:nvSpPr>
              <p:cNvPr id="2" name="TextBox 1"/>
              <p:cNvSpPr txBox="1"/>
              <p:nvPr/>
            </p:nvSpPr>
            <p:spPr>
              <a:xfrm>
                <a:off x="838200" y="1380672"/>
                <a:ext cx="11072149" cy="2167003"/>
              </a:xfrm>
              <a:prstGeom prst="rect">
                <a:avLst/>
              </a:prstGeom>
              <a:noFill/>
            </p:spPr>
            <p:txBody>
              <a:bodyPr wrap="square" rtlCol="0">
                <a:spAutoFit/>
              </a:bodyPr>
              <a:lstStyle/>
              <a:p>
                <a:pPr marL="285750" indent="-285750">
                  <a:buFont typeface="Arial" charset="0"/>
                  <a:buChar char="•"/>
                </a:pPr>
                <a14:m>
                  <m:oMath xmlns:m="http://schemas.openxmlformats.org/officeDocument/2006/math">
                    <m:r>
                      <a:rPr lang="en-US" sz="2400" b="0" i="1" smtClean="0">
                        <a:latin typeface="Cambria Math" charset="0"/>
                      </a:rPr>
                      <m:t>𝐻</m:t>
                    </m:r>
                    <m:r>
                      <a:rPr lang="en-US" sz="2400" b="0" i="1" smtClean="0">
                        <a:latin typeface="Cambria Math" charset="0"/>
                      </a:rPr>
                      <m:t>=</m:t>
                    </m:r>
                    <m:r>
                      <a:rPr lang="en-US" sz="2400" b="0" i="1" smtClean="0">
                        <a:latin typeface="Cambria Math" charset="0"/>
                      </a:rPr>
                      <m:t>𝑄</m:t>
                    </m:r>
                    <m:r>
                      <m:rPr>
                        <m:sty m:val="p"/>
                      </m:rPr>
                      <a:rPr lang="en-US" sz="2400" b="0" i="0" smtClean="0">
                        <a:latin typeface="Cambria Math" charset="0"/>
                      </a:rPr>
                      <m:t>Λ</m:t>
                    </m:r>
                    <m:sSup>
                      <m:sSupPr>
                        <m:ctrlPr>
                          <a:rPr lang="en-US" sz="2400" b="0" i="1" smtClean="0">
                            <a:latin typeface="Cambria Math" panose="02040503050406030204" pitchFamily="18" charset="0"/>
                          </a:rPr>
                        </m:ctrlPr>
                      </m:sSupPr>
                      <m:e>
                        <m:r>
                          <a:rPr lang="en-US" sz="2400" b="0" i="1" smtClean="0">
                            <a:latin typeface="Cambria Math" charset="0"/>
                          </a:rPr>
                          <m:t>𝑄</m:t>
                        </m:r>
                      </m:e>
                      <m:sup>
                        <m:r>
                          <a:rPr lang="en-US" sz="2400" b="0" i="1" smtClean="0">
                            <a:latin typeface="Cambria Math" charset="0"/>
                          </a:rPr>
                          <m:t>𝑇</m:t>
                        </m:r>
                      </m:sup>
                    </m:sSup>
                  </m:oMath>
                </a14:m>
                <a:endParaRPr lang="en-US" sz="2400" dirty="0"/>
              </a:p>
              <a:p>
                <a:pPr marL="285750" indent="-285750">
                  <a:buFont typeface="Arial" charset="0"/>
                  <a:buChar char="•"/>
                </a:pPr>
                <a:r>
                  <a:rPr lang="en-US" sz="2400" dirty="0"/>
                  <a:t>Then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charset="0"/>
                          </a:rPr>
                          <m:t>𝑤</m:t>
                        </m:r>
                      </m:e>
                    </m:acc>
                    <m:r>
                      <a:rPr lang="en-US" sz="2400" i="1">
                        <a:latin typeface="Cambria Math"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charset="0"/>
                              </a:rPr>
                              <m:t>𝑄</m:t>
                            </m:r>
                            <m:r>
                              <m:rPr>
                                <m:sty m:val="p"/>
                              </m:rPr>
                              <a:rPr lang="en-US" sz="2400">
                                <a:latin typeface="Cambria Math" charset="0"/>
                              </a:rPr>
                              <m:t>Λ</m:t>
                            </m:r>
                            <m:sSup>
                              <m:sSupPr>
                                <m:ctrlPr>
                                  <a:rPr lang="en-US" sz="2400" i="1">
                                    <a:latin typeface="Cambria Math" panose="02040503050406030204" pitchFamily="18" charset="0"/>
                                  </a:rPr>
                                </m:ctrlPr>
                              </m:sSupPr>
                              <m:e>
                                <m:r>
                                  <a:rPr lang="en-US" sz="2400" i="1">
                                    <a:latin typeface="Cambria Math" charset="0"/>
                                  </a:rPr>
                                  <m:t>𝑄</m:t>
                                </m:r>
                              </m:e>
                              <m:sup>
                                <m:r>
                                  <a:rPr lang="en-US" sz="2400" i="1">
                                    <a:latin typeface="Cambria Math" charset="0"/>
                                  </a:rPr>
                                  <m:t>𝑇</m:t>
                                </m:r>
                              </m:sup>
                            </m:sSup>
                            <m:r>
                              <a:rPr lang="en-US" sz="2400" i="1">
                                <a:latin typeface="Cambria Math" charset="0"/>
                              </a:rPr>
                              <m:t>+</m:t>
                            </m:r>
                            <m:r>
                              <a:rPr lang="en-US" sz="2400" b="0" i="1" smtClean="0">
                                <a:latin typeface="Cambria Math" charset="0"/>
                              </a:rPr>
                              <m:t>𝛼</m:t>
                            </m:r>
                            <m:r>
                              <a:rPr lang="en-US" sz="2400" i="1">
                                <a:latin typeface="Cambria Math" charset="0"/>
                              </a:rPr>
                              <m:t>𝐼</m:t>
                            </m:r>
                          </m:e>
                        </m:d>
                      </m:e>
                      <m:sup>
                        <m:r>
                          <a:rPr lang="en-US" sz="2400" i="1">
                            <a:latin typeface="Cambria Math" charset="0"/>
                          </a:rPr>
                          <m:t>−1</m:t>
                        </m:r>
                      </m:sup>
                    </m:sSup>
                    <m:r>
                      <a:rPr lang="en-US" sz="2400" i="1">
                        <a:latin typeface="Cambria Math" charset="0"/>
                      </a:rPr>
                      <m:t>𝑄</m:t>
                    </m:r>
                    <m:r>
                      <m:rPr>
                        <m:sty m:val="p"/>
                      </m:rPr>
                      <a:rPr lang="en-US" sz="2400">
                        <a:latin typeface="Cambria Math" charset="0"/>
                      </a:rPr>
                      <m:t>Λ</m:t>
                    </m:r>
                    <m:sSup>
                      <m:sSupPr>
                        <m:ctrlPr>
                          <a:rPr lang="en-US" sz="2400" i="1">
                            <a:latin typeface="Cambria Math" panose="02040503050406030204" pitchFamily="18" charset="0"/>
                          </a:rPr>
                        </m:ctrlPr>
                      </m:sSupPr>
                      <m:e>
                        <m:r>
                          <a:rPr lang="en-US" sz="2400" i="1">
                            <a:latin typeface="Cambria Math" charset="0"/>
                          </a:rPr>
                          <m:t>𝑄</m:t>
                        </m:r>
                      </m:e>
                      <m:sup>
                        <m:r>
                          <a:rPr lang="en-US" sz="2400" i="1">
                            <a:latin typeface="Cambria Math" charset="0"/>
                          </a:rPr>
                          <m:t>𝑇</m:t>
                        </m:r>
                      </m:sup>
                    </m:sSup>
                    <m:sSup>
                      <m:sSupPr>
                        <m:ctrlPr>
                          <a:rPr lang="en-US" sz="2400" i="1">
                            <a:latin typeface="Cambria Math" panose="02040503050406030204" pitchFamily="18" charset="0"/>
                          </a:rPr>
                        </m:ctrlPr>
                      </m:sSupPr>
                      <m:e>
                        <m:r>
                          <a:rPr lang="en-US" sz="2400" i="1">
                            <a:latin typeface="Cambria Math" charset="0"/>
                          </a:rPr>
                          <m:t>𝑤</m:t>
                        </m:r>
                      </m:e>
                      <m:sup>
                        <m:r>
                          <a:rPr lang="en-US" sz="2400" i="1">
                            <a:latin typeface="Cambria Math" charset="0"/>
                          </a:rPr>
                          <m:t>∗</m:t>
                        </m:r>
                      </m:sup>
                    </m:sSup>
                    <m:r>
                      <a:rPr lang="en-US" sz="2400" b="0" i="1" smtClean="0">
                        <a:latin typeface="Cambria Math" charset="0"/>
                      </a:rPr>
                      <m:t>=</m:t>
                    </m:r>
                    <m:r>
                      <a:rPr lang="en-US" sz="2400" b="0" i="1" smtClean="0">
                        <a:latin typeface="Cambria Math" charset="0"/>
                      </a:rPr>
                      <m:t>𝑄</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m:rPr>
                                <m:sty m:val="p"/>
                              </m:rPr>
                              <a:rPr lang="en-US" sz="2400">
                                <a:latin typeface="Cambria Math" charset="0"/>
                              </a:rPr>
                              <m:t>Λ</m:t>
                            </m:r>
                            <m:r>
                              <a:rPr lang="en-US" sz="2400" i="1">
                                <a:latin typeface="Cambria Math" charset="0"/>
                              </a:rPr>
                              <m:t>+</m:t>
                            </m:r>
                            <m:r>
                              <a:rPr lang="en-US" sz="2400" b="0" i="1" smtClean="0">
                                <a:latin typeface="Cambria Math" charset="0"/>
                              </a:rPr>
                              <m:t>𝛼</m:t>
                            </m:r>
                            <m:r>
                              <a:rPr lang="en-US" sz="2400" i="1">
                                <a:latin typeface="Cambria Math" charset="0"/>
                              </a:rPr>
                              <m:t>𝐼</m:t>
                            </m:r>
                          </m:e>
                        </m:d>
                      </m:e>
                      <m:sup>
                        <m:r>
                          <a:rPr lang="en-US" sz="2400" i="1">
                            <a:latin typeface="Cambria Math" charset="0"/>
                          </a:rPr>
                          <m:t>−1</m:t>
                        </m:r>
                      </m:sup>
                    </m:sSup>
                    <m:r>
                      <m:rPr>
                        <m:sty m:val="p"/>
                      </m:rPr>
                      <a:rPr lang="en-US" sz="2400">
                        <a:latin typeface="Cambria Math" charset="0"/>
                      </a:rPr>
                      <m:t>Λ</m:t>
                    </m:r>
                    <m:sSup>
                      <m:sSupPr>
                        <m:ctrlPr>
                          <a:rPr lang="en-US" sz="2400" i="1">
                            <a:latin typeface="Cambria Math" panose="02040503050406030204" pitchFamily="18" charset="0"/>
                          </a:rPr>
                        </m:ctrlPr>
                      </m:sSupPr>
                      <m:e>
                        <m:r>
                          <a:rPr lang="en-US" sz="2400" i="1">
                            <a:latin typeface="Cambria Math" charset="0"/>
                          </a:rPr>
                          <m:t>𝑄</m:t>
                        </m:r>
                      </m:e>
                      <m:sup>
                        <m:r>
                          <a:rPr lang="en-US" sz="2400" i="1">
                            <a:latin typeface="Cambria Math" charset="0"/>
                          </a:rPr>
                          <m:t>𝑇</m:t>
                        </m:r>
                      </m:sup>
                    </m:sSup>
                    <m:sSup>
                      <m:sSupPr>
                        <m:ctrlPr>
                          <a:rPr lang="en-US" sz="2400" i="1">
                            <a:latin typeface="Cambria Math" panose="02040503050406030204" pitchFamily="18" charset="0"/>
                          </a:rPr>
                        </m:ctrlPr>
                      </m:sSupPr>
                      <m:e>
                        <m:r>
                          <a:rPr lang="en-US" sz="2400" i="1">
                            <a:latin typeface="Cambria Math" charset="0"/>
                          </a:rPr>
                          <m:t>𝑤</m:t>
                        </m:r>
                      </m:e>
                      <m:sup>
                        <m:r>
                          <a:rPr lang="en-US" sz="2400" i="1">
                            <a:latin typeface="Cambria Math" charset="0"/>
                          </a:rPr>
                          <m:t>∗</m:t>
                        </m:r>
                      </m:sup>
                    </m:sSup>
                  </m:oMath>
                </a14:m>
                <a:endParaRPr lang="en-US" sz="2400" dirty="0"/>
              </a:p>
              <a:p>
                <a:pPr marL="285750" indent="-285750">
                  <a:buFont typeface="Arial" charset="0"/>
                  <a:buChar char="•"/>
                </a:pPr>
                <a:r>
                  <a:rPr lang="en-US" sz="2400" dirty="0"/>
                  <a:t>The effect of weight decay is to rescale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charset="0"/>
                          </a:rPr>
                          <m:t>𝑤</m:t>
                        </m:r>
                      </m:e>
                      <m:sup>
                        <m:r>
                          <a:rPr lang="en-US" sz="2400" i="1">
                            <a:latin typeface="Cambria Math" charset="0"/>
                          </a:rPr>
                          <m:t>∗</m:t>
                        </m:r>
                      </m:sup>
                    </m:sSup>
                  </m:oMath>
                </a14:m>
                <a:r>
                  <a:rPr lang="en-US" sz="2400" dirty="0"/>
                  <a:t> along the axes defined by the eigenvectors of </a:t>
                </a:r>
                <a14:m>
                  <m:oMath xmlns:m="http://schemas.openxmlformats.org/officeDocument/2006/math">
                    <m:r>
                      <a:rPr lang="en-US" sz="2400" i="1">
                        <a:latin typeface="Cambria Math" charset="0"/>
                      </a:rPr>
                      <m:t>𝐻</m:t>
                    </m:r>
                  </m:oMath>
                </a14:m>
                <a:r>
                  <a:rPr lang="en-US" sz="2400" dirty="0"/>
                  <a:t>. Specifically, the component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charset="0"/>
                          </a:rPr>
                          <m:t>𝑤</m:t>
                        </m:r>
                      </m:e>
                      <m:sup>
                        <m:r>
                          <a:rPr lang="en-US" sz="2400" i="1">
                            <a:latin typeface="Cambria Math" charset="0"/>
                          </a:rPr>
                          <m:t>∗</m:t>
                        </m:r>
                      </m:sup>
                    </m:sSup>
                  </m:oMath>
                </a14:m>
                <a:r>
                  <a:rPr lang="en-US" sz="2400" dirty="0"/>
                  <a:t> that is aligned with the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charset="0"/>
                          </a:rPr>
                          <m:t>𝑖</m:t>
                        </m:r>
                      </m:e>
                      <m:sup>
                        <m:r>
                          <a:rPr lang="en-US" sz="2400" b="0" i="1" smtClean="0">
                            <a:latin typeface="Cambria Math" charset="0"/>
                          </a:rPr>
                          <m:t>𝑡h</m:t>
                        </m:r>
                      </m:sup>
                    </m:sSup>
                  </m:oMath>
                </a14:m>
                <a:r>
                  <a:rPr lang="en-US" sz="2400" dirty="0"/>
                  <a:t> eigenvector of </a:t>
                </a:r>
                <a14:m>
                  <m:oMath xmlns:m="http://schemas.openxmlformats.org/officeDocument/2006/math">
                    <m:r>
                      <a:rPr lang="en-US" sz="2400" i="1">
                        <a:latin typeface="Cambria Math" charset="0"/>
                      </a:rPr>
                      <m:t>𝐻</m:t>
                    </m:r>
                  </m:oMath>
                </a14:m>
                <a:r>
                  <a:rPr lang="en-US" sz="2400" dirty="0"/>
                  <a:t> is rescaled by a factor </a:t>
                </a:r>
                <a14:m>
                  <m:oMath xmlns:m="http://schemas.openxmlformats.org/officeDocument/2006/math">
                    <m:f>
                      <m:fPr>
                        <m:ctrlPr>
                          <a:rPr lang="mr-IN"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charset="0"/>
                              </a:rPr>
                              <m:t>𝜆</m:t>
                            </m:r>
                          </m:e>
                          <m:sub>
                            <m:r>
                              <a:rPr lang="en-US" sz="2400" b="0" i="1" smtClean="0">
                                <a:latin typeface="Cambria Math" charset="0"/>
                              </a:rPr>
                              <m:t>𝑖</m:t>
                            </m:r>
                          </m:sub>
                        </m:sSub>
                      </m:num>
                      <m:den>
                        <m:sSub>
                          <m:sSubPr>
                            <m:ctrlPr>
                              <a:rPr lang="en-US" sz="2400" b="0" i="1" smtClean="0">
                                <a:latin typeface="Cambria Math" panose="02040503050406030204" pitchFamily="18" charset="0"/>
                              </a:rPr>
                            </m:ctrlPr>
                          </m:sSubPr>
                          <m:e>
                            <m:r>
                              <a:rPr lang="en-US" sz="2400" b="0" i="1" smtClean="0">
                                <a:latin typeface="Cambria Math" charset="0"/>
                              </a:rPr>
                              <m:t>𝜆</m:t>
                            </m:r>
                          </m:e>
                          <m:sub>
                            <m:r>
                              <a:rPr lang="en-US" sz="2400" b="0" i="1" smtClean="0">
                                <a:latin typeface="Cambria Math" charset="0"/>
                              </a:rPr>
                              <m:t>𝑖</m:t>
                            </m:r>
                          </m:sub>
                        </m:sSub>
                        <m:r>
                          <a:rPr lang="en-US" sz="2400" b="0" i="1" smtClean="0">
                            <a:latin typeface="Cambria Math" charset="0"/>
                          </a:rPr>
                          <m:t>+</m:t>
                        </m:r>
                        <m:r>
                          <a:rPr lang="en-US" sz="2400" b="0" i="1" smtClean="0">
                            <a:latin typeface="Cambria Math" charset="0"/>
                          </a:rPr>
                          <m:t>𝛼</m:t>
                        </m:r>
                      </m:den>
                    </m:f>
                  </m:oMath>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838200" y="1380672"/>
                <a:ext cx="11072149" cy="2167003"/>
              </a:xfrm>
              <a:prstGeom prst="rect">
                <a:avLst/>
              </a:prstGeom>
              <a:blipFill rotWithShape="0">
                <a:blip r:embed="rId2"/>
                <a:stretch>
                  <a:fillRect l="-771" t="-1404" r="-1211"/>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782" y="3152610"/>
            <a:ext cx="4534525" cy="3203740"/>
          </a:xfrm>
          <a:prstGeom prst="rect">
            <a:avLst/>
          </a:prstGeom>
        </p:spPr>
      </p:pic>
      <mc:AlternateContent xmlns:mc="http://schemas.openxmlformats.org/markup-compatibility/2006" xmlns:p14="http://schemas.microsoft.com/office/powerpoint/2010/main">
        <mc:Choice Requires="p14">
          <p:contentPart p14:bwMode="auto" r:id="rId4">
            <p14:nvContentPartPr>
              <p14:cNvPr id="61" name="Ink 60">
                <a:extLst>
                  <a:ext uri="{FF2B5EF4-FFF2-40B4-BE49-F238E27FC236}">
                    <a16:creationId xmlns:a16="http://schemas.microsoft.com/office/drawing/2014/main" id="{7FA27B55-2F26-5A4A-AB3F-6D5DA5881AD3}"/>
                  </a:ext>
                </a:extLst>
              </p14:cNvPr>
              <p14:cNvContentPartPr/>
              <p14:nvPr/>
            </p14:nvContentPartPr>
            <p14:xfrm>
              <a:off x="5995747" y="5467978"/>
              <a:ext cx="14400" cy="14400"/>
            </p14:xfrm>
          </p:contentPart>
        </mc:Choice>
        <mc:Fallback xmlns="">
          <p:pic>
            <p:nvPicPr>
              <p:cNvPr id="61" name="Ink 60">
                <a:extLst>
                  <a:ext uri="{FF2B5EF4-FFF2-40B4-BE49-F238E27FC236}">
                    <a16:creationId xmlns:a16="http://schemas.microsoft.com/office/drawing/2014/main" id="{7FA27B55-2F26-5A4A-AB3F-6D5DA5881AD3}"/>
                  </a:ext>
                </a:extLst>
              </p:cNvPr>
              <p:cNvPicPr/>
              <p:nvPr/>
            </p:nvPicPr>
            <p:blipFill>
              <a:blip r:embed="rId79"/>
              <a:stretch>
                <a:fillRect/>
              </a:stretch>
            </p:blipFill>
            <p:spPr>
              <a:xfrm>
                <a:off x="5980267" y="5452498"/>
                <a:ext cx="45000" cy="45000"/>
              </a:xfrm>
              <a:prstGeom prst="rect">
                <a:avLst/>
              </a:prstGeom>
            </p:spPr>
          </p:pic>
        </mc:Fallback>
      </mc:AlternateContent>
    </p:spTree>
    <p:extLst>
      <p:ext uri="{BB962C8B-B14F-4D97-AF65-F5344CB8AC3E}">
        <p14:creationId xmlns:p14="http://schemas.microsoft.com/office/powerpoint/2010/main" val="180384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11</a:t>
            </a:fld>
            <a:endParaRPr lang="en-US"/>
          </a:p>
        </p:txBody>
      </p:sp>
      <p:sp>
        <p:nvSpPr>
          <p:cNvPr id="8" name="Google Shape;100;p14"/>
          <p:cNvSpPr txBox="1"/>
          <p:nvPr/>
        </p:nvSpPr>
        <p:spPr>
          <a:xfrm>
            <a:off x="92597" y="83285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Regularization Strategies: Dataset Augmentation</a:t>
            </a:r>
            <a:endParaRPr sz="3600" dirty="0">
              <a:solidFill>
                <a:srgbClr val="434343"/>
              </a:solidFill>
            </a:endParaRPr>
          </a:p>
        </p:txBody>
      </p:sp>
      <p:sp>
        <p:nvSpPr>
          <p:cNvPr id="9" name="TextBox 8"/>
          <p:cNvSpPr txBox="1"/>
          <p:nvPr/>
        </p:nvSpPr>
        <p:spPr>
          <a:xfrm>
            <a:off x="838200" y="1410652"/>
            <a:ext cx="11072149" cy="923330"/>
          </a:xfrm>
          <a:prstGeom prst="rect">
            <a:avLst/>
          </a:prstGeom>
          <a:noFill/>
        </p:spPr>
        <p:txBody>
          <a:bodyPr wrap="square" rtlCol="0">
            <a:spAutoFit/>
          </a:bodyPr>
          <a:lstStyle/>
          <a:p>
            <a:pPr marL="285750" indent="-285750">
              <a:buFont typeface="Arial" charset="0"/>
              <a:buChar char="•"/>
            </a:pPr>
            <a:r>
              <a:rPr lang="en-US" dirty="0"/>
              <a:t>One way to get better generalization is to train on more data.</a:t>
            </a:r>
          </a:p>
          <a:p>
            <a:pPr marL="285750" indent="-285750">
              <a:buFont typeface="Arial" charset="0"/>
              <a:buChar char="•"/>
            </a:pPr>
            <a:r>
              <a:rPr lang="en-US" dirty="0"/>
              <a:t>But under most circumstances, data is limited. Furthermore, labelling is an extremely tedious task.</a:t>
            </a:r>
          </a:p>
          <a:p>
            <a:pPr marL="285750" indent="-285750">
              <a:buFont typeface="Arial" charset="0"/>
              <a:buChar char="•"/>
            </a:pPr>
            <a:r>
              <a:rPr lang="en-US" dirty="0"/>
              <a:t>Dataset Augmentation provides a cheap and easy way to increase the amount of training data.</a:t>
            </a:r>
          </a:p>
        </p:txBody>
      </p:sp>
      <p:pic>
        <p:nvPicPr>
          <p:cNvPr id="1026" name="Picture 2" desc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7213" r="21639"/>
          <a:stretch/>
        </p:blipFill>
        <p:spPr bwMode="auto">
          <a:xfrm>
            <a:off x="6335840" y="2630666"/>
            <a:ext cx="233846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7213" r="21639"/>
          <a:stretch/>
        </p:blipFill>
        <p:spPr bwMode="auto">
          <a:xfrm flipH="1">
            <a:off x="9486273" y="2630666"/>
            <a:ext cx="233846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26" y="3339350"/>
            <a:ext cx="4567241" cy="1862238"/>
          </a:xfrm>
          <a:prstGeom prst="rect">
            <a:avLst/>
          </a:prstGeom>
        </p:spPr>
      </p:pic>
      <p:sp>
        <p:nvSpPr>
          <p:cNvPr id="11" name="TextBox 10"/>
          <p:cNvSpPr txBox="1"/>
          <p:nvPr/>
        </p:nvSpPr>
        <p:spPr>
          <a:xfrm>
            <a:off x="1903751" y="5456420"/>
            <a:ext cx="1208279" cy="369332"/>
          </a:xfrm>
          <a:prstGeom prst="rect">
            <a:avLst/>
          </a:prstGeom>
          <a:noFill/>
        </p:spPr>
        <p:txBody>
          <a:bodyPr wrap="none" rtlCol="0">
            <a:spAutoFit/>
          </a:bodyPr>
          <a:lstStyle/>
          <a:p>
            <a:r>
              <a:rPr lang="en-US"/>
              <a:t>Color Jitter</a:t>
            </a:r>
          </a:p>
        </p:txBody>
      </p:sp>
      <p:sp>
        <p:nvSpPr>
          <p:cNvPr id="13" name="TextBox 12"/>
          <p:cNvSpPr txBox="1"/>
          <p:nvPr/>
        </p:nvSpPr>
        <p:spPr>
          <a:xfrm>
            <a:off x="8562405" y="6124870"/>
            <a:ext cx="1535933" cy="369332"/>
          </a:xfrm>
          <a:prstGeom prst="rect">
            <a:avLst/>
          </a:prstGeom>
          <a:noFill/>
        </p:spPr>
        <p:txBody>
          <a:bodyPr wrap="none" rtlCol="0">
            <a:spAutoFit/>
          </a:bodyPr>
          <a:lstStyle/>
          <a:p>
            <a:r>
              <a:rPr lang="en-US" dirty="0"/>
              <a:t>Horizontal Flip</a:t>
            </a:r>
          </a:p>
        </p:txBody>
      </p:sp>
      <p:sp>
        <p:nvSpPr>
          <p:cNvPr id="12" name="TextBox 11"/>
          <p:cNvSpPr txBox="1"/>
          <p:nvPr/>
        </p:nvSpPr>
        <p:spPr>
          <a:xfrm>
            <a:off x="495950" y="6032413"/>
            <a:ext cx="2252411" cy="369332"/>
          </a:xfrm>
          <a:prstGeom prst="rect">
            <a:avLst/>
          </a:prstGeom>
          <a:noFill/>
        </p:spPr>
        <p:txBody>
          <a:bodyPr wrap="none" rtlCol="0">
            <a:spAutoFit/>
          </a:bodyPr>
          <a:lstStyle/>
          <a:p>
            <a:r>
              <a:rPr lang="en-US"/>
              <a:t>And many many more</a:t>
            </a:r>
          </a:p>
        </p:txBody>
      </p:sp>
    </p:spTree>
    <p:extLst>
      <p:ext uri="{BB962C8B-B14F-4D97-AF65-F5344CB8AC3E}">
        <p14:creationId xmlns:p14="http://schemas.microsoft.com/office/powerpoint/2010/main" val="211772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287" y="3441977"/>
            <a:ext cx="3339142" cy="3096062"/>
          </a:xfrm>
          <a:prstGeom prst="rect">
            <a:avLst/>
          </a:prstGeom>
        </p:spPr>
      </p:pic>
      <p:sp>
        <p:nvSpPr>
          <p:cNvPr id="4" name="Date Placeholder 3"/>
          <p:cNvSpPr>
            <a:spLocks noGrp="1"/>
          </p:cNvSpPr>
          <p:nvPr>
            <p:ph type="dt" sz="half" idx="10"/>
          </p:nvPr>
        </p:nvSpPr>
        <p:spPr/>
        <p:txBody>
          <a:body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12</a:t>
            </a:fld>
            <a:endParaRPr lang="en-US"/>
          </a:p>
        </p:txBody>
      </p:sp>
      <p:sp>
        <p:nvSpPr>
          <p:cNvPr id="8" name="Google Shape;100;p14"/>
          <p:cNvSpPr txBox="1"/>
          <p:nvPr/>
        </p:nvSpPr>
        <p:spPr>
          <a:xfrm>
            <a:off x="92597" y="83285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Regularization Strategies: Dropout</a:t>
            </a:r>
            <a:endParaRPr sz="3600" dirty="0">
              <a:solidFill>
                <a:srgbClr val="434343"/>
              </a:solidFill>
            </a:endParaRPr>
          </a:p>
        </p:txBody>
      </p:sp>
      <p:sp>
        <p:nvSpPr>
          <p:cNvPr id="9" name="TextBox 8"/>
          <p:cNvSpPr txBox="1"/>
          <p:nvPr/>
        </p:nvSpPr>
        <p:spPr>
          <a:xfrm>
            <a:off x="838200" y="1410652"/>
            <a:ext cx="11072149" cy="2031325"/>
          </a:xfrm>
          <a:prstGeom prst="rect">
            <a:avLst/>
          </a:prstGeom>
          <a:noFill/>
        </p:spPr>
        <p:txBody>
          <a:bodyPr wrap="square" rtlCol="0">
            <a:spAutoFit/>
          </a:bodyPr>
          <a:lstStyle/>
          <a:p>
            <a:pPr marL="285750" indent="-285750">
              <a:buFont typeface="Arial" charset="0"/>
              <a:buChar char="•"/>
            </a:pPr>
            <a:r>
              <a:rPr lang="en-US" dirty="0"/>
              <a:t>Bagging is a technique for reducing generalization error through combining several models (</a:t>
            </a:r>
            <a:r>
              <a:rPr lang="en-US" dirty="0" err="1"/>
              <a:t>Breiman</a:t>
            </a:r>
            <a:r>
              <a:rPr lang="en-US" dirty="0"/>
              <a:t>, 1994)</a:t>
            </a:r>
          </a:p>
          <a:p>
            <a:pPr marL="285750" indent="-285750">
              <a:buFont typeface="Arial" charset="0"/>
              <a:buChar char="•"/>
            </a:pPr>
            <a:r>
              <a:rPr lang="en-US" dirty="0"/>
              <a:t>Bagging: (1) Train k different models on k different subsets of training data, constructed to have the same number of examples as the original dataset through random sampling from that dataset with replacement</a:t>
            </a:r>
          </a:p>
          <a:p>
            <a:pPr marL="285750" indent="-285750">
              <a:buFont typeface="Arial" charset="0"/>
              <a:buChar char="•"/>
            </a:pPr>
            <a:r>
              <a:rPr lang="en-US" dirty="0"/>
              <a:t>Bagging: (2) Have all of the models vote on the output for test examples</a:t>
            </a:r>
          </a:p>
          <a:p>
            <a:pPr marL="285750" indent="-285750">
              <a:buFont typeface="Arial" charset="0"/>
              <a:buChar char="•"/>
            </a:pPr>
            <a:r>
              <a:rPr lang="en-US" dirty="0"/>
              <a:t>Dropout is a computationally inexpensive but powerful extension of Bagging</a:t>
            </a:r>
          </a:p>
          <a:p>
            <a:pPr marL="285750" indent="-285750">
              <a:buFont typeface="Arial" charset="0"/>
              <a:buChar char="•"/>
            </a:pPr>
            <a:r>
              <a:rPr lang="en-US" dirty="0"/>
              <a:t>Training with dropout consists of training sub-networks that can be formed by removing non-output units from an underlying base network</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04864"/>
            <a:ext cx="5371787" cy="2711970"/>
          </a:xfrm>
          <a:prstGeom prst="rect">
            <a:avLst/>
          </a:prstGeom>
        </p:spPr>
      </p:pic>
      <p:sp>
        <p:nvSpPr>
          <p:cNvPr id="15" name="Google Shape;88;p12"/>
          <p:cNvSpPr txBox="1"/>
          <p:nvPr/>
        </p:nvSpPr>
        <p:spPr>
          <a:xfrm>
            <a:off x="8839201" y="6254388"/>
            <a:ext cx="3337810" cy="283651"/>
          </a:xfrm>
          <a:prstGeom prst="rect">
            <a:avLst/>
          </a:prstGeom>
          <a:noFill/>
          <a:ln>
            <a:noFill/>
          </a:ln>
        </p:spPr>
        <p:txBody>
          <a:bodyPr spcFirstLastPara="1" wrap="square" lIns="91425" tIns="91425" rIns="91425" bIns="91425" anchor="t" anchorCtr="0">
            <a:noAutofit/>
          </a:bodyPr>
          <a:lstStyle/>
          <a:p>
            <a:r>
              <a:rPr lang="en-US" sz="1000" dirty="0">
                <a:solidFill>
                  <a:srgbClr val="999999"/>
                </a:solidFill>
              </a:rPr>
              <a:t>Images courtesy: </a:t>
            </a:r>
            <a:r>
              <a:rPr lang="en-US" sz="1000" dirty="0" err="1">
                <a:solidFill>
                  <a:srgbClr val="999999"/>
                </a:solidFill>
              </a:rPr>
              <a:t>Goodfellow</a:t>
            </a:r>
            <a:r>
              <a:rPr lang="en-US" sz="1000" dirty="0">
                <a:solidFill>
                  <a:srgbClr val="999999"/>
                </a:solidFill>
              </a:rPr>
              <a:t> et. al., </a:t>
            </a:r>
            <a:r>
              <a:rPr lang="en-US" sz="1000" dirty="0" err="1">
                <a:solidFill>
                  <a:srgbClr val="999999"/>
                </a:solidFill>
              </a:rPr>
              <a:t>Karpathy</a:t>
            </a:r>
            <a:r>
              <a:rPr lang="en-US" sz="1000" dirty="0">
                <a:solidFill>
                  <a:srgbClr val="999999"/>
                </a:solidFill>
              </a:rPr>
              <a:t> et. al.</a:t>
            </a:r>
          </a:p>
          <a:p>
            <a:endParaRPr sz="1000" dirty="0">
              <a:solidFill>
                <a:srgbClr val="999999"/>
              </a:solidFill>
            </a:endParaRPr>
          </a:p>
        </p:txBody>
      </p:sp>
    </p:spTree>
    <p:extLst>
      <p:ext uri="{BB962C8B-B14F-4D97-AF65-F5344CB8AC3E}">
        <p14:creationId xmlns:p14="http://schemas.microsoft.com/office/powerpoint/2010/main" val="173594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13</a:t>
            </a:fld>
            <a:endParaRPr lang="en-US"/>
          </a:p>
        </p:txBody>
      </p:sp>
      <p:sp>
        <p:nvSpPr>
          <p:cNvPr id="8" name="Google Shape;100;p14"/>
          <p:cNvSpPr txBox="1"/>
          <p:nvPr/>
        </p:nvSpPr>
        <p:spPr>
          <a:xfrm>
            <a:off x="92597" y="83285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Dropout – At Test Time</a:t>
            </a:r>
            <a:endParaRPr sz="3600" dirty="0">
              <a:solidFill>
                <a:srgbClr val="434343"/>
              </a:solidFill>
            </a:endParaRPr>
          </a:p>
        </p:txBody>
      </p:sp>
      <p:sp>
        <p:nvSpPr>
          <p:cNvPr id="9" name="TextBox 8"/>
          <p:cNvSpPr txBox="1"/>
          <p:nvPr/>
        </p:nvSpPr>
        <p:spPr>
          <a:xfrm>
            <a:off x="3971925" y="1410652"/>
            <a:ext cx="7938425" cy="5586145"/>
          </a:xfrm>
          <a:prstGeom prst="rect">
            <a:avLst/>
          </a:prstGeom>
          <a:noFill/>
        </p:spPr>
        <p:txBody>
          <a:bodyPr wrap="square" rtlCol="0">
            <a:spAutoFit/>
          </a:bodyPr>
          <a:lstStyle/>
          <a:p>
            <a:pPr marL="285750" indent="-285750">
              <a:buFont typeface="Arial" charset="0"/>
              <a:buChar char="•"/>
            </a:pPr>
            <a:r>
              <a:rPr lang="en-US" sz="2100" dirty="0"/>
              <a:t>Ideally, the randomness would have to be integrated out.</a:t>
            </a:r>
          </a:p>
          <a:p>
            <a:pPr marL="285750" indent="-285750">
              <a:buFont typeface="Arial" charset="0"/>
              <a:buChar char="•"/>
            </a:pPr>
            <a:r>
              <a:rPr lang="en-US" sz="2100" dirty="0"/>
              <a:t>Monte Carlo approximation: Do many forward passes with different random neurons dropped out. Then average out all predictions.</a:t>
            </a:r>
          </a:p>
          <a:p>
            <a:pPr marL="285750" indent="-285750">
              <a:buFont typeface="Arial" charset="0"/>
              <a:buChar char="•"/>
            </a:pPr>
            <a:r>
              <a:rPr lang="en-US" sz="2100" u="sng" dirty="0"/>
              <a:t>An approximation to this approximation</a:t>
            </a:r>
            <a:r>
              <a:rPr lang="en-US" sz="2100" dirty="0"/>
              <a:t>: </a:t>
            </a:r>
          </a:p>
          <a:p>
            <a:pPr marL="742950" lvl="1" indent="-285750">
              <a:buFont typeface="Arial" charset="0"/>
              <a:buChar char="•"/>
            </a:pPr>
            <a:r>
              <a:rPr lang="en-US" sz="2100" dirty="0"/>
              <a:t>Can this be done in a single forward pass!</a:t>
            </a:r>
          </a:p>
          <a:p>
            <a:pPr marL="742950" lvl="1" indent="-285750">
              <a:buFont typeface="Arial" charset="0"/>
              <a:buChar char="•"/>
            </a:pPr>
            <a:r>
              <a:rPr lang="en-US" sz="2100" dirty="0"/>
              <a:t>Can this be done without dropping out any neuron during forward pass at test time!</a:t>
            </a:r>
          </a:p>
          <a:p>
            <a:pPr marL="742950" lvl="1" indent="-285750">
              <a:buFont typeface="Arial" charset="0"/>
              <a:buChar char="•"/>
            </a:pPr>
            <a:r>
              <a:rPr lang="en-US" sz="2100" dirty="0"/>
              <a:t>1</a:t>
            </a:r>
            <a:r>
              <a:rPr lang="en-US" sz="2100" baseline="30000" dirty="0"/>
              <a:t>st</a:t>
            </a:r>
            <a:r>
              <a:rPr lang="en-US" sz="2100" dirty="0"/>
              <a:t> way: Get the output of the network at test time with all neurons on. Scale down this by multiplying it with the probability value with which neurons are dropped during training.</a:t>
            </a:r>
          </a:p>
          <a:p>
            <a:pPr marL="742950" lvl="1" indent="-285750">
              <a:buFont typeface="Arial" charset="0"/>
              <a:buChar char="•"/>
            </a:pPr>
            <a:r>
              <a:rPr lang="en-US" sz="2100" dirty="0"/>
              <a:t>2</a:t>
            </a:r>
            <a:r>
              <a:rPr lang="en-US" sz="2100" baseline="30000" dirty="0"/>
              <a:t>nd</a:t>
            </a:r>
            <a:r>
              <a:rPr lang="en-US" sz="2100" dirty="0"/>
              <a:t> way: During training compute the output of the network that you get after dropping out neurons with probability ‘p’. During training itself, scale up this by multiplying it with (1/p). At test time, get the output as what is coming by keeping all the neurons on.</a:t>
            </a:r>
          </a:p>
          <a:p>
            <a:pPr marL="285750" indent="-285750">
              <a:buFont typeface="Arial" charset="0"/>
              <a:buChar char="•"/>
            </a:pPr>
            <a:endParaRPr lang="en-US" sz="2100" dirty="0"/>
          </a:p>
        </p:txBody>
      </p:sp>
      <p:sp>
        <p:nvSpPr>
          <p:cNvPr id="15" name="Google Shape;88;p12"/>
          <p:cNvSpPr txBox="1"/>
          <p:nvPr/>
        </p:nvSpPr>
        <p:spPr>
          <a:xfrm>
            <a:off x="8839201" y="6254388"/>
            <a:ext cx="3337810" cy="283651"/>
          </a:xfrm>
          <a:prstGeom prst="rect">
            <a:avLst/>
          </a:prstGeom>
          <a:noFill/>
          <a:ln>
            <a:noFill/>
          </a:ln>
        </p:spPr>
        <p:txBody>
          <a:bodyPr spcFirstLastPara="1" wrap="square" lIns="91425" tIns="91425" rIns="91425" bIns="91425" anchor="t" anchorCtr="0">
            <a:noAutofit/>
          </a:bodyPr>
          <a:lstStyle/>
          <a:p>
            <a:r>
              <a:rPr lang="en-US" sz="1000" dirty="0">
                <a:solidFill>
                  <a:srgbClr val="999999"/>
                </a:solidFill>
              </a:rPr>
              <a:t>Images courtesy: </a:t>
            </a:r>
            <a:r>
              <a:rPr lang="en-US" sz="1000" dirty="0" err="1">
                <a:solidFill>
                  <a:srgbClr val="999999"/>
                </a:solidFill>
              </a:rPr>
              <a:t>Goodfellow</a:t>
            </a:r>
            <a:r>
              <a:rPr lang="en-US" sz="1000" dirty="0">
                <a:solidFill>
                  <a:srgbClr val="999999"/>
                </a:solidFill>
              </a:rPr>
              <a:t> et. al., </a:t>
            </a:r>
            <a:r>
              <a:rPr lang="en-US" sz="1000" dirty="0" err="1">
                <a:solidFill>
                  <a:srgbClr val="999999"/>
                </a:solidFill>
              </a:rPr>
              <a:t>Karpathy</a:t>
            </a:r>
            <a:r>
              <a:rPr lang="en-US" sz="1000" dirty="0">
                <a:solidFill>
                  <a:srgbClr val="999999"/>
                </a:solidFill>
              </a:rPr>
              <a:t> et. al.</a:t>
            </a:r>
          </a:p>
          <a:p>
            <a:endParaRPr sz="1000" dirty="0">
              <a:solidFill>
                <a:srgbClr val="999999"/>
              </a:solidFill>
            </a:endParaRPr>
          </a:p>
        </p:txBody>
      </p:sp>
      <p:pic>
        <p:nvPicPr>
          <p:cNvPr id="10" name="Picture 9">
            <a:extLst>
              <a:ext uri="{FF2B5EF4-FFF2-40B4-BE49-F238E27FC236}">
                <a16:creationId xmlns:a16="http://schemas.microsoft.com/office/drawing/2014/main" id="{A8706E1F-801B-2A46-90E0-0793097C18D9}"/>
              </a:ext>
            </a:extLst>
          </p:cNvPr>
          <p:cNvPicPr>
            <a:picLocks noChangeAspect="1"/>
          </p:cNvPicPr>
          <p:nvPr/>
        </p:nvPicPr>
        <p:blipFill>
          <a:blip r:embed="rId3"/>
          <a:stretch>
            <a:fillRect/>
          </a:stretch>
        </p:blipFill>
        <p:spPr>
          <a:xfrm>
            <a:off x="549796" y="1971675"/>
            <a:ext cx="3259383" cy="3514726"/>
          </a:xfrm>
          <a:prstGeom prst="rect">
            <a:avLst/>
          </a:prstGeom>
        </p:spPr>
      </p:pic>
    </p:spTree>
    <p:extLst>
      <p:ext uri="{BB962C8B-B14F-4D97-AF65-F5344CB8AC3E}">
        <p14:creationId xmlns:p14="http://schemas.microsoft.com/office/powerpoint/2010/main" val="293225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105679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Dropout (Fun Intuition)</a:t>
            </a:r>
            <a:endParaRPr sz="3630" dirty="0"/>
          </a:p>
        </p:txBody>
      </p:sp>
      <p:sp>
        <p:nvSpPr>
          <p:cNvPr id="5" name="Footer Placeholder 1"/>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7" name="Slide Number Placeholder 3"/>
          <p:cNvSpPr>
            <a:spLocks noGrp="1"/>
          </p:cNvSpPr>
          <p:nvPr>
            <p:ph type="sldNum" sz="quarter" idx="12"/>
          </p:nvPr>
        </p:nvSpPr>
        <p:spPr>
          <a:xfrm>
            <a:off x="10569844" y="6356350"/>
            <a:ext cx="783956" cy="365125"/>
          </a:xfrm>
        </p:spPr>
        <p:txBody>
          <a:bodyPr/>
          <a:lstStyle/>
          <a:p>
            <a:fld id="{683B8651-0143-4140-839E-3D36292080E8}" type="slidenum">
              <a:rPr lang="en-US" smtClean="0"/>
              <a:t>14</a:t>
            </a:fld>
            <a:endParaRPr lang="en-US"/>
          </a:p>
        </p:txBody>
      </p:sp>
      <p:pic>
        <p:nvPicPr>
          <p:cNvPr id="1026" name="Picture 2" descr="ropout (Srivastava et al., 2014) may be the first instance of a hu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126" y="2097838"/>
            <a:ext cx="7932677" cy="329712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V="1">
            <a:off x="8199120" y="3291840"/>
            <a:ext cx="1813560" cy="152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308086" y="3681141"/>
            <a:ext cx="7765554" cy="65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323326" y="4062141"/>
            <a:ext cx="7765554" cy="65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308086" y="4477591"/>
            <a:ext cx="3665994" cy="308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10"/>
          </p:nvPr>
        </p:nvSpPr>
        <p:spPr>
          <a:xfrm>
            <a:off x="838200" y="6356350"/>
            <a:ext cx="1173997" cy="365125"/>
          </a:xfrm>
        </p:spPr>
        <p:txBody>
          <a:bodyPr/>
          <a:lstStyle/>
          <a:p>
            <a:r>
              <a:rPr lang="en-IN"/>
              <a:t>16 Feb 2022</a:t>
            </a:r>
            <a:endParaRPr lang="en-US" dirty="0"/>
          </a:p>
        </p:txBody>
      </p:sp>
    </p:spTree>
    <p:extLst>
      <p:ext uri="{BB962C8B-B14F-4D97-AF65-F5344CB8AC3E}">
        <p14:creationId xmlns:p14="http://schemas.microsoft.com/office/powerpoint/2010/main" val="1690812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00;p14"/>
          <p:cNvSpPr txBox="1"/>
          <p:nvPr/>
        </p:nvSpPr>
        <p:spPr>
          <a:xfrm>
            <a:off x="154308" y="86472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Batch Normalization </a:t>
            </a:r>
            <a:endParaRPr sz="3600" dirty="0">
              <a:solidFill>
                <a:srgbClr val="434343"/>
              </a:solidFill>
            </a:endParaRPr>
          </a:p>
        </p:txBody>
      </p:sp>
      <p:sp>
        <p:nvSpPr>
          <p:cNvPr id="14" name="Rectangle 13">
            <a:extLst>
              <a:ext uri="{FF2B5EF4-FFF2-40B4-BE49-F238E27FC236}">
                <a16:creationId xmlns:a16="http://schemas.microsoft.com/office/drawing/2014/main" id="{F25E2A1F-AE1E-4311-9D24-57C8C4271F7C}"/>
              </a:ext>
            </a:extLst>
          </p:cNvPr>
          <p:cNvSpPr/>
          <p:nvPr/>
        </p:nvSpPr>
        <p:spPr>
          <a:xfrm>
            <a:off x="1527164" y="1959013"/>
            <a:ext cx="2734543" cy="1098704"/>
          </a:xfrm>
          <a:prstGeom prst="rect">
            <a:avLst/>
          </a:prstGeom>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F2AB59D1-4747-4102-AB63-4C98084C8604}"/>
              </a:ext>
            </a:extLst>
          </p:cNvPr>
          <p:cNvCxnSpPr>
            <a:endCxn id="34" idx="1"/>
          </p:cNvCxnSpPr>
          <p:nvPr/>
        </p:nvCxnSpPr>
        <p:spPr>
          <a:xfrm>
            <a:off x="663068" y="1740794"/>
            <a:ext cx="1113565" cy="556303"/>
          </a:xfrm>
          <a:prstGeom prst="straightConnector1">
            <a:avLst/>
          </a:prstGeom>
          <a:ln w="381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7A2D0D-FDAC-4762-9468-CBA95D88EC79}"/>
              </a:ext>
            </a:extLst>
          </p:cNvPr>
          <p:cNvCxnSpPr>
            <a:endCxn id="34" idx="2"/>
          </p:cNvCxnSpPr>
          <p:nvPr/>
        </p:nvCxnSpPr>
        <p:spPr>
          <a:xfrm>
            <a:off x="663068" y="2551684"/>
            <a:ext cx="1008112" cy="0"/>
          </a:xfrm>
          <a:prstGeom prst="straightConnector1">
            <a:avLst/>
          </a:prstGeom>
          <a:ln w="381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76FC58C-B9FF-4A65-BD02-17380D3CC4EE}"/>
              </a:ext>
            </a:extLst>
          </p:cNvPr>
          <p:cNvCxnSpPr>
            <a:endCxn id="34" idx="3"/>
          </p:cNvCxnSpPr>
          <p:nvPr/>
        </p:nvCxnSpPr>
        <p:spPr>
          <a:xfrm flipV="1">
            <a:off x="730160" y="2806271"/>
            <a:ext cx="1046473" cy="1249612"/>
          </a:xfrm>
          <a:prstGeom prst="straightConnector1">
            <a:avLst/>
          </a:prstGeom>
          <a:ln w="381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8AD03C-CCC2-449B-9C1C-566B041A895A}"/>
              </a:ext>
            </a:extLst>
          </p:cNvPr>
          <p:cNvCxnSpPr>
            <a:endCxn id="34" idx="4"/>
          </p:cNvCxnSpPr>
          <p:nvPr/>
        </p:nvCxnSpPr>
        <p:spPr>
          <a:xfrm flipV="1">
            <a:off x="2031220" y="2911724"/>
            <a:ext cx="0" cy="108012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1ED076-E90E-469C-9490-CFE107C064F3}"/>
              </a:ext>
            </a:extLst>
          </p:cNvPr>
          <p:cNvCxnSpPr>
            <a:stCxn id="34" idx="6"/>
          </p:cNvCxnSpPr>
          <p:nvPr/>
        </p:nvCxnSpPr>
        <p:spPr>
          <a:xfrm flipV="1">
            <a:off x="2391260" y="2549195"/>
            <a:ext cx="1081771" cy="24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42F9EF37-3D87-476B-A770-D285127AAD3D}"/>
              </a:ext>
            </a:extLst>
          </p:cNvPr>
          <p:cNvGrpSpPr/>
          <p:nvPr/>
        </p:nvGrpSpPr>
        <p:grpSpPr>
          <a:xfrm>
            <a:off x="1139326" y="2962687"/>
            <a:ext cx="36000" cy="340800"/>
            <a:chOff x="2731586" y="4043627"/>
            <a:chExt cx="36000" cy="340800"/>
          </a:xfrm>
        </p:grpSpPr>
        <p:sp>
          <p:nvSpPr>
            <p:cNvPr id="21" name="Oval 20">
              <a:extLst>
                <a:ext uri="{FF2B5EF4-FFF2-40B4-BE49-F238E27FC236}">
                  <a16:creationId xmlns:a16="http://schemas.microsoft.com/office/drawing/2014/main" id="{82C81A79-FD20-4FE1-9127-1BD5B0BCEEF6}"/>
                </a:ext>
              </a:extLst>
            </p:cNvPr>
            <p:cNvSpPr/>
            <p:nvPr/>
          </p:nvSpPr>
          <p:spPr>
            <a:xfrm>
              <a:off x="2731586" y="404362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776FD5DB-52AE-4F74-94ED-7B5F9CB32F8D}"/>
                </a:ext>
              </a:extLst>
            </p:cNvPr>
            <p:cNvSpPr/>
            <p:nvPr/>
          </p:nvSpPr>
          <p:spPr>
            <a:xfrm>
              <a:off x="2731586" y="419602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E158D396-712D-4085-B419-0B792F38D93D}"/>
                </a:ext>
              </a:extLst>
            </p:cNvPr>
            <p:cNvSpPr/>
            <p:nvPr/>
          </p:nvSpPr>
          <p:spPr>
            <a:xfrm>
              <a:off x="2731586" y="4348427"/>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0730AC7-0202-48C3-B7FB-5EEA412E7D77}"/>
                  </a:ext>
                </a:extLst>
              </p:cNvPr>
              <p:cNvSpPr txBox="1"/>
              <p:nvPr/>
            </p:nvSpPr>
            <p:spPr>
              <a:xfrm>
                <a:off x="186718" y="1410652"/>
                <a:ext cx="50853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1</m:t>
                          </m:r>
                        </m:sub>
                      </m:sSub>
                    </m:oMath>
                  </m:oMathPara>
                </a14:m>
                <a:endParaRPr lang="en-US" sz="3200" b="0" dirty="0"/>
              </a:p>
            </p:txBody>
          </p:sp>
        </mc:Choice>
        <mc:Fallback xmlns="">
          <p:sp>
            <p:nvSpPr>
              <p:cNvPr id="24" name="TextBox 23">
                <a:extLst>
                  <a:ext uri="{FF2B5EF4-FFF2-40B4-BE49-F238E27FC236}">
                    <a16:creationId xmlns:a16="http://schemas.microsoft.com/office/drawing/2014/main" id="{F0730AC7-0202-48C3-B7FB-5EEA412E7D77}"/>
                  </a:ext>
                </a:extLst>
              </p:cNvPr>
              <p:cNvSpPr txBox="1">
                <a:spLocks noRot="1" noChangeAspect="1" noMove="1" noResize="1" noEditPoints="1" noAdjustHandles="1" noChangeArrowheads="1" noChangeShapeType="1" noTextEdit="1"/>
              </p:cNvSpPr>
              <p:nvPr/>
            </p:nvSpPr>
            <p:spPr>
              <a:xfrm>
                <a:off x="186718" y="1410652"/>
                <a:ext cx="508537" cy="49244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FAD121C-5215-421E-A8F9-DBF5CA04CB7E}"/>
                  </a:ext>
                </a:extLst>
              </p:cNvPr>
              <p:cNvSpPr txBox="1"/>
              <p:nvPr/>
            </p:nvSpPr>
            <p:spPr>
              <a:xfrm>
                <a:off x="186718" y="2219426"/>
                <a:ext cx="51802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2</m:t>
                          </m:r>
                        </m:sub>
                      </m:sSub>
                    </m:oMath>
                  </m:oMathPara>
                </a14:m>
                <a:endParaRPr lang="en-US" sz="3200" b="0" dirty="0"/>
              </a:p>
            </p:txBody>
          </p:sp>
        </mc:Choice>
        <mc:Fallback xmlns="">
          <p:sp>
            <p:nvSpPr>
              <p:cNvPr id="25" name="TextBox 24">
                <a:extLst>
                  <a:ext uri="{FF2B5EF4-FFF2-40B4-BE49-F238E27FC236}">
                    <a16:creationId xmlns:a16="http://schemas.microsoft.com/office/drawing/2014/main" id="{BFAD121C-5215-421E-A8F9-DBF5CA04CB7E}"/>
                  </a:ext>
                </a:extLst>
              </p:cNvPr>
              <p:cNvSpPr txBox="1">
                <a:spLocks noRot="1" noChangeAspect="1" noMove="1" noResize="1" noEditPoints="1" noAdjustHandles="1" noChangeArrowheads="1" noChangeShapeType="1" noTextEdit="1"/>
              </p:cNvSpPr>
              <p:nvPr/>
            </p:nvSpPr>
            <p:spPr>
              <a:xfrm>
                <a:off x="186718" y="2219426"/>
                <a:ext cx="518027" cy="49244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1156681-1628-47B6-B300-D26CB86CFB63}"/>
                  </a:ext>
                </a:extLst>
              </p:cNvPr>
              <p:cNvSpPr txBox="1"/>
              <p:nvPr/>
            </p:nvSpPr>
            <p:spPr>
              <a:xfrm>
                <a:off x="186718" y="3676831"/>
                <a:ext cx="54514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𝑑</m:t>
                          </m:r>
                        </m:sub>
                      </m:sSub>
                    </m:oMath>
                  </m:oMathPara>
                </a14:m>
                <a:endParaRPr lang="en-US" sz="3200" b="0" dirty="0"/>
              </a:p>
            </p:txBody>
          </p:sp>
        </mc:Choice>
        <mc:Fallback xmlns="">
          <p:sp>
            <p:nvSpPr>
              <p:cNvPr id="26" name="TextBox 25">
                <a:extLst>
                  <a:ext uri="{FF2B5EF4-FFF2-40B4-BE49-F238E27FC236}">
                    <a16:creationId xmlns:a16="http://schemas.microsoft.com/office/drawing/2014/main" id="{11156681-1628-47B6-B300-D26CB86CFB63}"/>
                  </a:ext>
                </a:extLst>
              </p:cNvPr>
              <p:cNvSpPr txBox="1">
                <a:spLocks noRot="1" noChangeAspect="1" noMove="1" noResize="1" noEditPoints="1" noAdjustHandles="1" noChangeArrowheads="1" noChangeShapeType="1" noTextEdit="1"/>
              </p:cNvSpPr>
              <p:nvPr/>
            </p:nvSpPr>
            <p:spPr>
              <a:xfrm>
                <a:off x="186718" y="3676831"/>
                <a:ext cx="545149" cy="49244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6858C0F-A73E-486D-88CF-268E3C89A941}"/>
                  </a:ext>
                </a:extLst>
              </p:cNvPr>
              <p:cNvSpPr txBox="1"/>
              <p:nvPr/>
            </p:nvSpPr>
            <p:spPr>
              <a:xfrm>
                <a:off x="943286" y="1466570"/>
                <a:ext cx="58387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1</m:t>
                          </m:r>
                        </m:sub>
                      </m:sSub>
                    </m:oMath>
                  </m:oMathPara>
                </a14:m>
                <a:endParaRPr lang="en-US" sz="3200" b="0" dirty="0"/>
              </a:p>
            </p:txBody>
          </p:sp>
        </mc:Choice>
        <mc:Fallback xmlns="">
          <p:sp>
            <p:nvSpPr>
              <p:cNvPr id="27" name="TextBox 26">
                <a:extLst>
                  <a:ext uri="{FF2B5EF4-FFF2-40B4-BE49-F238E27FC236}">
                    <a16:creationId xmlns:a16="http://schemas.microsoft.com/office/drawing/2014/main" id="{C6858C0F-A73E-486D-88CF-268E3C89A941}"/>
                  </a:ext>
                </a:extLst>
              </p:cNvPr>
              <p:cNvSpPr txBox="1">
                <a:spLocks noRot="1" noChangeAspect="1" noMove="1" noResize="1" noEditPoints="1" noAdjustHandles="1" noChangeArrowheads="1" noChangeShapeType="1" noTextEdit="1"/>
              </p:cNvSpPr>
              <p:nvPr/>
            </p:nvSpPr>
            <p:spPr>
              <a:xfrm>
                <a:off x="943286" y="1466570"/>
                <a:ext cx="583878" cy="49244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0CD5517-66C1-456E-A58E-8554DBD99F1F}"/>
                  </a:ext>
                </a:extLst>
              </p:cNvPr>
              <p:cNvSpPr txBox="1"/>
              <p:nvPr/>
            </p:nvSpPr>
            <p:spPr>
              <a:xfrm>
                <a:off x="943286" y="2025975"/>
                <a:ext cx="59336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2</m:t>
                          </m:r>
                        </m:sub>
                      </m:sSub>
                    </m:oMath>
                  </m:oMathPara>
                </a14:m>
                <a:endParaRPr lang="en-US" sz="3200" b="0" dirty="0"/>
              </a:p>
            </p:txBody>
          </p:sp>
        </mc:Choice>
        <mc:Fallback xmlns="">
          <p:sp>
            <p:nvSpPr>
              <p:cNvPr id="28" name="TextBox 27">
                <a:extLst>
                  <a:ext uri="{FF2B5EF4-FFF2-40B4-BE49-F238E27FC236}">
                    <a16:creationId xmlns:a16="http://schemas.microsoft.com/office/drawing/2014/main" id="{10CD5517-66C1-456E-A58E-8554DBD99F1F}"/>
                  </a:ext>
                </a:extLst>
              </p:cNvPr>
              <p:cNvSpPr txBox="1">
                <a:spLocks noRot="1" noChangeAspect="1" noMove="1" noResize="1" noEditPoints="1" noAdjustHandles="1" noChangeArrowheads="1" noChangeShapeType="1" noTextEdit="1"/>
              </p:cNvSpPr>
              <p:nvPr/>
            </p:nvSpPr>
            <p:spPr>
              <a:xfrm>
                <a:off x="943286" y="2025975"/>
                <a:ext cx="593368" cy="49244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10067E9-1037-41B4-89C6-9E4E20D52DA8}"/>
                  </a:ext>
                </a:extLst>
              </p:cNvPr>
              <p:cNvSpPr txBox="1"/>
              <p:nvPr/>
            </p:nvSpPr>
            <p:spPr>
              <a:xfrm>
                <a:off x="943286" y="3647681"/>
                <a:ext cx="62049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𝑑</m:t>
                          </m:r>
                        </m:sub>
                      </m:sSub>
                    </m:oMath>
                  </m:oMathPara>
                </a14:m>
                <a:endParaRPr lang="en-US" sz="3200" b="0" dirty="0"/>
              </a:p>
            </p:txBody>
          </p:sp>
        </mc:Choice>
        <mc:Fallback xmlns="">
          <p:sp>
            <p:nvSpPr>
              <p:cNvPr id="29" name="TextBox 28">
                <a:extLst>
                  <a:ext uri="{FF2B5EF4-FFF2-40B4-BE49-F238E27FC236}">
                    <a16:creationId xmlns:a16="http://schemas.microsoft.com/office/drawing/2014/main" id="{310067E9-1037-41B4-89C6-9E4E20D52DA8}"/>
                  </a:ext>
                </a:extLst>
              </p:cNvPr>
              <p:cNvSpPr txBox="1">
                <a:spLocks noRot="1" noChangeAspect="1" noMove="1" noResize="1" noEditPoints="1" noAdjustHandles="1" noChangeArrowheads="1" noChangeShapeType="1" noTextEdit="1"/>
              </p:cNvSpPr>
              <p:nvPr/>
            </p:nvSpPr>
            <p:spPr>
              <a:xfrm>
                <a:off x="943286" y="3647681"/>
                <a:ext cx="620491" cy="492443"/>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88B04FF-F7BF-4D69-8EB6-B0DEB356E9F6}"/>
                  </a:ext>
                </a:extLst>
              </p:cNvPr>
              <p:cNvSpPr txBox="1"/>
              <p:nvPr/>
            </p:nvSpPr>
            <p:spPr>
              <a:xfrm>
                <a:off x="1885447" y="4062042"/>
                <a:ext cx="29815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1</m:t>
                      </m:r>
                    </m:oMath>
                  </m:oMathPara>
                </a14:m>
                <a:endParaRPr lang="en-IN" sz="2800" dirty="0"/>
              </a:p>
            </p:txBody>
          </p:sp>
        </mc:Choice>
        <mc:Fallback xmlns="">
          <p:sp>
            <p:nvSpPr>
              <p:cNvPr id="30" name="TextBox 29">
                <a:extLst>
                  <a:ext uri="{FF2B5EF4-FFF2-40B4-BE49-F238E27FC236}">
                    <a16:creationId xmlns:a16="http://schemas.microsoft.com/office/drawing/2014/main" id="{E88B04FF-F7BF-4D69-8EB6-B0DEB356E9F6}"/>
                  </a:ext>
                </a:extLst>
              </p:cNvPr>
              <p:cNvSpPr txBox="1">
                <a:spLocks noRot="1" noChangeAspect="1" noMove="1" noResize="1" noEditPoints="1" noAdjustHandles="1" noChangeArrowheads="1" noChangeShapeType="1" noTextEdit="1"/>
              </p:cNvSpPr>
              <p:nvPr/>
            </p:nvSpPr>
            <p:spPr>
              <a:xfrm>
                <a:off x="1885447" y="4062042"/>
                <a:ext cx="298159" cy="43088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88BDE8E-8938-4EA1-B112-A4F3A50D6686}"/>
                  </a:ext>
                </a:extLst>
              </p:cNvPr>
              <p:cNvSpPr txBox="1"/>
              <p:nvPr/>
            </p:nvSpPr>
            <p:spPr>
              <a:xfrm>
                <a:off x="2138401" y="3215633"/>
                <a:ext cx="12293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𝑏</m:t>
                      </m:r>
                    </m:oMath>
                  </m:oMathPara>
                </a14:m>
                <a:endParaRPr lang="en-IN" sz="2800" dirty="0"/>
              </a:p>
            </p:txBody>
          </p:sp>
        </mc:Choice>
        <mc:Fallback xmlns="">
          <p:sp>
            <p:nvSpPr>
              <p:cNvPr id="31" name="TextBox 30">
                <a:extLst>
                  <a:ext uri="{FF2B5EF4-FFF2-40B4-BE49-F238E27FC236}">
                    <a16:creationId xmlns:a16="http://schemas.microsoft.com/office/drawing/2014/main" id="{688BDE8E-8938-4EA1-B112-A4F3A50D6686}"/>
                  </a:ext>
                </a:extLst>
              </p:cNvPr>
              <p:cNvSpPr txBox="1">
                <a:spLocks noRot="1" noChangeAspect="1" noMove="1" noResize="1" noEditPoints="1" noAdjustHandles="1" noChangeArrowheads="1" noChangeShapeType="1" noTextEdit="1"/>
              </p:cNvSpPr>
              <p:nvPr/>
            </p:nvSpPr>
            <p:spPr>
              <a:xfrm>
                <a:off x="2138401" y="3215633"/>
                <a:ext cx="1229376" cy="430887"/>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994815-93DF-46F3-8E9A-773169A94962}"/>
                  </a:ext>
                </a:extLst>
              </p:cNvPr>
              <p:cNvSpPr txBox="1"/>
              <p:nvPr/>
            </p:nvSpPr>
            <p:spPr>
              <a:xfrm>
                <a:off x="2418098" y="2056752"/>
                <a:ext cx="92333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1" i="1" smtClean="0">
                          <a:latin typeface="Cambria Math" panose="02040503050406030204" pitchFamily="18" charset="0"/>
                        </a:rPr>
                        <m:t>𝒙</m:t>
                      </m:r>
                      <m:r>
                        <a:rPr lang="en-US" sz="3200" b="0" i="1" smtClean="0">
                          <a:latin typeface="Cambria Math" panose="02040503050406030204" pitchFamily="18" charset="0"/>
                        </a:rPr>
                        <m:t>)</m:t>
                      </m:r>
                    </m:oMath>
                  </m:oMathPara>
                </a14:m>
                <a:endParaRPr lang="en-IN" sz="3200" dirty="0"/>
              </a:p>
            </p:txBody>
          </p:sp>
        </mc:Choice>
        <mc:Fallback xmlns="">
          <p:sp>
            <p:nvSpPr>
              <p:cNvPr id="32" name="TextBox 31">
                <a:extLst>
                  <a:ext uri="{FF2B5EF4-FFF2-40B4-BE49-F238E27FC236}">
                    <a16:creationId xmlns:a16="http://schemas.microsoft.com/office/drawing/2014/main" id="{B3994815-93DF-46F3-8E9A-773169A94962}"/>
                  </a:ext>
                </a:extLst>
              </p:cNvPr>
              <p:cNvSpPr txBox="1">
                <a:spLocks noRot="1" noChangeAspect="1" noMove="1" noResize="1" noEditPoints="1" noAdjustHandles="1" noChangeArrowheads="1" noChangeShapeType="1" noTextEdit="1"/>
              </p:cNvSpPr>
              <p:nvPr/>
            </p:nvSpPr>
            <p:spPr>
              <a:xfrm>
                <a:off x="2418098" y="2056752"/>
                <a:ext cx="923330" cy="492443"/>
              </a:xfrm>
              <a:prstGeom prst="rect">
                <a:avLst/>
              </a:prstGeom>
              <a:blipFill>
                <a:blip r:embed="rId11"/>
                <a:stretch>
                  <a:fillRect/>
                </a:stretch>
              </a:blipFill>
            </p:spPr>
            <p:txBody>
              <a:bodyPr/>
              <a:lstStyle/>
              <a:p>
                <a:r>
                  <a:rPr lang="en-IN">
                    <a:noFill/>
                  </a:rPr>
                  <a:t> </a:t>
                </a:r>
              </a:p>
            </p:txBody>
          </p:sp>
        </mc:Fallback>
      </mc:AlternateContent>
      <p:grpSp>
        <p:nvGrpSpPr>
          <p:cNvPr id="33" name="Group 32">
            <a:extLst>
              <a:ext uri="{FF2B5EF4-FFF2-40B4-BE49-F238E27FC236}">
                <a16:creationId xmlns:a16="http://schemas.microsoft.com/office/drawing/2014/main" id="{E8A09784-A0BE-4CEC-93E0-E17E50C1678E}"/>
              </a:ext>
            </a:extLst>
          </p:cNvPr>
          <p:cNvGrpSpPr/>
          <p:nvPr/>
        </p:nvGrpSpPr>
        <p:grpSpPr>
          <a:xfrm>
            <a:off x="1671180" y="2191644"/>
            <a:ext cx="860767" cy="720080"/>
            <a:chOff x="3359696" y="3429000"/>
            <a:chExt cx="860767" cy="720080"/>
          </a:xfrm>
        </p:grpSpPr>
        <p:sp>
          <p:nvSpPr>
            <p:cNvPr id="34" name="Oval 33">
              <a:extLst>
                <a:ext uri="{FF2B5EF4-FFF2-40B4-BE49-F238E27FC236}">
                  <a16:creationId xmlns:a16="http://schemas.microsoft.com/office/drawing/2014/main" id="{1F4264C8-6C74-4ABD-9A58-E90935F14301}"/>
                </a:ext>
              </a:extLst>
            </p:cNvPr>
            <p:cNvSpPr/>
            <p:nvPr/>
          </p:nvSpPr>
          <p:spPr>
            <a:xfrm>
              <a:off x="3359696" y="3429000"/>
              <a:ext cx="720080" cy="7200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35" name="Picture 34">
              <a:extLst>
                <a:ext uri="{FF2B5EF4-FFF2-40B4-BE49-F238E27FC236}">
                  <a16:creationId xmlns:a16="http://schemas.microsoft.com/office/drawing/2014/main" id="{7365B420-2079-4881-93BF-949DA7CC15F0}"/>
                </a:ext>
              </a:extLst>
            </p:cNvPr>
            <p:cNvPicPr>
              <a:picLocks noChangeAspect="1"/>
            </p:cNvPicPr>
            <p:nvPr/>
          </p:nvPicPr>
          <p:blipFill>
            <a:blip r:embed="rId12"/>
            <a:stretch>
              <a:fillRect/>
            </a:stretch>
          </p:blipFill>
          <p:spPr>
            <a:xfrm>
              <a:off x="3426091" y="3443712"/>
              <a:ext cx="794372" cy="690906"/>
            </a:xfrm>
            <a:prstGeom prst="rect">
              <a:avLst/>
            </a:prstGeom>
          </p:spPr>
        </p:pic>
      </p:grpSp>
      <p:grpSp>
        <p:nvGrpSpPr>
          <p:cNvPr id="36" name="Group 35">
            <a:extLst>
              <a:ext uri="{FF2B5EF4-FFF2-40B4-BE49-F238E27FC236}">
                <a16:creationId xmlns:a16="http://schemas.microsoft.com/office/drawing/2014/main" id="{3736E03D-40A6-4C5D-9D6E-A859C0A11F24}"/>
              </a:ext>
            </a:extLst>
          </p:cNvPr>
          <p:cNvGrpSpPr/>
          <p:nvPr/>
        </p:nvGrpSpPr>
        <p:grpSpPr>
          <a:xfrm>
            <a:off x="3489636" y="2189155"/>
            <a:ext cx="772071" cy="720080"/>
            <a:chOff x="6644172" y="4270432"/>
            <a:chExt cx="772071" cy="720080"/>
          </a:xfrm>
        </p:grpSpPr>
        <p:sp>
          <p:nvSpPr>
            <p:cNvPr id="37" name="Oval 36">
              <a:extLst>
                <a:ext uri="{FF2B5EF4-FFF2-40B4-BE49-F238E27FC236}">
                  <a16:creationId xmlns:a16="http://schemas.microsoft.com/office/drawing/2014/main" id="{748FD897-2FC9-479A-B62F-3494057E6063}"/>
                </a:ext>
              </a:extLst>
            </p:cNvPr>
            <p:cNvSpPr/>
            <p:nvPr/>
          </p:nvSpPr>
          <p:spPr>
            <a:xfrm>
              <a:off x="6644172" y="4270432"/>
              <a:ext cx="720080" cy="7200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22EA136-CFD0-4400-9DDE-8D184450DAB7}"/>
                    </a:ext>
                  </a:extLst>
                </p:cNvPr>
                <p:cNvSpPr txBox="1"/>
                <p:nvPr/>
              </p:nvSpPr>
              <p:spPr>
                <a:xfrm>
                  <a:off x="6644172" y="4383657"/>
                  <a:ext cx="772071"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𝑔</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𝑎</m:t>
                        </m:r>
                        <m:r>
                          <a:rPr lang="en-US" sz="2600" b="0" i="1" smtClean="0">
                            <a:latin typeface="Cambria Math" panose="02040503050406030204" pitchFamily="18" charset="0"/>
                            <a:ea typeface="Cambria Math" panose="02040503050406030204" pitchFamily="18" charset="0"/>
                          </a:rPr>
                          <m:t>)</m:t>
                        </m:r>
                      </m:oMath>
                    </m:oMathPara>
                  </a14:m>
                  <a:endParaRPr lang="en-IN" sz="26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644172" y="4383657"/>
                  <a:ext cx="772071" cy="400110"/>
                </a:xfrm>
                <a:prstGeom prst="rect">
                  <a:avLst/>
                </a:prstGeom>
                <a:blipFill rotWithShape="0">
                  <a:blip r:embed="rId13"/>
                  <a:stretch>
                    <a:fillRect/>
                  </a:stretch>
                </a:blipFill>
              </p:spPr>
              <p:txBody>
                <a:bodyPr/>
                <a:lstStyle/>
                <a:p>
                  <a:r>
                    <a:rPr lang="en-IN">
                      <a:noFill/>
                    </a:rPr>
                    <a:t> </a:t>
                  </a:r>
                </a:p>
              </p:txBody>
            </p:sp>
          </mc:Fallback>
        </mc:AlternateContent>
      </p:grpSp>
      <p:cxnSp>
        <p:nvCxnSpPr>
          <p:cNvPr id="39" name="Straight Arrow Connector 38">
            <a:extLst>
              <a:ext uri="{FF2B5EF4-FFF2-40B4-BE49-F238E27FC236}">
                <a16:creationId xmlns:a16="http://schemas.microsoft.com/office/drawing/2014/main" id="{B680D24C-CE78-4558-9C36-18143DF430F4}"/>
              </a:ext>
            </a:extLst>
          </p:cNvPr>
          <p:cNvCxnSpPr/>
          <p:nvPr/>
        </p:nvCxnSpPr>
        <p:spPr>
          <a:xfrm>
            <a:off x="4209716" y="2546706"/>
            <a:ext cx="622884" cy="248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E89E7D9-2D04-4452-91A6-D67DAD5CE866}"/>
                  </a:ext>
                </a:extLst>
              </p:cNvPr>
              <p:cNvSpPr txBox="1"/>
              <p:nvPr/>
            </p:nvSpPr>
            <p:spPr>
              <a:xfrm>
                <a:off x="4800642" y="2233181"/>
                <a:ext cx="35003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𝑦</m:t>
                      </m:r>
                    </m:oMath>
                  </m:oMathPara>
                </a14:m>
                <a:endParaRPr lang="en-IN" sz="3200" dirty="0"/>
              </a:p>
            </p:txBody>
          </p:sp>
        </mc:Choice>
        <mc:Fallback xmlns="">
          <p:sp>
            <p:nvSpPr>
              <p:cNvPr id="40" name="TextBox 39">
                <a:extLst>
                  <a:ext uri="{FF2B5EF4-FFF2-40B4-BE49-F238E27FC236}">
                    <a16:creationId xmlns:a16="http://schemas.microsoft.com/office/drawing/2014/main" id="{7E89E7D9-2D04-4452-91A6-D67DAD5CE866}"/>
                  </a:ext>
                </a:extLst>
              </p:cNvPr>
              <p:cNvSpPr txBox="1">
                <a:spLocks noRot="1" noChangeAspect="1" noMove="1" noResize="1" noEditPoints="1" noAdjustHandles="1" noChangeArrowheads="1" noChangeShapeType="1" noTextEdit="1"/>
              </p:cNvSpPr>
              <p:nvPr/>
            </p:nvSpPr>
            <p:spPr>
              <a:xfrm>
                <a:off x="4800642" y="2233181"/>
                <a:ext cx="350032" cy="492443"/>
              </a:xfrm>
              <a:prstGeom prst="rect">
                <a:avLst/>
              </a:prstGeom>
              <a:blipFill>
                <a:blip r:embed="rId14"/>
                <a:stretch>
                  <a:fillRect/>
                </a:stretch>
              </a:blipFill>
            </p:spPr>
            <p:txBody>
              <a:bodyPr/>
              <a:lstStyle/>
              <a:p>
                <a:r>
                  <a:rPr lang="en-IN">
                    <a:noFill/>
                  </a:rPr>
                  <a:t> </a:t>
                </a:r>
              </a:p>
            </p:txBody>
          </p:sp>
        </mc:Fallback>
      </mc:AlternateContent>
      <p:grpSp>
        <p:nvGrpSpPr>
          <p:cNvPr id="56" name="Group 55">
            <a:extLst>
              <a:ext uri="{FF2B5EF4-FFF2-40B4-BE49-F238E27FC236}">
                <a16:creationId xmlns:a16="http://schemas.microsoft.com/office/drawing/2014/main" id="{BDA0AA32-8F73-447A-8335-992E0A6B4806}"/>
              </a:ext>
            </a:extLst>
          </p:cNvPr>
          <p:cNvGrpSpPr/>
          <p:nvPr/>
        </p:nvGrpSpPr>
        <p:grpSpPr>
          <a:xfrm>
            <a:off x="6853800" y="3669160"/>
            <a:ext cx="3965783" cy="1186087"/>
            <a:chOff x="7928429" y="2233181"/>
            <a:chExt cx="3965783" cy="1186087"/>
          </a:xfrm>
        </p:grpSpPr>
        <p:grpSp>
          <p:nvGrpSpPr>
            <p:cNvPr id="7" name="Group 6">
              <a:extLst>
                <a:ext uri="{FF2B5EF4-FFF2-40B4-BE49-F238E27FC236}">
                  <a16:creationId xmlns:a16="http://schemas.microsoft.com/office/drawing/2014/main" id="{497FEC0A-1581-4D4D-A7C4-25DE8FFBF857}"/>
                </a:ext>
              </a:extLst>
            </p:cNvPr>
            <p:cNvGrpSpPr/>
            <p:nvPr/>
          </p:nvGrpSpPr>
          <p:grpSpPr>
            <a:xfrm>
              <a:off x="7928429" y="2453906"/>
              <a:ext cx="1947731" cy="849581"/>
              <a:chOff x="7318794" y="2445623"/>
              <a:chExt cx="1947731" cy="849581"/>
            </a:xfrm>
          </p:grpSpPr>
          <p:sp>
            <p:nvSpPr>
              <p:cNvPr id="2" name="Oval 1">
                <a:extLst>
                  <a:ext uri="{FF2B5EF4-FFF2-40B4-BE49-F238E27FC236}">
                    <a16:creationId xmlns:a16="http://schemas.microsoft.com/office/drawing/2014/main" id="{27B1AC6D-E9CD-4BFD-A3A6-588E17B0919C}"/>
                  </a:ext>
                </a:extLst>
              </p:cNvPr>
              <p:cNvSpPr/>
              <p:nvPr/>
            </p:nvSpPr>
            <p:spPr>
              <a:xfrm>
                <a:off x="8061434" y="2702490"/>
                <a:ext cx="462456" cy="2601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sp>
            <p:nvSpPr>
              <p:cNvPr id="41" name="Oval 40">
                <a:extLst>
                  <a:ext uri="{FF2B5EF4-FFF2-40B4-BE49-F238E27FC236}">
                    <a16:creationId xmlns:a16="http://schemas.microsoft.com/office/drawing/2014/main" id="{61A766D3-1DC0-4B24-B6BC-463D97EFCC9A}"/>
                  </a:ext>
                </a:extLst>
              </p:cNvPr>
              <p:cNvSpPr/>
              <p:nvPr/>
            </p:nvSpPr>
            <p:spPr>
              <a:xfrm>
                <a:off x="7874881" y="2652216"/>
                <a:ext cx="835561" cy="3607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sp>
            <p:nvSpPr>
              <p:cNvPr id="42" name="Oval 41">
                <a:extLst>
                  <a:ext uri="{FF2B5EF4-FFF2-40B4-BE49-F238E27FC236}">
                    <a16:creationId xmlns:a16="http://schemas.microsoft.com/office/drawing/2014/main" id="{036DDB0C-E694-46AA-82A4-619513007D78}"/>
                  </a:ext>
                </a:extLst>
              </p:cNvPr>
              <p:cNvSpPr/>
              <p:nvPr/>
            </p:nvSpPr>
            <p:spPr>
              <a:xfrm>
                <a:off x="7695726" y="2554418"/>
                <a:ext cx="1201975" cy="5966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sp>
            <p:nvSpPr>
              <p:cNvPr id="43" name="Oval 42">
                <a:extLst>
                  <a:ext uri="{FF2B5EF4-FFF2-40B4-BE49-F238E27FC236}">
                    <a16:creationId xmlns:a16="http://schemas.microsoft.com/office/drawing/2014/main" id="{74CFAB1B-B811-4A87-95CD-45FD9974C2B3}"/>
                  </a:ext>
                </a:extLst>
              </p:cNvPr>
              <p:cNvSpPr/>
              <p:nvPr/>
            </p:nvSpPr>
            <p:spPr>
              <a:xfrm>
                <a:off x="7534533" y="2479936"/>
                <a:ext cx="1516255" cy="7645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sp>
            <p:nvSpPr>
              <p:cNvPr id="44" name="Oval 43">
                <a:extLst>
                  <a:ext uri="{FF2B5EF4-FFF2-40B4-BE49-F238E27FC236}">
                    <a16:creationId xmlns:a16="http://schemas.microsoft.com/office/drawing/2014/main" id="{CA04A9F1-E9BB-402A-A352-979CAD688666}"/>
                  </a:ext>
                </a:extLst>
              </p:cNvPr>
              <p:cNvSpPr/>
              <p:nvPr/>
            </p:nvSpPr>
            <p:spPr>
              <a:xfrm>
                <a:off x="7318794" y="2445623"/>
                <a:ext cx="1947731" cy="8495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grpSp>
        <p:grpSp>
          <p:nvGrpSpPr>
            <p:cNvPr id="53" name="Group 52">
              <a:extLst>
                <a:ext uri="{FF2B5EF4-FFF2-40B4-BE49-F238E27FC236}">
                  <a16:creationId xmlns:a16="http://schemas.microsoft.com/office/drawing/2014/main" id="{EC54CF7C-724C-4D8B-B0EB-A58E7431EEDA}"/>
                </a:ext>
              </a:extLst>
            </p:cNvPr>
            <p:cNvGrpSpPr/>
            <p:nvPr/>
          </p:nvGrpSpPr>
          <p:grpSpPr>
            <a:xfrm>
              <a:off x="10664836" y="2233181"/>
              <a:ext cx="1229376" cy="1186087"/>
              <a:chOff x="10540043" y="2221892"/>
              <a:chExt cx="1229376" cy="1186087"/>
            </a:xfrm>
          </p:grpSpPr>
          <p:grpSp>
            <p:nvGrpSpPr>
              <p:cNvPr id="52" name="Group 51">
                <a:extLst>
                  <a:ext uri="{FF2B5EF4-FFF2-40B4-BE49-F238E27FC236}">
                    <a16:creationId xmlns:a16="http://schemas.microsoft.com/office/drawing/2014/main" id="{BB4872E2-2B68-4785-8E9E-C6BBAD3ACB73}"/>
                  </a:ext>
                </a:extLst>
              </p:cNvPr>
              <p:cNvGrpSpPr/>
              <p:nvPr/>
            </p:nvGrpSpPr>
            <p:grpSpPr>
              <a:xfrm>
                <a:off x="10608079" y="2272196"/>
                <a:ext cx="1089937" cy="1065462"/>
                <a:chOff x="10608079" y="2279458"/>
                <a:chExt cx="1089937" cy="1065462"/>
              </a:xfrm>
            </p:grpSpPr>
            <p:sp>
              <p:nvSpPr>
                <p:cNvPr id="45" name="Oval 44">
                  <a:extLst>
                    <a:ext uri="{FF2B5EF4-FFF2-40B4-BE49-F238E27FC236}">
                      <a16:creationId xmlns:a16="http://schemas.microsoft.com/office/drawing/2014/main" id="{E7735A45-6E7C-486C-BFD3-99D60039F0E5}"/>
                    </a:ext>
                  </a:extLst>
                </p:cNvPr>
                <p:cNvSpPr/>
                <p:nvPr/>
              </p:nvSpPr>
              <p:spPr>
                <a:xfrm>
                  <a:off x="10994711" y="2654934"/>
                  <a:ext cx="315219" cy="3079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sp>
              <p:nvSpPr>
                <p:cNvPr id="46" name="Oval 45">
                  <a:extLst>
                    <a:ext uri="{FF2B5EF4-FFF2-40B4-BE49-F238E27FC236}">
                      <a16:creationId xmlns:a16="http://schemas.microsoft.com/office/drawing/2014/main" id="{8F2FAF29-DA31-42E3-8E4B-D21749EB6F9D}"/>
                    </a:ext>
                  </a:extLst>
                </p:cNvPr>
                <p:cNvSpPr/>
                <p:nvPr/>
              </p:nvSpPr>
              <p:spPr>
                <a:xfrm>
                  <a:off x="10929420" y="2587713"/>
                  <a:ext cx="445799" cy="4371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sp>
              <p:nvSpPr>
                <p:cNvPr id="47" name="Oval 46">
                  <a:extLst>
                    <a:ext uri="{FF2B5EF4-FFF2-40B4-BE49-F238E27FC236}">
                      <a16:creationId xmlns:a16="http://schemas.microsoft.com/office/drawing/2014/main" id="{362DA0E5-C39E-4055-94C6-5D0628C00C8C}"/>
                    </a:ext>
                  </a:extLst>
                </p:cNvPr>
                <p:cNvSpPr/>
                <p:nvPr/>
              </p:nvSpPr>
              <p:spPr>
                <a:xfrm>
                  <a:off x="10833558" y="2517374"/>
                  <a:ext cx="642823" cy="577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sp>
              <p:nvSpPr>
                <p:cNvPr id="48" name="Oval 47">
                  <a:extLst>
                    <a:ext uri="{FF2B5EF4-FFF2-40B4-BE49-F238E27FC236}">
                      <a16:creationId xmlns:a16="http://schemas.microsoft.com/office/drawing/2014/main" id="{51A28369-D21D-420F-9A91-0BD4A0CCA9EA}"/>
                    </a:ext>
                  </a:extLst>
                </p:cNvPr>
                <p:cNvSpPr/>
                <p:nvPr/>
              </p:nvSpPr>
              <p:spPr>
                <a:xfrm>
                  <a:off x="10786614" y="2465647"/>
                  <a:ext cx="742318" cy="6888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sp>
              <p:nvSpPr>
                <p:cNvPr id="49" name="Oval 48">
                  <a:extLst>
                    <a:ext uri="{FF2B5EF4-FFF2-40B4-BE49-F238E27FC236}">
                      <a16:creationId xmlns:a16="http://schemas.microsoft.com/office/drawing/2014/main" id="{74133549-0DF9-42F8-8DF8-FF5819EF95C9}"/>
                    </a:ext>
                  </a:extLst>
                </p:cNvPr>
                <p:cNvSpPr/>
                <p:nvPr/>
              </p:nvSpPr>
              <p:spPr>
                <a:xfrm>
                  <a:off x="10714913" y="2398637"/>
                  <a:ext cx="874812" cy="8152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sp>
              <p:nvSpPr>
                <p:cNvPr id="50" name="Oval 49">
                  <a:extLst>
                    <a:ext uri="{FF2B5EF4-FFF2-40B4-BE49-F238E27FC236}">
                      <a16:creationId xmlns:a16="http://schemas.microsoft.com/office/drawing/2014/main" id="{E35E170F-EA13-43A3-AE48-C534EA8A4811}"/>
                    </a:ext>
                  </a:extLst>
                </p:cNvPr>
                <p:cNvSpPr/>
                <p:nvPr/>
              </p:nvSpPr>
              <p:spPr>
                <a:xfrm>
                  <a:off x="10608079" y="2279458"/>
                  <a:ext cx="1089937" cy="10654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grpSp>
          <p:sp>
            <p:nvSpPr>
              <p:cNvPr id="51" name="Oval 50">
                <a:extLst>
                  <a:ext uri="{FF2B5EF4-FFF2-40B4-BE49-F238E27FC236}">
                    <a16:creationId xmlns:a16="http://schemas.microsoft.com/office/drawing/2014/main" id="{BCFF5B6D-0775-4CE4-B7A9-AFCE360AF37E}"/>
                  </a:ext>
                </a:extLst>
              </p:cNvPr>
              <p:cNvSpPr/>
              <p:nvPr/>
            </p:nvSpPr>
            <p:spPr>
              <a:xfrm>
                <a:off x="10540043" y="2221892"/>
                <a:ext cx="1229376" cy="1186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grpSp>
        <p:sp>
          <p:nvSpPr>
            <p:cNvPr id="54" name="Arrow: Right 53">
              <a:extLst>
                <a:ext uri="{FF2B5EF4-FFF2-40B4-BE49-F238E27FC236}">
                  <a16:creationId xmlns:a16="http://schemas.microsoft.com/office/drawing/2014/main" id="{A5B0C422-037F-46ED-91FF-3E88598335AF}"/>
                </a:ext>
              </a:extLst>
            </p:cNvPr>
            <p:cNvSpPr/>
            <p:nvPr/>
          </p:nvSpPr>
          <p:spPr>
            <a:xfrm>
              <a:off x="10091897" y="2617784"/>
              <a:ext cx="380189" cy="390323"/>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ffectLst>
                  <a:outerShdw blurRad="38100" dist="38100" dir="2700000" algn="tl">
                    <a:srgbClr val="000000">
                      <a:alpha val="43137"/>
                    </a:srgbClr>
                  </a:outerShdw>
                </a:effectLst>
              </a:endParaRPr>
            </a:p>
          </p:txBody>
        </p: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041C038-BFA5-413F-83D9-FD986497E554}"/>
                  </a:ext>
                </a:extLst>
              </p:cNvPr>
              <p:cNvSpPr txBox="1"/>
              <p:nvPr/>
            </p:nvSpPr>
            <p:spPr>
              <a:xfrm>
                <a:off x="6195385" y="1514832"/>
                <a:ext cx="2027899"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ea typeface="Cambria Math" panose="02040503050406030204" pitchFamily="18" charset="0"/>
                        </a:rPr>
                        <m:t>𝜇</m:t>
                      </m:r>
                      <m:r>
                        <a:rPr lang="en-IN" sz="2400" i="1">
                          <a:latin typeface="Cambria Math" panose="02040503050406030204" pitchFamily="18" charset="0"/>
                        </a:rPr>
                        <m:t>=</m:t>
                      </m:r>
                      <m:f>
                        <m:fPr>
                          <m:ctrlPr>
                            <a:rPr lang="en-IN"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𝑚</m:t>
                          </m:r>
                        </m:den>
                      </m:f>
                      <m:nary>
                        <m:naryPr>
                          <m:chr m:val="∑"/>
                          <m:ctrlPr>
                            <a:rPr lang="en-IN"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𝑚</m:t>
                          </m:r>
                        </m:sup>
                        <m:e>
                          <m:sSup>
                            <m:sSupPr>
                              <m:ctrlPr>
                                <a:rPr lang="en-IN"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p>
                        </m:e>
                      </m:nary>
                    </m:oMath>
                  </m:oMathPara>
                </a14:m>
                <a:endParaRPr lang="en-IN" sz="2400" dirty="0"/>
              </a:p>
            </p:txBody>
          </p:sp>
        </mc:Choice>
        <mc:Fallback xmlns="">
          <p:sp>
            <p:nvSpPr>
              <p:cNvPr id="55" name="TextBox 54">
                <a:extLst>
                  <a:ext uri="{FF2B5EF4-FFF2-40B4-BE49-F238E27FC236}">
                    <a16:creationId xmlns:a16="http://schemas.microsoft.com/office/drawing/2014/main" id="{A041C038-BFA5-413F-83D9-FD986497E554}"/>
                  </a:ext>
                </a:extLst>
              </p:cNvPr>
              <p:cNvSpPr txBox="1">
                <a:spLocks noRot="1" noChangeAspect="1" noMove="1" noResize="1" noEditPoints="1" noAdjustHandles="1" noChangeArrowheads="1" noChangeShapeType="1" noTextEdit="1"/>
              </p:cNvSpPr>
              <p:nvPr/>
            </p:nvSpPr>
            <p:spPr>
              <a:xfrm>
                <a:off x="6195385" y="1514832"/>
                <a:ext cx="2027899" cy="1008225"/>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7394194-3760-44A5-B4BE-E1338E152637}"/>
                  </a:ext>
                </a:extLst>
              </p:cNvPr>
              <p:cNvSpPr txBox="1"/>
              <p:nvPr/>
            </p:nvSpPr>
            <p:spPr>
              <a:xfrm>
                <a:off x="6332722" y="2593355"/>
                <a:ext cx="2027899" cy="369332"/>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oMath>
                </a14:m>
                <a:r>
                  <a:rPr lang="en-IN" sz="2400" dirty="0"/>
                  <a:t> </a:t>
                </a:r>
                <a:r>
                  <a:rPr lang="en-IN" sz="2400" i="1" dirty="0"/>
                  <a:t>X</a:t>
                </a:r>
                <a:r>
                  <a:rPr lang="en-IN" sz="2400" dirty="0"/>
                  <a:t> - </a:t>
                </a:r>
                <a14:m>
                  <m:oMath xmlns:m="http://schemas.openxmlformats.org/officeDocument/2006/math">
                    <m:r>
                      <a:rPr lang="en-IN" sz="2400" i="1">
                        <a:latin typeface="Cambria Math" panose="02040503050406030204" pitchFamily="18" charset="0"/>
                        <a:ea typeface="Cambria Math" panose="02040503050406030204" pitchFamily="18" charset="0"/>
                      </a:rPr>
                      <m:t>𝜇</m:t>
                    </m:r>
                  </m:oMath>
                </a14:m>
                <a:r>
                  <a:rPr lang="en-IN" sz="2400" dirty="0"/>
                  <a:t> </a:t>
                </a:r>
              </a:p>
            </p:txBody>
          </p:sp>
        </mc:Choice>
        <mc:Fallback xmlns="">
          <p:sp>
            <p:nvSpPr>
              <p:cNvPr id="58" name="TextBox 57">
                <a:extLst>
                  <a:ext uri="{FF2B5EF4-FFF2-40B4-BE49-F238E27FC236}">
                    <a16:creationId xmlns:a16="http://schemas.microsoft.com/office/drawing/2014/main" id="{B7394194-3760-44A5-B4BE-E1338E152637}"/>
                  </a:ext>
                </a:extLst>
              </p:cNvPr>
              <p:cNvSpPr txBox="1">
                <a:spLocks noRot="1" noChangeAspect="1" noMove="1" noResize="1" noEditPoints="1" noAdjustHandles="1" noChangeArrowheads="1" noChangeShapeType="1" noTextEdit="1"/>
              </p:cNvSpPr>
              <p:nvPr/>
            </p:nvSpPr>
            <p:spPr>
              <a:xfrm>
                <a:off x="6332722" y="2593355"/>
                <a:ext cx="2027899" cy="369332"/>
              </a:xfrm>
              <a:prstGeom prst="rect">
                <a:avLst/>
              </a:prstGeom>
              <a:blipFill>
                <a:blip r:embed="rId16"/>
                <a:stretch>
                  <a:fillRect l="-5422" t="-24590" b="-491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66D9C7A-FF00-44EE-BC8A-30FD9E93E30D}"/>
                  </a:ext>
                </a:extLst>
              </p:cNvPr>
              <p:cNvSpPr txBox="1"/>
              <p:nvPr/>
            </p:nvSpPr>
            <p:spPr>
              <a:xfrm>
                <a:off x="6332722" y="3115087"/>
                <a:ext cx="5007940" cy="610680"/>
              </a:xfrm>
              <a:prstGeom prst="rect">
                <a:avLst/>
              </a:prstGeom>
              <a:noFill/>
            </p:spPr>
            <p:txBody>
              <a:bodyPr wrap="square" lIns="0" tIns="0" rIns="0" bIns="0" rtlCol="0">
                <a:spAutoFit/>
              </a:bodyPr>
              <a:lstStyle/>
              <a:p>
                <a14:m>
                  <m:oMath xmlns:m="http://schemas.openxmlformats.org/officeDocument/2006/math">
                    <m:sSup>
                      <m:sSupPr>
                        <m:ctrlPr>
                          <a:rPr lang="en-IN" sz="2800" i="1" smtClean="0">
                            <a:latin typeface="Cambria Math" panose="02040503050406030204" pitchFamily="18" charset="0"/>
                            <a:ea typeface="Cambria Math" panose="02040503050406030204" pitchFamily="18" charset="0"/>
                          </a:rPr>
                        </m:ctrlPr>
                      </m:sSupPr>
                      <m:e>
                        <m:r>
                          <a:rPr lang="en-IN" sz="280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r>
                      <a:rPr lang="en-IN" sz="2800" i="1">
                        <a:latin typeface="Cambria Math" panose="02040503050406030204" pitchFamily="18" charset="0"/>
                      </a:rPr>
                      <m:t>=</m:t>
                    </m:r>
                    <m:f>
                      <m:fPr>
                        <m:ctrlPr>
                          <a:rPr lang="en-IN"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IN"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sSup>
                          <m:sSupPr>
                            <m:ctrlPr>
                              <a:rPr lang="en-IN" sz="2800" i="1">
                                <a:latin typeface="Cambria Math" panose="02040503050406030204" pitchFamily="18" charset="0"/>
                              </a:rPr>
                            </m:ctrlPr>
                          </m:sSupPr>
                          <m:e>
                            <m:r>
                              <a:rPr lang="en-US" sz="2800" i="1">
                                <a:latin typeface="Cambria Math" panose="02040503050406030204" pitchFamily="18" charset="0"/>
                              </a:rPr>
                              <m:t>𝑥</m:t>
                            </m:r>
                          </m:e>
                          <m:sup>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sup>
                        </m:sSup>
                      </m:e>
                    </m:nary>
                  </m:oMath>
                </a14:m>
                <a:r>
                  <a:rPr lang="en-IN" sz="2800" dirty="0"/>
                  <a:t> (elementwise)</a:t>
                </a:r>
              </a:p>
            </p:txBody>
          </p:sp>
        </mc:Choice>
        <mc:Fallback xmlns="">
          <p:sp>
            <p:nvSpPr>
              <p:cNvPr id="59" name="TextBox 58">
                <a:extLst>
                  <a:ext uri="{FF2B5EF4-FFF2-40B4-BE49-F238E27FC236}">
                    <a16:creationId xmlns:a16="http://schemas.microsoft.com/office/drawing/2014/main" id="{366D9C7A-FF00-44EE-BC8A-30FD9E93E30D}"/>
                  </a:ext>
                </a:extLst>
              </p:cNvPr>
              <p:cNvSpPr txBox="1">
                <a:spLocks noRot="1" noChangeAspect="1" noMove="1" noResize="1" noEditPoints="1" noAdjustHandles="1" noChangeArrowheads="1" noChangeShapeType="1" noTextEdit="1"/>
              </p:cNvSpPr>
              <p:nvPr/>
            </p:nvSpPr>
            <p:spPr>
              <a:xfrm>
                <a:off x="6332722" y="3115087"/>
                <a:ext cx="5007940" cy="610680"/>
              </a:xfrm>
              <a:prstGeom prst="rect">
                <a:avLst/>
              </a:prstGeom>
              <a:blipFill>
                <a:blip r:embed="rId17"/>
                <a:stretch>
                  <a:fillRect t="-2000" b="-2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72D52616-DF5D-43F6-BF84-9E44598CEB3B}"/>
                  </a:ext>
                </a:extLst>
              </p:cNvPr>
              <p:cNvSpPr/>
              <p:nvPr/>
            </p:nvSpPr>
            <p:spPr>
              <a:xfrm>
                <a:off x="6711432" y="4912345"/>
                <a:ext cx="5380510" cy="861646"/>
              </a:xfrm>
              <a:prstGeom prst="rect">
                <a:avLst/>
              </a:prstGeom>
            </p:spPr>
            <p:txBody>
              <a:bodyPr wrap="square">
                <a:spAutoFit/>
              </a:bodyPr>
              <a:lstStyle/>
              <a:p>
                <a:r>
                  <a:rPr lang="en-IN" sz="2400" dirty="0"/>
                  <a:t>Can we normalize </a:t>
                </a:r>
                <a14:m>
                  <m:oMath xmlns:m="http://schemas.openxmlformats.org/officeDocument/2006/math">
                    <m:sSup>
                      <m:sSupPr>
                        <m:ctrlPr>
                          <a:rPr lang="pt-BR" sz="2400" i="1" smtClean="0">
                            <a:latin typeface="Cambria Math" panose="02040503050406030204" pitchFamily="18" charset="0"/>
                          </a:rPr>
                        </m:ctrlPr>
                      </m:sSupPr>
                      <m:e>
                        <m:r>
                          <a:rPr lang="en-US" sz="2400" b="0" i="1" smtClean="0">
                            <a:latin typeface="Cambria Math" panose="02040503050406030204" pitchFamily="18" charset="0"/>
                          </a:rPr>
                          <m:t>h</m:t>
                        </m:r>
                      </m:e>
                      <m:sup>
                        <m:r>
                          <a:rPr lang="en-US" sz="2400" b="0" i="1" smtClean="0">
                            <a:latin typeface="Cambria Math" panose="02040503050406030204" pitchFamily="18" charset="0"/>
                          </a:rPr>
                          <m:t>(</m:t>
                        </m:r>
                        <m:r>
                          <a:rPr lang="pt-BR" sz="2400" i="1" smtClean="0">
                            <a:latin typeface="Cambria Math" panose="02040503050406030204" pitchFamily="18" charset="0"/>
                          </a:rPr>
                          <m:t>2</m:t>
                        </m:r>
                        <m:r>
                          <a:rPr lang="en-US" sz="2400" b="0" i="1" smtClean="0">
                            <a:latin typeface="Cambria Math" panose="02040503050406030204" pitchFamily="18" charset="0"/>
                          </a:rPr>
                          <m:t>)</m:t>
                        </m:r>
                      </m:sup>
                    </m:sSup>
                  </m:oMath>
                </a14:m>
                <a:r>
                  <a:rPr lang="en-IN" sz="2400" dirty="0"/>
                  <a:t>so as to train </a:t>
                </a:r>
                <a14:m>
                  <m:oMath xmlns:m="http://schemas.openxmlformats.org/officeDocument/2006/math">
                    <m:sSup>
                      <m:sSupPr>
                        <m:ctrlPr>
                          <a:rPr lang="pt-BR" sz="2400" i="1">
                            <a:latin typeface="Cambria Math" panose="02040503050406030204" pitchFamily="18" charset="0"/>
                          </a:rPr>
                        </m:ctrlPr>
                      </m:sSupPr>
                      <m:e>
                        <m:r>
                          <a:rPr lang="en-US" sz="2400" b="0" i="1" smtClean="0">
                            <a:latin typeface="Cambria Math" panose="02040503050406030204" pitchFamily="18" charset="0"/>
                          </a:rPr>
                          <m:t>𝑤</m:t>
                        </m:r>
                      </m:e>
                      <m:sup>
                        <m:r>
                          <a:rPr lang="en-US" sz="2400" i="1">
                            <a:latin typeface="Cambria Math" panose="02040503050406030204" pitchFamily="18" charset="0"/>
                          </a:rPr>
                          <m:t>(</m:t>
                        </m:r>
                        <m:r>
                          <a:rPr lang="en-US" sz="2400" b="0" i="1" smtClean="0">
                            <a:latin typeface="Cambria Math" panose="02040503050406030204" pitchFamily="18" charset="0"/>
                          </a:rPr>
                          <m:t>3</m:t>
                        </m:r>
                        <m:r>
                          <a:rPr lang="en-US" sz="2400" i="1">
                            <a:latin typeface="Cambria Math" panose="02040503050406030204" pitchFamily="18" charset="0"/>
                          </a:rPr>
                          <m:t>)</m:t>
                        </m:r>
                      </m:sup>
                    </m:sSup>
                  </m:oMath>
                </a14:m>
                <a:r>
                  <a:rPr lang="en-IN" sz="2400" dirty="0"/>
                  <a:t>, </a:t>
                </a:r>
                <a14:m>
                  <m:oMath xmlns:m="http://schemas.openxmlformats.org/officeDocument/2006/math">
                    <m:sSup>
                      <m:sSupPr>
                        <m:ctrlPr>
                          <a:rPr lang="pt-BR" sz="2400" i="1" smtClean="0">
                            <a:latin typeface="Cambria Math" panose="02040503050406030204" pitchFamily="18" charset="0"/>
                          </a:rPr>
                        </m:ctrlPr>
                      </m:sSupPr>
                      <m:e>
                        <m:r>
                          <a:rPr lang="en-US" sz="2400" b="0" i="1" smtClean="0">
                            <a:latin typeface="Cambria Math" panose="02040503050406030204" pitchFamily="18" charset="0"/>
                          </a:rPr>
                          <m:t>𝑏</m:t>
                        </m:r>
                      </m:e>
                      <m:sup>
                        <m:r>
                          <a:rPr lang="en-US" sz="2400" i="1">
                            <a:latin typeface="Cambria Math" panose="02040503050406030204" pitchFamily="18" charset="0"/>
                          </a:rPr>
                          <m:t>(</m:t>
                        </m:r>
                        <m:r>
                          <a:rPr lang="en-US" sz="2400" b="0" i="1" smtClean="0">
                            <a:latin typeface="Cambria Math" panose="02040503050406030204" pitchFamily="18" charset="0"/>
                          </a:rPr>
                          <m:t>3</m:t>
                        </m:r>
                        <m:r>
                          <a:rPr lang="en-US" sz="2400" i="1">
                            <a:latin typeface="Cambria Math" panose="02040503050406030204" pitchFamily="18" charset="0"/>
                          </a:rPr>
                          <m:t>)</m:t>
                        </m:r>
                      </m:sup>
                    </m:sSup>
                  </m:oMath>
                </a14:m>
                <a:r>
                  <a:rPr lang="en-IN" sz="2400" dirty="0"/>
                  <a:t> faster ?</a:t>
                </a:r>
              </a:p>
            </p:txBody>
          </p:sp>
        </mc:Choice>
        <mc:Fallback xmlns="">
          <p:sp>
            <p:nvSpPr>
              <p:cNvPr id="60" name="Rectangle 59">
                <a:extLst>
                  <a:ext uri="{FF2B5EF4-FFF2-40B4-BE49-F238E27FC236}">
                    <a16:creationId xmlns:a16="http://schemas.microsoft.com/office/drawing/2014/main" id="{72D52616-DF5D-43F6-BF84-9E44598CEB3B}"/>
                  </a:ext>
                </a:extLst>
              </p:cNvPr>
              <p:cNvSpPr>
                <a:spLocks noRot="1" noChangeAspect="1" noMove="1" noResize="1" noEditPoints="1" noAdjustHandles="1" noChangeArrowheads="1" noChangeShapeType="1" noTextEdit="1"/>
              </p:cNvSpPr>
              <p:nvPr/>
            </p:nvSpPr>
            <p:spPr>
              <a:xfrm>
                <a:off x="6711432" y="4912345"/>
                <a:ext cx="5380510" cy="861646"/>
              </a:xfrm>
              <a:prstGeom prst="rect">
                <a:avLst/>
              </a:prstGeom>
              <a:blipFill>
                <a:blip r:embed="rId18"/>
                <a:stretch>
                  <a:fillRect l="-1812" t="-3546" r="-340" b="-1560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F57FA652-E1BF-4D9D-95F0-3A5BF94F24ED}"/>
                  </a:ext>
                </a:extLst>
              </p:cNvPr>
              <p:cNvSpPr/>
              <p:nvPr/>
            </p:nvSpPr>
            <p:spPr>
              <a:xfrm>
                <a:off x="6754082" y="5866196"/>
                <a:ext cx="2143275" cy="476990"/>
              </a:xfrm>
              <a:prstGeom prst="rect">
                <a:avLst/>
              </a:prstGeom>
            </p:spPr>
            <p:txBody>
              <a:bodyPr wrap="square">
                <a:spAutoFit/>
              </a:bodyPr>
              <a:lstStyle/>
              <a:p>
                <a:r>
                  <a:rPr lang="en-IN" sz="2400" dirty="0"/>
                  <a:t>Normalize </a:t>
                </a:r>
                <a14:m>
                  <m:oMath xmlns:m="http://schemas.openxmlformats.org/officeDocument/2006/math">
                    <m:sSup>
                      <m:sSupPr>
                        <m:ctrlPr>
                          <a:rPr lang="pt-BR" sz="240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m:t>
                        </m:r>
                        <m:r>
                          <a:rPr lang="pt-BR" sz="2400" i="1" smtClean="0">
                            <a:latin typeface="Cambria Math" panose="02040503050406030204" pitchFamily="18" charset="0"/>
                          </a:rPr>
                          <m:t>2</m:t>
                        </m:r>
                        <m:r>
                          <a:rPr lang="en-US" sz="2400" b="0" i="1" smtClean="0">
                            <a:latin typeface="Cambria Math" panose="02040503050406030204" pitchFamily="18" charset="0"/>
                          </a:rPr>
                          <m:t>)</m:t>
                        </m:r>
                      </m:sup>
                    </m:sSup>
                  </m:oMath>
                </a14:m>
                <a:endParaRPr lang="en-IN" sz="2400" dirty="0"/>
              </a:p>
            </p:txBody>
          </p:sp>
        </mc:Choice>
        <mc:Fallback xmlns="">
          <p:sp>
            <p:nvSpPr>
              <p:cNvPr id="62" name="Rectangle 61">
                <a:extLst>
                  <a:ext uri="{FF2B5EF4-FFF2-40B4-BE49-F238E27FC236}">
                    <a16:creationId xmlns:a16="http://schemas.microsoft.com/office/drawing/2014/main" id="{F57FA652-E1BF-4D9D-95F0-3A5BF94F24ED}"/>
                  </a:ext>
                </a:extLst>
              </p:cNvPr>
              <p:cNvSpPr>
                <a:spLocks noRot="1" noChangeAspect="1" noMove="1" noResize="1" noEditPoints="1" noAdjustHandles="1" noChangeArrowheads="1" noChangeShapeType="1" noTextEdit="1"/>
              </p:cNvSpPr>
              <p:nvPr/>
            </p:nvSpPr>
            <p:spPr>
              <a:xfrm>
                <a:off x="6754082" y="5866196"/>
                <a:ext cx="2143275" cy="476990"/>
              </a:xfrm>
              <a:prstGeom prst="rect">
                <a:avLst/>
              </a:prstGeom>
              <a:blipFill>
                <a:blip r:embed="rId19"/>
                <a:stretch>
                  <a:fillRect l="-4545" t="-6329" b="-27848"/>
                </a:stretch>
              </a:blipFill>
            </p:spPr>
            <p:txBody>
              <a:bodyPr/>
              <a:lstStyle/>
              <a:p>
                <a:r>
                  <a:rPr lang="en-IN">
                    <a:noFill/>
                  </a:rPr>
                  <a:t> </a:t>
                </a:r>
              </a:p>
            </p:txBody>
          </p:sp>
        </mc:Fallback>
      </mc:AlternateContent>
      <p:grpSp>
        <p:nvGrpSpPr>
          <p:cNvPr id="3" name="Group 2"/>
          <p:cNvGrpSpPr/>
          <p:nvPr/>
        </p:nvGrpSpPr>
        <p:grpSpPr>
          <a:xfrm>
            <a:off x="297891" y="4552192"/>
            <a:ext cx="6097293" cy="2209681"/>
            <a:chOff x="297891" y="4552192"/>
            <a:chExt cx="6097293" cy="2209681"/>
          </a:xfrm>
        </p:grpSpPr>
        <mc:AlternateContent xmlns:mc="http://schemas.openxmlformats.org/markup-compatibility/2006" xmlns:a14="http://schemas.microsoft.com/office/drawing/2010/main">
          <mc:Choice Requires="a14">
            <p:sp>
              <p:nvSpPr>
                <p:cNvPr id="1027" name="TextBox 1026">
                  <a:extLst>
                    <a:ext uri="{FF2B5EF4-FFF2-40B4-BE49-F238E27FC236}">
                      <a16:creationId xmlns:a16="http://schemas.microsoft.com/office/drawing/2014/main" id="{7B22E7A0-4562-4E60-BBB5-0B3A8157814A}"/>
                    </a:ext>
                  </a:extLst>
                </p:cNvPr>
                <p:cNvSpPr txBox="1"/>
                <p:nvPr/>
              </p:nvSpPr>
              <p:spPr>
                <a:xfrm>
                  <a:off x="1413080" y="4885582"/>
                  <a:ext cx="758636" cy="3843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00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(1)</m:t>
                            </m:r>
                          </m:sup>
                        </m:sSubSup>
                      </m:oMath>
                    </m:oMathPara>
                  </a14:m>
                  <a:endParaRPr lang="en-IN" sz="2000" dirty="0"/>
                </a:p>
              </p:txBody>
            </p:sp>
          </mc:Choice>
          <mc:Fallback xmlns="">
            <p:sp>
              <p:nvSpPr>
                <p:cNvPr id="1027" name="TextBox 1026">
                  <a:extLst>
                    <a:ext uri="{FF2B5EF4-FFF2-40B4-BE49-F238E27FC236}">
                      <a16:creationId xmlns:a16="http://schemas.microsoft.com/office/drawing/2014/main" xmlns:a14="http://schemas.microsoft.com/office/drawing/2010/main" xmlns="" id="{7B22E7A0-4562-4E60-BBB5-0B3A8157814A}"/>
                    </a:ext>
                  </a:extLst>
                </p:cNvPr>
                <p:cNvSpPr txBox="1">
                  <a:spLocks noRot="1" noChangeAspect="1" noMove="1" noResize="1" noEditPoints="1" noAdjustHandles="1" noChangeArrowheads="1" noChangeShapeType="1" noTextEdit="1"/>
                </p:cNvSpPr>
                <p:nvPr/>
              </p:nvSpPr>
              <p:spPr>
                <a:xfrm>
                  <a:off x="1413080" y="4885582"/>
                  <a:ext cx="758636" cy="384336"/>
                </a:xfrm>
                <a:prstGeom prst="rect">
                  <a:avLst/>
                </a:prstGeom>
                <a:blipFill rotWithShape="0">
                  <a:blip r:embed="rId20"/>
                  <a:stretch>
                    <a:fillRect t="-3175"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FD604FF-57D8-480D-8496-949A3CBCCAC9}"/>
                    </a:ext>
                  </a:extLst>
                </p:cNvPr>
                <p:cNvSpPr txBox="1"/>
                <p:nvPr/>
              </p:nvSpPr>
              <p:spPr>
                <a:xfrm>
                  <a:off x="1450607" y="6025143"/>
                  <a:ext cx="758636" cy="3983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00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(1)</m:t>
                            </m:r>
                          </m:sup>
                        </m:sSubSup>
                      </m:oMath>
                    </m:oMathPara>
                  </a14:m>
                  <a:endParaRPr lang="en-IN" sz="2000" dirty="0"/>
                </a:p>
              </p:txBody>
            </p:sp>
          </mc:Choice>
          <mc:Fallback xmlns="">
            <p:sp>
              <p:nvSpPr>
                <p:cNvPr id="77" name="TextBox 76">
                  <a:extLst>
                    <a:ext uri="{FF2B5EF4-FFF2-40B4-BE49-F238E27FC236}">
                      <a16:creationId xmlns:a16="http://schemas.microsoft.com/office/drawing/2014/main" xmlns:a14="http://schemas.microsoft.com/office/drawing/2010/main" xmlns="" id="{FFD604FF-57D8-480D-8496-949A3CBCCAC9}"/>
                    </a:ext>
                  </a:extLst>
                </p:cNvPr>
                <p:cNvSpPr txBox="1">
                  <a:spLocks noRot="1" noChangeAspect="1" noMove="1" noResize="1" noEditPoints="1" noAdjustHandles="1" noChangeArrowheads="1" noChangeShapeType="1" noTextEdit="1"/>
                </p:cNvSpPr>
                <p:nvPr/>
              </p:nvSpPr>
              <p:spPr>
                <a:xfrm>
                  <a:off x="1450607" y="6025143"/>
                  <a:ext cx="758636" cy="398314"/>
                </a:xfrm>
                <a:prstGeom prst="rect">
                  <a:avLst/>
                </a:prstGeom>
                <a:blipFill rotWithShape="0">
                  <a:blip r:embed="rId21"/>
                  <a:stretch>
                    <a:fillRect t="-3030"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CDD8C81F-8268-4454-9E98-AAC50C835A2E}"/>
                    </a:ext>
                  </a:extLst>
                </p:cNvPr>
                <p:cNvSpPr txBox="1"/>
                <p:nvPr/>
              </p:nvSpPr>
              <p:spPr>
                <a:xfrm>
                  <a:off x="3131882" y="4807768"/>
                  <a:ext cx="758636" cy="3843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00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oMath>
                    </m:oMathPara>
                  </a14:m>
                  <a:endParaRPr lang="en-IN" sz="2000" dirty="0"/>
                </a:p>
              </p:txBody>
            </p:sp>
          </mc:Choice>
          <mc:Fallback xmlns="">
            <p:sp>
              <p:nvSpPr>
                <p:cNvPr id="78" name="TextBox 77">
                  <a:extLst>
                    <a:ext uri="{FF2B5EF4-FFF2-40B4-BE49-F238E27FC236}">
                      <a16:creationId xmlns:a16="http://schemas.microsoft.com/office/drawing/2014/main" xmlns:a14="http://schemas.microsoft.com/office/drawing/2010/main" xmlns="" id="{CDD8C81F-8268-4454-9E98-AAC50C835A2E}"/>
                    </a:ext>
                  </a:extLst>
                </p:cNvPr>
                <p:cNvSpPr txBox="1">
                  <a:spLocks noRot="1" noChangeAspect="1" noMove="1" noResize="1" noEditPoints="1" noAdjustHandles="1" noChangeArrowheads="1" noChangeShapeType="1" noTextEdit="1"/>
                </p:cNvSpPr>
                <p:nvPr/>
              </p:nvSpPr>
              <p:spPr>
                <a:xfrm>
                  <a:off x="3131882" y="4807768"/>
                  <a:ext cx="758636" cy="384336"/>
                </a:xfrm>
                <a:prstGeom prst="rect">
                  <a:avLst/>
                </a:prstGeom>
                <a:blipFill rotWithShape="0">
                  <a:blip r:embed="rId22"/>
                  <a:stretch>
                    <a:fillRect t="-4762"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D7107547-B16A-43D4-9F35-F9E245F16143}"/>
                    </a:ext>
                  </a:extLst>
                </p:cNvPr>
                <p:cNvSpPr txBox="1"/>
                <p:nvPr/>
              </p:nvSpPr>
              <p:spPr>
                <a:xfrm>
                  <a:off x="3161843" y="5993273"/>
                  <a:ext cx="758636" cy="3983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00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oMath>
                    </m:oMathPara>
                  </a14:m>
                  <a:endParaRPr lang="en-IN" sz="2000" dirty="0"/>
                </a:p>
              </p:txBody>
            </p:sp>
          </mc:Choice>
          <mc:Fallback xmlns="">
            <p:sp>
              <p:nvSpPr>
                <p:cNvPr id="79" name="TextBox 78">
                  <a:extLst>
                    <a:ext uri="{FF2B5EF4-FFF2-40B4-BE49-F238E27FC236}">
                      <a16:creationId xmlns:a16="http://schemas.microsoft.com/office/drawing/2014/main" xmlns:a14="http://schemas.microsoft.com/office/drawing/2010/main" xmlns="" id="{D7107547-B16A-43D4-9F35-F9E245F16143}"/>
                    </a:ext>
                  </a:extLst>
                </p:cNvPr>
                <p:cNvSpPr txBox="1">
                  <a:spLocks noRot="1" noChangeAspect="1" noMove="1" noResize="1" noEditPoints="1" noAdjustHandles="1" noChangeArrowheads="1" noChangeShapeType="1" noTextEdit="1"/>
                </p:cNvSpPr>
                <p:nvPr/>
              </p:nvSpPr>
              <p:spPr>
                <a:xfrm>
                  <a:off x="3161843" y="5993273"/>
                  <a:ext cx="758636" cy="398314"/>
                </a:xfrm>
                <a:prstGeom prst="rect">
                  <a:avLst/>
                </a:prstGeom>
                <a:blipFill rotWithShape="0">
                  <a:blip r:embed="rId23"/>
                  <a:stretch>
                    <a:fillRect t="-4615"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5E0EC685-70CD-4D70-90AC-B232EBB2A060}"/>
                    </a:ext>
                  </a:extLst>
                </p:cNvPr>
                <p:cNvSpPr txBox="1"/>
                <p:nvPr/>
              </p:nvSpPr>
              <p:spPr>
                <a:xfrm>
                  <a:off x="1913776" y="4888466"/>
                  <a:ext cx="758636" cy="3843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000" i="1" smtClean="0">
                                <a:latin typeface="Cambria Math" panose="02040503050406030204" pitchFamily="18" charset="0"/>
                              </a:rPr>
                            </m:ctrlPr>
                          </m:sSubSupPr>
                          <m:e>
                            <m:r>
                              <a:rPr lang="en-US" sz="2000" b="0" i="1" smtClean="0">
                                <a:latin typeface="Cambria Math" panose="02040503050406030204" pitchFamily="18" charset="0"/>
                              </a:rPr>
                              <m:t>h</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(1)</m:t>
                            </m:r>
                          </m:sup>
                        </m:sSubSup>
                      </m:oMath>
                    </m:oMathPara>
                  </a14:m>
                  <a:endParaRPr lang="en-IN" sz="2000" dirty="0"/>
                </a:p>
              </p:txBody>
            </p:sp>
          </mc:Choice>
          <mc:Fallback xmlns="">
            <p:sp>
              <p:nvSpPr>
                <p:cNvPr id="80" name="TextBox 79">
                  <a:extLst>
                    <a:ext uri="{FF2B5EF4-FFF2-40B4-BE49-F238E27FC236}">
                      <a16:creationId xmlns:a16="http://schemas.microsoft.com/office/drawing/2014/main" xmlns:a14="http://schemas.microsoft.com/office/drawing/2010/main" xmlns="" id="{5E0EC685-70CD-4D70-90AC-B232EBB2A060}"/>
                    </a:ext>
                  </a:extLst>
                </p:cNvPr>
                <p:cNvSpPr txBox="1">
                  <a:spLocks noRot="1" noChangeAspect="1" noMove="1" noResize="1" noEditPoints="1" noAdjustHandles="1" noChangeArrowheads="1" noChangeShapeType="1" noTextEdit="1"/>
                </p:cNvSpPr>
                <p:nvPr/>
              </p:nvSpPr>
              <p:spPr>
                <a:xfrm>
                  <a:off x="1913776" y="4888466"/>
                  <a:ext cx="758636" cy="384336"/>
                </a:xfrm>
                <a:prstGeom prst="rect">
                  <a:avLst/>
                </a:prstGeom>
                <a:blipFill rotWithShape="0">
                  <a:blip r:embed="rId24"/>
                  <a:stretch>
                    <a:fillRect t="-4762"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EFD6227A-94C0-43F9-922D-B4A831798502}"/>
                    </a:ext>
                  </a:extLst>
                </p:cNvPr>
                <p:cNvSpPr txBox="1"/>
                <p:nvPr/>
              </p:nvSpPr>
              <p:spPr>
                <a:xfrm>
                  <a:off x="1948473" y="6024142"/>
                  <a:ext cx="758636" cy="3846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000" i="1" smtClean="0">
                                <a:latin typeface="Cambria Math" panose="02040503050406030204" pitchFamily="18" charset="0"/>
                              </a:rPr>
                            </m:ctrlPr>
                          </m:sSubSupPr>
                          <m:e>
                            <m:r>
                              <a:rPr lang="en-US" sz="2000" b="0" i="1" smtClean="0">
                                <a:latin typeface="Cambria Math" panose="02040503050406030204" pitchFamily="18" charset="0"/>
                              </a:rPr>
                              <m:t>h</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(1)</m:t>
                            </m:r>
                          </m:sup>
                        </m:sSubSup>
                      </m:oMath>
                    </m:oMathPara>
                  </a14:m>
                  <a:endParaRPr lang="en-IN" sz="2000" dirty="0"/>
                </a:p>
              </p:txBody>
            </p:sp>
          </mc:Choice>
          <mc:Fallback xmlns="">
            <p:sp>
              <p:nvSpPr>
                <p:cNvPr id="81" name="TextBox 80">
                  <a:extLst>
                    <a:ext uri="{FF2B5EF4-FFF2-40B4-BE49-F238E27FC236}">
                      <a16:creationId xmlns:a16="http://schemas.microsoft.com/office/drawing/2014/main" xmlns:a14="http://schemas.microsoft.com/office/drawing/2010/main" xmlns="" id="{EFD6227A-94C0-43F9-922D-B4A831798502}"/>
                    </a:ext>
                  </a:extLst>
                </p:cNvPr>
                <p:cNvSpPr txBox="1">
                  <a:spLocks noRot="1" noChangeAspect="1" noMove="1" noResize="1" noEditPoints="1" noAdjustHandles="1" noChangeArrowheads="1" noChangeShapeType="1" noTextEdit="1"/>
                </p:cNvSpPr>
                <p:nvPr/>
              </p:nvSpPr>
              <p:spPr>
                <a:xfrm>
                  <a:off x="1948473" y="6024142"/>
                  <a:ext cx="758636" cy="384657"/>
                </a:xfrm>
                <a:prstGeom prst="rect">
                  <a:avLst/>
                </a:prstGeom>
                <a:blipFill rotWithShape="0">
                  <a:blip r:embed="rId25"/>
                  <a:stretch>
                    <a:fillRect t="-4762" b="-17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60B3C2FC-D183-42F8-869A-3CA46AC7879E}"/>
                    </a:ext>
                  </a:extLst>
                </p:cNvPr>
                <p:cNvSpPr txBox="1"/>
                <p:nvPr/>
              </p:nvSpPr>
              <p:spPr>
                <a:xfrm>
                  <a:off x="3647898" y="4830152"/>
                  <a:ext cx="758636" cy="3843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000" i="1" smtClean="0">
                                <a:latin typeface="Cambria Math" panose="02040503050406030204" pitchFamily="18" charset="0"/>
                              </a:rPr>
                            </m:ctrlPr>
                          </m:sSubSupPr>
                          <m:e>
                            <m:r>
                              <a:rPr lang="en-US" sz="2000" b="0" i="1" smtClean="0">
                                <a:latin typeface="Cambria Math" panose="02040503050406030204" pitchFamily="18" charset="0"/>
                              </a:rPr>
                              <m:t>h</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oMath>
                    </m:oMathPara>
                  </a14:m>
                  <a:endParaRPr lang="en-IN" sz="2000" dirty="0"/>
                </a:p>
              </p:txBody>
            </p:sp>
          </mc:Choice>
          <mc:Fallback xmlns="">
            <p:sp>
              <p:nvSpPr>
                <p:cNvPr id="82" name="TextBox 81">
                  <a:extLst>
                    <a:ext uri="{FF2B5EF4-FFF2-40B4-BE49-F238E27FC236}">
                      <a16:creationId xmlns:a16="http://schemas.microsoft.com/office/drawing/2014/main" xmlns:a14="http://schemas.microsoft.com/office/drawing/2010/main" xmlns="" id="{60B3C2FC-D183-42F8-869A-3CA46AC7879E}"/>
                    </a:ext>
                  </a:extLst>
                </p:cNvPr>
                <p:cNvSpPr txBox="1">
                  <a:spLocks noRot="1" noChangeAspect="1" noMove="1" noResize="1" noEditPoints="1" noAdjustHandles="1" noChangeArrowheads="1" noChangeShapeType="1" noTextEdit="1"/>
                </p:cNvSpPr>
                <p:nvPr/>
              </p:nvSpPr>
              <p:spPr>
                <a:xfrm>
                  <a:off x="3647898" y="4830152"/>
                  <a:ext cx="758636" cy="384336"/>
                </a:xfrm>
                <a:prstGeom prst="rect">
                  <a:avLst/>
                </a:prstGeom>
                <a:blipFill rotWithShape="0">
                  <a:blip r:embed="rId26"/>
                  <a:stretch>
                    <a:fillRect t="-3175"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9F20A428-52EA-46F8-B5F4-D45BF8AF66FF}"/>
                    </a:ext>
                  </a:extLst>
                </p:cNvPr>
                <p:cNvSpPr txBox="1"/>
                <p:nvPr/>
              </p:nvSpPr>
              <p:spPr>
                <a:xfrm>
                  <a:off x="3660506" y="6061581"/>
                  <a:ext cx="758636" cy="3846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000" i="1" smtClean="0">
                                <a:latin typeface="Cambria Math" panose="02040503050406030204" pitchFamily="18" charset="0"/>
                              </a:rPr>
                            </m:ctrlPr>
                          </m:sSubSupPr>
                          <m:e>
                            <m:r>
                              <a:rPr lang="en-US" sz="2000" b="0" i="1" smtClean="0">
                                <a:latin typeface="Cambria Math" panose="02040503050406030204" pitchFamily="18" charset="0"/>
                              </a:rPr>
                              <m:t>h</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oMath>
                    </m:oMathPara>
                  </a14:m>
                  <a:endParaRPr lang="en-IN" sz="2000" dirty="0"/>
                </a:p>
              </p:txBody>
            </p:sp>
          </mc:Choice>
          <mc:Fallback xmlns="">
            <p:sp>
              <p:nvSpPr>
                <p:cNvPr id="83" name="TextBox 82">
                  <a:extLst>
                    <a:ext uri="{FF2B5EF4-FFF2-40B4-BE49-F238E27FC236}">
                      <a16:creationId xmlns:a16="http://schemas.microsoft.com/office/drawing/2014/main" xmlns:a14="http://schemas.microsoft.com/office/drawing/2010/main" xmlns="" id="{9F20A428-52EA-46F8-B5F4-D45BF8AF66FF}"/>
                    </a:ext>
                  </a:extLst>
                </p:cNvPr>
                <p:cNvSpPr txBox="1">
                  <a:spLocks noRot="1" noChangeAspect="1" noMove="1" noResize="1" noEditPoints="1" noAdjustHandles="1" noChangeArrowheads="1" noChangeShapeType="1" noTextEdit="1"/>
                </p:cNvSpPr>
                <p:nvPr/>
              </p:nvSpPr>
              <p:spPr>
                <a:xfrm>
                  <a:off x="3660506" y="6061581"/>
                  <a:ext cx="758636" cy="384657"/>
                </a:xfrm>
                <a:prstGeom prst="rect">
                  <a:avLst/>
                </a:prstGeom>
                <a:blipFill rotWithShape="0">
                  <a:blip r:embed="rId27"/>
                  <a:stretch>
                    <a:fillRect t="-3175" b="-17460"/>
                  </a:stretch>
                </a:blipFill>
              </p:spPr>
              <p:txBody>
                <a:bodyPr/>
                <a:lstStyle/>
                <a:p>
                  <a:r>
                    <a:rPr lang="en-US">
                      <a:noFill/>
                    </a:rPr>
                    <a:t> </a:t>
                  </a:r>
                </a:p>
              </p:txBody>
            </p:sp>
          </mc:Fallback>
        </mc:AlternateContent>
        <p:sp>
          <p:nvSpPr>
            <p:cNvPr id="1029" name="Oval 1028">
              <a:extLst>
                <a:ext uri="{FF2B5EF4-FFF2-40B4-BE49-F238E27FC236}">
                  <a16:creationId xmlns:a16="http://schemas.microsoft.com/office/drawing/2014/main" id="{3F637285-A276-4388-B4A6-A9A31EB7EC10}"/>
                </a:ext>
              </a:extLst>
            </p:cNvPr>
            <p:cNvSpPr/>
            <p:nvPr/>
          </p:nvSpPr>
          <p:spPr>
            <a:xfrm>
              <a:off x="1488132" y="4581808"/>
              <a:ext cx="1057450" cy="101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F7736DDD-1D25-4084-995B-34EC6E94332E}"/>
                </a:ext>
              </a:extLst>
            </p:cNvPr>
            <p:cNvSpPr/>
            <p:nvPr/>
          </p:nvSpPr>
          <p:spPr>
            <a:xfrm>
              <a:off x="1536654" y="5745157"/>
              <a:ext cx="1057450" cy="101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1E3D153F-9347-4AE4-85C1-9B17922A0817}"/>
                </a:ext>
              </a:extLst>
            </p:cNvPr>
            <p:cNvSpPr/>
            <p:nvPr/>
          </p:nvSpPr>
          <p:spPr>
            <a:xfrm>
              <a:off x="3194952" y="4552192"/>
              <a:ext cx="1057450" cy="101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DF541F12-E752-4E28-9DCC-FFFCD23FD94A}"/>
                </a:ext>
              </a:extLst>
            </p:cNvPr>
            <p:cNvSpPr/>
            <p:nvPr/>
          </p:nvSpPr>
          <p:spPr>
            <a:xfrm>
              <a:off x="3248251" y="5750924"/>
              <a:ext cx="1057450" cy="101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5E16F39B-E8A5-4862-81D3-C1C46556691A}"/>
                </a:ext>
              </a:extLst>
            </p:cNvPr>
            <p:cNvSpPr/>
            <p:nvPr/>
          </p:nvSpPr>
          <p:spPr>
            <a:xfrm>
              <a:off x="4621949" y="5102433"/>
              <a:ext cx="1057450" cy="101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30" name="TextBox 1029">
                  <a:extLst>
                    <a:ext uri="{FF2B5EF4-FFF2-40B4-BE49-F238E27FC236}">
                      <a16:creationId xmlns:a16="http://schemas.microsoft.com/office/drawing/2014/main" id="{4D7AE020-50F5-4342-ACE2-AA2A70E561DB}"/>
                    </a:ext>
                  </a:extLst>
                </p:cNvPr>
                <p:cNvSpPr txBox="1"/>
                <p:nvPr/>
              </p:nvSpPr>
              <p:spPr>
                <a:xfrm>
                  <a:off x="303993" y="4671546"/>
                  <a:ext cx="42787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oMath>
                    </m:oMathPara>
                  </a14:m>
                  <a:endParaRPr lang="en-IN" sz="2800" dirty="0"/>
                </a:p>
              </p:txBody>
            </p:sp>
          </mc:Choice>
          <mc:Fallback xmlns="">
            <p:sp>
              <p:nvSpPr>
                <p:cNvPr id="1030" name="TextBox 1029">
                  <a:extLst>
                    <a:ext uri="{FF2B5EF4-FFF2-40B4-BE49-F238E27FC236}">
                      <a16:creationId xmlns:a16="http://schemas.microsoft.com/office/drawing/2014/main" xmlns:a14="http://schemas.microsoft.com/office/drawing/2010/main" xmlns="" id="{4D7AE020-50F5-4342-ACE2-AA2A70E561DB}"/>
                    </a:ext>
                  </a:extLst>
                </p:cNvPr>
                <p:cNvSpPr txBox="1">
                  <a:spLocks noRot="1" noChangeAspect="1" noMove="1" noResize="1" noEditPoints="1" noAdjustHandles="1" noChangeArrowheads="1" noChangeShapeType="1" noTextEdit="1"/>
                </p:cNvSpPr>
                <p:nvPr/>
              </p:nvSpPr>
              <p:spPr>
                <a:xfrm>
                  <a:off x="303993" y="4671546"/>
                  <a:ext cx="427874" cy="430887"/>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6089FF7-BA89-4694-843F-4F8C66BEA8B6}"/>
                    </a:ext>
                  </a:extLst>
                </p:cNvPr>
                <p:cNvSpPr txBox="1"/>
                <p:nvPr/>
              </p:nvSpPr>
              <p:spPr>
                <a:xfrm>
                  <a:off x="302286" y="5435309"/>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IN" sz="2800" dirty="0"/>
                </a:p>
              </p:txBody>
            </p:sp>
          </mc:Choice>
          <mc:Fallback xmlns="">
            <p:sp>
              <p:nvSpPr>
                <p:cNvPr id="90" name="TextBox 89">
                  <a:extLst>
                    <a:ext uri="{FF2B5EF4-FFF2-40B4-BE49-F238E27FC236}">
                      <a16:creationId xmlns:a16="http://schemas.microsoft.com/office/drawing/2014/main" xmlns:a14="http://schemas.microsoft.com/office/drawing/2010/main" xmlns="" id="{96089FF7-BA89-4694-843F-4F8C66BEA8B6}"/>
                    </a:ext>
                  </a:extLst>
                </p:cNvPr>
                <p:cNvSpPr txBox="1">
                  <a:spLocks noRot="1" noChangeAspect="1" noMove="1" noResize="1" noEditPoints="1" noAdjustHandles="1" noChangeArrowheads="1" noChangeShapeType="1" noTextEdit="1"/>
                </p:cNvSpPr>
                <p:nvPr/>
              </p:nvSpPr>
              <p:spPr>
                <a:xfrm>
                  <a:off x="302286" y="5435309"/>
                  <a:ext cx="436145" cy="430887"/>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35A35132-2243-4F2D-ACCF-F373069D66D0}"/>
                    </a:ext>
                  </a:extLst>
                </p:cNvPr>
                <p:cNvSpPr txBox="1"/>
                <p:nvPr/>
              </p:nvSpPr>
              <p:spPr>
                <a:xfrm>
                  <a:off x="297891" y="6140287"/>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oMath>
                    </m:oMathPara>
                  </a14:m>
                  <a:endParaRPr lang="en-IN" sz="2800" dirty="0"/>
                </a:p>
              </p:txBody>
            </p:sp>
          </mc:Choice>
          <mc:Fallback xmlns="">
            <p:sp>
              <p:nvSpPr>
                <p:cNvPr id="91" name="TextBox 90">
                  <a:extLst>
                    <a:ext uri="{FF2B5EF4-FFF2-40B4-BE49-F238E27FC236}">
                      <a16:creationId xmlns:a16="http://schemas.microsoft.com/office/drawing/2014/main" xmlns:a14="http://schemas.microsoft.com/office/drawing/2010/main" xmlns="" id="{35A35132-2243-4F2D-ACCF-F373069D66D0}"/>
                    </a:ext>
                  </a:extLst>
                </p:cNvPr>
                <p:cNvSpPr txBox="1">
                  <a:spLocks noRot="1" noChangeAspect="1" noMove="1" noResize="1" noEditPoints="1" noAdjustHandles="1" noChangeArrowheads="1" noChangeShapeType="1" noTextEdit="1"/>
                </p:cNvSpPr>
                <p:nvPr/>
              </p:nvSpPr>
              <p:spPr>
                <a:xfrm>
                  <a:off x="297891" y="6140287"/>
                  <a:ext cx="436145" cy="430887"/>
                </a:xfrm>
                <a:prstGeom prst="rect">
                  <a:avLst/>
                </a:prstGeom>
                <a:blipFill rotWithShape="0">
                  <a:blip r:embed="rId30"/>
                  <a:stretch>
                    <a:fillRect/>
                  </a:stretch>
                </a:blipFill>
              </p:spPr>
              <p:txBody>
                <a:bodyPr/>
                <a:lstStyle/>
                <a:p>
                  <a:r>
                    <a:rPr lang="en-US">
                      <a:noFill/>
                    </a:rPr>
                    <a:t> </a:t>
                  </a:r>
                </a:p>
              </p:txBody>
            </p:sp>
          </mc:Fallback>
        </mc:AlternateContent>
        <p:cxnSp>
          <p:nvCxnSpPr>
            <p:cNvPr id="1032" name="Straight Arrow Connector 1031">
              <a:extLst>
                <a:ext uri="{FF2B5EF4-FFF2-40B4-BE49-F238E27FC236}">
                  <a16:creationId xmlns:a16="http://schemas.microsoft.com/office/drawing/2014/main" id="{206B494B-40C2-485C-A18E-014B30465D69}"/>
                </a:ext>
              </a:extLst>
            </p:cNvPr>
            <p:cNvCxnSpPr>
              <a:cxnSpLocks/>
              <a:stCxn id="1030" idx="3"/>
              <a:endCxn id="1029" idx="1"/>
            </p:cNvCxnSpPr>
            <p:nvPr/>
          </p:nvCxnSpPr>
          <p:spPr>
            <a:xfrm flipV="1">
              <a:off x="731867" y="4729858"/>
              <a:ext cx="911125" cy="1571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F7755D2-C460-44F1-A376-90684C24D96A}"/>
                </a:ext>
              </a:extLst>
            </p:cNvPr>
            <p:cNvCxnSpPr>
              <a:cxnSpLocks/>
              <a:stCxn id="90" idx="3"/>
              <a:endCxn id="1029" idx="2"/>
            </p:cNvCxnSpPr>
            <p:nvPr/>
          </p:nvCxnSpPr>
          <p:spPr>
            <a:xfrm flipV="1">
              <a:off x="738431" y="5087283"/>
              <a:ext cx="749701" cy="5634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C8E4B48-592E-4B39-AAF7-00D8E26DDDD6}"/>
                </a:ext>
              </a:extLst>
            </p:cNvPr>
            <p:cNvCxnSpPr>
              <a:cxnSpLocks/>
              <a:stCxn id="91" idx="3"/>
              <a:endCxn id="1029" idx="3"/>
            </p:cNvCxnSpPr>
            <p:nvPr/>
          </p:nvCxnSpPr>
          <p:spPr>
            <a:xfrm flipV="1">
              <a:off x="734036" y="5444707"/>
              <a:ext cx="908956" cy="9110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36E50BA3-7FEE-4F97-B614-B1FAC2747DD8}"/>
                </a:ext>
              </a:extLst>
            </p:cNvPr>
            <p:cNvCxnSpPr>
              <a:cxnSpLocks/>
              <a:stCxn id="1030" idx="3"/>
              <a:endCxn id="85" idx="1"/>
            </p:cNvCxnSpPr>
            <p:nvPr/>
          </p:nvCxnSpPr>
          <p:spPr>
            <a:xfrm>
              <a:off x="731867" y="4886990"/>
              <a:ext cx="959647" cy="10062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48FBF71-147B-42D3-96E0-641031A34A64}"/>
                </a:ext>
              </a:extLst>
            </p:cNvPr>
            <p:cNvCxnSpPr>
              <a:cxnSpLocks/>
              <a:stCxn id="90" idx="3"/>
              <a:endCxn id="85" idx="2"/>
            </p:cNvCxnSpPr>
            <p:nvPr/>
          </p:nvCxnSpPr>
          <p:spPr>
            <a:xfrm>
              <a:off x="738431" y="5650753"/>
              <a:ext cx="798223" cy="5998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0ACEE56C-8092-4E2D-AA6D-DEB2D3025CFE}"/>
                </a:ext>
              </a:extLst>
            </p:cNvPr>
            <p:cNvCxnSpPr>
              <a:cxnSpLocks/>
              <a:stCxn id="91" idx="3"/>
              <a:endCxn id="85" idx="3"/>
            </p:cNvCxnSpPr>
            <p:nvPr/>
          </p:nvCxnSpPr>
          <p:spPr>
            <a:xfrm>
              <a:off x="734036" y="6355731"/>
              <a:ext cx="957478" cy="252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15FE1E2-DC5B-46FA-BEB9-7A2C49A8CA0B}"/>
                </a:ext>
              </a:extLst>
            </p:cNvPr>
            <p:cNvCxnSpPr>
              <a:cxnSpLocks/>
              <a:stCxn id="1029" idx="6"/>
              <a:endCxn id="86" idx="2"/>
            </p:cNvCxnSpPr>
            <p:nvPr/>
          </p:nvCxnSpPr>
          <p:spPr>
            <a:xfrm flipV="1">
              <a:off x="2545582" y="5057667"/>
              <a:ext cx="649370" cy="296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282D6C6-4B71-4765-9028-8C514CB62A47}"/>
                </a:ext>
              </a:extLst>
            </p:cNvPr>
            <p:cNvCxnSpPr>
              <a:cxnSpLocks/>
              <a:stCxn id="1029" idx="6"/>
              <a:endCxn id="87" idx="2"/>
            </p:cNvCxnSpPr>
            <p:nvPr/>
          </p:nvCxnSpPr>
          <p:spPr>
            <a:xfrm>
              <a:off x="2545582" y="5087283"/>
              <a:ext cx="702669" cy="11691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4582450-800D-4104-961A-F9CEFA7326EC}"/>
                </a:ext>
              </a:extLst>
            </p:cNvPr>
            <p:cNvCxnSpPr>
              <a:cxnSpLocks/>
              <a:stCxn id="85" idx="6"/>
              <a:endCxn id="86" idx="2"/>
            </p:cNvCxnSpPr>
            <p:nvPr/>
          </p:nvCxnSpPr>
          <p:spPr>
            <a:xfrm flipV="1">
              <a:off x="2594104" y="5057667"/>
              <a:ext cx="600848" cy="1192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6EF9D637-B629-45D4-9AFC-C0E41857CFA4}"/>
                </a:ext>
              </a:extLst>
            </p:cNvPr>
            <p:cNvCxnSpPr>
              <a:cxnSpLocks/>
              <a:stCxn id="85" idx="6"/>
              <a:endCxn id="87" idx="2"/>
            </p:cNvCxnSpPr>
            <p:nvPr/>
          </p:nvCxnSpPr>
          <p:spPr>
            <a:xfrm>
              <a:off x="2594104" y="6250632"/>
              <a:ext cx="654147" cy="57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F3F3956-39C6-4123-8EF2-6436E1B0597B}"/>
                </a:ext>
              </a:extLst>
            </p:cNvPr>
            <p:cNvCxnSpPr>
              <a:cxnSpLocks/>
              <a:stCxn id="86" idx="6"/>
              <a:endCxn id="88" idx="2"/>
            </p:cNvCxnSpPr>
            <p:nvPr/>
          </p:nvCxnSpPr>
          <p:spPr>
            <a:xfrm>
              <a:off x="4252402" y="5057667"/>
              <a:ext cx="369547" cy="5502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62ED7D40-5D2C-4F72-A2D5-6F69845CADE0}"/>
                </a:ext>
              </a:extLst>
            </p:cNvPr>
            <p:cNvCxnSpPr>
              <a:cxnSpLocks/>
              <a:stCxn id="87" idx="6"/>
              <a:endCxn id="88" idx="2"/>
            </p:cNvCxnSpPr>
            <p:nvPr/>
          </p:nvCxnSpPr>
          <p:spPr>
            <a:xfrm flipV="1">
              <a:off x="4305701" y="5607908"/>
              <a:ext cx="316248" cy="6484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21920C4-01B8-4CC3-AE7B-7D93ABE3F1C9}"/>
                </a:ext>
              </a:extLst>
            </p:cNvPr>
            <p:cNvCxnSpPr>
              <a:cxnSpLocks/>
              <a:stCxn id="88" idx="6"/>
            </p:cNvCxnSpPr>
            <p:nvPr/>
          </p:nvCxnSpPr>
          <p:spPr>
            <a:xfrm>
              <a:off x="5679399" y="5607908"/>
              <a:ext cx="3162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92CDDED5-BFC3-41E4-B610-0711C95DC6A6}"/>
                    </a:ext>
                  </a:extLst>
                </p:cNvPr>
                <p:cNvSpPr txBox="1"/>
                <p:nvPr/>
              </p:nvSpPr>
              <p:spPr>
                <a:xfrm>
                  <a:off x="6106900" y="5381785"/>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800" i="1" smtClean="0">
                                <a:latin typeface="Cambria Math" panose="02040503050406030204" pitchFamily="18" charset="0"/>
                              </a:rPr>
                            </m:ctrlPr>
                          </m:accPr>
                          <m:e>
                            <m:r>
                              <a:rPr lang="en-US" sz="2800" b="0" i="1" smtClean="0">
                                <a:latin typeface="Cambria Math" panose="02040503050406030204" pitchFamily="18" charset="0"/>
                              </a:rPr>
                              <m:t>𝑦</m:t>
                            </m:r>
                          </m:e>
                        </m:acc>
                      </m:oMath>
                    </m:oMathPara>
                  </a14:m>
                  <a:endParaRPr lang="en-IN" sz="2800" dirty="0"/>
                </a:p>
              </p:txBody>
            </p:sp>
          </mc:Choice>
          <mc:Fallback xmlns="">
            <p:sp>
              <p:nvSpPr>
                <p:cNvPr id="89" name="TextBox 88">
                  <a:extLst>
                    <a:ext uri="{FF2B5EF4-FFF2-40B4-BE49-F238E27FC236}">
                      <a16:creationId xmlns:a16="http://schemas.microsoft.com/office/drawing/2014/main" xmlns:a14="http://schemas.microsoft.com/office/drawing/2010/main" xmlns="" id="{92CDDED5-BFC3-41E4-B610-0711C95DC6A6}"/>
                    </a:ext>
                  </a:extLst>
                </p:cNvPr>
                <p:cNvSpPr txBox="1">
                  <a:spLocks noRot="1" noChangeAspect="1" noMove="1" noResize="1" noEditPoints="1" noAdjustHandles="1" noChangeArrowheads="1" noChangeShapeType="1" noTextEdit="1"/>
                </p:cNvSpPr>
                <p:nvPr/>
              </p:nvSpPr>
              <p:spPr>
                <a:xfrm>
                  <a:off x="6106900" y="5381785"/>
                  <a:ext cx="288284" cy="430887"/>
                </a:xfrm>
                <a:prstGeom prst="rect">
                  <a:avLst/>
                </a:prstGeom>
                <a:blipFill rotWithShape="0">
                  <a:blip r:embed="rId31"/>
                  <a:stretch>
                    <a:fillRect/>
                  </a:stretch>
                </a:blipFill>
              </p:spPr>
              <p:txBody>
                <a:bodyPr/>
                <a:lstStyle/>
                <a:p>
                  <a:r>
                    <a:rPr lang="en-US">
                      <a:noFill/>
                    </a:rPr>
                    <a:t> </a:t>
                  </a:r>
                </a:p>
              </p:txBody>
            </p:sp>
          </mc:Fallback>
        </mc:AlternateContent>
        <p:cxnSp>
          <p:nvCxnSpPr>
            <p:cNvPr id="93" name="Straight Connector 92">
              <a:extLst>
                <a:ext uri="{FF2B5EF4-FFF2-40B4-BE49-F238E27FC236}">
                  <a16:creationId xmlns:a16="http://schemas.microsoft.com/office/drawing/2014/main" id="{414D6331-314D-40EC-BA73-50835F2E7AC8}"/>
                </a:ext>
              </a:extLst>
            </p:cNvPr>
            <p:cNvCxnSpPr>
              <a:stCxn id="1029" idx="0"/>
              <a:endCxn id="1029" idx="4"/>
            </p:cNvCxnSpPr>
            <p:nvPr/>
          </p:nvCxnSpPr>
          <p:spPr>
            <a:xfrm>
              <a:off x="2016857" y="4581808"/>
              <a:ext cx="0" cy="1010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3604424-683B-4BCD-9CD3-792128532084}"/>
                </a:ext>
              </a:extLst>
            </p:cNvPr>
            <p:cNvCxnSpPr>
              <a:cxnSpLocks/>
              <a:stCxn id="85" idx="0"/>
              <a:endCxn id="85" idx="4"/>
            </p:cNvCxnSpPr>
            <p:nvPr/>
          </p:nvCxnSpPr>
          <p:spPr>
            <a:xfrm>
              <a:off x="2065379" y="5745157"/>
              <a:ext cx="0" cy="1010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9DC0825-39BC-44BD-A48B-6001284E916E}"/>
                </a:ext>
              </a:extLst>
            </p:cNvPr>
            <p:cNvCxnSpPr>
              <a:cxnSpLocks/>
              <a:stCxn id="86" idx="0"/>
              <a:endCxn id="86" idx="4"/>
            </p:cNvCxnSpPr>
            <p:nvPr/>
          </p:nvCxnSpPr>
          <p:spPr>
            <a:xfrm>
              <a:off x="3723677" y="4552192"/>
              <a:ext cx="0" cy="1010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56B6D60-040E-4A87-9259-C41905F33E86}"/>
                </a:ext>
              </a:extLst>
            </p:cNvPr>
            <p:cNvCxnSpPr>
              <a:cxnSpLocks/>
              <a:stCxn id="87" idx="0"/>
              <a:endCxn id="87" idx="4"/>
            </p:cNvCxnSpPr>
            <p:nvPr/>
          </p:nvCxnSpPr>
          <p:spPr>
            <a:xfrm>
              <a:off x="3776976" y="5750924"/>
              <a:ext cx="0" cy="1010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Date Placeholder 3">
            <a:extLst>
              <a:ext uri="{FF2B5EF4-FFF2-40B4-BE49-F238E27FC236}">
                <a16:creationId xmlns:a16="http://schemas.microsoft.com/office/drawing/2014/main" id="{249719C4-0CE6-C749-836D-4486AF30D41D}"/>
              </a:ext>
            </a:extLst>
          </p:cNvPr>
          <p:cNvSpPr>
            <a:spLocks noGrp="1"/>
          </p:cNvSpPr>
          <p:nvPr>
            <p:ph type="dt" sz="half" idx="10"/>
          </p:nvPr>
        </p:nvSpPr>
        <p:spPr/>
        <p:txBody>
          <a:bodyPr/>
          <a:lstStyle/>
          <a:p>
            <a:r>
              <a:rPr lang="en-IN"/>
              <a:t>16 Feb 2022</a:t>
            </a:r>
            <a:endParaRPr lang="en-US" dirty="0"/>
          </a:p>
        </p:txBody>
      </p:sp>
      <p:sp>
        <p:nvSpPr>
          <p:cNvPr id="5" name="Footer Placeholder 4">
            <a:extLst>
              <a:ext uri="{FF2B5EF4-FFF2-40B4-BE49-F238E27FC236}">
                <a16:creationId xmlns:a16="http://schemas.microsoft.com/office/drawing/2014/main" id="{1E62FE63-B078-AA4C-8F1D-EA4609A7A6E2}"/>
              </a:ext>
            </a:extLst>
          </p:cNvPr>
          <p:cNvSpPr>
            <a:spLocks noGrp="1"/>
          </p:cNvSpPr>
          <p:nvPr>
            <p:ph type="ftr" sz="quarter" idx="3"/>
          </p:nvPr>
        </p:nvSpPr>
        <p:spPr/>
        <p:txBody>
          <a:bodyPr/>
          <a:lstStyle/>
          <a:p>
            <a:r>
              <a:rPr lang="en-US"/>
              <a:t>CS60010 / Deep Learning | Regularization and Batchnorm (c) Abir Das</a:t>
            </a:r>
            <a:endParaRPr lang="en-US" dirty="0"/>
          </a:p>
        </p:txBody>
      </p:sp>
      <p:sp>
        <p:nvSpPr>
          <p:cNvPr id="6" name="Slide Number Placeholder 5">
            <a:extLst>
              <a:ext uri="{FF2B5EF4-FFF2-40B4-BE49-F238E27FC236}">
                <a16:creationId xmlns:a16="http://schemas.microsoft.com/office/drawing/2014/main" id="{D49EA26D-2EA8-0D48-B40E-A5955DAAD154}"/>
              </a:ext>
            </a:extLst>
          </p:cNvPr>
          <p:cNvSpPr>
            <a:spLocks noGrp="1"/>
          </p:cNvSpPr>
          <p:nvPr>
            <p:ph type="sldNum" sz="quarter" idx="12"/>
          </p:nvPr>
        </p:nvSpPr>
        <p:spPr/>
        <p:txBody>
          <a:bodyPr/>
          <a:lstStyle/>
          <a:p>
            <a:fld id="{683B8651-0143-4140-839E-3D36292080E8}" type="slidenum">
              <a:rPr lang="en-US" smtClean="0"/>
              <a:t>15</a:t>
            </a:fld>
            <a:endParaRPr lang="en-US"/>
          </a:p>
        </p:txBody>
      </p:sp>
    </p:spTree>
    <p:extLst>
      <p:ext uri="{BB962C8B-B14F-4D97-AF65-F5344CB8AC3E}">
        <p14:creationId xmlns:p14="http://schemas.microsoft.com/office/powerpoint/2010/main" val="14007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P spid="25" grpId="0"/>
      <p:bldP spid="26" grpId="0"/>
      <p:bldP spid="27" grpId="0"/>
      <p:bldP spid="28" grpId="0"/>
      <p:bldP spid="29" grpId="0"/>
      <p:bldP spid="30" grpId="0"/>
      <p:bldP spid="31" grpId="0"/>
      <p:bldP spid="32" grpId="0"/>
      <p:bldP spid="40" grpId="0"/>
      <p:bldP spid="60"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C28AFAE5-8198-4CEA-9CBE-4B61118F400D}"/>
              </a:ext>
            </a:extLst>
          </p:cNvPr>
          <p:cNvSpPr/>
          <p:nvPr/>
        </p:nvSpPr>
        <p:spPr>
          <a:xfrm>
            <a:off x="152976" y="1314461"/>
            <a:ext cx="10451961" cy="476990"/>
          </a:xfrm>
          <a:prstGeom prst="rect">
            <a:avLst/>
          </a:prstGeom>
        </p:spPr>
        <p:txBody>
          <a:bodyPr wrap="square">
            <a:spAutoFit/>
          </a:bodyPr>
          <a:lstStyle/>
          <a:p>
            <a:r>
              <a:rPr lang="en-US" sz="2400" dirty="0"/>
              <a:t>Given some intermediate values in NN, </a:t>
            </a:r>
            <a:endParaRPr lang="en-IN" sz="24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8F1D4D4-910F-4A51-B681-988D7E1D3900}"/>
                  </a:ext>
                </a:extLst>
              </p:cNvPr>
              <p:cNvSpPr/>
              <p:nvPr/>
            </p:nvSpPr>
            <p:spPr>
              <a:xfrm>
                <a:off x="5105323" y="1238149"/>
                <a:ext cx="3870740" cy="560090"/>
              </a:xfrm>
              <a:prstGeom prst="rect">
                <a:avLst/>
              </a:prstGeom>
            </p:spPr>
            <p:txBody>
              <a:bodyPr wrap="none">
                <a:spAutoFit/>
              </a:bodyPr>
              <a:lstStyle/>
              <a:p>
                <a14:m>
                  <m:oMath xmlns:m="http://schemas.openxmlformats.org/officeDocument/2006/math">
                    <m:sSup>
                      <m:sSupPr>
                        <m:ctrlPr>
                          <a:rPr lang="en-IN" sz="280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m:t>
                        </m:r>
                        <m:r>
                          <a:rPr lang="en-US" sz="2800" b="0" i="1" smtClean="0">
                            <a:latin typeface="Cambria Math" panose="02040503050406030204" pitchFamily="18" charset="0"/>
                          </a:rPr>
                          <m:t>𝑙</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US" sz="2800" b="0" i="1" smtClean="0">
                            <a:latin typeface="Cambria Math" panose="02040503050406030204" pitchFamily="18" charset="0"/>
                          </a:rPr>
                          <m:t>𝑎</m:t>
                        </m:r>
                      </m:e>
                      <m:sup>
                        <m:d>
                          <m:dPr>
                            <m:ctrlPr>
                              <a:rPr lang="en-US" sz="2800" i="1">
                                <a:latin typeface="Cambria Math" panose="02040503050406030204" pitchFamily="18" charset="0"/>
                              </a:rPr>
                            </m:ctrlPr>
                          </m:dPr>
                          <m:e>
                            <m:r>
                              <a:rPr lang="en-US" sz="2800" b="0" i="1" smtClean="0">
                                <a:latin typeface="Cambria Math" panose="02040503050406030204" pitchFamily="18" charset="0"/>
                              </a:rPr>
                              <m:t>1</m:t>
                            </m:r>
                          </m:e>
                        </m:d>
                      </m:sup>
                    </m:sSup>
                    <m:r>
                      <a:rPr lang="en-US" sz="2800" b="0" i="1" smtClean="0">
                        <a:latin typeface="Cambria Math" panose="02040503050406030204" pitchFamily="18" charset="0"/>
                      </a:rPr>
                      <m:t>,</m:t>
                    </m:r>
                    <m:sSup>
                      <m:sSupPr>
                        <m:ctrlPr>
                          <a:rPr lang="en-IN" sz="2800" i="1">
                            <a:latin typeface="Cambria Math" panose="02040503050406030204" pitchFamily="18" charset="0"/>
                          </a:rPr>
                        </m:ctrlPr>
                      </m:sSupPr>
                      <m:e>
                        <m:r>
                          <a:rPr lang="en-US" sz="2800" i="1">
                            <a:latin typeface="Cambria Math" panose="02040503050406030204" pitchFamily="18" charset="0"/>
                          </a:rPr>
                          <m:t>𝑎</m:t>
                        </m:r>
                      </m:e>
                      <m:sup>
                        <m:d>
                          <m:dPr>
                            <m:ctrlPr>
                              <a:rPr lang="en-US" sz="2800" i="1">
                                <a:latin typeface="Cambria Math" panose="02040503050406030204" pitchFamily="18" charset="0"/>
                              </a:rPr>
                            </m:ctrlPr>
                          </m:dPr>
                          <m:e>
                            <m:r>
                              <a:rPr lang="en-US" sz="2800" b="0" i="1" smtClean="0">
                                <a:latin typeface="Cambria Math" panose="02040503050406030204" pitchFamily="18" charset="0"/>
                              </a:rPr>
                              <m:t>2</m:t>
                            </m:r>
                          </m:e>
                        </m:d>
                      </m:sup>
                    </m:sSup>
                    <m:r>
                      <a:rPr lang="en-US" sz="2800" b="0" i="1" smtClean="0">
                        <a:latin typeface="Cambria Math" panose="02040503050406030204" pitchFamily="18" charset="0"/>
                      </a:rPr>
                      <m:t>, …,</m:t>
                    </m:r>
                    <m:sSup>
                      <m:sSupPr>
                        <m:ctrlPr>
                          <a:rPr lang="en-IN" sz="2800" i="1">
                            <a:latin typeface="Cambria Math" panose="02040503050406030204" pitchFamily="18" charset="0"/>
                          </a:rPr>
                        </m:ctrlPr>
                      </m:sSupPr>
                      <m:e>
                        <m:r>
                          <a:rPr lang="en-US" sz="2800" i="1">
                            <a:latin typeface="Cambria Math" panose="02040503050406030204" pitchFamily="18" charset="0"/>
                          </a:rPr>
                          <m:t>𝑎</m:t>
                        </m:r>
                      </m:e>
                      <m:sup>
                        <m:d>
                          <m:dPr>
                            <m:ctrlPr>
                              <a:rPr lang="en-US" sz="2800" i="1">
                                <a:latin typeface="Cambria Math" panose="02040503050406030204" pitchFamily="18" charset="0"/>
                              </a:rPr>
                            </m:ctrlPr>
                          </m:dPr>
                          <m:e>
                            <m:r>
                              <a:rPr lang="en-US" sz="2800" b="0" i="1" smtClean="0">
                                <a:latin typeface="Cambria Math" panose="02040503050406030204" pitchFamily="18" charset="0"/>
                              </a:rPr>
                              <m:t>𝑚</m:t>
                            </m:r>
                          </m:e>
                        </m:d>
                      </m:sup>
                    </m:sSup>
                  </m:oMath>
                </a14:m>
                <a:endParaRPr lang="en-IN" sz="2800" dirty="0"/>
              </a:p>
            </p:txBody>
          </p:sp>
        </mc:Choice>
        <mc:Fallback xmlns="">
          <p:sp>
            <p:nvSpPr>
              <p:cNvPr id="3" name="Rectangle 2">
                <a:extLst>
                  <a:ext uri="{FF2B5EF4-FFF2-40B4-BE49-F238E27FC236}">
                    <a16:creationId xmlns:a16="http://schemas.microsoft.com/office/drawing/2014/main" id="{B8F1D4D4-910F-4A51-B681-988D7E1D3900}"/>
                  </a:ext>
                </a:extLst>
              </p:cNvPr>
              <p:cNvSpPr>
                <a:spLocks noRot="1" noChangeAspect="1" noMove="1" noResize="1" noEditPoints="1" noAdjustHandles="1" noChangeArrowheads="1" noChangeShapeType="1" noTextEdit="1"/>
              </p:cNvSpPr>
              <p:nvPr/>
            </p:nvSpPr>
            <p:spPr>
              <a:xfrm>
                <a:off x="5105323" y="1238149"/>
                <a:ext cx="3870740" cy="560090"/>
              </a:xfrm>
              <a:prstGeom prst="rect">
                <a:avLst/>
              </a:prstGeom>
              <a:blipFill>
                <a:blip r:embed="rId3"/>
                <a:stretch>
                  <a:fillRect t="-4444"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6F1A71F-CBCB-4734-9F48-A81E634FA1CF}"/>
                  </a:ext>
                </a:extLst>
              </p:cNvPr>
              <p:cNvSpPr txBox="1"/>
              <p:nvPr/>
            </p:nvSpPr>
            <p:spPr>
              <a:xfrm>
                <a:off x="498778" y="1760687"/>
                <a:ext cx="2027899"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𝜇</m:t>
                      </m:r>
                      <m:r>
                        <a:rPr lang="en-IN" sz="2400" i="1">
                          <a:latin typeface="Cambria Math" panose="02040503050406030204" pitchFamily="18" charset="0"/>
                        </a:rPr>
                        <m:t>=</m:t>
                      </m:r>
                      <m:f>
                        <m:fPr>
                          <m:ctrlPr>
                            <a:rPr lang="en-IN"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𝑚</m:t>
                          </m:r>
                        </m:den>
                      </m:f>
                      <m:nary>
                        <m:naryPr>
                          <m:chr m:val="∑"/>
                          <m:ctrlPr>
                            <a:rPr lang="en-IN"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𝑚</m:t>
                          </m:r>
                        </m:sup>
                        <m:e>
                          <m:sSup>
                            <m:sSupPr>
                              <m:ctrlPr>
                                <a:rPr lang="en-IN" sz="2400" i="1">
                                  <a:latin typeface="Cambria Math" panose="02040503050406030204" pitchFamily="18" charset="0"/>
                                </a:rPr>
                              </m:ctrlPr>
                            </m:sSupPr>
                            <m:e>
                              <m:r>
                                <a:rPr lang="en-US" sz="2400" b="0" i="1" smtClean="0">
                                  <a:latin typeface="Cambria Math" panose="02040503050406030204" pitchFamily="18" charset="0"/>
                                </a:rPr>
                                <m:t>𝑎</m:t>
                              </m:r>
                            </m:e>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p>
                        </m:e>
                      </m:nary>
                    </m:oMath>
                  </m:oMathPara>
                </a14:m>
                <a:endParaRPr lang="en-IN" sz="2400" dirty="0"/>
              </a:p>
            </p:txBody>
          </p:sp>
        </mc:Choice>
        <mc:Fallback xmlns="">
          <p:sp>
            <p:nvSpPr>
              <p:cNvPr id="94" name="TextBox 93">
                <a:extLst>
                  <a:ext uri="{FF2B5EF4-FFF2-40B4-BE49-F238E27FC236}">
                    <a16:creationId xmlns:a16="http://schemas.microsoft.com/office/drawing/2014/main" id="{76F1A71F-CBCB-4734-9F48-A81E634FA1CF}"/>
                  </a:ext>
                </a:extLst>
              </p:cNvPr>
              <p:cNvSpPr txBox="1">
                <a:spLocks noRot="1" noChangeAspect="1" noMove="1" noResize="1" noEditPoints="1" noAdjustHandles="1" noChangeArrowheads="1" noChangeShapeType="1" noTextEdit="1"/>
              </p:cNvSpPr>
              <p:nvPr/>
            </p:nvSpPr>
            <p:spPr>
              <a:xfrm>
                <a:off x="498778" y="1760687"/>
                <a:ext cx="2027899" cy="1008225"/>
              </a:xfrm>
              <a:prstGeom prst="rect">
                <a:avLst/>
              </a:prstGeom>
              <a:blipFill>
                <a:blip r:embed="rId4"/>
                <a:stretch>
                  <a:fillRect l="-8750" t="-121250" r="-7500" b="-18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7D1B10D8-5444-4FD4-BAC2-01C65C7B00D4}"/>
                  </a:ext>
                </a:extLst>
              </p:cNvPr>
              <p:cNvSpPr txBox="1"/>
              <p:nvPr/>
            </p:nvSpPr>
            <p:spPr>
              <a:xfrm>
                <a:off x="-321029" y="2843418"/>
                <a:ext cx="5007940" cy="11762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ea typeface="Cambria Math" panose="02040503050406030204" pitchFamily="18" charset="0"/>
                            </a:rPr>
                          </m:ctrlPr>
                        </m:sSupPr>
                        <m:e>
                          <m:r>
                            <a:rPr lang="en-IN" sz="280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r>
                        <a:rPr lang="en-IN" sz="2800" i="1">
                          <a:latin typeface="Cambria Math" panose="02040503050406030204" pitchFamily="18" charset="0"/>
                        </a:rPr>
                        <m:t>=</m:t>
                      </m:r>
                      <m:f>
                        <m:fPr>
                          <m:ctrlPr>
                            <a:rPr lang="en-IN"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IN"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sSup>
                            <m:sSupPr>
                              <m:ctrlPr>
                                <a:rPr lang="en-IN" sz="2800" i="1">
                                  <a:latin typeface="Cambria Math" panose="02040503050406030204" pitchFamily="18" charset="0"/>
                                </a:rPr>
                              </m:ctrlPr>
                            </m:sSupPr>
                            <m:e>
                              <m:r>
                                <a:rPr lang="en-US" sz="2800" b="0" i="1" smtClean="0">
                                  <a:latin typeface="Cambria Math" panose="02040503050406030204" pitchFamily="18" charset="0"/>
                                </a:rPr>
                                <m:t>(</m:t>
                              </m:r>
                              <m:sSup>
                                <m:sSupPr>
                                  <m:ctrlPr>
                                    <a:rPr lang="en-IN" sz="2800" i="1">
                                      <a:latin typeface="Cambria Math" panose="02040503050406030204" pitchFamily="18" charset="0"/>
                                    </a:rPr>
                                  </m:ctrlPr>
                                </m:sSupPr>
                                <m:e>
                                  <m:r>
                                    <a:rPr lang="en-US" sz="2800" i="1">
                                      <a:latin typeface="Cambria Math" panose="02040503050406030204" pitchFamily="18" charset="0"/>
                                    </a:rPr>
                                    <m:t>𝑎</m:t>
                                  </m:r>
                                </m:e>
                                <m:sup>
                                  <m:d>
                                    <m:dPr>
                                      <m:ctrlPr>
                                        <a:rPr lang="en-US" sz="2800" i="1">
                                          <a:latin typeface="Cambria Math" panose="02040503050406030204" pitchFamily="18" charset="0"/>
                                        </a:rPr>
                                      </m:ctrlPr>
                                    </m:dPr>
                                    <m:e>
                                      <m:r>
                                        <a:rPr lang="en-US" sz="2800" i="1">
                                          <a:latin typeface="Cambria Math" panose="02040503050406030204" pitchFamily="18" charset="0"/>
                                        </a:rPr>
                                        <m:t>𝑖</m:t>
                                      </m:r>
                                    </m:e>
                                  </m:d>
                                </m:sup>
                              </m:sSup>
                              <m:r>
                                <a:rPr lang="en-US" sz="2800" b="0" i="1" smtClean="0">
                                  <a:latin typeface="Cambria Math" panose="02040503050406030204" pitchFamily="18" charset="0"/>
                                </a:rPr>
                                <m:t>−</m:t>
                              </m:r>
                              <m:r>
                                <a:rPr lang="en-IN" sz="2800" i="1">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e>
                      </m:nary>
                    </m:oMath>
                  </m:oMathPara>
                </a14:m>
                <a:endParaRPr lang="en-IN" sz="2800" dirty="0"/>
              </a:p>
            </p:txBody>
          </p:sp>
        </mc:Choice>
        <mc:Fallback xmlns="">
          <p:sp>
            <p:nvSpPr>
              <p:cNvPr id="95" name="TextBox 94">
                <a:extLst>
                  <a:ext uri="{FF2B5EF4-FFF2-40B4-BE49-F238E27FC236}">
                    <a16:creationId xmlns:a16="http://schemas.microsoft.com/office/drawing/2014/main" id="{7D1B10D8-5444-4FD4-BAC2-01C65C7B00D4}"/>
                  </a:ext>
                </a:extLst>
              </p:cNvPr>
              <p:cNvSpPr txBox="1">
                <a:spLocks noRot="1" noChangeAspect="1" noMove="1" noResize="1" noEditPoints="1" noAdjustHandles="1" noChangeArrowheads="1" noChangeShapeType="1" noTextEdit="1"/>
              </p:cNvSpPr>
              <p:nvPr/>
            </p:nvSpPr>
            <p:spPr>
              <a:xfrm>
                <a:off x="-321029" y="2843418"/>
                <a:ext cx="5007940" cy="1176219"/>
              </a:xfrm>
              <a:prstGeom prst="rect">
                <a:avLst/>
              </a:prstGeom>
              <a:blipFill>
                <a:blip r:embed="rId5"/>
                <a:stretch>
                  <a:fillRect t="-118085" b="-1787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E53A80E-7593-4D77-A9AF-A52703CDFB85}"/>
                  </a:ext>
                </a:extLst>
              </p:cNvPr>
              <p:cNvSpPr/>
              <p:nvPr/>
            </p:nvSpPr>
            <p:spPr>
              <a:xfrm>
                <a:off x="319960" y="4097983"/>
                <a:ext cx="2901307" cy="10677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US" sz="2800" i="1">
                              <a:latin typeface="Cambria Math" panose="02040503050406030204" pitchFamily="18" charset="0"/>
                            </a:rPr>
                            <m:t>𝑎</m:t>
                          </m:r>
                        </m:e>
                        <m:sub>
                          <m:r>
                            <a:rPr lang="en-US" sz="2800" i="1">
                              <a:latin typeface="Cambria Math" panose="02040503050406030204" pitchFamily="18" charset="0"/>
                            </a:rPr>
                            <m:t>𝑛𝑜𝑟𝑚</m:t>
                          </m:r>
                        </m:sub>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bSup>
                      <m:r>
                        <a:rPr lang="en-US" sz="2800" b="0" i="0"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IN" sz="2800" i="1">
                                  <a:latin typeface="Cambria Math" panose="02040503050406030204" pitchFamily="18" charset="0"/>
                                </a:rPr>
                              </m:ctrlPr>
                            </m:sSupPr>
                            <m:e>
                              <m:r>
                                <a:rPr lang="en-US" sz="2800" i="1">
                                  <a:latin typeface="Cambria Math" panose="02040503050406030204" pitchFamily="18" charset="0"/>
                                </a:rPr>
                                <m:t>𝑎</m:t>
                              </m:r>
                            </m:e>
                            <m:sup>
                              <m:d>
                                <m:dPr>
                                  <m:ctrlPr>
                                    <a:rPr lang="en-US" sz="2800" i="1">
                                      <a:latin typeface="Cambria Math" panose="02040503050406030204" pitchFamily="18" charset="0"/>
                                    </a:rPr>
                                  </m:ctrlPr>
                                </m:dPr>
                                <m:e>
                                  <m:r>
                                    <a:rPr lang="en-US" sz="2800" i="1">
                                      <a:latin typeface="Cambria Math" panose="02040503050406030204" pitchFamily="18" charset="0"/>
                                    </a:rPr>
                                    <m:t>𝑖</m:t>
                                  </m:r>
                                </m:e>
                              </m:d>
                            </m:sup>
                          </m:sSup>
                          <m:r>
                            <a:rPr lang="en-US" sz="2800" i="1">
                              <a:latin typeface="Cambria Math" panose="02040503050406030204" pitchFamily="18" charset="0"/>
                            </a:rPr>
                            <m:t>−</m:t>
                          </m:r>
                          <m:r>
                            <a:rPr lang="en-IN" sz="2800" i="1">
                              <a:latin typeface="Cambria Math" panose="02040503050406030204" pitchFamily="18" charset="0"/>
                              <a:ea typeface="Cambria Math" panose="02040503050406030204" pitchFamily="18" charset="0"/>
                            </a:rPr>
                            <m:t>𝜇</m:t>
                          </m:r>
                        </m:num>
                        <m:den>
                          <m:rad>
                            <m:radPr>
                              <m:degHide m:val="on"/>
                              <m:ctrlPr>
                                <a:rPr lang="en-US" sz="2800" b="0" i="1" smtClean="0">
                                  <a:latin typeface="Cambria Math" panose="02040503050406030204" pitchFamily="18" charset="0"/>
                                </a:rPr>
                              </m:ctrlPr>
                            </m:radPr>
                            <m:deg/>
                            <m:e>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𝜖</m:t>
                              </m:r>
                            </m:e>
                          </m:rad>
                        </m:den>
                      </m:f>
                    </m:oMath>
                  </m:oMathPara>
                </a14:m>
                <a:endParaRPr lang="en-IN" sz="2800" dirty="0"/>
              </a:p>
            </p:txBody>
          </p:sp>
        </mc:Choice>
        <mc:Fallback xmlns="">
          <p:sp>
            <p:nvSpPr>
              <p:cNvPr id="5" name="Rectangle 4">
                <a:extLst>
                  <a:ext uri="{FF2B5EF4-FFF2-40B4-BE49-F238E27FC236}">
                    <a16:creationId xmlns:a16="http://schemas.microsoft.com/office/drawing/2014/main" id="{8E53A80E-7593-4D77-A9AF-A52703CDFB85}"/>
                  </a:ext>
                </a:extLst>
              </p:cNvPr>
              <p:cNvSpPr>
                <a:spLocks noRot="1" noChangeAspect="1" noMove="1" noResize="1" noEditPoints="1" noAdjustHandles="1" noChangeArrowheads="1" noChangeShapeType="1" noTextEdit="1"/>
              </p:cNvSpPr>
              <p:nvPr/>
            </p:nvSpPr>
            <p:spPr>
              <a:xfrm>
                <a:off x="319960" y="4097983"/>
                <a:ext cx="2901307" cy="1067793"/>
              </a:xfrm>
              <a:prstGeom prst="rect">
                <a:avLst/>
              </a:prstGeom>
              <a:blipFill>
                <a:blip r:embed="rId6"/>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E59BBDF-138D-4B4D-A461-2AEEAC7B0D29}"/>
                  </a:ext>
                </a:extLst>
              </p:cNvPr>
              <p:cNvSpPr/>
              <p:nvPr/>
            </p:nvSpPr>
            <p:spPr>
              <a:xfrm>
                <a:off x="421707" y="5484914"/>
                <a:ext cx="11118652" cy="540917"/>
              </a:xfrm>
              <a:prstGeom prst="rect">
                <a:avLst/>
              </a:prstGeom>
            </p:spPr>
            <p:txBody>
              <a:bodyPr wrap="square">
                <a:spAutoFit/>
              </a:bodyPr>
              <a:lstStyle/>
              <a:p>
                <a14:m>
                  <m:oMath xmlns:m="http://schemas.openxmlformats.org/officeDocument/2006/math">
                    <m:sSup>
                      <m:sSupPr>
                        <m:ctrlPr>
                          <a:rPr lang="en-IN" sz="2400" i="1" smtClean="0">
                            <a:latin typeface="Cambria Math" panose="02040503050406030204" pitchFamily="18" charset="0"/>
                          </a:rPr>
                        </m:ctrlPr>
                      </m:sSupPr>
                      <m:e>
                        <m:acc>
                          <m:accPr>
                            <m:chr m:val="̃"/>
                            <m:ctrlPr>
                              <a:rPr lang="en-IN" sz="2400" i="1" smtClean="0">
                                <a:latin typeface="Cambria Math" panose="02040503050406030204" pitchFamily="18" charset="0"/>
                              </a:rPr>
                            </m:ctrlPr>
                          </m:accPr>
                          <m:e>
                            <m:r>
                              <a:rPr lang="en-US" sz="2400" b="0" i="1" smtClean="0">
                                <a:latin typeface="Cambria Math" panose="02040503050406030204" pitchFamily="18" charset="0"/>
                              </a:rPr>
                              <m:t>𝑎</m:t>
                            </m:r>
                          </m:e>
                        </m:acc>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r>
                      <a:rPr lang="en-US" sz="2400" b="0" i="1" smtClean="0">
                        <a:latin typeface="Cambria Math" panose="02040503050406030204" pitchFamily="18" charset="0"/>
                      </a:rPr>
                      <m:t>= </m:t>
                    </m:r>
                    <m:r>
                      <a:rPr lang="en-US" sz="2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𝛾</m:t>
                    </m:r>
                    <m:sSubSup>
                      <m:sSubSupPr>
                        <m:ctrlPr>
                          <a:rPr lang="en-IN"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𝑛𝑜𝑟𝑚</m:t>
                        </m:r>
                      </m:sub>
                      <m:sup>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p>
                    </m:sSubSup>
                    <m:r>
                      <a:rPr lang="en-US" sz="2400" b="0" i="0" smtClean="0">
                        <a:latin typeface="Cambria Math" panose="02040503050406030204" pitchFamily="18" charset="0"/>
                      </a:rPr>
                      <m:t>+</m:t>
                    </m:r>
                    <m:r>
                      <m:rPr>
                        <m:sty m:val="p"/>
                      </m:rPr>
                      <a:rPr lang="el-GR" sz="2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β</m:t>
                    </m:r>
                  </m:oMath>
                </a14:m>
                <a:r>
                  <a:rPr lang="en-IN" sz="2400" dirty="0"/>
                  <a:t> , </a:t>
                </a:r>
                <a14:m>
                  <m:oMath xmlns:m="http://schemas.openxmlformats.org/officeDocument/2006/math">
                    <m:r>
                      <a:rPr lang="en-US" sz="2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 </m:t>
                    </m:r>
                    <m:r>
                      <a:rPr lang="en-US" sz="2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𝛾</m:t>
                    </m:r>
                    <m:r>
                      <a:rPr lang="en-US" sz="2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 </m:t>
                    </m:r>
                    <m:r>
                      <m:rPr>
                        <m:sty m:val="p"/>
                      </m:rPr>
                      <a:rPr lang="en-US" sz="2400" b="0" i="0" smtClean="0">
                        <a:effectLst/>
                        <a:latin typeface="Cambria Math" panose="02040503050406030204" pitchFamily="18" charset="0"/>
                        <a:ea typeface="Cambria Math" panose="02040503050406030204" pitchFamily="18" charset="0"/>
                      </a:rPr>
                      <m:t>and</m:t>
                    </m:r>
                    <m:r>
                      <a:rPr lang="en-US" sz="2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 </m:t>
                    </m:r>
                    <m:r>
                      <m:rPr>
                        <m:sty m:val="p"/>
                      </m:rPr>
                      <a:rPr lang="el-GR" sz="2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β</m:t>
                    </m:r>
                  </m:oMath>
                </a14:m>
                <a:r>
                  <a:rPr lang="en-IN" sz="2400" dirty="0"/>
                  <a:t> are the learnable parameters of the model </a:t>
                </a:r>
              </a:p>
            </p:txBody>
          </p:sp>
        </mc:Choice>
        <mc:Fallback xmlns="">
          <p:sp>
            <p:nvSpPr>
              <p:cNvPr id="6" name="Rectangle 5">
                <a:extLst>
                  <a:ext uri="{FF2B5EF4-FFF2-40B4-BE49-F238E27FC236}">
                    <a16:creationId xmlns:a16="http://schemas.microsoft.com/office/drawing/2014/main" id="{DE59BBDF-138D-4B4D-A461-2AEEAC7B0D29}"/>
                  </a:ext>
                </a:extLst>
              </p:cNvPr>
              <p:cNvSpPr>
                <a:spLocks noRot="1" noChangeAspect="1" noMove="1" noResize="1" noEditPoints="1" noAdjustHandles="1" noChangeArrowheads="1" noChangeShapeType="1" noTextEdit="1"/>
              </p:cNvSpPr>
              <p:nvPr/>
            </p:nvSpPr>
            <p:spPr>
              <a:xfrm>
                <a:off x="421707" y="5484914"/>
                <a:ext cx="11118652" cy="540917"/>
              </a:xfrm>
              <a:prstGeom prst="rect">
                <a:avLst/>
              </a:prstGeom>
              <a:blipFill>
                <a:blip r:embed="rId7"/>
                <a:stretch>
                  <a:fillRect b="-25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F5268BD1-87EB-4D9B-8EEB-F37A8E3132AD}"/>
                  </a:ext>
                </a:extLst>
              </p:cNvPr>
              <p:cNvSpPr/>
              <p:nvPr/>
            </p:nvSpPr>
            <p:spPr>
              <a:xfrm>
                <a:off x="421707" y="5975681"/>
                <a:ext cx="11118652" cy="487185"/>
              </a:xfrm>
              <a:prstGeom prst="rect">
                <a:avLst/>
              </a:prstGeom>
            </p:spPr>
            <p:txBody>
              <a:bodyPr wrap="square">
                <a:spAutoFit/>
              </a:bodyPr>
              <a:lstStyle/>
              <a:p>
                <a:r>
                  <a:rPr lang="en-US" sz="2400" b="0" dirty="0"/>
                  <a:t>Use</a:t>
                </a:r>
                <a14:m>
                  <m:oMath xmlns:m="http://schemas.openxmlformats.org/officeDocument/2006/math">
                    <m:r>
                      <a:rPr lang="en-US" sz="2400" b="0" i="1" smtClean="0">
                        <a:latin typeface="Cambria Math" panose="02040503050406030204" pitchFamily="18" charset="0"/>
                      </a:rPr>
                      <m:t> </m:t>
                    </m:r>
                    <m:sSup>
                      <m:sSupPr>
                        <m:ctrlPr>
                          <a:rPr lang="en-IN" sz="2400" i="1" smtClean="0">
                            <a:latin typeface="Cambria Math" panose="02040503050406030204" pitchFamily="18" charset="0"/>
                          </a:rPr>
                        </m:ctrlPr>
                      </m:sSupPr>
                      <m:e>
                        <m:acc>
                          <m:accPr>
                            <m:chr m:val="̃"/>
                            <m:ctrlPr>
                              <a:rPr lang="en-IN" sz="2400" i="1" smtClean="0">
                                <a:latin typeface="Cambria Math" panose="02040503050406030204" pitchFamily="18" charset="0"/>
                              </a:rPr>
                            </m:ctrlPr>
                          </m:accPr>
                          <m:e>
                            <m:r>
                              <a:rPr lang="en-US" sz="2400" b="0" i="1" smtClean="0">
                                <a:latin typeface="Cambria Math" panose="02040503050406030204" pitchFamily="18" charset="0"/>
                              </a:rPr>
                              <m:t>𝑎</m:t>
                            </m:r>
                          </m:e>
                        </m:acc>
                      </m:e>
                      <m:sup>
                        <m:r>
                          <a:rPr lang="en-US" sz="2400" b="0" i="1" smtClean="0">
                            <a:latin typeface="Cambria Math" panose="02040503050406030204" pitchFamily="18" charset="0"/>
                          </a:rPr>
                          <m:t>[</m:t>
                        </m:r>
                        <m:r>
                          <a:rPr lang="en-US" sz="2400" b="0" i="1" smtClean="0">
                            <a:latin typeface="Cambria Math" panose="02040503050406030204" pitchFamily="18" charset="0"/>
                          </a:rPr>
                          <m:t>𝑙</m:t>
                        </m:r>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r>
                      <a:rPr lang="en-US" sz="2400" b="0" i="1" smtClean="0">
                        <a:latin typeface="Cambria Math" panose="02040503050406030204" pitchFamily="18" charset="0"/>
                      </a:rPr>
                      <m:t> </m:t>
                    </m:r>
                    <m:r>
                      <m:rPr>
                        <m:sty m:val="p"/>
                      </m:rPr>
                      <a:rPr lang="en-US" sz="2400" b="0" i="0" smtClean="0">
                        <a:latin typeface="Cambria Math" panose="02040503050406030204" pitchFamily="18" charset="0"/>
                      </a:rPr>
                      <m:t>instead</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of</m:t>
                    </m:r>
                    <m:sSup>
                      <m:sSupPr>
                        <m:ctrlPr>
                          <a:rPr lang="en-IN" sz="2400" i="1">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𝑎</m:t>
                        </m:r>
                      </m:e>
                      <m: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𝑙</m:t>
                            </m:r>
                          </m:e>
                        </m:d>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further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calculations</m:t>
                    </m:r>
                  </m:oMath>
                </a14:m>
                <a:endParaRPr lang="en-IN" sz="2400" dirty="0"/>
              </a:p>
            </p:txBody>
          </p:sp>
        </mc:Choice>
        <mc:Fallback xmlns="">
          <p:sp>
            <p:nvSpPr>
              <p:cNvPr id="97" name="Rectangle 96">
                <a:extLst>
                  <a:ext uri="{FF2B5EF4-FFF2-40B4-BE49-F238E27FC236}">
                    <a16:creationId xmlns:a16="http://schemas.microsoft.com/office/drawing/2014/main" id="{F5268BD1-87EB-4D9B-8EEB-F37A8E3132AD}"/>
                  </a:ext>
                </a:extLst>
              </p:cNvPr>
              <p:cNvSpPr>
                <a:spLocks noRot="1" noChangeAspect="1" noMove="1" noResize="1" noEditPoints="1" noAdjustHandles="1" noChangeArrowheads="1" noChangeShapeType="1" noTextEdit="1"/>
              </p:cNvSpPr>
              <p:nvPr/>
            </p:nvSpPr>
            <p:spPr>
              <a:xfrm>
                <a:off x="421707" y="5975681"/>
                <a:ext cx="11118652" cy="487185"/>
              </a:xfrm>
              <a:prstGeom prst="rect">
                <a:avLst/>
              </a:prstGeom>
              <a:blipFill>
                <a:blip r:embed="rId8"/>
                <a:stretch>
                  <a:fillRect l="-913" t="-2564" b="-28205"/>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6B252684-9EEC-4CC5-84D9-653651931228}"/>
              </a:ext>
            </a:extLst>
          </p:cNvPr>
          <p:cNvCxnSpPr/>
          <p:nvPr/>
        </p:nvCxnSpPr>
        <p:spPr>
          <a:xfrm>
            <a:off x="4256689" y="1983272"/>
            <a:ext cx="0" cy="3257177"/>
          </a:xfrm>
          <a:prstGeom prst="line">
            <a:avLst/>
          </a:prstGeom>
          <a:ln w="12700">
            <a:solidFill>
              <a:schemeClr val="tx1"/>
            </a:solidFill>
            <a:prstDash val="dashDot"/>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69F0D3A-2183-4ECA-9D10-1BB5D0669E84}"/>
              </a:ext>
            </a:extLst>
          </p:cNvPr>
          <p:cNvSpPr/>
          <p:nvPr/>
        </p:nvSpPr>
        <p:spPr>
          <a:xfrm>
            <a:off x="4572485" y="1800021"/>
            <a:ext cx="532838" cy="523220"/>
          </a:xfrm>
          <a:prstGeom prst="rect">
            <a:avLst/>
          </a:prstGeom>
        </p:spPr>
        <p:txBody>
          <a:bodyPr wrap="none">
            <a:spAutoFit/>
          </a:bodyPr>
          <a:lstStyle/>
          <a:p>
            <a:r>
              <a:rPr lang="en-US" sz="2800" dirty="0"/>
              <a:t>If, </a:t>
            </a:r>
            <a:endParaRPr lang="en-IN" sz="2800"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07D1913-6B81-44C1-B118-9F47FB8CF98A}"/>
                  </a:ext>
                </a:extLst>
              </p:cNvPr>
              <p:cNvSpPr/>
              <p:nvPr/>
            </p:nvSpPr>
            <p:spPr>
              <a:xfrm>
                <a:off x="4569214" y="2344760"/>
                <a:ext cx="2281202" cy="6260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en-US" sz="2800" b="0" i="1" smtClean="0">
                          <a:latin typeface="Cambria Math" panose="02040503050406030204" pitchFamily="18" charset="0"/>
                          <a:ea typeface="Cambria Math" panose="02040503050406030204" pitchFamily="18" charset="0"/>
                        </a:rPr>
                        <m:t>= </m:t>
                      </m:r>
                      <m:rad>
                        <m:radPr>
                          <m:degHide m:val="on"/>
                          <m:ctrlPr>
                            <a:rPr lang="en-US" sz="2800" i="1">
                              <a:latin typeface="Cambria Math" panose="02040503050406030204" pitchFamily="18" charset="0"/>
                            </a:rPr>
                          </m:ctrlPr>
                        </m:radPr>
                        <m:deg/>
                        <m:e>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𝜖</m:t>
                          </m:r>
                        </m:e>
                      </m:rad>
                    </m:oMath>
                  </m:oMathPara>
                </a14:m>
                <a:endParaRPr lang="en-IN" sz="2800" dirty="0"/>
              </a:p>
            </p:txBody>
          </p:sp>
        </mc:Choice>
        <mc:Fallback xmlns="">
          <p:sp>
            <p:nvSpPr>
              <p:cNvPr id="12" name="Rectangle 11">
                <a:extLst>
                  <a:ext uri="{FF2B5EF4-FFF2-40B4-BE49-F238E27FC236}">
                    <a16:creationId xmlns:a16="http://schemas.microsoft.com/office/drawing/2014/main" id="{307D1913-6B81-44C1-B118-9F47FB8CF98A}"/>
                  </a:ext>
                </a:extLst>
              </p:cNvPr>
              <p:cNvSpPr>
                <a:spLocks noRot="1" noChangeAspect="1" noMove="1" noResize="1" noEditPoints="1" noAdjustHandles="1" noChangeArrowheads="1" noChangeShapeType="1" noTextEdit="1"/>
              </p:cNvSpPr>
              <p:nvPr/>
            </p:nvSpPr>
            <p:spPr>
              <a:xfrm>
                <a:off x="4569214" y="2344760"/>
                <a:ext cx="2281202" cy="626069"/>
              </a:xfrm>
              <a:prstGeom prst="rect">
                <a:avLst/>
              </a:prstGeom>
              <a:blipFill>
                <a:blip r:embed="rId9"/>
                <a:stretch>
                  <a:fillRect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152EB21-6101-4D4F-A06A-CA296AB0A7AD}"/>
                  </a:ext>
                </a:extLst>
              </p:cNvPr>
              <p:cNvSpPr/>
              <p:nvPr/>
            </p:nvSpPr>
            <p:spPr>
              <a:xfrm>
                <a:off x="4540456" y="3101948"/>
                <a:ext cx="11693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r>
                        <a:rPr lang="en-IN" sz="2800" i="1">
                          <a:latin typeface="Cambria Math" panose="02040503050406030204" pitchFamily="18" charset="0"/>
                          <a:ea typeface="Cambria Math" panose="02040503050406030204" pitchFamily="18" charset="0"/>
                        </a:rPr>
                        <m:t>𝜇</m:t>
                      </m:r>
                    </m:oMath>
                  </m:oMathPara>
                </a14:m>
                <a:endParaRPr lang="en-IN" sz="2800" dirty="0"/>
              </a:p>
            </p:txBody>
          </p:sp>
        </mc:Choice>
        <mc:Fallback xmlns="">
          <p:sp>
            <p:nvSpPr>
              <p:cNvPr id="13" name="Rectangle 12">
                <a:extLst>
                  <a:ext uri="{FF2B5EF4-FFF2-40B4-BE49-F238E27FC236}">
                    <a16:creationId xmlns:a16="http://schemas.microsoft.com/office/drawing/2014/main" id="{4152EB21-6101-4D4F-A06A-CA296AB0A7AD}"/>
                  </a:ext>
                </a:extLst>
              </p:cNvPr>
              <p:cNvSpPr>
                <a:spLocks noRot="1" noChangeAspect="1" noMove="1" noResize="1" noEditPoints="1" noAdjustHandles="1" noChangeArrowheads="1" noChangeShapeType="1" noTextEdit="1"/>
              </p:cNvSpPr>
              <p:nvPr/>
            </p:nvSpPr>
            <p:spPr>
              <a:xfrm>
                <a:off x="4540456" y="3101948"/>
                <a:ext cx="1169359" cy="523220"/>
              </a:xfrm>
              <a:prstGeom prst="rect">
                <a:avLst/>
              </a:prstGeom>
              <a:blipFill>
                <a:blip r:embed="rId10"/>
                <a:stretch>
                  <a:fillRect l="-2151" b="-19048"/>
                </a:stretch>
              </a:blipFill>
            </p:spPr>
            <p:txBody>
              <a:bodyPr/>
              <a:lstStyle/>
              <a:p>
                <a:r>
                  <a:rPr lang="en-US">
                    <a:noFill/>
                  </a:rPr>
                  <a:t> </a:t>
                </a:r>
              </a:p>
            </p:txBody>
          </p:sp>
        </mc:Fallback>
      </mc:AlternateContent>
      <p:sp>
        <p:nvSpPr>
          <p:cNvPr id="100" name="Rectangle 99">
            <a:extLst>
              <a:ext uri="{FF2B5EF4-FFF2-40B4-BE49-F238E27FC236}">
                <a16:creationId xmlns:a16="http://schemas.microsoft.com/office/drawing/2014/main" id="{D2AD81CE-6F30-48AC-908E-050B1290436F}"/>
              </a:ext>
            </a:extLst>
          </p:cNvPr>
          <p:cNvSpPr/>
          <p:nvPr/>
        </p:nvSpPr>
        <p:spPr>
          <a:xfrm>
            <a:off x="4598894" y="3706216"/>
            <a:ext cx="950901" cy="523220"/>
          </a:xfrm>
          <a:prstGeom prst="rect">
            <a:avLst/>
          </a:prstGeom>
        </p:spPr>
        <p:txBody>
          <a:bodyPr wrap="none">
            <a:spAutoFit/>
          </a:bodyPr>
          <a:lstStyle/>
          <a:p>
            <a:r>
              <a:rPr lang="en-US" sz="2800" dirty="0"/>
              <a:t>then,</a:t>
            </a:r>
            <a:endParaRPr lang="en-IN" sz="2800" dirty="0"/>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8BBCEC41-FC7C-4C95-AD26-6B1A8F730590}"/>
                  </a:ext>
                </a:extLst>
              </p:cNvPr>
              <p:cNvSpPr/>
              <p:nvPr/>
            </p:nvSpPr>
            <p:spPr>
              <a:xfrm>
                <a:off x="4686911" y="4303019"/>
                <a:ext cx="1608389" cy="552267"/>
              </a:xfrm>
              <a:prstGeom prst="rect">
                <a:avLst/>
              </a:prstGeom>
            </p:spPr>
            <p:txBody>
              <a:bodyPr wrap="none">
                <a:spAutoFit/>
              </a:bodyPr>
              <a:lstStyle/>
              <a:p>
                <a14:m>
                  <m:oMath xmlns:m="http://schemas.openxmlformats.org/officeDocument/2006/math">
                    <m:sSup>
                      <m:sSupPr>
                        <m:ctrlPr>
                          <a:rPr lang="en-IN" sz="2800" i="1">
                            <a:latin typeface="Cambria Math" panose="02040503050406030204" pitchFamily="18" charset="0"/>
                          </a:rPr>
                        </m:ctrlPr>
                      </m:sSupPr>
                      <m:e>
                        <m:acc>
                          <m:accPr>
                            <m:chr m:val="̃"/>
                            <m:ctrlPr>
                              <a:rPr lang="en-IN" sz="2800" i="1">
                                <a:latin typeface="Cambria Math" panose="02040503050406030204" pitchFamily="18" charset="0"/>
                              </a:rPr>
                            </m:ctrlPr>
                          </m:accPr>
                          <m:e>
                            <m:r>
                              <a:rPr lang="en-US" sz="2800" i="1">
                                <a:latin typeface="Cambria Math" panose="02040503050406030204" pitchFamily="18" charset="0"/>
                              </a:rPr>
                              <m:t>𝑎</m:t>
                            </m:r>
                          </m:e>
                        </m:acc>
                      </m:e>
                      <m:sup>
                        <m:d>
                          <m:dPr>
                            <m:ctrlPr>
                              <a:rPr lang="en-US" sz="2800" i="1">
                                <a:latin typeface="Cambria Math" panose="02040503050406030204" pitchFamily="18" charset="0"/>
                              </a:rPr>
                            </m:ctrlPr>
                          </m:dPr>
                          <m:e>
                            <m:r>
                              <a:rPr lang="en-US" sz="2800" i="1">
                                <a:latin typeface="Cambria Math" panose="02040503050406030204" pitchFamily="18" charset="0"/>
                              </a:rPr>
                              <m:t>𝑖</m:t>
                            </m:r>
                          </m:e>
                        </m:d>
                      </m:sup>
                    </m:sSup>
                  </m:oMath>
                </a14:m>
                <a:r>
                  <a:rPr lang="en-IN" sz="2800" dirty="0"/>
                  <a:t>= </a:t>
                </a:r>
                <a14:m>
                  <m:oMath xmlns:m="http://schemas.openxmlformats.org/officeDocument/2006/math">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𝑎</m:t>
                        </m:r>
                      </m:e>
                      <m:sup>
                        <m:d>
                          <m:dPr>
                            <m:ctrlPr>
                              <a:rPr lang="en-US" sz="2800" i="1">
                                <a:latin typeface="Cambria Math" panose="02040503050406030204" pitchFamily="18" charset="0"/>
                              </a:rPr>
                            </m:ctrlPr>
                          </m:dPr>
                          <m:e>
                            <m:r>
                              <a:rPr lang="en-US" sz="2800" i="1">
                                <a:latin typeface="Cambria Math" panose="02040503050406030204" pitchFamily="18" charset="0"/>
                              </a:rPr>
                              <m:t>𝑖</m:t>
                            </m:r>
                          </m:e>
                        </m:d>
                      </m:sup>
                    </m:sSup>
                  </m:oMath>
                </a14:m>
                <a:endParaRPr lang="en-IN" sz="2800" dirty="0"/>
              </a:p>
            </p:txBody>
          </p:sp>
        </mc:Choice>
        <mc:Fallback xmlns="">
          <p:sp>
            <p:nvSpPr>
              <p:cNvPr id="57" name="Rectangle 56">
                <a:extLst>
                  <a:ext uri="{FF2B5EF4-FFF2-40B4-BE49-F238E27FC236}">
                    <a16:creationId xmlns:a16="http://schemas.microsoft.com/office/drawing/2014/main" id="{8BBCEC41-FC7C-4C95-AD26-6B1A8F730590}"/>
                  </a:ext>
                </a:extLst>
              </p:cNvPr>
              <p:cNvSpPr>
                <a:spLocks noRot="1" noChangeAspect="1" noMove="1" noResize="1" noEditPoints="1" noAdjustHandles="1" noChangeArrowheads="1" noChangeShapeType="1" noTextEdit="1"/>
              </p:cNvSpPr>
              <p:nvPr/>
            </p:nvSpPr>
            <p:spPr>
              <a:xfrm>
                <a:off x="4686911" y="4303019"/>
                <a:ext cx="1608389" cy="552267"/>
              </a:xfrm>
              <a:prstGeom prst="rect">
                <a:avLst/>
              </a:prstGeom>
              <a:blipFill>
                <a:blip r:embed="rId11"/>
                <a:stretch>
                  <a:fillRect t="-4444" b="-28889"/>
                </a:stretch>
              </a:blipFill>
            </p:spPr>
            <p:txBody>
              <a:bodyPr/>
              <a:lstStyle/>
              <a:p>
                <a:r>
                  <a:rPr lang="en-US">
                    <a:noFill/>
                  </a:rPr>
                  <a:t> </a:t>
                </a:r>
              </a:p>
            </p:txBody>
          </p:sp>
        </mc:Fallback>
      </mc:AlternateContent>
      <p:sp>
        <p:nvSpPr>
          <p:cNvPr id="102" name="Google Shape;100;p14">
            <a:extLst>
              <a:ext uri="{FF2B5EF4-FFF2-40B4-BE49-F238E27FC236}">
                <a16:creationId xmlns:a16="http://schemas.microsoft.com/office/drawing/2014/main" id="{E4EB26A3-E0BD-43F4-8857-EF246C3A49C3}"/>
              </a:ext>
            </a:extLst>
          </p:cNvPr>
          <p:cNvSpPr txBox="1"/>
          <p:nvPr/>
        </p:nvSpPr>
        <p:spPr>
          <a:xfrm>
            <a:off x="2698" y="737911"/>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rgbClr val="434343"/>
                </a:solidFill>
              </a:rPr>
              <a:t>Implementing </a:t>
            </a:r>
            <a:r>
              <a:rPr lang="en-US" sz="3200" dirty="0" err="1">
                <a:solidFill>
                  <a:srgbClr val="434343"/>
                </a:solidFill>
              </a:rPr>
              <a:t>BatchNorm</a:t>
            </a:r>
            <a:r>
              <a:rPr lang="en-US" sz="3200" dirty="0">
                <a:solidFill>
                  <a:srgbClr val="434343"/>
                </a:solidFill>
              </a:rPr>
              <a:t> </a:t>
            </a:r>
            <a:endParaRPr sz="3200" dirty="0">
              <a:solidFill>
                <a:srgbClr val="434343"/>
              </a:solidFill>
            </a:endParaRPr>
          </a:p>
        </p:txBody>
      </p:sp>
      <p:pic>
        <p:nvPicPr>
          <p:cNvPr id="63" name="Picture 62">
            <a:extLst>
              <a:ext uri="{FF2B5EF4-FFF2-40B4-BE49-F238E27FC236}">
                <a16:creationId xmlns:a16="http://schemas.microsoft.com/office/drawing/2014/main" id="{0A5C5751-6C55-4EB4-8C3E-5DA5B2F2163D}"/>
              </a:ext>
            </a:extLst>
          </p:cNvPr>
          <p:cNvPicPr>
            <a:picLocks noChangeAspect="1"/>
          </p:cNvPicPr>
          <p:nvPr/>
        </p:nvPicPr>
        <p:blipFill>
          <a:blip r:embed="rId12"/>
          <a:stretch>
            <a:fillRect/>
          </a:stretch>
        </p:blipFill>
        <p:spPr>
          <a:xfrm>
            <a:off x="7015328" y="2431892"/>
            <a:ext cx="4525031" cy="2818080"/>
          </a:xfrm>
          <a:prstGeom prst="rect">
            <a:avLst/>
          </a:prstGeom>
        </p:spPr>
      </p:pic>
      <p:sp>
        <p:nvSpPr>
          <p:cNvPr id="70" name="Freeform: Shape 69">
            <a:extLst>
              <a:ext uri="{FF2B5EF4-FFF2-40B4-BE49-F238E27FC236}">
                <a16:creationId xmlns:a16="http://schemas.microsoft.com/office/drawing/2014/main" id="{CEAFD3C1-4009-44ED-AA76-511D95D9C554}"/>
              </a:ext>
            </a:extLst>
          </p:cNvPr>
          <p:cNvSpPr/>
          <p:nvPr/>
        </p:nvSpPr>
        <p:spPr>
          <a:xfrm>
            <a:off x="7067483" y="2863896"/>
            <a:ext cx="3972910" cy="2158124"/>
          </a:xfrm>
          <a:custGeom>
            <a:avLst/>
            <a:gdLst>
              <a:gd name="connsiteX0" fmla="*/ 0 w 3972910"/>
              <a:gd name="connsiteY0" fmla="*/ 2158124 h 2158124"/>
              <a:gd name="connsiteX1" fmla="*/ 1019503 w 3972910"/>
              <a:gd name="connsiteY1" fmla="*/ 1790262 h 2158124"/>
              <a:gd name="connsiteX2" fmla="*/ 2375338 w 3972910"/>
              <a:gd name="connsiteY2" fmla="*/ 245241 h 2158124"/>
              <a:gd name="connsiteX3" fmla="*/ 3972910 w 3972910"/>
              <a:gd name="connsiteY3" fmla="*/ 24524 h 2158124"/>
            </a:gdLst>
            <a:ahLst/>
            <a:cxnLst>
              <a:cxn ang="0">
                <a:pos x="connsiteX0" y="connsiteY0"/>
              </a:cxn>
              <a:cxn ang="0">
                <a:pos x="connsiteX1" y="connsiteY1"/>
              </a:cxn>
              <a:cxn ang="0">
                <a:pos x="connsiteX2" y="connsiteY2"/>
              </a:cxn>
              <a:cxn ang="0">
                <a:pos x="connsiteX3" y="connsiteY3"/>
              </a:cxn>
            </a:cxnLst>
            <a:rect l="l" t="t" r="r" b="b"/>
            <a:pathLst>
              <a:path w="3972910" h="2158124">
                <a:moveTo>
                  <a:pt x="0" y="2158124"/>
                </a:moveTo>
                <a:cubicBezTo>
                  <a:pt x="311806" y="2133600"/>
                  <a:pt x="623613" y="2109076"/>
                  <a:pt x="1019503" y="1790262"/>
                </a:cubicBezTo>
                <a:cubicBezTo>
                  <a:pt x="1415393" y="1471448"/>
                  <a:pt x="1883104" y="539531"/>
                  <a:pt x="2375338" y="245241"/>
                </a:cubicBezTo>
                <a:cubicBezTo>
                  <a:pt x="2867573" y="-49049"/>
                  <a:pt x="3420241" y="-12263"/>
                  <a:pt x="3972910" y="2452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Freeform: Shape 72">
            <a:extLst>
              <a:ext uri="{FF2B5EF4-FFF2-40B4-BE49-F238E27FC236}">
                <a16:creationId xmlns:a16="http://schemas.microsoft.com/office/drawing/2014/main" id="{22F0CB5F-A337-464D-956D-E9339CDC96E2}"/>
              </a:ext>
            </a:extLst>
          </p:cNvPr>
          <p:cNvSpPr/>
          <p:nvPr/>
        </p:nvSpPr>
        <p:spPr>
          <a:xfrm>
            <a:off x="8870731" y="3022709"/>
            <a:ext cx="714703" cy="641132"/>
          </a:xfrm>
          <a:custGeom>
            <a:avLst/>
            <a:gdLst>
              <a:gd name="connsiteX0" fmla="*/ 0 w 714703"/>
              <a:gd name="connsiteY0" fmla="*/ 641132 h 641132"/>
              <a:gd name="connsiteX1" fmla="*/ 357352 w 714703"/>
              <a:gd name="connsiteY1" fmla="*/ 262759 h 641132"/>
              <a:gd name="connsiteX2" fmla="*/ 714703 w 714703"/>
              <a:gd name="connsiteY2" fmla="*/ 0 h 641132"/>
              <a:gd name="connsiteX3" fmla="*/ 714703 w 714703"/>
              <a:gd name="connsiteY3" fmla="*/ 0 h 641132"/>
            </a:gdLst>
            <a:ahLst/>
            <a:cxnLst>
              <a:cxn ang="0">
                <a:pos x="connsiteX0" y="connsiteY0"/>
              </a:cxn>
              <a:cxn ang="0">
                <a:pos x="connsiteX1" y="connsiteY1"/>
              </a:cxn>
              <a:cxn ang="0">
                <a:pos x="connsiteX2" y="connsiteY2"/>
              </a:cxn>
              <a:cxn ang="0">
                <a:pos x="connsiteX3" y="connsiteY3"/>
              </a:cxn>
            </a:cxnLst>
            <a:rect l="l" t="t" r="r" b="b"/>
            <a:pathLst>
              <a:path w="714703" h="641132">
                <a:moveTo>
                  <a:pt x="0" y="641132"/>
                </a:moveTo>
                <a:cubicBezTo>
                  <a:pt x="119117" y="505373"/>
                  <a:pt x="238235" y="369614"/>
                  <a:pt x="357352" y="262759"/>
                </a:cubicBezTo>
                <a:cubicBezTo>
                  <a:pt x="476469" y="155904"/>
                  <a:pt x="714703" y="0"/>
                  <a:pt x="714703" y="0"/>
                </a:cubicBezTo>
                <a:lnTo>
                  <a:pt x="714703"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11D17254-C2E4-FF4F-9507-9A612C10DD7B}"/>
              </a:ext>
            </a:extLst>
          </p:cNvPr>
          <p:cNvSpPr>
            <a:spLocks noGrp="1"/>
          </p:cNvSpPr>
          <p:nvPr>
            <p:ph type="dt" sz="half" idx="10"/>
          </p:nvPr>
        </p:nvSpPr>
        <p:spPr/>
        <p:txBody>
          <a:bodyPr/>
          <a:lstStyle/>
          <a:p>
            <a:r>
              <a:rPr lang="en-IN"/>
              <a:t>16 Feb 2022</a:t>
            </a:r>
            <a:endParaRPr lang="en-US" dirty="0"/>
          </a:p>
        </p:txBody>
      </p:sp>
      <p:sp>
        <p:nvSpPr>
          <p:cNvPr id="4" name="Footer Placeholder 3">
            <a:extLst>
              <a:ext uri="{FF2B5EF4-FFF2-40B4-BE49-F238E27FC236}">
                <a16:creationId xmlns:a16="http://schemas.microsoft.com/office/drawing/2014/main" id="{862A5622-9871-1642-96F4-59BC2C8E403D}"/>
              </a:ext>
            </a:extLst>
          </p:cNvPr>
          <p:cNvSpPr>
            <a:spLocks noGrp="1"/>
          </p:cNvSpPr>
          <p:nvPr>
            <p:ph type="ftr" sz="quarter" idx="3"/>
          </p:nvPr>
        </p:nvSpPr>
        <p:spPr/>
        <p:txBody>
          <a:bodyPr/>
          <a:lstStyle/>
          <a:p>
            <a:r>
              <a:rPr lang="en-US"/>
              <a:t>CS60010 / Deep Learning | Regularization and Batchnorm (c) Abir Das</a:t>
            </a:r>
            <a:endParaRPr lang="en-US" dirty="0"/>
          </a:p>
        </p:txBody>
      </p:sp>
      <p:sp>
        <p:nvSpPr>
          <p:cNvPr id="7" name="Slide Number Placeholder 6">
            <a:extLst>
              <a:ext uri="{FF2B5EF4-FFF2-40B4-BE49-F238E27FC236}">
                <a16:creationId xmlns:a16="http://schemas.microsoft.com/office/drawing/2014/main" id="{F68CD7E2-93D8-BE48-BC42-9F02722B5756}"/>
              </a:ext>
            </a:extLst>
          </p:cNvPr>
          <p:cNvSpPr>
            <a:spLocks noGrp="1"/>
          </p:cNvSpPr>
          <p:nvPr>
            <p:ph type="sldNum" sz="quarter" idx="12"/>
          </p:nvPr>
        </p:nvSpPr>
        <p:spPr/>
        <p:txBody>
          <a:bodyPr/>
          <a:lstStyle/>
          <a:p>
            <a:fld id="{683B8651-0143-4140-839E-3D36292080E8}" type="slidenum">
              <a:rPr lang="en-US" smtClean="0"/>
              <a:t>16</a:t>
            </a:fld>
            <a:endParaRPr lang="en-US"/>
          </a:p>
        </p:txBody>
      </p:sp>
    </p:spTree>
    <p:extLst>
      <p:ext uri="{BB962C8B-B14F-4D97-AF65-F5344CB8AC3E}">
        <p14:creationId xmlns:p14="http://schemas.microsoft.com/office/powerpoint/2010/main" val="664125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00;p14">
            <a:extLst>
              <a:ext uri="{FF2B5EF4-FFF2-40B4-BE49-F238E27FC236}">
                <a16:creationId xmlns:a16="http://schemas.microsoft.com/office/drawing/2014/main" id="{5C6E582D-9D66-426D-A5AD-D212A8322536}"/>
              </a:ext>
            </a:extLst>
          </p:cNvPr>
          <p:cNvSpPr txBox="1"/>
          <p:nvPr/>
        </p:nvSpPr>
        <p:spPr>
          <a:xfrm>
            <a:off x="154308" y="86472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Effect of Batch Normalization on Biases </a:t>
            </a:r>
            <a:endParaRPr sz="3600" dirty="0">
              <a:solidFill>
                <a:srgbClr val="434343"/>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F453959-2C4D-401D-90EC-82CB879D98EA}"/>
                  </a:ext>
                </a:extLst>
              </p:cNvPr>
              <p:cNvSpPr/>
              <p:nvPr/>
            </p:nvSpPr>
            <p:spPr>
              <a:xfrm>
                <a:off x="154308" y="1584912"/>
                <a:ext cx="3940822" cy="5600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𝑎</m:t>
                          </m:r>
                        </m:e>
                        <m:sup>
                          <m:d>
                            <m:dPr>
                              <m:ctrlPr>
                                <a:rPr lang="en-US" sz="2800" i="1">
                                  <a:latin typeface="Cambria Math" panose="02040503050406030204" pitchFamily="18" charset="0"/>
                                </a:rPr>
                              </m:ctrlPr>
                            </m:dPr>
                            <m:e>
                              <m:r>
                                <a:rPr lang="en-US" sz="2800" b="0" i="1" smtClean="0">
                                  <a:latin typeface="Cambria Math" panose="02040503050406030204" pitchFamily="18" charset="0"/>
                                </a:rPr>
                                <m:t>𝑙</m:t>
                              </m:r>
                            </m:e>
                          </m:d>
                        </m:sup>
                      </m:sSup>
                      <m:r>
                        <a:rPr lang="en-US" sz="2800" i="1">
                          <a:latin typeface="Cambria Math" panose="02040503050406030204" pitchFamily="18" charset="0"/>
                        </a:rPr>
                        <m:t>=</m:t>
                      </m:r>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𝑤</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h</m:t>
                          </m:r>
                        </m:e>
                        <m:sup>
                          <m:d>
                            <m:dPr>
                              <m:ctrlPr>
                                <a:rPr lang="en-US" sz="2800" i="1">
                                  <a:latin typeface="Cambria Math" panose="02040503050406030204" pitchFamily="18" charset="0"/>
                                </a:rPr>
                              </m:ctrlPr>
                            </m:dPr>
                            <m:e>
                              <m:r>
                                <a:rPr lang="en-US" sz="2800" i="1">
                                  <a:latin typeface="Cambria Math" panose="02040503050406030204" pitchFamily="18" charset="0"/>
                                </a:rPr>
                                <m:t>𝑙</m:t>
                              </m:r>
                              <m:r>
                                <a:rPr lang="en-US" sz="2800" i="1">
                                  <a:latin typeface="Cambria Math" panose="02040503050406030204" pitchFamily="18" charset="0"/>
                                </a:rPr>
                                <m:t>−1</m:t>
                              </m:r>
                            </m:e>
                          </m:d>
                        </m:sup>
                      </m:sSup>
                      <m:r>
                        <a:rPr lang="en-US" sz="2800" i="1">
                          <a:latin typeface="Cambria Math" panose="02040503050406030204" pitchFamily="18" charset="0"/>
                        </a:rPr>
                        <m:t>+</m:t>
                      </m:r>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𝑏</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oMath>
                  </m:oMathPara>
                </a14:m>
                <a:endParaRPr lang="en-IN" sz="2800" dirty="0"/>
              </a:p>
            </p:txBody>
          </p:sp>
        </mc:Choice>
        <mc:Fallback xmlns="">
          <p:sp>
            <p:nvSpPr>
              <p:cNvPr id="4" name="Rectangle 3">
                <a:extLst>
                  <a:ext uri="{FF2B5EF4-FFF2-40B4-BE49-F238E27FC236}">
                    <a16:creationId xmlns:a16="http://schemas.microsoft.com/office/drawing/2014/main" id="{0F453959-2C4D-401D-90EC-82CB879D98EA}"/>
                  </a:ext>
                </a:extLst>
              </p:cNvPr>
              <p:cNvSpPr>
                <a:spLocks noRot="1" noChangeAspect="1" noMove="1" noResize="1" noEditPoints="1" noAdjustHandles="1" noChangeArrowheads="1" noChangeShapeType="1" noTextEdit="1"/>
              </p:cNvSpPr>
              <p:nvPr/>
            </p:nvSpPr>
            <p:spPr>
              <a:xfrm>
                <a:off x="154308" y="1584912"/>
                <a:ext cx="3940822" cy="56009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398E75E-2EAC-48D7-9ED7-4E53B09103F5}"/>
                  </a:ext>
                </a:extLst>
              </p:cNvPr>
              <p:cNvSpPr/>
              <p:nvPr/>
            </p:nvSpPr>
            <p:spPr>
              <a:xfrm>
                <a:off x="154308" y="2166601"/>
                <a:ext cx="6257002" cy="703013"/>
              </a:xfrm>
              <a:prstGeom prst="rect">
                <a:avLst/>
              </a:prstGeom>
            </p:spPr>
            <p:txBody>
              <a:bodyPr wrap="square">
                <a:spAutoFit/>
              </a:bodyPr>
              <a:lstStyle/>
              <a:p>
                <a:r>
                  <a:rPr lang="en-US" sz="2800" dirty="0"/>
                  <a:t>We know, </a:t>
                </a:r>
                <a14:m>
                  <m:oMath xmlns:m="http://schemas.openxmlformats.org/officeDocument/2006/math">
                    <m:r>
                      <a:rPr lang="en-IN" sz="2800" i="1">
                        <a:latin typeface="Cambria Math" panose="02040503050406030204" pitchFamily="18" charset="0"/>
                        <a:ea typeface="Cambria Math" panose="02040503050406030204" pitchFamily="18" charset="0"/>
                      </a:rPr>
                      <m:t>𝜇</m:t>
                    </m:r>
                    <m:r>
                      <a:rPr lang="en-IN" sz="2800" i="1">
                        <a:latin typeface="Cambria Math" panose="02040503050406030204" pitchFamily="18" charset="0"/>
                      </a:rPr>
                      <m:t>=</m:t>
                    </m:r>
                    <m:f>
                      <m:fPr>
                        <m:ctrlPr>
                          <a:rPr lang="en-IN"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IN"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sSup>
                          <m:sSupPr>
                            <m:ctrlPr>
                              <a:rPr lang="en-IN" sz="2800" i="1">
                                <a:latin typeface="Cambria Math" panose="02040503050406030204" pitchFamily="18" charset="0"/>
                              </a:rPr>
                            </m:ctrlPr>
                          </m:sSupPr>
                          <m:e>
                            <m:r>
                              <a:rPr lang="en-US" sz="2800" i="1">
                                <a:latin typeface="Cambria Math" panose="02040503050406030204" pitchFamily="18" charset="0"/>
                              </a:rPr>
                              <m:t>𝑎</m:t>
                            </m:r>
                          </m:e>
                          <m:sup>
                            <m:r>
                              <a:rPr lang="en-US" sz="2800" i="1">
                                <a:latin typeface="Cambria Math" panose="02040503050406030204" pitchFamily="18" charset="0"/>
                              </a:rPr>
                              <m:t>(</m:t>
                            </m:r>
                            <m:r>
                              <a:rPr lang="en-US" sz="2800" b="0" i="1" smtClean="0">
                                <a:latin typeface="Cambria Math" panose="02040503050406030204" pitchFamily="18" charset="0"/>
                              </a:rPr>
                              <m:t>𝑙</m:t>
                            </m:r>
                            <m:r>
                              <a:rPr lang="en-US" sz="2800" i="1">
                                <a:latin typeface="Cambria Math" panose="02040503050406030204" pitchFamily="18" charset="0"/>
                              </a:rPr>
                              <m:t>)</m:t>
                            </m:r>
                          </m:sup>
                        </m:sSup>
                      </m:e>
                    </m:nary>
                  </m:oMath>
                </a14:m>
                <a:endParaRPr lang="en-IN" sz="2800" dirty="0"/>
              </a:p>
            </p:txBody>
          </p:sp>
        </mc:Choice>
        <mc:Fallback xmlns="">
          <p:sp>
            <p:nvSpPr>
              <p:cNvPr id="7" name="Rectangle 6">
                <a:extLst>
                  <a:ext uri="{FF2B5EF4-FFF2-40B4-BE49-F238E27FC236}">
                    <a16:creationId xmlns:a16="http://schemas.microsoft.com/office/drawing/2014/main" id="{E398E75E-2EAC-48D7-9ED7-4E53B09103F5}"/>
                  </a:ext>
                </a:extLst>
              </p:cNvPr>
              <p:cNvSpPr>
                <a:spLocks noRot="1" noChangeAspect="1" noMove="1" noResize="1" noEditPoints="1" noAdjustHandles="1" noChangeArrowheads="1" noChangeShapeType="1" noTextEdit="1"/>
              </p:cNvSpPr>
              <p:nvPr/>
            </p:nvSpPr>
            <p:spPr>
              <a:xfrm>
                <a:off x="154308" y="2166601"/>
                <a:ext cx="6257002" cy="703013"/>
              </a:xfrm>
              <a:prstGeom prst="rect">
                <a:avLst/>
              </a:prstGeom>
              <a:blipFill>
                <a:blip r:embed="rId4"/>
                <a:stretch>
                  <a:fillRect l="-1947" b="-112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E6D50F4-3650-4617-8EB4-F2E1D1E97461}"/>
                  </a:ext>
                </a:extLst>
              </p:cNvPr>
              <p:cNvSpPr/>
              <p:nvPr/>
            </p:nvSpPr>
            <p:spPr>
              <a:xfrm>
                <a:off x="1943018" y="2869614"/>
                <a:ext cx="8472733" cy="703013"/>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rPr>
                      <m:t>=</m:t>
                    </m:r>
                    <m:f>
                      <m:fPr>
                        <m:ctrlPr>
                          <a:rPr lang="en-IN"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IN"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𝑤</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h</m:t>
                            </m:r>
                          </m:e>
                          <m:sup>
                            <m:d>
                              <m:dPr>
                                <m:ctrlPr>
                                  <a:rPr lang="en-US" sz="2800" i="1">
                                    <a:latin typeface="Cambria Math" panose="02040503050406030204" pitchFamily="18" charset="0"/>
                                  </a:rPr>
                                </m:ctrlPr>
                              </m:dPr>
                              <m:e>
                                <m:r>
                                  <a:rPr lang="en-US" sz="2800" i="1">
                                    <a:latin typeface="Cambria Math" panose="02040503050406030204" pitchFamily="18" charset="0"/>
                                  </a:rPr>
                                  <m:t>𝑙</m:t>
                                </m:r>
                                <m:r>
                                  <a:rPr lang="en-US" sz="2800" i="1">
                                    <a:latin typeface="Cambria Math" panose="02040503050406030204" pitchFamily="18" charset="0"/>
                                  </a:rPr>
                                  <m:t>−1</m:t>
                                </m:r>
                              </m:e>
                            </m:d>
                          </m:sup>
                        </m:sSup>
                      </m:e>
                    </m:nary>
                  </m:oMath>
                </a14:m>
                <a:r>
                  <a:rPr lang="en-IN" sz="2800" dirty="0"/>
                  <a:t>+ </a:t>
                </a:r>
                <a14:m>
                  <m:oMath xmlns:m="http://schemas.openxmlformats.org/officeDocument/2006/math">
                    <m:f>
                      <m:fPr>
                        <m:ctrlPr>
                          <a:rPr lang="en-IN"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IN"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𝑏</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e>
                    </m:nary>
                  </m:oMath>
                </a14:m>
                <a:endParaRPr lang="en-IN" sz="2800" dirty="0"/>
              </a:p>
            </p:txBody>
          </p:sp>
        </mc:Choice>
        <mc:Fallback xmlns="">
          <p:sp>
            <p:nvSpPr>
              <p:cNvPr id="19" name="Rectangle 18">
                <a:extLst>
                  <a:ext uri="{FF2B5EF4-FFF2-40B4-BE49-F238E27FC236}">
                    <a16:creationId xmlns:a16="http://schemas.microsoft.com/office/drawing/2014/main" id="{BE6D50F4-3650-4617-8EB4-F2E1D1E97461}"/>
                  </a:ext>
                </a:extLst>
              </p:cNvPr>
              <p:cNvSpPr>
                <a:spLocks noRot="1" noChangeAspect="1" noMove="1" noResize="1" noEditPoints="1" noAdjustHandles="1" noChangeArrowheads="1" noChangeShapeType="1" noTextEdit="1"/>
              </p:cNvSpPr>
              <p:nvPr/>
            </p:nvSpPr>
            <p:spPr>
              <a:xfrm>
                <a:off x="1943018" y="2869614"/>
                <a:ext cx="8472733" cy="703013"/>
              </a:xfrm>
              <a:prstGeom prst="rect">
                <a:avLst/>
              </a:prstGeom>
              <a:blipFill>
                <a:blip r:embed="rId5"/>
                <a:stretch>
                  <a:fillRect b="-121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F468E03-D13E-4128-8315-8DD7281B6A6A}"/>
                  </a:ext>
                </a:extLst>
              </p:cNvPr>
              <p:cNvSpPr/>
              <p:nvPr/>
            </p:nvSpPr>
            <p:spPr>
              <a:xfrm>
                <a:off x="1943017" y="3518641"/>
                <a:ext cx="8472733" cy="703013"/>
              </a:xfrm>
              <a:prstGeom prst="rect">
                <a:avLst/>
              </a:prstGeom>
            </p:spPr>
            <p:txBody>
              <a:bodyPr wrap="square">
                <a:spAutoFit/>
              </a:bodyPr>
              <a:lstStyle/>
              <a:p>
                <a14:m>
                  <m:oMath xmlns:m="http://schemas.openxmlformats.org/officeDocument/2006/math">
                    <m:r>
                      <a:rPr lang="en-US" sz="2800" i="1">
                        <a:latin typeface="Cambria Math" panose="02040503050406030204" pitchFamily="18" charset="0"/>
                      </a:rPr>
                      <m:t>=</m:t>
                    </m:r>
                    <m:f>
                      <m:fPr>
                        <m:ctrlPr>
                          <a:rPr lang="en-IN"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IN"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𝑤</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h</m:t>
                            </m:r>
                          </m:e>
                          <m:sup>
                            <m:d>
                              <m:dPr>
                                <m:ctrlPr>
                                  <a:rPr lang="en-US" sz="2800" i="1">
                                    <a:latin typeface="Cambria Math" panose="02040503050406030204" pitchFamily="18" charset="0"/>
                                  </a:rPr>
                                </m:ctrlPr>
                              </m:dPr>
                              <m:e>
                                <m:r>
                                  <a:rPr lang="en-US" sz="2800" i="1">
                                    <a:latin typeface="Cambria Math" panose="02040503050406030204" pitchFamily="18" charset="0"/>
                                  </a:rPr>
                                  <m:t>𝑙</m:t>
                                </m:r>
                                <m:r>
                                  <a:rPr lang="en-US" sz="2800" i="1">
                                    <a:latin typeface="Cambria Math" panose="02040503050406030204" pitchFamily="18" charset="0"/>
                                  </a:rPr>
                                  <m:t>−1</m:t>
                                </m:r>
                              </m:e>
                            </m:d>
                          </m:sup>
                        </m:sSup>
                      </m:e>
                    </m:nary>
                  </m:oMath>
                </a14:m>
                <a:r>
                  <a:rPr lang="en-IN" sz="2800" dirty="0"/>
                  <a:t>+ </a:t>
                </a:r>
                <a14:m>
                  <m:oMath xmlns:m="http://schemas.openxmlformats.org/officeDocument/2006/math">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𝑏</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oMath>
                </a14:m>
                <a:endParaRPr lang="en-IN" sz="2800" dirty="0"/>
              </a:p>
            </p:txBody>
          </p:sp>
        </mc:Choice>
        <mc:Fallback xmlns="">
          <p:sp>
            <p:nvSpPr>
              <p:cNvPr id="20" name="Rectangle 19">
                <a:extLst>
                  <a:ext uri="{FF2B5EF4-FFF2-40B4-BE49-F238E27FC236}">
                    <a16:creationId xmlns:a16="http://schemas.microsoft.com/office/drawing/2014/main" id="{AF468E03-D13E-4128-8315-8DD7281B6A6A}"/>
                  </a:ext>
                </a:extLst>
              </p:cNvPr>
              <p:cNvSpPr>
                <a:spLocks noRot="1" noChangeAspect="1" noMove="1" noResize="1" noEditPoints="1" noAdjustHandles="1" noChangeArrowheads="1" noChangeShapeType="1" noTextEdit="1"/>
              </p:cNvSpPr>
              <p:nvPr/>
            </p:nvSpPr>
            <p:spPr>
              <a:xfrm>
                <a:off x="1943017" y="3518641"/>
                <a:ext cx="8472733" cy="703013"/>
              </a:xfrm>
              <a:prstGeom prst="rect">
                <a:avLst/>
              </a:prstGeom>
              <a:blipFill>
                <a:blip r:embed="rId6"/>
                <a:stretch>
                  <a:fillRect b="-112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AB202C-1A6F-4B48-AD52-551DFF7257BC}"/>
                  </a:ext>
                </a:extLst>
              </p:cNvPr>
              <p:cNvSpPr/>
              <p:nvPr/>
            </p:nvSpPr>
            <p:spPr>
              <a:xfrm>
                <a:off x="175612" y="5966550"/>
                <a:ext cx="3107197" cy="615681"/>
              </a:xfrm>
              <a:prstGeom prst="rect">
                <a:avLst/>
              </a:prstGeom>
            </p:spPr>
            <p:txBody>
              <a:bodyPr wrap="none">
                <a:spAutoFit/>
              </a:bodyPr>
              <a:lstStyle/>
              <a:p>
                <a14:m>
                  <m:oMath xmlns:m="http://schemas.openxmlformats.org/officeDocument/2006/math">
                    <m:sSup>
                      <m:sSupPr>
                        <m:ctrlPr>
                          <a:rPr lang="en-IN" sz="2800" i="1">
                            <a:latin typeface="Cambria Math" panose="02040503050406030204" pitchFamily="18" charset="0"/>
                          </a:rPr>
                        </m:ctrlPr>
                      </m:sSupPr>
                      <m:e>
                        <m:acc>
                          <m:accPr>
                            <m:chr m:val="̃"/>
                            <m:ctrlPr>
                              <a:rPr lang="en-IN" sz="2800" i="1">
                                <a:latin typeface="Cambria Math" panose="02040503050406030204" pitchFamily="18" charset="0"/>
                              </a:rPr>
                            </m:ctrlPr>
                          </m:accPr>
                          <m:e>
                            <m:r>
                              <a:rPr lang="en-US" sz="2800" i="1">
                                <a:latin typeface="Cambria Math" panose="02040503050406030204" pitchFamily="18" charset="0"/>
                              </a:rPr>
                              <m:t>𝑎</m:t>
                            </m:r>
                          </m:e>
                        </m:acc>
                      </m:e>
                      <m:sup>
                        <m:d>
                          <m:dPr>
                            <m:ctrlPr>
                              <a:rPr lang="en-US" sz="2800" i="1">
                                <a:latin typeface="Cambria Math" panose="02040503050406030204" pitchFamily="18" charset="0"/>
                              </a:rPr>
                            </m:ctrlPr>
                          </m:dPr>
                          <m:e>
                            <m:r>
                              <a:rPr lang="en-US" sz="2800" i="1">
                                <a:latin typeface="Cambria Math" panose="02040503050406030204" pitchFamily="18" charset="0"/>
                              </a:rPr>
                              <m:t>𝑖</m:t>
                            </m:r>
                          </m:e>
                        </m:d>
                      </m:sup>
                    </m:sSup>
                    <m:r>
                      <a:rPr lang="en-US" sz="2800" i="1">
                        <a:latin typeface="Cambria Math" panose="02040503050406030204" pitchFamily="18" charset="0"/>
                      </a:rPr>
                      <m:t>= </m:t>
                    </m:r>
                    <m:r>
                      <a:rPr lang="en-US" sz="2800" i="1" smtClean="0">
                        <a:effectLst/>
                        <a:latin typeface="Cambria Math" panose="02040503050406030204" pitchFamily="18" charset="0"/>
                        <a:ea typeface="Cambria Math" panose="02040503050406030204" pitchFamily="18" charset="0"/>
                      </a:rPr>
                      <m:t>𝛾</m:t>
                    </m:r>
                    <m:sSubSup>
                      <m:sSubSupPr>
                        <m:ctrlPr>
                          <a:rPr lang="en-IN" sz="2800" i="1">
                            <a:latin typeface="Cambria Math" panose="02040503050406030204" pitchFamily="18" charset="0"/>
                          </a:rPr>
                        </m:ctrlPr>
                      </m:sSubSupPr>
                      <m:e>
                        <m:r>
                          <a:rPr lang="en-US" sz="2800" i="1">
                            <a:latin typeface="Cambria Math" panose="02040503050406030204" pitchFamily="18" charset="0"/>
                          </a:rPr>
                          <m:t>𝑎</m:t>
                        </m:r>
                      </m:e>
                      <m:sub>
                        <m:r>
                          <a:rPr lang="en-US" sz="2800" i="1">
                            <a:latin typeface="Cambria Math" panose="02040503050406030204" pitchFamily="18" charset="0"/>
                          </a:rPr>
                          <m:t>𝑛𝑜𝑟𝑚</m:t>
                        </m:r>
                      </m:sub>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bSup>
                    <m:r>
                      <a:rPr lang="en-US" sz="2800">
                        <a:latin typeface="Cambria Math" panose="02040503050406030204" pitchFamily="18" charset="0"/>
                      </a:rPr>
                      <m:t>+</m:t>
                    </m:r>
                    <m:r>
                      <m:rPr>
                        <m:sty m:val="p"/>
                      </m:rPr>
                      <a:rPr lang="el-GR" sz="2800" i="1" smtClean="0">
                        <a:effectLst/>
                        <a:latin typeface="Cambria Math" panose="02040503050406030204" pitchFamily="18" charset="0"/>
                        <a:ea typeface="Cambria Math" panose="02040503050406030204" pitchFamily="18" charset="0"/>
                      </a:rPr>
                      <m:t>β</m:t>
                    </m:r>
                  </m:oMath>
                </a14:m>
                <a:r>
                  <a:rPr lang="en-IN" sz="2800" dirty="0"/>
                  <a:t> </a:t>
                </a:r>
              </a:p>
            </p:txBody>
          </p:sp>
        </mc:Choice>
        <mc:Fallback xmlns="">
          <p:sp>
            <p:nvSpPr>
              <p:cNvPr id="9" name="Rectangle 8">
                <a:extLst>
                  <a:ext uri="{FF2B5EF4-FFF2-40B4-BE49-F238E27FC236}">
                    <a16:creationId xmlns:a16="http://schemas.microsoft.com/office/drawing/2014/main" id="{1FAB202C-1A6F-4B48-AD52-551DFF7257BC}"/>
                  </a:ext>
                </a:extLst>
              </p:cNvPr>
              <p:cNvSpPr>
                <a:spLocks noRot="1" noChangeAspect="1" noMove="1" noResize="1" noEditPoints="1" noAdjustHandles="1" noChangeArrowheads="1" noChangeShapeType="1" noTextEdit="1"/>
              </p:cNvSpPr>
              <p:nvPr/>
            </p:nvSpPr>
            <p:spPr>
              <a:xfrm>
                <a:off x="175612" y="5966550"/>
                <a:ext cx="3107197" cy="615681"/>
              </a:xfrm>
              <a:prstGeom prst="rect">
                <a:avLst/>
              </a:prstGeom>
              <a:blipFill>
                <a:blip r:embed="rId7"/>
                <a:stretch>
                  <a:fillRect/>
                </a:stretch>
              </a:blipFill>
            </p:spPr>
            <p:txBody>
              <a:bodyPr/>
              <a:lstStyle/>
              <a:p>
                <a:r>
                  <a:rPr lang="en-IN">
                    <a:noFill/>
                  </a:rPr>
                  <a:t> </a:t>
                </a:r>
              </a:p>
            </p:txBody>
          </p:sp>
        </mc:Fallback>
      </mc:AlternateContent>
      <p:grpSp>
        <p:nvGrpSpPr>
          <p:cNvPr id="17" name="Group 16">
            <a:extLst>
              <a:ext uri="{FF2B5EF4-FFF2-40B4-BE49-F238E27FC236}">
                <a16:creationId xmlns:a16="http://schemas.microsoft.com/office/drawing/2014/main" id="{D35809C6-4E52-4501-9D4A-E5FE26984364}"/>
              </a:ext>
            </a:extLst>
          </p:cNvPr>
          <p:cNvGrpSpPr/>
          <p:nvPr/>
        </p:nvGrpSpPr>
        <p:grpSpPr>
          <a:xfrm>
            <a:off x="154308" y="4275640"/>
            <a:ext cx="11111057" cy="2072299"/>
            <a:chOff x="154308" y="4454317"/>
            <a:chExt cx="11111057" cy="2072299"/>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809A320-8E3A-423D-AA52-C4ED0FDF913A}"/>
                    </a:ext>
                  </a:extLst>
                </p:cNvPr>
                <p:cNvSpPr/>
                <p:nvPr/>
              </p:nvSpPr>
              <p:spPr>
                <a:xfrm>
                  <a:off x="154308" y="4454317"/>
                  <a:ext cx="11111057" cy="2072299"/>
                </a:xfrm>
                <a:prstGeom prst="rect">
                  <a:avLst/>
                </a:prstGeom>
              </p:spPr>
              <p:txBody>
                <a:bodyPr wrap="square">
                  <a:spAutoFit/>
                </a:bodyPr>
                <a:lstStyle/>
                <a:p>
                  <a:r>
                    <a:rPr lang="en-IN" sz="2800" dirty="0"/>
                    <a:t>So, </a:t>
                  </a:r>
                  <a14:m>
                    <m:oMath xmlns:m="http://schemas.openxmlformats.org/officeDocument/2006/math">
                      <m:sSubSup>
                        <m:sSubSupPr>
                          <m:ctrlPr>
                            <a:rPr lang="en-IN" sz="2800" i="1" smtClean="0">
                              <a:latin typeface="Cambria Math" panose="02040503050406030204" pitchFamily="18" charset="0"/>
                            </a:rPr>
                          </m:ctrlPr>
                        </m:sSubSupPr>
                        <m:e>
                          <m:r>
                            <a:rPr lang="en-US" sz="2800" i="1">
                              <a:latin typeface="Cambria Math" panose="02040503050406030204" pitchFamily="18" charset="0"/>
                            </a:rPr>
                            <m:t>𝑎</m:t>
                          </m:r>
                        </m:e>
                        <m:sub>
                          <m:r>
                            <a:rPr lang="en-US" sz="2800" i="1">
                              <a:latin typeface="Cambria Math" panose="02040503050406030204" pitchFamily="18" charset="0"/>
                            </a:rPr>
                            <m:t>𝑛𝑜𝑟𝑚</m:t>
                          </m:r>
                        </m:sub>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bSup>
                      <m:r>
                        <a:rPr lang="en-US" sz="2800">
                          <a:latin typeface="Cambria Math" panose="02040503050406030204" pitchFamily="18" charset="0"/>
                        </a:rPr>
                        <m:t>=</m:t>
                      </m:r>
                      <m:f>
                        <m:fPr>
                          <m:ctrlPr>
                            <a:rPr lang="en-US" sz="2800" i="1">
                              <a:latin typeface="Cambria Math" panose="02040503050406030204" pitchFamily="18" charset="0"/>
                            </a:rPr>
                          </m:ctrlPr>
                        </m:fPr>
                        <m:num>
                          <m:sSup>
                            <m:sSupPr>
                              <m:ctrlPr>
                                <a:rPr lang="en-IN" sz="2800" i="1">
                                  <a:latin typeface="Cambria Math" panose="02040503050406030204" pitchFamily="18" charset="0"/>
                                </a:rPr>
                              </m:ctrlPr>
                            </m:sSupPr>
                            <m:e>
                              <m:r>
                                <a:rPr lang="en-US" sz="2800" i="1">
                                  <a:latin typeface="Cambria Math" panose="02040503050406030204" pitchFamily="18" charset="0"/>
                                </a:rPr>
                                <m:t>𝑎</m:t>
                              </m:r>
                            </m:e>
                            <m:sup>
                              <m:d>
                                <m:dPr>
                                  <m:ctrlPr>
                                    <a:rPr lang="en-US" sz="2800" i="1">
                                      <a:latin typeface="Cambria Math" panose="02040503050406030204" pitchFamily="18" charset="0"/>
                                    </a:rPr>
                                  </m:ctrlPr>
                                </m:dPr>
                                <m:e>
                                  <m:r>
                                    <a:rPr lang="en-US" sz="2800" i="1">
                                      <a:latin typeface="Cambria Math" panose="02040503050406030204" pitchFamily="18" charset="0"/>
                                    </a:rPr>
                                    <m:t>𝑖</m:t>
                                  </m:r>
                                </m:e>
                              </m:d>
                            </m:sup>
                          </m:sSup>
                          <m:r>
                            <a:rPr lang="en-US" sz="2800" i="1">
                              <a:latin typeface="Cambria Math" panose="02040503050406030204" pitchFamily="18" charset="0"/>
                            </a:rPr>
                            <m:t>−</m:t>
                          </m:r>
                          <m:r>
                            <a:rPr lang="en-IN" sz="2800" i="1">
                              <a:latin typeface="Cambria Math" panose="02040503050406030204" pitchFamily="18" charset="0"/>
                              <a:ea typeface="Cambria Math" panose="02040503050406030204" pitchFamily="18" charset="0"/>
                            </a:rPr>
                            <m:t>𝜇</m:t>
                          </m:r>
                        </m:num>
                        <m:den>
                          <m:rad>
                            <m:radPr>
                              <m:degHide m:val="on"/>
                              <m:ctrlPr>
                                <a:rPr lang="en-US" sz="2800" i="1">
                                  <a:latin typeface="Cambria Math" panose="02040503050406030204" pitchFamily="18" charset="0"/>
                                </a:rPr>
                              </m:ctrlPr>
                            </m:radPr>
                            <m:deg/>
                            <m:e>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𝜖</m:t>
                              </m:r>
                            </m:e>
                          </m:rad>
                        </m:den>
                      </m:f>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𝑤</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h</m:t>
                              </m:r>
                            </m:e>
                            <m:sup>
                              <m:d>
                                <m:dPr>
                                  <m:ctrlPr>
                                    <a:rPr lang="en-US" sz="2800" i="1">
                                      <a:latin typeface="Cambria Math" panose="02040503050406030204" pitchFamily="18" charset="0"/>
                                    </a:rPr>
                                  </m:ctrlPr>
                                </m:dPr>
                                <m:e>
                                  <m:r>
                                    <a:rPr lang="en-US" sz="2800" i="1">
                                      <a:latin typeface="Cambria Math" panose="02040503050406030204" pitchFamily="18" charset="0"/>
                                    </a:rPr>
                                    <m:t>𝑙</m:t>
                                  </m:r>
                                  <m:r>
                                    <a:rPr lang="en-US" sz="2800" i="1">
                                      <a:latin typeface="Cambria Math" panose="02040503050406030204" pitchFamily="18" charset="0"/>
                                    </a:rPr>
                                    <m:t>−1</m:t>
                                  </m:r>
                                </m:e>
                              </m:d>
                            </m:sup>
                          </m:sSup>
                          <m:r>
                            <a:rPr lang="en-US" sz="2800" i="1">
                              <a:latin typeface="Cambria Math" panose="02040503050406030204" pitchFamily="18" charset="0"/>
                            </a:rPr>
                            <m:t>+</m:t>
                          </m:r>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𝑏</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r>
                            <a:rPr lang="en-US" sz="2800" i="1">
                              <a:latin typeface="Cambria Math" panose="02040503050406030204" pitchFamily="18" charset="0"/>
                            </a:rPr>
                            <m:t>−</m:t>
                          </m:r>
                          <m:r>
                            <a:rPr lang="en-US" sz="2800" b="0" i="1" smtClean="0">
                              <a:latin typeface="Cambria Math" panose="02040503050406030204" pitchFamily="18" charset="0"/>
                            </a:rPr>
                            <m:t>(</m:t>
                          </m:r>
                          <m:f>
                            <m:fPr>
                              <m:ctrlPr>
                                <a:rPr lang="en-IN"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IN"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𝑤</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h</m:t>
                                  </m:r>
                                </m:e>
                                <m:sup>
                                  <m:d>
                                    <m:dPr>
                                      <m:ctrlPr>
                                        <a:rPr lang="en-US" sz="2800" i="1">
                                          <a:latin typeface="Cambria Math" panose="02040503050406030204" pitchFamily="18" charset="0"/>
                                        </a:rPr>
                                      </m:ctrlPr>
                                    </m:dPr>
                                    <m:e>
                                      <m:r>
                                        <a:rPr lang="en-US" sz="2800" i="1">
                                          <a:latin typeface="Cambria Math" panose="02040503050406030204" pitchFamily="18" charset="0"/>
                                        </a:rPr>
                                        <m:t>𝑙</m:t>
                                      </m:r>
                                      <m:r>
                                        <a:rPr lang="en-US" sz="2800" i="1">
                                          <a:latin typeface="Cambria Math" panose="02040503050406030204" pitchFamily="18" charset="0"/>
                                        </a:rPr>
                                        <m:t>−1</m:t>
                                      </m:r>
                                    </m:e>
                                  </m:d>
                                </m:sup>
                              </m:sSup>
                            </m:e>
                          </m:nary>
                          <m:r>
                            <m:rPr>
                              <m:nor/>
                            </m:rPr>
                            <a:rPr lang="en-IN" sz="2800" dirty="0"/>
                            <m:t>+ </m:t>
                          </m:r>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𝑏</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r>
                            <a:rPr lang="en-US" sz="2800" b="0" i="1" smtClean="0">
                              <a:latin typeface="Cambria Math" panose="02040503050406030204" pitchFamily="18" charset="0"/>
                            </a:rPr>
                            <m:t>)</m:t>
                          </m:r>
                        </m:num>
                        <m:den>
                          <m:rad>
                            <m:radPr>
                              <m:degHide m:val="on"/>
                              <m:ctrlPr>
                                <a:rPr lang="en-US" sz="2800" i="1">
                                  <a:latin typeface="Cambria Math" panose="02040503050406030204" pitchFamily="18" charset="0"/>
                                </a:rPr>
                              </m:ctrlPr>
                            </m:radPr>
                            <m:deg/>
                            <m:e>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𝜖</m:t>
                              </m:r>
                            </m:e>
                          </m:rad>
                        </m:den>
                      </m:f>
                    </m:oMath>
                  </a14:m>
                  <a:endParaRPr lang="en-US" sz="28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𝑤</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h</m:t>
                                </m:r>
                              </m:e>
                              <m:sup>
                                <m:d>
                                  <m:dPr>
                                    <m:ctrlPr>
                                      <a:rPr lang="en-US" sz="2800" i="1">
                                        <a:latin typeface="Cambria Math" panose="02040503050406030204" pitchFamily="18" charset="0"/>
                                      </a:rPr>
                                    </m:ctrlPr>
                                  </m:dPr>
                                  <m:e>
                                    <m:r>
                                      <a:rPr lang="en-US" sz="2800" i="1">
                                        <a:latin typeface="Cambria Math" panose="02040503050406030204" pitchFamily="18" charset="0"/>
                                      </a:rPr>
                                      <m:t>𝑙</m:t>
                                    </m:r>
                                    <m:r>
                                      <a:rPr lang="en-US" sz="2800" i="1">
                                        <a:latin typeface="Cambria Math" panose="02040503050406030204" pitchFamily="18" charset="0"/>
                                      </a:rPr>
                                      <m:t>−1</m:t>
                                    </m:r>
                                  </m:e>
                                </m:d>
                              </m:sup>
                            </m:sSup>
                            <m:r>
                              <a:rPr lang="en-US" sz="2800" i="1">
                                <a:latin typeface="Cambria Math" panose="02040503050406030204" pitchFamily="18" charset="0"/>
                              </a:rPr>
                              <m:t>−</m:t>
                            </m:r>
                            <m:f>
                              <m:fPr>
                                <m:ctrlPr>
                                  <a:rPr lang="en-IN"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𝑚</m:t>
                                </m:r>
                              </m:den>
                            </m:f>
                            <m:nary>
                              <m:naryPr>
                                <m:chr m:val="∑"/>
                                <m:ctrlPr>
                                  <a:rPr lang="en-IN"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𝑚</m:t>
                                </m:r>
                              </m:sup>
                              <m:e>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𝑤</m:t>
                                    </m:r>
                                  </m:e>
                                  <m:sup>
                                    <m:d>
                                      <m:dPr>
                                        <m:ctrlPr>
                                          <a:rPr lang="en-US" sz="2800" i="1">
                                            <a:latin typeface="Cambria Math" panose="02040503050406030204" pitchFamily="18" charset="0"/>
                                          </a:rPr>
                                        </m:ctrlPr>
                                      </m:dPr>
                                      <m:e>
                                        <m:r>
                                          <a:rPr lang="en-US" sz="2800" i="1">
                                            <a:latin typeface="Cambria Math" panose="02040503050406030204" pitchFamily="18" charset="0"/>
                                          </a:rPr>
                                          <m:t>𝑙</m:t>
                                        </m:r>
                                      </m:e>
                                    </m:d>
                                  </m:sup>
                                </m:sSup>
                                <m:sSup>
                                  <m:sSupPr>
                                    <m:ctrlPr>
                                      <a:rPr lang="en-IN"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h</m:t>
                                    </m:r>
                                  </m:e>
                                  <m:sup>
                                    <m:d>
                                      <m:dPr>
                                        <m:ctrlPr>
                                          <a:rPr lang="en-US" sz="2800" i="1">
                                            <a:latin typeface="Cambria Math" panose="02040503050406030204" pitchFamily="18" charset="0"/>
                                          </a:rPr>
                                        </m:ctrlPr>
                                      </m:dPr>
                                      <m:e>
                                        <m:r>
                                          <a:rPr lang="en-US" sz="2800" i="1">
                                            <a:latin typeface="Cambria Math" panose="02040503050406030204" pitchFamily="18" charset="0"/>
                                          </a:rPr>
                                          <m:t>𝑙</m:t>
                                        </m:r>
                                        <m:r>
                                          <a:rPr lang="en-US" sz="2800" i="1">
                                            <a:latin typeface="Cambria Math" panose="02040503050406030204" pitchFamily="18" charset="0"/>
                                          </a:rPr>
                                          <m:t>−1</m:t>
                                        </m:r>
                                      </m:e>
                                    </m:d>
                                  </m:sup>
                                </m:sSup>
                              </m:e>
                            </m:nary>
                            <m:r>
                              <m:rPr>
                                <m:nor/>
                              </m:rPr>
                              <a:rPr lang="en-IN" sz="2800" dirty="0"/>
                              <m:t> </m:t>
                            </m:r>
                          </m:num>
                          <m:den>
                            <m:rad>
                              <m:radPr>
                                <m:degHide m:val="on"/>
                                <m:ctrlPr>
                                  <a:rPr lang="en-US" sz="2800" i="1">
                                    <a:latin typeface="Cambria Math" panose="02040503050406030204" pitchFamily="18" charset="0"/>
                                  </a:rPr>
                                </m:ctrlPr>
                              </m:radPr>
                              <m:deg/>
                              <m:e>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𝜖</m:t>
                                </m:r>
                              </m:e>
                            </m:rad>
                          </m:den>
                        </m:f>
                      </m:oMath>
                    </m:oMathPara>
                  </a14:m>
                  <a:endParaRPr lang="en-IN" sz="2800" dirty="0"/>
                </a:p>
              </p:txBody>
            </p:sp>
          </mc:Choice>
          <mc:Fallback xmlns="">
            <p:sp>
              <p:nvSpPr>
                <p:cNvPr id="8" name="Rectangle 7">
                  <a:extLst>
                    <a:ext uri="{FF2B5EF4-FFF2-40B4-BE49-F238E27FC236}">
                      <a16:creationId xmlns:a16="http://schemas.microsoft.com/office/drawing/2014/main" id="{A809A320-8E3A-423D-AA52-C4ED0FDF913A}"/>
                    </a:ext>
                  </a:extLst>
                </p:cNvPr>
                <p:cNvSpPr>
                  <a:spLocks noRot="1" noChangeAspect="1" noMove="1" noResize="1" noEditPoints="1" noAdjustHandles="1" noChangeArrowheads="1" noChangeShapeType="1" noTextEdit="1"/>
                </p:cNvSpPr>
                <p:nvPr/>
              </p:nvSpPr>
              <p:spPr>
                <a:xfrm>
                  <a:off x="154308" y="4454317"/>
                  <a:ext cx="11111057" cy="2072299"/>
                </a:xfrm>
                <a:prstGeom prst="rect">
                  <a:avLst/>
                </a:prstGeom>
                <a:blipFill>
                  <a:blip r:embed="rId8"/>
                  <a:stretch>
                    <a:fillRect l="-1097"/>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1DADF638-47CA-4F22-AC29-0B71F926CEDC}"/>
                </a:ext>
              </a:extLst>
            </p:cNvPr>
            <p:cNvCxnSpPr/>
            <p:nvPr/>
          </p:nvCxnSpPr>
          <p:spPr>
            <a:xfrm flipV="1">
              <a:off x="4929352" y="4529959"/>
              <a:ext cx="504496" cy="388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CFB564-E7DB-4CE7-9EC2-F908C637A5E3}"/>
                </a:ext>
              </a:extLst>
            </p:cNvPr>
            <p:cNvCxnSpPr/>
            <p:nvPr/>
          </p:nvCxnSpPr>
          <p:spPr>
            <a:xfrm flipV="1">
              <a:off x="8192814" y="4529959"/>
              <a:ext cx="504496" cy="388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AAB254D9-2408-6A49-84D9-9B2DB88F57F4}"/>
              </a:ext>
            </a:extLst>
          </p:cNvPr>
          <p:cNvSpPr>
            <a:spLocks noGrp="1"/>
          </p:cNvSpPr>
          <p:nvPr>
            <p:ph type="dt" sz="half" idx="10"/>
          </p:nvPr>
        </p:nvSpPr>
        <p:spPr/>
        <p:txBody>
          <a:bodyPr/>
          <a:lstStyle/>
          <a:p>
            <a:r>
              <a:rPr lang="en-IN"/>
              <a:t>16 Feb 2022</a:t>
            </a:r>
            <a:endParaRPr lang="en-US" dirty="0"/>
          </a:p>
        </p:txBody>
      </p:sp>
      <p:sp>
        <p:nvSpPr>
          <p:cNvPr id="3" name="Footer Placeholder 2">
            <a:extLst>
              <a:ext uri="{FF2B5EF4-FFF2-40B4-BE49-F238E27FC236}">
                <a16:creationId xmlns:a16="http://schemas.microsoft.com/office/drawing/2014/main" id="{7B4F324D-16F2-544B-9A19-D48C362E8201}"/>
              </a:ext>
            </a:extLst>
          </p:cNvPr>
          <p:cNvSpPr>
            <a:spLocks noGrp="1"/>
          </p:cNvSpPr>
          <p:nvPr>
            <p:ph type="ftr" sz="quarter" idx="3"/>
          </p:nvPr>
        </p:nvSpPr>
        <p:spPr/>
        <p:txBody>
          <a:bodyPr/>
          <a:lstStyle/>
          <a:p>
            <a:r>
              <a:rPr lang="en-US"/>
              <a:t>CS60010 / Deep Learning | Regularization and Batchnorm (c) Abir Das</a:t>
            </a:r>
            <a:endParaRPr lang="en-US" dirty="0"/>
          </a:p>
        </p:txBody>
      </p:sp>
      <p:sp>
        <p:nvSpPr>
          <p:cNvPr id="5" name="Slide Number Placeholder 4">
            <a:extLst>
              <a:ext uri="{FF2B5EF4-FFF2-40B4-BE49-F238E27FC236}">
                <a16:creationId xmlns:a16="http://schemas.microsoft.com/office/drawing/2014/main" id="{AEC1C052-B11E-9848-8C57-6C4FBEA846D6}"/>
              </a:ext>
            </a:extLst>
          </p:cNvPr>
          <p:cNvSpPr>
            <a:spLocks noGrp="1"/>
          </p:cNvSpPr>
          <p:nvPr>
            <p:ph type="sldNum" sz="quarter" idx="12"/>
          </p:nvPr>
        </p:nvSpPr>
        <p:spPr/>
        <p:txBody>
          <a:bodyPr/>
          <a:lstStyle/>
          <a:p>
            <a:fld id="{683B8651-0143-4140-839E-3D36292080E8}" type="slidenum">
              <a:rPr lang="en-US" smtClean="0"/>
              <a:t>17</a:t>
            </a:fld>
            <a:endParaRPr lang="en-US"/>
          </a:p>
        </p:txBody>
      </p:sp>
    </p:spTree>
    <p:extLst>
      <p:ext uri="{BB962C8B-B14F-4D97-AF65-F5344CB8AC3E}">
        <p14:creationId xmlns:p14="http://schemas.microsoft.com/office/powerpoint/2010/main" val="152005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Agenda</a:t>
            </a:r>
            <a:endParaRPr sz="3630" dirty="0"/>
          </a:p>
        </p:txBody>
      </p:sp>
      <p:sp>
        <p:nvSpPr>
          <p:cNvPr id="10" name="Content Placeholder 2"/>
          <p:cNvSpPr txBox="1">
            <a:spLocks/>
          </p:cNvSpPr>
          <p:nvPr/>
        </p:nvSpPr>
        <p:spPr>
          <a:xfrm>
            <a:off x="164892" y="1521538"/>
            <a:ext cx="11935668" cy="46554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dirty="0">
                <a:solidFill>
                  <a:prstClr val="black"/>
                </a:solidFill>
              </a:rPr>
              <a:t>Introduce the concepts of </a:t>
            </a:r>
          </a:p>
          <a:p>
            <a:pPr lvl="1">
              <a:lnSpc>
                <a:spcPts val="3000"/>
              </a:lnSpc>
            </a:pPr>
            <a:r>
              <a:rPr lang="en-US" dirty="0">
                <a:solidFill>
                  <a:prstClr val="black"/>
                </a:solidFill>
              </a:rPr>
              <a:t>Regularization</a:t>
            </a:r>
          </a:p>
          <a:p>
            <a:pPr lvl="1">
              <a:lnSpc>
                <a:spcPts val="3000"/>
              </a:lnSpc>
            </a:pPr>
            <a:r>
              <a:rPr lang="en-US" dirty="0">
                <a:solidFill>
                  <a:prstClr val="black"/>
                </a:solidFill>
              </a:rPr>
              <a:t>Dropout</a:t>
            </a:r>
          </a:p>
          <a:p>
            <a:pPr lvl="1">
              <a:lnSpc>
                <a:spcPts val="3000"/>
              </a:lnSpc>
            </a:pPr>
            <a:r>
              <a:rPr lang="en-US" dirty="0">
                <a:solidFill>
                  <a:prstClr val="black"/>
                </a:solidFill>
              </a:rPr>
              <a:t>Batch normalization</a:t>
            </a:r>
          </a:p>
          <a:p>
            <a:pPr lvl="1">
              <a:lnSpc>
                <a:spcPts val="3000"/>
              </a:lnSpc>
            </a:pPr>
            <a:endParaRPr lang="en-US" dirty="0">
              <a:solidFill>
                <a:prstClr val="black"/>
              </a:solidFill>
            </a:endParaRPr>
          </a:p>
          <a:p>
            <a:pPr>
              <a:lnSpc>
                <a:spcPts val="3000"/>
              </a:lnSpc>
            </a:pPr>
            <a:r>
              <a:rPr lang="en-US" dirty="0">
                <a:solidFill>
                  <a:prstClr val="black"/>
                </a:solidFill>
              </a:rPr>
              <a:t>Resource: </a:t>
            </a:r>
            <a:r>
              <a:rPr lang="en-US" dirty="0" err="1">
                <a:solidFill>
                  <a:prstClr val="black"/>
                </a:solidFill>
              </a:rPr>
              <a:t>Goodfellow</a:t>
            </a:r>
            <a:r>
              <a:rPr lang="en-US" dirty="0">
                <a:solidFill>
                  <a:prstClr val="black"/>
                </a:solidFill>
              </a:rPr>
              <a:t> Book (Chapter 7)</a:t>
            </a:r>
          </a:p>
          <a:p>
            <a:pPr lvl="1">
              <a:lnSpc>
                <a:spcPts val="3000"/>
              </a:lnSpc>
            </a:pPr>
            <a:endParaRPr lang="en-US" dirty="0">
              <a:solidFill>
                <a:prstClr val="black"/>
              </a:solidFill>
            </a:endParaRPr>
          </a:p>
          <a:p>
            <a:pPr>
              <a:lnSpc>
                <a:spcPts val="3000"/>
              </a:lnSpc>
            </a:pPr>
            <a:endParaRPr lang="en-US" dirty="0">
              <a:solidFill>
                <a:prstClr val="black"/>
              </a:solidFill>
            </a:endParaRPr>
          </a:p>
        </p:txBody>
      </p:sp>
      <p:sp>
        <p:nvSpPr>
          <p:cNvPr id="3" name="Slide Number Placeholder 2"/>
          <p:cNvSpPr>
            <a:spLocks noGrp="1"/>
          </p:cNvSpPr>
          <p:nvPr>
            <p:ph type="sldNum" sz="quarter" idx="12"/>
          </p:nvPr>
        </p:nvSpPr>
        <p:spPr/>
        <p:txBody>
          <a:bodyPr/>
          <a:lstStyle/>
          <a:p>
            <a:fld id="{683B8651-0143-4140-839E-3D36292080E8}" type="slidenum">
              <a:rPr lang="en-US" smtClean="0"/>
              <a:pPr/>
              <a:t>2</a:t>
            </a:fld>
            <a:endParaRPr lang="en-US"/>
          </a:p>
        </p:txBody>
      </p:sp>
      <p:sp>
        <p:nvSpPr>
          <p:cNvPr id="6" name="Footer Placeholder 5"/>
          <p:cNvSpPr>
            <a:spLocks noGrp="1"/>
          </p:cNvSpPr>
          <p:nvPr>
            <p:ph type="ftr" sz="quarter" idx="11"/>
          </p:nvPr>
        </p:nvSpPr>
        <p:spPr/>
        <p:txBody>
          <a:bodyPr/>
          <a:lstStyle/>
          <a:p>
            <a:r>
              <a:rPr lang="en-US" dirty="0"/>
              <a:t>CS60010 / Deep Learning | Regularization and </a:t>
            </a:r>
            <a:r>
              <a:rPr lang="en-US" dirty="0" err="1"/>
              <a:t>Batchnorm</a:t>
            </a:r>
            <a:r>
              <a:rPr lang="en-US" dirty="0"/>
              <a:t> (c) Abir Das</a:t>
            </a:r>
          </a:p>
        </p:txBody>
      </p:sp>
      <p:sp>
        <p:nvSpPr>
          <p:cNvPr id="12" name="Date Placeholder 3"/>
          <p:cNvSpPr>
            <a:spLocks noGrp="1"/>
          </p:cNvSpPr>
          <p:nvPr>
            <p:ph type="dt" sz="half" idx="10"/>
          </p:nvPr>
        </p:nvSpPr>
        <p:spPr>
          <a:xfrm>
            <a:off x="838200" y="6356350"/>
            <a:ext cx="1173997" cy="365125"/>
          </a:xfrm>
        </p:spPr>
        <p:txBody>
          <a:bodyPr/>
          <a:lstStyle/>
          <a:p>
            <a:r>
              <a:rPr lang="en-IN"/>
              <a:t>16 Feb 2022</a:t>
            </a:r>
            <a:endParaRPr lang="en-US" dirty="0"/>
          </a:p>
        </p:txBody>
      </p:sp>
    </p:spTree>
    <p:extLst>
      <p:ext uri="{BB962C8B-B14F-4D97-AF65-F5344CB8AC3E}">
        <p14:creationId xmlns:p14="http://schemas.microsoft.com/office/powerpoint/2010/main" val="162908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3</a:t>
            </a:fld>
            <a:endParaRPr lang="en-US"/>
          </a:p>
        </p:txBody>
      </p:sp>
      <p:sp>
        <p:nvSpPr>
          <p:cNvPr id="8" name="Google Shape;100;p14"/>
          <p:cNvSpPr txBox="1"/>
          <p:nvPr/>
        </p:nvSpPr>
        <p:spPr>
          <a:xfrm>
            <a:off x="92597" y="83285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Regularization</a:t>
            </a:r>
            <a:endParaRPr sz="3600" dirty="0">
              <a:solidFill>
                <a:srgbClr val="434343"/>
              </a:solidFill>
            </a:endParaRPr>
          </a:p>
        </p:txBody>
      </p:sp>
      <p:sp>
        <p:nvSpPr>
          <p:cNvPr id="2" name="TextBox 1"/>
          <p:cNvSpPr txBox="1"/>
          <p:nvPr/>
        </p:nvSpPr>
        <p:spPr>
          <a:xfrm>
            <a:off x="838200" y="1380672"/>
            <a:ext cx="11072149" cy="4524315"/>
          </a:xfrm>
          <a:prstGeom prst="rect">
            <a:avLst/>
          </a:prstGeom>
          <a:noFill/>
        </p:spPr>
        <p:txBody>
          <a:bodyPr wrap="square" rtlCol="0">
            <a:spAutoFit/>
          </a:bodyPr>
          <a:lstStyle/>
          <a:p>
            <a:pPr marL="285750" indent="-285750">
              <a:buFont typeface="Arial" charset="0"/>
              <a:buChar char="•"/>
            </a:pPr>
            <a:r>
              <a:rPr lang="en-US" sz="2400" dirty="0"/>
              <a:t>Machine learning is concerned more about the performance on the test data than on the training data</a:t>
            </a:r>
          </a:p>
          <a:p>
            <a:pPr marL="285750" indent="-285750">
              <a:buFont typeface="Arial" charset="0"/>
              <a:buChar char="•"/>
            </a:pPr>
            <a:endParaRPr lang="en-US" sz="2400" dirty="0"/>
          </a:p>
          <a:p>
            <a:pPr marL="285750" indent="-285750">
              <a:buFont typeface="Arial" charset="0"/>
              <a:buChar char="•"/>
            </a:pPr>
            <a:endParaRPr lang="en-US" sz="2400" dirty="0"/>
          </a:p>
          <a:p>
            <a:pPr marL="285750" indent="-285750">
              <a:buFont typeface="Arial" charset="0"/>
              <a:buChar char="•"/>
            </a:pPr>
            <a:r>
              <a:rPr lang="en-US" sz="2400" dirty="0"/>
              <a:t>According to the </a:t>
            </a:r>
            <a:r>
              <a:rPr lang="en-US" sz="2400" dirty="0" err="1"/>
              <a:t>Goodfellow</a:t>
            </a:r>
            <a:r>
              <a:rPr lang="en-US" sz="2400" dirty="0"/>
              <a:t> book, chapter 7 </a:t>
            </a:r>
            <a:r>
              <a:rPr lang="mr-IN" sz="2400" dirty="0"/>
              <a:t>–</a:t>
            </a:r>
            <a:r>
              <a:rPr lang="en-US" sz="2400" dirty="0"/>
              <a:t> “</a:t>
            </a:r>
            <a:r>
              <a:rPr lang="en-US" sz="2400" i="1" dirty="0"/>
              <a:t>Many strategies used in Machine Learning are explicitly designed to reduce the test error, possibly at the expense of increased training error. These strategies are collectively known as Regularization”</a:t>
            </a:r>
            <a:r>
              <a:rPr lang="en-US" sz="2400" dirty="0"/>
              <a:t>.</a:t>
            </a:r>
          </a:p>
          <a:p>
            <a:pPr marL="285750" indent="-285750">
              <a:buFont typeface="Arial" charset="0"/>
              <a:buChar char="•"/>
            </a:pPr>
            <a:endParaRPr lang="en-US" sz="2400" dirty="0"/>
          </a:p>
          <a:p>
            <a:pPr marL="285750" indent="-285750">
              <a:buFont typeface="Arial" charset="0"/>
              <a:buChar char="•"/>
            </a:pPr>
            <a:endParaRPr lang="en-US" sz="2400" dirty="0"/>
          </a:p>
          <a:p>
            <a:pPr marL="285750" indent="-285750">
              <a:buFont typeface="Arial" charset="0"/>
              <a:buChar char="•"/>
            </a:pPr>
            <a:r>
              <a:rPr lang="en-US" sz="2400" dirty="0"/>
              <a:t>Also </a:t>
            </a:r>
            <a:r>
              <a:rPr lang="mr-IN" sz="2400" dirty="0"/>
              <a:t>–</a:t>
            </a:r>
            <a:r>
              <a:rPr lang="en-US" sz="2400" dirty="0"/>
              <a:t> in the book, regularization is defined as </a:t>
            </a:r>
            <a:r>
              <a:rPr lang="mr-IN" sz="2400" dirty="0"/>
              <a:t>–</a:t>
            </a:r>
            <a:r>
              <a:rPr lang="en-US" sz="2400" dirty="0"/>
              <a:t> “</a:t>
            </a:r>
            <a:r>
              <a:rPr lang="en-US" sz="2400" i="1" dirty="0"/>
              <a:t>Any modification we make to a learning algorithm that is intended to reduce its generalization error but not its training error</a:t>
            </a:r>
            <a:r>
              <a:rPr lang="en-US" sz="2400" dirty="0"/>
              <a:t>”.</a:t>
            </a:r>
          </a:p>
        </p:txBody>
      </p:sp>
    </p:spTree>
    <p:extLst>
      <p:ext uri="{BB962C8B-B14F-4D97-AF65-F5344CB8AC3E}">
        <p14:creationId xmlns:p14="http://schemas.microsoft.com/office/powerpoint/2010/main" val="103350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4</a:t>
            </a:fld>
            <a:endParaRPr lang="en-US"/>
          </a:p>
        </p:txBody>
      </p:sp>
      <p:sp>
        <p:nvSpPr>
          <p:cNvPr id="8" name="Google Shape;100;p14"/>
          <p:cNvSpPr txBox="1"/>
          <p:nvPr/>
        </p:nvSpPr>
        <p:spPr>
          <a:xfrm>
            <a:off x="92597" y="83285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Regularization Strategies</a:t>
            </a:r>
            <a:endParaRPr sz="3600" dirty="0">
              <a:solidFill>
                <a:srgbClr val="434343"/>
              </a:solidFill>
            </a:endParaRPr>
          </a:p>
        </p:txBody>
      </p:sp>
      <p:sp>
        <p:nvSpPr>
          <p:cNvPr id="2" name="TextBox 1"/>
          <p:cNvSpPr txBox="1"/>
          <p:nvPr/>
        </p:nvSpPr>
        <p:spPr>
          <a:xfrm>
            <a:off x="838200" y="1380672"/>
            <a:ext cx="11072149" cy="4154984"/>
          </a:xfrm>
          <a:prstGeom prst="rect">
            <a:avLst/>
          </a:prstGeom>
          <a:noFill/>
        </p:spPr>
        <p:txBody>
          <a:bodyPr wrap="square" rtlCol="0">
            <a:spAutoFit/>
          </a:bodyPr>
          <a:lstStyle/>
          <a:p>
            <a:pPr marL="285750" indent="-285750">
              <a:buFont typeface="Arial" charset="0"/>
              <a:buChar char="•"/>
            </a:pPr>
            <a:r>
              <a:rPr lang="en-US" sz="2400" dirty="0"/>
              <a:t>Adding restrictions on parameter values</a:t>
            </a:r>
          </a:p>
          <a:p>
            <a:pPr marL="285750" indent="-285750">
              <a:buFont typeface="Arial" charset="0"/>
              <a:buChar char="•"/>
            </a:pPr>
            <a:endParaRPr lang="en-US" sz="2400" dirty="0"/>
          </a:p>
          <a:p>
            <a:pPr marL="285750" indent="-285750">
              <a:buFont typeface="Arial" charset="0"/>
              <a:buChar char="•"/>
            </a:pPr>
            <a:r>
              <a:rPr lang="en-US" sz="2400" dirty="0"/>
              <a:t>Adding constraints that are designed to encode specific kinds of prior knowledge</a:t>
            </a:r>
          </a:p>
          <a:p>
            <a:pPr marL="285750" indent="-285750">
              <a:buFont typeface="Arial" charset="0"/>
              <a:buChar char="•"/>
            </a:pPr>
            <a:endParaRPr lang="en-US" sz="2400" dirty="0"/>
          </a:p>
          <a:p>
            <a:pPr marL="285750" indent="-285750">
              <a:buFont typeface="Arial" charset="0"/>
              <a:buChar char="•"/>
            </a:pPr>
            <a:r>
              <a:rPr lang="en-US" sz="2400" dirty="0"/>
              <a:t>Use of ensemble methods/dropout</a:t>
            </a:r>
          </a:p>
          <a:p>
            <a:pPr marL="285750" indent="-285750">
              <a:buFont typeface="Arial" charset="0"/>
              <a:buChar char="•"/>
            </a:pPr>
            <a:endParaRPr lang="en-US" sz="2400" dirty="0"/>
          </a:p>
          <a:p>
            <a:pPr marL="285750" indent="-285750">
              <a:buFont typeface="Arial" charset="0"/>
              <a:buChar char="•"/>
            </a:pPr>
            <a:r>
              <a:rPr lang="en-US" sz="2400" dirty="0"/>
              <a:t>Dataset augmentation</a:t>
            </a:r>
          </a:p>
          <a:p>
            <a:pPr marL="285750" indent="-285750">
              <a:buFont typeface="Arial" charset="0"/>
              <a:buChar char="•"/>
            </a:pPr>
            <a:endParaRPr lang="en-US" sz="2400" dirty="0"/>
          </a:p>
          <a:p>
            <a:pPr marL="285750" indent="-285750">
              <a:buFont typeface="Arial" charset="0"/>
              <a:buChar char="•"/>
            </a:pPr>
            <a:r>
              <a:rPr lang="en-US" sz="2400" dirty="0"/>
              <a:t>In practical Deep Learning scenarios, we almost do find </a:t>
            </a:r>
            <a:r>
              <a:rPr lang="mr-IN" sz="2400" dirty="0"/>
              <a:t>–</a:t>
            </a:r>
            <a:r>
              <a:rPr lang="en-US" sz="2400" dirty="0"/>
              <a:t> the best fitting model (in the sense of minimizing generalization error) is a large model that has been regularized appropriately</a:t>
            </a:r>
          </a:p>
        </p:txBody>
      </p:sp>
    </p:spTree>
    <p:extLst>
      <p:ext uri="{BB962C8B-B14F-4D97-AF65-F5344CB8AC3E}">
        <p14:creationId xmlns:p14="http://schemas.microsoft.com/office/powerpoint/2010/main" val="51036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9700"/>
          <a:stretch/>
        </p:blipFill>
        <p:spPr>
          <a:xfrm>
            <a:off x="650725" y="3580969"/>
            <a:ext cx="4144412" cy="2775381"/>
          </a:xfrm>
          <a:prstGeom prst="rect">
            <a:avLst/>
          </a:prstGeom>
        </p:spPr>
      </p:pic>
      <p:sp>
        <p:nvSpPr>
          <p:cNvPr id="4" name="Date Placeholder 3"/>
          <p:cNvSpPr>
            <a:spLocks noGrp="1"/>
          </p:cNvSpPr>
          <p:nvPr>
            <p:ph type="dt" sz="half" idx="10"/>
          </p:nvPr>
        </p:nvSpPr>
        <p:spPr/>
        <p:txBody>
          <a:body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5</a:t>
            </a:fld>
            <a:endParaRPr lang="en-US"/>
          </a:p>
        </p:txBody>
      </p:sp>
      <p:sp>
        <p:nvSpPr>
          <p:cNvPr id="8" name="Google Shape;100;p14"/>
          <p:cNvSpPr txBox="1"/>
          <p:nvPr/>
        </p:nvSpPr>
        <p:spPr>
          <a:xfrm>
            <a:off x="92597" y="83285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Parameter Norm Penalties</a:t>
            </a:r>
            <a:endParaRPr sz="3600" dirty="0">
              <a:solidFill>
                <a:srgbClr val="434343"/>
              </a:solidFill>
            </a:endParaRPr>
          </a:p>
        </p:txBody>
      </p:sp>
      <mc:AlternateContent xmlns:mc="http://schemas.openxmlformats.org/markup-compatibility/2006" xmlns:a14="http://schemas.microsoft.com/office/drawing/2010/main">
        <mc:Choice Requires="a14">
          <p:sp>
            <p:nvSpPr>
              <p:cNvPr id="2" name="TextBox 1"/>
              <p:cNvSpPr txBox="1"/>
              <p:nvPr/>
            </p:nvSpPr>
            <p:spPr>
              <a:xfrm>
                <a:off x="838200" y="1380672"/>
                <a:ext cx="11072149" cy="2528128"/>
              </a:xfrm>
              <a:prstGeom prst="rect">
                <a:avLst/>
              </a:prstGeom>
              <a:noFill/>
            </p:spPr>
            <p:txBody>
              <a:bodyPr wrap="square" rtlCol="0">
                <a:spAutoFit/>
              </a:bodyPr>
              <a:lstStyle/>
              <a:p>
                <a:pPr marL="285750" indent="-285750">
                  <a:buFont typeface="Arial" charset="0"/>
                  <a:buChar char="•"/>
                </a:pPr>
                <a:r>
                  <a:rPr lang="en-US" sz="2000" dirty="0"/>
                  <a:t>The most traditional form of regularization to deep learning is adding penalties for high norm of parameters</a:t>
                </a:r>
              </a:p>
              <a:p>
                <a:pPr marL="285750" indent="-285750">
                  <a:buFont typeface="Arial" charset="0"/>
                  <a:buChar char="•"/>
                </a:pPr>
                <a:r>
                  <a:rPr lang="en-US" sz="2000" dirty="0"/>
                  <a:t>This approach limits the capacity of the model by adding penalty </a:t>
                </a:r>
                <a14:m>
                  <m:oMath xmlns:m="http://schemas.openxmlformats.org/officeDocument/2006/math">
                    <m:r>
                      <m:rPr>
                        <m:sty m:val="p"/>
                      </m:rPr>
                      <a:rPr lang="en-US" sz="2000" b="0" i="0" smtClean="0">
                        <a:latin typeface="Cambria Math" charset="0"/>
                      </a:rPr>
                      <m:t>Ω</m:t>
                    </m:r>
                    <m:r>
                      <a:rPr lang="en-US" sz="2000" b="0" i="1" smtClean="0">
                        <a:latin typeface="Cambria Math" charset="0"/>
                      </a:rPr>
                      <m:t>(</m:t>
                    </m:r>
                    <m:r>
                      <a:rPr lang="en-US" sz="2000" b="0" i="1" smtClean="0">
                        <a:latin typeface="Cambria Math" charset="0"/>
                      </a:rPr>
                      <m:t>𝜃</m:t>
                    </m:r>
                    <m:r>
                      <a:rPr lang="en-US" sz="2000" b="0" i="1" smtClean="0">
                        <a:latin typeface="Cambria Math" charset="0"/>
                      </a:rPr>
                      <m:t>)</m:t>
                    </m:r>
                  </m:oMath>
                </a14:m>
                <a:r>
                  <a:rPr lang="en-US" sz="2000" dirty="0"/>
                  <a:t>to the objective function resulting in</a:t>
                </a:r>
                <a:br>
                  <a:rPr lang="en-US" sz="2000" dirty="0"/>
                </a:b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charset="0"/>
                          </a:rPr>
                          <m:t>𝐽</m:t>
                        </m:r>
                      </m:e>
                    </m:acc>
                    <m:d>
                      <m:dPr>
                        <m:ctrlPr>
                          <a:rPr lang="en-US" sz="2000" b="0" i="1" smtClean="0">
                            <a:latin typeface="Cambria Math" panose="02040503050406030204" pitchFamily="18" charset="0"/>
                          </a:rPr>
                        </m:ctrlPr>
                      </m:dPr>
                      <m:e>
                        <m:r>
                          <a:rPr lang="en-US" sz="2000" b="0" i="1" smtClean="0">
                            <a:latin typeface="Cambria Math" charset="0"/>
                          </a:rPr>
                          <m:t>𝜃</m:t>
                        </m:r>
                      </m:e>
                    </m:d>
                    <m:r>
                      <a:rPr lang="en-US" sz="2000" b="0" i="1" smtClean="0">
                        <a:latin typeface="Cambria Math" charset="0"/>
                      </a:rPr>
                      <m:t>=</m:t>
                    </m:r>
                    <m:r>
                      <a:rPr lang="en-US" sz="2000" b="0" i="1" smtClean="0">
                        <a:latin typeface="Cambria Math" charset="0"/>
                      </a:rPr>
                      <m:t>𝐽</m:t>
                    </m:r>
                    <m:d>
                      <m:dPr>
                        <m:ctrlPr>
                          <a:rPr lang="en-US" sz="2000" b="0" i="1" smtClean="0">
                            <a:latin typeface="Cambria Math" panose="02040503050406030204" pitchFamily="18" charset="0"/>
                          </a:rPr>
                        </m:ctrlPr>
                      </m:dPr>
                      <m:e>
                        <m:r>
                          <a:rPr lang="en-US" sz="2000" b="0" i="1" smtClean="0">
                            <a:latin typeface="Cambria Math" charset="0"/>
                          </a:rPr>
                          <m:t>𝜃</m:t>
                        </m:r>
                      </m:e>
                    </m:d>
                    <m:r>
                      <a:rPr lang="en-US" sz="2000" b="0" i="1" smtClean="0">
                        <a:latin typeface="Cambria Math" charset="0"/>
                      </a:rPr>
                      <m:t>+</m:t>
                    </m:r>
                    <m:r>
                      <a:rPr lang="en-US" sz="2000" b="0" i="1" smtClean="0">
                        <a:latin typeface="Cambria Math" charset="0"/>
                      </a:rPr>
                      <m:t>𝛼</m:t>
                    </m:r>
                    <m:r>
                      <m:rPr>
                        <m:sty m:val="p"/>
                      </m:rPr>
                      <a:rPr lang="en-US" sz="2000" b="0" i="0" smtClean="0">
                        <a:latin typeface="Cambria Math" charset="0"/>
                      </a:rPr>
                      <m:t>Ω</m:t>
                    </m:r>
                    <m:r>
                      <a:rPr lang="en-US" sz="2000" b="0" i="1" smtClean="0">
                        <a:latin typeface="Cambria Math" charset="0"/>
                      </a:rPr>
                      <m:t>(</m:t>
                    </m:r>
                    <m:r>
                      <a:rPr lang="en-US" sz="2000" b="0" i="1" smtClean="0">
                        <a:latin typeface="Cambria Math" charset="0"/>
                      </a:rPr>
                      <m:t>𝜃</m:t>
                    </m:r>
                    <m:r>
                      <a:rPr lang="en-US" sz="2000" b="0" i="1" smtClean="0">
                        <a:latin typeface="Cambria Math" charset="0"/>
                      </a:rPr>
                      <m:t>)</m:t>
                    </m:r>
                  </m:oMath>
                </a14:m>
                <a:endParaRPr lang="en-US" sz="2000" dirty="0"/>
              </a:p>
              <a:p>
                <a:pPr marL="285750" indent="-285750">
                  <a:buFont typeface="Arial" charset="0"/>
                  <a:buChar char="•"/>
                </a:pPr>
                <a:r>
                  <a:rPr lang="en-US" sz="2000" dirty="0"/>
                  <a:t>When the optimization procedure tries to minimize the objective function, it will also limit the parameters to grow in an unbounded manner, thus restricting the complexity</a:t>
                </a:r>
              </a:p>
              <a:p>
                <a:pPr marL="285750" indent="-285750">
                  <a:buFont typeface="Arial" charset="0"/>
                  <a:buChar char="•"/>
                </a:pP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838200" y="1380672"/>
                <a:ext cx="11072149" cy="2528128"/>
              </a:xfrm>
              <a:prstGeom prst="rect">
                <a:avLst/>
              </a:prstGeom>
              <a:blipFill rotWithShape="0">
                <a:blip r:embed="rId3"/>
                <a:stretch>
                  <a:fillRect l="-496" t="-1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779851" y="6186275"/>
                <a:ext cx="74646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charset="0"/>
                        </a:rPr>
                        <m:t>𝛼</m:t>
                      </m:r>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3779851" y="6186275"/>
                <a:ext cx="746466" cy="40011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15F67516-D71F-604B-A3EE-83FF9A3D4270}"/>
                  </a:ext>
                </a:extLst>
              </p14:cNvPr>
              <p14:cNvContentPartPr/>
              <p14:nvPr/>
            </p14:nvContentPartPr>
            <p14:xfrm>
              <a:off x="5903947" y="2462338"/>
              <a:ext cx="360" cy="21600"/>
            </p14:xfrm>
          </p:contentPart>
        </mc:Choice>
        <mc:Fallback xmlns="">
          <p:pic>
            <p:nvPicPr>
              <p:cNvPr id="29" name="Ink 28">
                <a:extLst>
                  <a:ext uri="{FF2B5EF4-FFF2-40B4-BE49-F238E27FC236}">
                    <a16:creationId xmlns:a16="http://schemas.microsoft.com/office/drawing/2014/main" id="{15F67516-D71F-604B-A3EE-83FF9A3D4270}"/>
                  </a:ext>
                </a:extLst>
              </p:cNvPr>
              <p:cNvPicPr/>
              <p:nvPr/>
            </p:nvPicPr>
            <p:blipFill>
              <a:blip r:embed="rId38"/>
              <a:stretch>
                <a:fillRect/>
              </a:stretch>
            </p:blipFill>
            <p:spPr>
              <a:xfrm>
                <a:off x="5888827" y="2446858"/>
                <a:ext cx="30960" cy="52200"/>
              </a:xfrm>
              <a:prstGeom prst="rect">
                <a:avLst/>
              </a:prstGeom>
            </p:spPr>
          </p:pic>
        </mc:Fallback>
      </mc:AlternateContent>
    </p:spTree>
    <p:extLst>
      <p:ext uri="{BB962C8B-B14F-4D97-AF65-F5344CB8AC3E}">
        <p14:creationId xmlns:p14="http://schemas.microsoft.com/office/powerpoint/2010/main" val="48726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6</a:t>
            </a:fld>
            <a:endParaRPr lang="en-US"/>
          </a:p>
        </p:txBody>
      </p:sp>
      <p:sp>
        <p:nvSpPr>
          <p:cNvPr id="8" name="Google Shape;100;p14"/>
          <p:cNvSpPr txBox="1"/>
          <p:nvPr/>
        </p:nvSpPr>
        <p:spPr>
          <a:xfrm>
            <a:off x="92597" y="83285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a:solidFill>
                  <a:srgbClr val="434343"/>
                </a:solidFill>
              </a:rPr>
              <a:t>Parameter </a:t>
            </a:r>
            <a:r>
              <a:rPr lang="en-US" sz="3600" dirty="0">
                <a:solidFill>
                  <a:srgbClr val="434343"/>
                </a:solidFill>
              </a:rPr>
              <a:t>Norm Penalties</a:t>
            </a:r>
            <a:endParaRPr sz="3600" dirty="0">
              <a:solidFill>
                <a:srgbClr val="434343"/>
              </a:solidFill>
            </a:endParaRPr>
          </a:p>
        </p:txBody>
      </p:sp>
      <mc:AlternateContent xmlns:mc="http://schemas.openxmlformats.org/markup-compatibility/2006" xmlns:a14="http://schemas.microsoft.com/office/drawing/2010/main">
        <mc:Choice Requires="a14">
          <p:sp>
            <p:nvSpPr>
              <p:cNvPr id="2" name="TextBox 1"/>
              <p:cNvSpPr txBox="1"/>
              <p:nvPr/>
            </p:nvSpPr>
            <p:spPr>
              <a:xfrm>
                <a:off x="838200" y="1380672"/>
                <a:ext cx="11072149" cy="5164940"/>
              </a:xfrm>
              <a:prstGeom prst="rect">
                <a:avLst/>
              </a:prstGeom>
              <a:noFill/>
            </p:spPr>
            <p:txBody>
              <a:bodyPr wrap="square" rtlCol="0">
                <a:spAutoFit/>
              </a:bodyPr>
              <a:lstStyle/>
              <a:p>
                <a:pPr marL="285750" indent="-285750">
                  <a:buFont typeface="Arial" charset="0"/>
                  <a:buChar char="•"/>
                </a:pPr>
                <a:r>
                  <a:rPr lang="en-US" sz="2400" dirty="0"/>
                  <a:t>Two most common choices are L2 (also known as weight decay in deep learning community) and L1 norms as penalties</a:t>
                </a:r>
                <a:br>
                  <a:rPr lang="en-US" sz="2400" dirty="0"/>
                </a:br>
                <a14:m>
                  <m:oMath xmlns:m="http://schemas.openxmlformats.org/officeDocument/2006/math">
                    <m:r>
                      <m:rPr>
                        <m:sty m:val="p"/>
                      </m:rPr>
                      <a:rPr lang="en-US" sz="2400" b="0" i="0" smtClean="0">
                        <a:latin typeface="Cambria Math" charset="0"/>
                      </a:rPr>
                      <m:t>Ω</m:t>
                    </m:r>
                    <m:d>
                      <m:dPr>
                        <m:ctrlPr>
                          <a:rPr lang="en-US" sz="2400" b="0" i="1" smtClean="0">
                            <a:latin typeface="Cambria Math" panose="02040503050406030204" pitchFamily="18" charset="0"/>
                          </a:rPr>
                        </m:ctrlPr>
                      </m:dPr>
                      <m:e>
                        <m:r>
                          <a:rPr lang="en-US" sz="2400" b="0" i="1" smtClean="0">
                            <a:latin typeface="Cambria Math" charset="0"/>
                          </a:rPr>
                          <m:t>𝜃</m:t>
                        </m:r>
                      </m:e>
                    </m:d>
                    <m:r>
                      <a:rPr lang="en-US" sz="2400" b="0" i="1" smtClean="0">
                        <a:latin typeface="Cambria Math" charset="0"/>
                      </a:rPr>
                      <m:t>=</m:t>
                    </m:r>
                    <m:f>
                      <m:fPr>
                        <m:ctrlPr>
                          <a:rPr lang="mr-IN" sz="2400" b="0" i="1" smtClean="0">
                            <a:latin typeface="Cambria Math" panose="02040503050406030204" pitchFamily="18" charset="0"/>
                          </a:rPr>
                        </m:ctrlPr>
                      </m:fPr>
                      <m:num>
                        <m:r>
                          <a:rPr lang="en-US" sz="2400" b="0" i="1" smtClean="0">
                            <a:latin typeface="Cambria Math" charset="0"/>
                          </a:rPr>
                          <m:t>1</m:t>
                        </m:r>
                      </m:num>
                      <m:den>
                        <m:r>
                          <a:rPr lang="en-US" sz="2400" b="0" i="1" smtClean="0">
                            <a:latin typeface="Cambria Math" charset="0"/>
                          </a:rPr>
                          <m:t>2</m:t>
                        </m:r>
                      </m:den>
                    </m:f>
                    <m:sSubSup>
                      <m:sSubSupPr>
                        <m:ctrlPr>
                          <a:rPr lang="en-US" sz="2400" b="0" i="1" smtClean="0">
                            <a:latin typeface="Cambria Math" panose="02040503050406030204" pitchFamily="18" charset="0"/>
                          </a:rPr>
                        </m:ctrlPr>
                      </m:sSubSupPr>
                      <m:e>
                        <m:r>
                          <a:rPr lang="en-US" sz="2400" b="0" i="1" smtClean="0">
                            <a:latin typeface="Cambria Math" charset="0"/>
                          </a:rPr>
                          <m:t>||</m:t>
                        </m:r>
                        <m:r>
                          <a:rPr lang="en-US" sz="2400" b="0" i="1" smtClean="0">
                            <a:latin typeface="Cambria Math" charset="0"/>
                          </a:rPr>
                          <m:t>𝜃</m:t>
                        </m:r>
                        <m:r>
                          <a:rPr lang="en-US" sz="2400" b="0" i="1" smtClean="0">
                            <a:latin typeface="Cambria Math" charset="0"/>
                          </a:rPr>
                          <m:t>||</m:t>
                        </m:r>
                      </m:e>
                      <m:sub>
                        <m:r>
                          <a:rPr lang="en-US" sz="2400" b="0" i="1" smtClean="0">
                            <a:latin typeface="Cambria Math" charset="0"/>
                          </a:rPr>
                          <m:t>2</m:t>
                        </m:r>
                      </m:sub>
                      <m:sup>
                        <m:r>
                          <a:rPr lang="en-US" sz="2400" b="0" i="1" smtClean="0">
                            <a:latin typeface="Cambria Math" charset="0"/>
                          </a:rPr>
                          <m:t>2</m:t>
                        </m:r>
                      </m:sup>
                    </m:sSubSup>
                    <m:r>
                      <a:rPr lang="en-US" sz="2400" b="0" i="1" smtClean="0">
                        <a:latin typeface="Cambria Math" charset="0"/>
                      </a:rPr>
                      <m:t>=</m:t>
                    </m:r>
                    <m:f>
                      <m:fPr>
                        <m:ctrlPr>
                          <a:rPr lang="mr-IN" sz="2400" b="0" i="1" smtClean="0">
                            <a:latin typeface="Cambria Math" panose="02040503050406030204" pitchFamily="18" charset="0"/>
                          </a:rPr>
                        </m:ctrlPr>
                      </m:fPr>
                      <m:num>
                        <m:r>
                          <a:rPr lang="en-US" sz="2400" b="0" i="1" smtClean="0">
                            <a:latin typeface="Cambria Math" charset="0"/>
                          </a:rPr>
                          <m:t>1</m:t>
                        </m:r>
                      </m:num>
                      <m:den>
                        <m:r>
                          <a:rPr lang="en-US" sz="2400" b="0" i="1" smtClean="0">
                            <a:latin typeface="Cambria Math" charset="0"/>
                          </a:rPr>
                          <m:t>2</m:t>
                        </m:r>
                      </m:den>
                    </m:f>
                    <m:sSup>
                      <m:sSupPr>
                        <m:ctrlPr>
                          <a:rPr lang="mr-IN" sz="2400" b="0" i="1" smtClean="0">
                            <a:latin typeface="Cambria Math" panose="02040503050406030204" pitchFamily="18" charset="0"/>
                          </a:rPr>
                        </m:ctrlPr>
                      </m:sSupPr>
                      <m:e>
                        <m:r>
                          <a:rPr lang="en-US" sz="2400" b="0" i="1" smtClean="0">
                            <a:latin typeface="Cambria Math" charset="0"/>
                          </a:rPr>
                          <m:t>𝜃</m:t>
                        </m:r>
                      </m:e>
                      <m:sup>
                        <m:r>
                          <a:rPr lang="en-US" sz="2400" b="0" i="1" smtClean="0">
                            <a:latin typeface="Cambria Math" charset="0"/>
                          </a:rPr>
                          <m:t>𝑇</m:t>
                        </m:r>
                      </m:sup>
                    </m:sSup>
                    <m:r>
                      <a:rPr lang="en-US" sz="2400" b="0" i="1" smtClean="0">
                        <a:latin typeface="Cambria Math" charset="0"/>
                      </a:rPr>
                      <m:t>𝜃</m:t>
                    </m:r>
                  </m:oMath>
                </a14:m>
                <a:br>
                  <a:rPr lang="en-US" sz="2400" dirty="0"/>
                </a:br>
                <a14:m>
                  <m:oMath xmlns:m="http://schemas.openxmlformats.org/officeDocument/2006/math">
                    <m:r>
                      <m:rPr>
                        <m:sty m:val="p"/>
                      </m:rPr>
                      <a:rPr lang="en-US" sz="2400" b="0" i="0" smtClean="0">
                        <a:latin typeface="Cambria Math" charset="0"/>
                      </a:rPr>
                      <m:t>Ω</m:t>
                    </m:r>
                    <m:d>
                      <m:dPr>
                        <m:ctrlPr>
                          <a:rPr lang="en-US" sz="2400" b="0" i="1" smtClean="0">
                            <a:latin typeface="Cambria Math" panose="02040503050406030204" pitchFamily="18" charset="0"/>
                          </a:rPr>
                        </m:ctrlPr>
                      </m:dPr>
                      <m:e>
                        <m:r>
                          <a:rPr lang="en-US" sz="2400" b="0" i="1" smtClean="0">
                            <a:latin typeface="Cambria Math" charset="0"/>
                          </a:rPr>
                          <m:t>𝜃</m:t>
                        </m:r>
                      </m:e>
                    </m:d>
                    <m:r>
                      <a:rPr lang="en-US" sz="2400" b="0" i="1" smtClean="0">
                        <a:latin typeface="Cambria Math" charset="0"/>
                      </a:rPr>
                      <m:t>=</m:t>
                    </m:r>
                    <m:sSub>
                      <m:sSubPr>
                        <m:ctrlPr>
                          <a:rPr lang="en-US" sz="2400" b="0" i="1" smtClean="0">
                            <a:latin typeface="Cambria Math" panose="02040503050406030204" pitchFamily="18" charset="0"/>
                          </a:rPr>
                        </m:ctrlPr>
                      </m:sSubPr>
                      <m:e>
                        <m:r>
                          <a:rPr lang="en-US" sz="2400" b="0" i="1" smtClean="0">
                            <a:latin typeface="Cambria Math" charset="0"/>
                          </a:rPr>
                          <m:t>||</m:t>
                        </m:r>
                        <m:r>
                          <a:rPr lang="en-US" sz="2400" b="0" i="1" smtClean="0">
                            <a:latin typeface="Cambria Math" charset="0"/>
                          </a:rPr>
                          <m:t>𝜃</m:t>
                        </m:r>
                        <m:r>
                          <a:rPr lang="en-US" sz="2400" b="0" i="1" smtClean="0">
                            <a:latin typeface="Cambria Math" charset="0"/>
                          </a:rPr>
                          <m:t>||</m:t>
                        </m:r>
                      </m:e>
                      <m:sub>
                        <m:r>
                          <a:rPr lang="en-US" sz="2400" b="0" i="1" smtClean="0">
                            <a:latin typeface="Cambria Math" charset="0"/>
                          </a:rPr>
                          <m:t>1</m:t>
                        </m:r>
                      </m:sub>
                    </m:sSub>
                    <m:r>
                      <a:rPr lang="en-US" sz="2400" b="0" i="1" smtClean="0">
                        <a:latin typeface="Cambria Math" charset="0"/>
                      </a:rPr>
                      <m:t>=</m:t>
                    </m:r>
                    <m:nary>
                      <m:naryPr>
                        <m:chr m:val="∑"/>
                        <m:limLoc m:val="subSup"/>
                        <m:supHide m:val="on"/>
                        <m:ctrlPr>
                          <a:rPr lang="en-US" sz="2400" b="0" i="1" smtClean="0">
                            <a:latin typeface="Cambria Math" panose="02040503050406030204" pitchFamily="18" charset="0"/>
                          </a:rPr>
                        </m:ctrlPr>
                      </m:naryPr>
                      <m:sub>
                        <m:r>
                          <m:rPr>
                            <m:brk m:alnAt="9"/>
                          </m:rPr>
                          <a:rPr lang="en-US" sz="2400" b="0" i="1" smtClean="0">
                            <a:latin typeface="Cambria Math" charset="0"/>
                          </a:rPr>
                          <m:t>𝑖</m:t>
                        </m:r>
                      </m:sub>
                      <m:sup/>
                      <m:e>
                        <m:sSub>
                          <m:sSubPr>
                            <m:ctrlPr>
                              <a:rPr lang="en-US" sz="2400" b="0" i="1" smtClean="0">
                                <a:latin typeface="Cambria Math" panose="02040503050406030204" pitchFamily="18" charset="0"/>
                              </a:rPr>
                            </m:ctrlPr>
                          </m:sSubPr>
                          <m:e>
                            <m:r>
                              <a:rPr lang="en-US" sz="2400" b="0" i="1" smtClean="0">
                                <a:latin typeface="Cambria Math" charset="0"/>
                              </a:rPr>
                              <m:t>𝜃</m:t>
                            </m:r>
                          </m:e>
                          <m:sub>
                            <m:r>
                              <a:rPr lang="en-US" sz="2400" b="0" i="1" smtClean="0">
                                <a:latin typeface="Cambria Math" charset="0"/>
                              </a:rPr>
                              <m:t>𝑖</m:t>
                            </m:r>
                          </m:sub>
                        </m:sSub>
                      </m:e>
                    </m:nary>
                  </m:oMath>
                </a14:m>
                <a:endParaRPr lang="en-US" sz="2400" dirty="0"/>
              </a:p>
              <a:p>
                <a:pPr marL="285750" indent="-285750">
                  <a:buFont typeface="Arial" charset="0"/>
                  <a:buChar char="•"/>
                </a:pPr>
                <a:endParaRPr lang="en-US" sz="2400" dirty="0"/>
              </a:p>
              <a:p>
                <a:pPr marL="285750" indent="-285750">
                  <a:buFont typeface="Arial" charset="0"/>
                  <a:buChar char="•"/>
                </a:pPr>
                <a:r>
                  <a:rPr lang="en-US" sz="2400" dirty="0"/>
                  <a:t>In neural networks, we typically, choose the </a:t>
                </a:r>
                <a14:m>
                  <m:oMath xmlns:m="http://schemas.openxmlformats.org/officeDocument/2006/math">
                    <m:r>
                      <a:rPr lang="en-US" sz="2400" b="0" i="1" smtClean="0">
                        <a:latin typeface="Cambria Math" charset="0"/>
                      </a:rPr>
                      <m:t>𝑤</m:t>
                    </m:r>
                  </m:oMath>
                </a14:m>
                <a:r>
                  <a:rPr lang="en-US" sz="2400" dirty="0"/>
                  <a:t>’s as the </a:t>
                </a:r>
                <a14:m>
                  <m:oMath xmlns:m="http://schemas.openxmlformats.org/officeDocument/2006/math">
                    <m:r>
                      <a:rPr lang="en-US" sz="2400" b="0" i="1" smtClean="0">
                        <a:latin typeface="Cambria Math" charset="0"/>
                      </a:rPr>
                      <m:t>𝜃</m:t>
                    </m:r>
                  </m:oMath>
                </a14:m>
                <a:r>
                  <a:rPr lang="en-US" sz="2400" dirty="0"/>
                  <a:t>’s to regularize </a:t>
                </a:r>
                <a:r>
                  <a:rPr lang="mr-IN" sz="2400" dirty="0"/>
                  <a:t>–</a:t>
                </a:r>
                <a:r>
                  <a:rPr lang="en-US" sz="2400" dirty="0"/>
                  <a:t> not the biases</a:t>
                </a:r>
              </a:p>
              <a:p>
                <a:pPr marL="285750" indent="-285750">
                  <a:buFont typeface="Arial" charset="0"/>
                  <a:buChar char="•"/>
                </a:pPr>
                <a:endParaRPr lang="en-US" sz="2400" dirty="0"/>
              </a:p>
              <a:p>
                <a:pPr marL="285750" indent="-285750">
                  <a:buFont typeface="Arial" charset="0"/>
                  <a:buChar char="•"/>
                </a:pPr>
                <a:r>
                  <a:rPr lang="en-US" sz="2400" dirty="0"/>
                  <a:t>Regularizing bias parameters can introduce significant amount of </a:t>
                </a:r>
                <a:r>
                  <a:rPr lang="en-US" sz="2400" dirty="0" err="1"/>
                  <a:t>underfitting</a:t>
                </a:r>
                <a:endParaRPr lang="en-US" sz="2400" dirty="0"/>
              </a:p>
              <a:p>
                <a:pPr marL="285750" indent="-285750">
                  <a:buFont typeface="Arial" charset="0"/>
                  <a:buChar char="•"/>
                </a:pPr>
                <a:endParaRPr lang="en-US" sz="2400" dirty="0"/>
              </a:p>
              <a:p>
                <a:pPr marL="285750" indent="-285750">
                  <a:buFont typeface="Arial" charset="0"/>
                  <a:buChar char="•"/>
                </a:pPr>
                <a:r>
                  <a:rPr lang="en-US" sz="2400" dirty="0"/>
                  <a:t>Thus for neural networks,</a:t>
                </a:r>
                <a:br>
                  <a:rPr lang="en-US" sz="2400" dirty="0"/>
                </a:b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charset="0"/>
                          </a:rPr>
                          <m:t>𝐽</m:t>
                        </m:r>
                      </m:e>
                    </m:acc>
                    <m:d>
                      <m:dPr>
                        <m:ctrlPr>
                          <a:rPr lang="en-US" sz="2400" b="0" i="1" smtClean="0">
                            <a:latin typeface="Cambria Math" panose="02040503050406030204" pitchFamily="18" charset="0"/>
                          </a:rPr>
                        </m:ctrlPr>
                      </m:dPr>
                      <m:e>
                        <m:r>
                          <a:rPr lang="en-US" sz="2400" b="0" i="1" smtClean="0">
                            <a:latin typeface="Cambria Math" charset="0"/>
                          </a:rPr>
                          <m:t>𝑤</m:t>
                        </m:r>
                      </m:e>
                    </m:d>
                    <m:r>
                      <a:rPr lang="en-US" sz="2400" b="0" i="1" smtClean="0">
                        <a:latin typeface="Cambria Math" charset="0"/>
                      </a:rPr>
                      <m:t>=</m:t>
                    </m:r>
                    <m:r>
                      <a:rPr lang="en-US" sz="2400" b="0" i="1" smtClean="0">
                        <a:latin typeface="Cambria Math" charset="0"/>
                      </a:rPr>
                      <m:t>𝐽</m:t>
                    </m:r>
                    <m:d>
                      <m:dPr>
                        <m:ctrlPr>
                          <a:rPr lang="en-US" sz="2400" b="0" i="1" smtClean="0">
                            <a:latin typeface="Cambria Math" panose="02040503050406030204" pitchFamily="18" charset="0"/>
                          </a:rPr>
                        </m:ctrlPr>
                      </m:dPr>
                      <m:e>
                        <m:r>
                          <a:rPr lang="en-US" sz="2400" b="0" i="1" smtClean="0">
                            <a:latin typeface="Cambria Math" charset="0"/>
                          </a:rPr>
                          <m:t>𝑤</m:t>
                        </m:r>
                      </m:e>
                    </m:d>
                    <m:r>
                      <a:rPr lang="en-US" sz="2400" b="0" i="1" smtClean="0">
                        <a:latin typeface="Cambria Math" charset="0"/>
                      </a:rPr>
                      <m:t>+</m:t>
                    </m:r>
                    <m:r>
                      <a:rPr lang="en-US" sz="2400" b="0" i="1" smtClean="0">
                        <a:latin typeface="Cambria Math" charset="0"/>
                      </a:rPr>
                      <m:t>𝛼</m:t>
                    </m:r>
                    <m:r>
                      <m:rPr>
                        <m:sty m:val="p"/>
                      </m:rPr>
                      <a:rPr lang="en-US" sz="2400" b="0" i="0" smtClean="0">
                        <a:latin typeface="Cambria Math" charset="0"/>
                      </a:rPr>
                      <m:t>Ω</m:t>
                    </m:r>
                    <m:r>
                      <a:rPr lang="en-US" sz="2400" b="0" i="1" smtClean="0">
                        <a:latin typeface="Cambria Math" charset="0"/>
                      </a:rPr>
                      <m:t>(</m:t>
                    </m:r>
                    <m:r>
                      <a:rPr lang="en-US" sz="2400" b="0" i="1" smtClean="0">
                        <a:latin typeface="Cambria Math" charset="0"/>
                      </a:rPr>
                      <m:t>𝑤</m:t>
                    </m:r>
                    <m:r>
                      <a:rPr lang="en-US" sz="2400" b="0" i="1" smtClean="0">
                        <a:latin typeface="Cambria Math" charset="0"/>
                      </a:rPr>
                      <m:t>)</m:t>
                    </m:r>
                  </m:oMath>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838200" y="1380672"/>
                <a:ext cx="11072149" cy="5164940"/>
              </a:xfrm>
              <a:prstGeom prst="rect">
                <a:avLst/>
              </a:prstGeom>
              <a:blipFill rotWithShape="0">
                <a:blip r:embed="rId2"/>
                <a:stretch>
                  <a:fillRect l="-771" t="-943" b="-590"/>
                </a:stretch>
              </a:blipFill>
            </p:spPr>
            <p:txBody>
              <a:bodyPr/>
              <a:lstStyle/>
              <a:p>
                <a:r>
                  <a:rPr lang="en-US">
                    <a:noFill/>
                  </a:rPr>
                  <a:t> </a:t>
                </a:r>
              </a:p>
            </p:txBody>
          </p:sp>
        </mc:Fallback>
      </mc:AlternateContent>
    </p:spTree>
    <p:extLst>
      <p:ext uri="{BB962C8B-B14F-4D97-AF65-F5344CB8AC3E}">
        <p14:creationId xmlns:p14="http://schemas.microsoft.com/office/powerpoint/2010/main" val="105191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7</a:t>
            </a:fld>
            <a:endParaRPr lang="en-US"/>
          </a:p>
        </p:txBody>
      </p:sp>
      <p:sp>
        <p:nvSpPr>
          <p:cNvPr id="8" name="Google Shape;100;p14"/>
          <p:cNvSpPr txBox="1"/>
          <p:nvPr/>
        </p:nvSpPr>
        <p:spPr>
          <a:xfrm>
            <a:off x="92597" y="83285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L-2 Parameter Norm Regularization</a:t>
            </a:r>
            <a:endParaRPr sz="3600" dirty="0">
              <a:solidFill>
                <a:srgbClr val="434343"/>
              </a:solidFill>
            </a:endParaRPr>
          </a:p>
        </p:txBody>
      </p:sp>
      <mc:AlternateContent xmlns:mc="http://schemas.openxmlformats.org/markup-compatibility/2006" xmlns:a14="http://schemas.microsoft.com/office/drawing/2010/main">
        <mc:Choice Requires="a14">
          <p:sp>
            <p:nvSpPr>
              <p:cNvPr id="2" name="TextBox 1"/>
              <p:cNvSpPr txBox="1"/>
              <p:nvPr/>
            </p:nvSpPr>
            <p:spPr>
              <a:xfrm>
                <a:off x="838200" y="1380672"/>
                <a:ext cx="11072149" cy="5074210"/>
              </a:xfrm>
              <a:prstGeom prst="rect">
                <a:avLst/>
              </a:prstGeom>
              <a:noFill/>
            </p:spPr>
            <p:txBody>
              <a:bodyPr wrap="square" rtlCol="0">
                <a:spAutoFit/>
              </a:bodyPr>
              <a:lstStyle/>
              <a:p>
                <a:pPr marL="285750" indent="-285750">
                  <a:buFont typeface="Arial" charset="0"/>
                  <a:buChar char="•"/>
                </a:pPr>
                <a:r>
                  <a:rPr lang="en-US" sz="2400" dirty="0"/>
                  <a:t>L-2 parameter norm penalty is commonly known as </a:t>
                </a:r>
                <a:r>
                  <a:rPr lang="en-US" sz="2400" b="1" dirty="0"/>
                  <a:t>Weight Decay</a:t>
                </a:r>
              </a:p>
              <a:p>
                <a:pPr marL="285750" indent="-285750">
                  <a:buFont typeface="Arial" charset="0"/>
                  <a:buChar char="•"/>
                </a:pPr>
                <a:endParaRPr lang="en-US" sz="2400" b="1" dirty="0"/>
              </a:p>
              <a:p>
                <a:pPr marL="285750" indent="-285750">
                  <a:buFont typeface="Arial" charset="0"/>
                  <a:buChar char="•"/>
                </a:pPr>
                <a:r>
                  <a:rPr lang="en-US" sz="2400" dirty="0"/>
                  <a:t>We can gain some insight into the behavior of weight decay regularization by studying the gradient of the regularized objective function.</a:t>
                </a:r>
              </a:p>
              <a:p>
                <a:pPr marL="285750" indent="-285750">
                  <a:buFont typeface="Arial" charset="0"/>
                  <a:buChar char="•"/>
                </a:pPr>
                <a:endParaRPr lang="en-US" sz="2400" dirty="0"/>
              </a:p>
              <a:p>
                <a:pPr marL="285750" indent="-285750">
                  <a:buFont typeface="Arial" charset="0"/>
                  <a:buChar char="•"/>
                </a:pP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charset="0"/>
                          </a:rPr>
                          <m:t>𝐽</m:t>
                        </m:r>
                      </m:e>
                    </m:acc>
                    <m:d>
                      <m:dPr>
                        <m:ctrlPr>
                          <a:rPr lang="en-US" sz="2400" b="0" i="1" smtClean="0">
                            <a:latin typeface="Cambria Math" panose="02040503050406030204" pitchFamily="18" charset="0"/>
                          </a:rPr>
                        </m:ctrlPr>
                      </m:dPr>
                      <m:e>
                        <m:r>
                          <a:rPr lang="en-US" sz="2400" b="0" i="1" smtClean="0">
                            <a:latin typeface="Cambria Math" charset="0"/>
                          </a:rPr>
                          <m:t>𝑤</m:t>
                        </m:r>
                      </m:e>
                    </m:d>
                    <m:r>
                      <a:rPr lang="en-US" sz="2400" b="0" i="1" smtClean="0">
                        <a:latin typeface="Cambria Math" charset="0"/>
                      </a:rPr>
                      <m:t>=</m:t>
                    </m:r>
                    <m:r>
                      <a:rPr lang="en-US" sz="2400" b="0" i="1" smtClean="0">
                        <a:latin typeface="Cambria Math" charset="0"/>
                      </a:rPr>
                      <m:t>𝐽</m:t>
                    </m:r>
                    <m:d>
                      <m:dPr>
                        <m:ctrlPr>
                          <a:rPr lang="en-US" sz="2400" b="0" i="1" smtClean="0">
                            <a:latin typeface="Cambria Math" panose="02040503050406030204" pitchFamily="18" charset="0"/>
                          </a:rPr>
                        </m:ctrlPr>
                      </m:dPr>
                      <m:e>
                        <m:r>
                          <a:rPr lang="en-US" sz="2400" b="0" i="1" smtClean="0">
                            <a:latin typeface="Cambria Math" charset="0"/>
                          </a:rPr>
                          <m:t>𝑤</m:t>
                        </m:r>
                      </m:e>
                    </m:d>
                    <m:r>
                      <a:rPr lang="en-US" sz="2400" b="0" i="1" smtClean="0">
                        <a:latin typeface="Cambria Math" charset="0"/>
                      </a:rPr>
                      <m:t>+</m:t>
                    </m:r>
                    <m:f>
                      <m:fPr>
                        <m:ctrlPr>
                          <a:rPr lang="mr-IN" sz="2400" b="0" i="1" smtClean="0">
                            <a:latin typeface="Cambria Math" panose="02040503050406030204" pitchFamily="18" charset="0"/>
                          </a:rPr>
                        </m:ctrlPr>
                      </m:fPr>
                      <m:num>
                        <m:r>
                          <a:rPr lang="en-US" sz="2400" b="0" i="1" smtClean="0">
                            <a:latin typeface="Cambria Math" charset="0"/>
                          </a:rPr>
                          <m:t>𝛼</m:t>
                        </m:r>
                      </m:num>
                      <m:den>
                        <m:r>
                          <a:rPr lang="en-US" sz="2400" b="0" i="1" smtClean="0">
                            <a:latin typeface="Cambria Math" charset="0"/>
                          </a:rPr>
                          <m:t>2</m:t>
                        </m:r>
                      </m:den>
                    </m:f>
                    <m:sSup>
                      <m:sSupPr>
                        <m:ctrlPr>
                          <a:rPr lang="mr-IN" sz="2400" b="0" i="1" smtClean="0">
                            <a:latin typeface="Cambria Math" panose="02040503050406030204" pitchFamily="18" charset="0"/>
                          </a:rPr>
                        </m:ctrlPr>
                      </m:sSupPr>
                      <m:e>
                        <m:r>
                          <a:rPr lang="en-US" sz="2400" b="0" i="1" smtClean="0">
                            <a:latin typeface="Cambria Math" charset="0"/>
                          </a:rPr>
                          <m:t>𝑤</m:t>
                        </m:r>
                      </m:e>
                      <m:sup>
                        <m:r>
                          <a:rPr lang="en-US" sz="2400" b="0" i="1" smtClean="0">
                            <a:latin typeface="Cambria Math" charset="0"/>
                          </a:rPr>
                          <m:t>𝑇</m:t>
                        </m:r>
                      </m:sup>
                    </m:sSup>
                    <m:r>
                      <a:rPr lang="en-US" sz="2400" b="0" i="1" smtClean="0">
                        <a:latin typeface="Cambria Math" charset="0"/>
                      </a:rPr>
                      <m:t>𝑤</m:t>
                    </m:r>
                  </m:oMath>
                </a14:m>
                <a:endParaRPr lang="en-US" sz="2400" dirty="0"/>
              </a:p>
              <a:p>
                <a:pPr marL="285750" indent="-285750">
                  <a:buFont typeface="Arial" charset="0"/>
                  <a:buChar char="•"/>
                </a:pPr>
                <a:r>
                  <a:rPr lang="en-US" sz="2400" dirty="0"/>
                  <a:t>The gradient is  </a:t>
                </a:r>
                <a14:m>
                  <m:oMath xmlns:m="http://schemas.openxmlformats.org/officeDocument/2006/math">
                    <m:sSub>
                      <m:sSubPr>
                        <m:ctrlPr>
                          <a:rPr lang="en-US" sz="2400" b="0" i="1" smtClean="0">
                            <a:solidFill>
                              <a:prstClr val="black"/>
                            </a:solidFill>
                            <a:latin typeface="Cambria Math" panose="02040503050406030204" pitchFamily="18" charset="0"/>
                          </a:rPr>
                        </m:ctrlPr>
                      </m:sSubPr>
                      <m:e>
                        <m:r>
                          <a:rPr lang="en-US" sz="2400" b="0" i="0" smtClean="0">
                            <a:solidFill>
                              <a:prstClr val="black"/>
                            </a:solidFill>
                            <a:latin typeface="Cambria Math" charset="0"/>
                          </a:rPr>
                          <m:t>𝛻</m:t>
                        </m:r>
                      </m:e>
                      <m:sub>
                        <m:r>
                          <a:rPr lang="en-US" sz="2400" b="0" i="1" smtClean="0">
                            <a:solidFill>
                              <a:prstClr val="black"/>
                            </a:solidFill>
                            <a:latin typeface="Cambria Math" charset="0"/>
                          </a:rPr>
                          <m:t>𝑤</m:t>
                        </m:r>
                      </m:sub>
                    </m:sSub>
                    <m:acc>
                      <m:accPr>
                        <m:chr m:val="̃"/>
                        <m:ctrlPr>
                          <a:rPr lang="en-US" sz="2400" i="1">
                            <a:solidFill>
                              <a:prstClr val="black"/>
                            </a:solidFill>
                            <a:latin typeface="Cambria Math" panose="02040503050406030204" pitchFamily="18" charset="0"/>
                          </a:rPr>
                        </m:ctrlPr>
                      </m:accPr>
                      <m:e>
                        <m:r>
                          <a:rPr lang="en-US" sz="2400" b="0" i="1" smtClean="0">
                            <a:solidFill>
                              <a:prstClr val="black"/>
                            </a:solidFill>
                            <a:latin typeface="Cambria Math" charset="0"/>
                          </a:rPr>
                          <m:t> </m:t>
                        </m:r>
                        <m:r>
                          <a:rPr lang="en-US" sz="2400" i="1">
                            <a:solidFill>
                              <a:prstClr val="black"/>
                            </a:solidFill>
                            <a:latin typeface="Cambria Math" charset="0"/>
                          </a:rPr>
                          <m:t>𝐽</m:t>
                        </m:r>
                      </m:e>
                    </m:acc>
                    <m:d>
                      <m:dPr>
                        <m:ctrlPr>
                          <a:rPr lang="en-US" sz="2400" i="1">
                            <a:solidFill>
                              <a:prstClr val="black"/>
                            </a:solidFill>
                            <a:latin typeface="Cambria Math" panose="02040503050406030204" pitchFamily="18" charset="0"/>
                          </a:rPr>
                        </m:ctrlPr>
                      </m:dPr>
                      <m:e>
                        <m:r>
                          <a:rPr lang="en-US" sz="2400" i="1">
                            <a:solidFill>
                              <a:prstClr val="black"/>
                            </a:solidFill>
                            <a:latin typeface="Cambria Math" charset="0"/>
                          </a:rPr>
                          <m:t>𝑤</m:t>
                        </m:r>
                      </m:e>
                    </m:d>
                    <m:r>
                      <a:rPr lang="en-US" sz="2400" i="1">
                        <a:solidFill>
                          <a:prstClr val="black"/>
                        </a:solidFill>
                        <a:latin typeface="Cambria Math" charset="0"/>
                      </a:rPr>
                      <m:t>=</m:t>
                    </m:r>
                    <m:sSub>
                      <m:sSubPr>
                        <m:ctrlPr>
                          <a:rPr lang="en-US" sz="2400" i="1">
                            <a:solidFill>
                              <a:prstClr val="black"/>
                            </a:solidFill>
                            <a:latin typeface="Cambria Math" panose="02040503050406030204" pitchFamily="18" charset="0"/>
                          </a:rPr>
                        </m:ctrlPr>
                      </m:sSubPr>
                      <m:e>
                        <m:r>
                          <a:rPr lang="en-US" sz="2400">
                            <a:solidFill>
                              <a:prstClr val="black"/>
                            </a:solidFill>
                            <a:latin typeface="Cambria Math" charset="0"/>
                          </a:rPr>
                          <m:t>𝛻</m:t>
                        </m:r>
                      </m:e>
                      <m:sub>
                        <m:r>
                          <a:rPr lang="en-US" sz="2400" i="1">
                            <a:solidFill>
                              <a:prstClr val="black"/>
                            </a:solidFill>
                            <a:latin typeface="Cambria Math" charset="0"/>
                          </a:rPr>
                          <m:t>𝑤</m:t>
                        </m:r>
                      </m:sub>
                    </m:sSub>
                    <m:r>
                      <a:rPr lang="en-US" sz="2400" i="1">
                        <a:solidFill>
                          <a:prstClr val="black"/>
                        </a:solidFill>
                        <a:latin typeface="Cambria Math" charset="0"/>
                      </a:rPr>
                      <m:t>𝐽</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charset="0"/>
                          </a:rPr>
                          <m:t>𝑤</m:t>
                        </m:r>
                      </m:e>
                    </m:d>
                    <m:r>
                      <a:rPr lang="en-US" sz="2400" b="0" i="1" smtClean="0">
                        <a:solidFill>
                          <a:prstClr val="black"/>
                        </a:solidFill>
                        <a:latin typeface="Cambria Math" charset="0"/>
                      </a:rPr>
                      <m:t>+</m:t>
                    </m:r>
                    <m:r>
                      <a:rPr lang="en-US" sz="2400" b="0" i="1" smtClean="0">
                        <a:solidFill>
                          <a:prstClr val="black"/>
                        </a:solidFill>
                        <a:latin typeface="Cambria Math" charset="0"/>
                      </a:rPr>
                      <m:t>𝛼</m:t>
                    </m:r>
                    <m:r>
                      <a:rPr lang="en-US" sz="2400" b="0" i="1" smtClean="0">
                        <a:solidFill>
                          <a:prstClr val="black"/>
                        </a:solidFill>
                        <a:latin typeface="Cambria Math" charset="0"/>
                      </a:rPr>
                      <m:t>𝑤</m:t>
                    </m:r>
                  </m:oMath>
                </a14:m>
                <a:endParaRPr lang="en-US" sz="2400" dirty="0"/>
              </a:p>
              <a:p>
                <a:pPr marL="285750" indent="-285750">
                  <a:buFont typeface="Arial" charset="0"/>
                  <a:buChar char="•"/>
                </a:pPr>
                <a:endParaRPr lang="en-US" sz="2400" dirty="0"/>
              </a:p>
              <a:p>
                <a:pPr marL="285750" indent="-285750">
                  <a:buFont typeface="Arial" charset="0"/>
                  <a:buChar char="•"/>
                </a:pPr>
                <a:r>
                  <a:rPr lang="en-US" sz="2400" dirty="0"/>
                  <a:t>So, the update step is</a:t>
                </a:r>
                <a:br>
                  <a:rPr lang="en-US" sz="2400" dirty="0"/>
                </a:br>
                <a14:m>
                  <m:oMath xmlns:m="http://schemas.openxmlformats.org/officeDocument/2006/math">
                    <m:r>
                      <a:rPr lang="en-US" sz="2400" b="0" i="1" smtClean="0">
                        <a:latin typeface="Cambria Math" charset="0"/>
                      </a:rPr>
                      <m:t>𝑤</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𝑤</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𝜖</m:t>
                    </m:r>
                    <m:d>
                      <m:dPr>
                        <m:ctrlPr>
                          <a:rPr lang="en-US" sz="2400" b="0" i="1" smtClean="0">
                            <a:latin typeface="Cambria Math" panose="02040503050406030204" pitchFamily="18" charset="0"/>
                            <a:ea typeface="Cambria Math" charset="0"/>
                            <a:cs typeface="Cambria Math" charset="0"/>
                          </a:rPr>
                        </m:ctrlPr>
                      </m:dPr>
                      <m:e>
                        <m:sSub>
                          <m:sSubPr>
                            <m:ctrlPr>
                              <a:rPr lang="en-US" sz="2400" i="1">
                                <a:solidFill>
                                  <a:prstClr val="black"/>
                                </a:solidFill>
                                <a:latin typeface="Cambria Math" panose="02040503050406030204" pitchFamily="18" charset="0"/>
                              </a:rPr>
                            </m:ctrlPr>
                          </m:sSubPr>
                          <m:e>
                            <m:r>
                              <a:rPr lang="en-US" sz="2400">
                                <a:solidFill>
                                  <a:prstClr val="black"/>
                                </a:solidFill>
                                <a:latin typeface="Cambria Math" charset="0"/>
                              </a:rPr>
                              <m:t>𝛻</m:t>
                            </m:r>
                          </m:e>
                          <m:sub>
                            <m:r>
                              <a:rPr lang="en-US" sz="2400" i="1">
                                <a:solidFill>
                                  <a:prstClr val="black"/>
                                </a:solidFill>
                                <a:latin typeface="Cambria Math" charset="0"/>
                              </a:rPr>
                              <m:t>𝑤</m:t>
                            </m:r>
                          </m:sub>
                        </m:sSub>
                        <m:r>
                          <a:rPr lang="en-US" sz="2400" i="1">
                            <a:solidFill>
                              <a:prstClr val="black"/>
                            </a:solidFill>
                            <a:latin typeface="Cambria Math" charset="0"/>
                          </a:rPr>
                          <m:t>𝐽</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charset="0"/>
                              </a:rPr>
                              <m:t>𝑤</m:t>
                            </m:r>
                          </m:e>
                        </m:d>
                        <m:r>
                          <a:rPr lang="en-US" sz="2400" i="1">
                            <a:solidFill>
                              <a:prstClr val="black"/>
                            </a:solidFill>
                            <a:latin typeface="Cambria Math" charset="0"/>
                          </a:rPr>
                          <m:t>+</m:t>
                        </m:r>
                        <m:r>
                          <a:rPr lang="en-US" sz="2400" b="0" i="1" smtClean="0">
                            <a:solidFill>
                              <a:prstClr val="black"/>
                            </a:solidFill>
                            <a:latin typeface="Cambria Math" charset="0"/>
                          </a:rPr>
                          <m:t>𝛼</m:t>
                        </m:r>
                        <m:r>
                          <a:rPr lang="en-US" sz="2400" i="1">
                            <a:solidFill>
                              <a:prstClr val="black"/>
                            </a:solidFill>
                            <a:latin typeface="Cambria Math" charset="0"/>
                          </a:rPr>
                          <m:t>𝑤</m:t>
                        </m:r>
                      </m:e>
                    </m:d>
                  </m:oMath>
                </a14:m>
                <a:br>
                  <a:rPr lang="en-US" sz="2400" b="0" dirty="0">
                    <a:ea typeface="Cambria Math" charset="0"/>
                    <a:cs typeface="Cambria Math" charset="0"/>
                  </a:rPr>
                </a:br>
                <a14:m>
                  <m:oMath xmlns:m="http://schemas.openxmlformats.org/officeDocument/2006/math">
                    <m:r>
                      <a:rPr lang="en-US" sz="2400" b="0" i="0" smtClean="0">
                        <a:latin typeface="Cambria Math" charset="0"/>
                        <a:ea typeface="Cambria Math" charset="0"/>
                        <a:cs typeface="Cambria Math" charset="0"/>
                      </a:rPr>
                      <m:t>     </m:t>
                    </m:r>
                    <m:r>
                      <a:rPr lang="en-US" sz="2400" b="0" i="1" smtClean="0">
                        <a:latin typeface="Cambria Math" charset="0"/>
                        <a:ea typeface="Cambria Math" charset="0"/>
                        <a:cs typeface="Cambria Math" charset="0"/>
                      </a:rPr>
                      <m:t>=</m:t>
                    </m:r>
                    <m:d>
                      <m:dPr>
                        <m:ctrlPr>
                          <a:rPr lang="en-US" sz="2400" b="0" i="1" smtClean="0">
                            <a:latin typeface="Cambria Math" panose="02040503050406030204" pitchFamily="18" charset="0"/>
                            <a:ea typeface="Cambria Math" charset="0"/>
                            <a:cs typeface="Cambria Math" charset="0"/>
                          </a:rPr>
                        </m:ctrlPr>
                      </m:dPr>
                      <m:e>
                        <m:r>
                          <a:rPr lang="en-US" sz="2400" b="0" i="1" smtClean="0">
                            <a:latin typeface="Cambria Math" charset="0"/>
                            <a:ea typeface="Cambria Math" charset="0"/>
                            <a:cs typeface="Cambria Math" charset="0"/>
                          </a:rPr>
                          <m:t>1−</m:t>
                        </m:r>
                        <m:r>
                          <a:rPr lang="en-US" sz="2400" b="0" i="1" smtClean="0">
                            <a:latin typeface="Cambria Math" charset="0"/>
                            <a:ea typeface="Cambria Math" charset="0"/>
                            <a:cs typeface="Cambria Math" charset="0"/>
                          </a:rPr>
                          <m:t>𝜖𝛼</m:t>
                        </m:r>
                      </m:e>
                    </m:d>
                    <m:r>
                      <a:rPr lang="en-US" sz="2400" b="0" i="1" smtClean="0">
                        <a:latin typeface="Cambria Math" charset="0"/>
                        <a:ea typeface="Cambria Math" charset="0"/>
                        <a:cs typeface="Cambria Math" charset="0"/>
                      </a:rPr>
                      <m:t>𝑤</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𝜖</m:t>
                    </m:r>
                    <m:sSub>
                      <m:sSubPr>
                        <m:ctrlPr>
                          <a:rPr lang="en-US" sz="2400" i="1">
                            <a:solidFill>
                              <a:prstClr val="black"/>
                            </a:solidFill>
                            <a:latin typeface="Cambria Math" panose="02040503050406030204" pitchFamily="18" charset="0"/>
                          </a:rPr>
                        </m:ctrlPr>
                      </m:sSubPr>
                      <m:e>
                        <m:r>
                          <a:rPr lang="en-US" sz="2400">
                            <a:solidFill>
                              <a:prstClr val="black"/>
                            </a:solidFill>
                            <a:latin typeface="Cambria Math" charset="0"/>
                          </a:rPr>
                          <m:t>𝛻</m:t>
                        </m:r>
                      </m:e>
                      <m:sub>
                        <m:r>
                          <a:rPr lang="en-US" sz="2400" i="1">
                            <a:solidFill>
                              <a:prstClr val="black"/>
                            </a:solidFill>
                            <a:latin typeface="Cambria Math" charset="0"/>
                          </a:rPr>
                          <m:t>𝑤</m:t>
                        </m:r>
                      </m:sub>
                    </m:sSub>
                    <m:r>
                      <a:rPr lang="en-US" sz="2400" i="1">
                        <a:solidFill>
                          <a:prstClr val="black"/>
                        </a:solidFill>
                        <a:latin typeface="Cambria Math" charset="0"/>
                      </a:rPr>
                      <m:t>𝐽</m:t>
                    </m:r>
                    <m:d>
                      <m:dPr>
                        <m:ctrlPr>
                          <a:rPr lang="en-US" sz="2400" i="1">
                            <a:solidFill>
                              <a:prstClr val="black"/>
                            </a:solidFill>
                            <a:latin typeface="Cambria Math" panose="02040503050406030204" pitchFamily="18" charset="0"/>
                          </a:rPr>
                        </m:ctrlPr>
                      </m:dPr>
                      <m:e>
                        <m:r>
                          <a:rPr lang="en-US" sz="2400" i="1">
                            <a:solidFill>
                              <a:prstClr val="black"/>
                            </a:solidFill>
                            <a:latin typeface="Cambria Math" charset="0"/>
                          </a:rPr>
                          <m:t>𝑤</m:t>
                        </m:r>
                      </m:e>
                    </m:d>
                  </m:oMath>
                </a14:m>
                <a:endParaRPr lang="en-US" sz="2400" dirty="0"/>
              </a:p>
              <a:p>
                <a:pPr marL="285750" indent="-285750">
                  <a:buFont typeface="Arial" charset="0"/>
                  <a:buChar char="•"/>
                </a:pPr>
                <a:r>
                  <a:rPr lang="en-US" sz="2400" dirty="0"/>
                  <a:t>The addition of weight decay term modifies the learning rule to shrink the weight vector further before performing the usual gradient update</a:t>
                </a:r>
              </a:p>
            </p:txBody>
          </p:sp>
        </mc:Choice>
        <mc:Fallback xmlns="">
          <p:sp>
            <p:nvSpPr>
              <p:cNvPr id="2" name="TextBox 1"/>
              <p:cNvSpPr txBox="1">
                <a:spLocks noRot="1" noChangeAspect="1" noMove="1" noResize="1" noEditPoints="1" noAdjustHandles="1" noChangeArrowheads="1" noChangeShapeType="1" noTextEdit="1"/>
              </p:cNvSpPr>
              <p:nvPr/>
            </p:nvSpPr>
            <p:spPr>
              <a:xfrm>
                <a:off x="838200" y="1380672"/>
                <a:ext cx="11072149" cy="5074210"/>
              </a:xfrm>
              <a:prstGeom prst="rect">
                <a:avLst/>
              </a:prstGeom>
              <a:blipFill rotWithShape="0">
                <a:blip r:embed="rId2"/>
                <a:stretch>
                  <a:fillRect l="-771" t="-960" r="-1377" b="-720"/>
                </a:stretch>
              </a:blipFill>
            </p:spPr>
            <p:txBody>
              <a:bodyPr/>
              <a:lstStyle/>
              <a:p>
                <a:r>
                  <a:rPr lang="en-US">
                    <a:noFill/>
                  </a:rPr>
                  <a:t> </a:t>
                </a:r>
              </a:p>
            </p:txBody>
          </p:sp>
        </mc:Fallback>
      </mc:AlternateContent>
    </p:spTree>
    <p:extLst>
      <p:ext uri="{BB962C8B-B14F-4D97-AF65-F5344CB8AC3E}">
        <p14:creationId xmlns:p14="http://schemas.microsoft.com/office/powerpoint/2010/main" val="169518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8</a:t>
            </a:fld>
            <a:endParaRPr lang="en-US"/>
          </a:p>
        </p:txBody>
      </p:sp>
      <p:sp>
        <p:nvSpPr>
          <p:cNvPr id="8" name="Google Shape;100;p14"/>
          <p:cNvSpPr txBox="1"/>
          <p:nvPr/>
        </p:nvSpPr>
        <p:spPr>
          <a:xfrm>
            <a:off x="92597" y="83285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L-2 Parameter Norm Regularization</a:t>
            </a:r>
            <a:endParaRPr sz="3600" dirty="0">
              <a:solidFill>
                <a:srgbClr val="434343"/>
              </a:solidFill>
            </a:endParaRPr>
          </a:p>
        </p:txBody>
      </p:sp>
      <mc:AlternateContent xmlns:mc="http://schemas.openxmlformats.org/markup-compatibility/2006" xmlns:a14="http://schemas.microsoft.com/office/drawing/2010/main">
        <mc:Choice Requires="a14">
          <p:sp>
            <p:nvSpPr>
              <p:cNvPr id="2" name="TextBox 1"/>
              <p:cNvSpPr txBox="1"/>
              <p:nvPr/>
            </p:nvSpPr>
            <p:spPr>
              <a:xfrm>
                <a:off x="838200" y="1380672"/>
                <a:ext cx="11072149" cy="5415200"/>
              </a:xfrm>
              <a:prstGeom prst="rect">
                <a:avLst/>
              </a:prstGeom>
              <a:noFill/>
            </p:spPr>
            <p:txBody>
              <a:bodyPr wrap="square" rtlCol="0">
                <a:spAutoFit/>
              </a:bodyPr>
              <a:lstStyle/>
              <a:p>
                <a:pPr marL="285750" indent="-285750">
                  <a:buFont typeface="Arial" charset="0"/>
                  <a:buChar char="•"/>
                </a:pPr>
                <a:r>
                  <a:rPr lang="en-US" sz="2400" dirty="0"/>
                  <a:t>Further simplification of the analysis will be made by making a quadratic approximation to the </a:t>
                </a:r>
                <a:r>
                  <a:rPr lang="en-US" sz="2400" dirty="0" err="1"/>
                  <a:t>unregularized</a:t>
                </a:r>
                <a:r>
                  <a:rPr lang="en-US" sz="2400" dirty="0"/>
                  <a:t> objective function in the neighborhood of the optimum weights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charset="0"/>
                          </a:rPr>
                          <m:t>𝑤</m:t>
                        </m:r>
                      </m:e>
                      <m:sup>
                        <m:r>
                          <a:rPr lang="en-US" sz="2400" b="0" i="1" smtClean="0">
                            <a:latin typeface="Cambria Math" charset="0"/>
                          </a:rPr>
                          <m:t>∗</m:t>
                        </m:r>
                      </m:sup>
                    </m:sSup>
                  </m:oMath>
                </a14:m>
                <a:r>
                  <a:rPr lang="en-US" sz="2400" dirty="0"/>
                  <a:t>, to the </a:t>
                </a:r>
                <a:r>
                  <a:rPr lang="en-US" sz="2400" dirty="0" err="1"/>
                  <a:t>unregularized</a:t>
                </a:r>
                <a:r>
                  <a:rPr lang="en-US" sz="2400" dirty="0"/>
                  <a:t> objective function.</a:t>
                </a:r>
              </a:p>
              <a:p>
                <a:pPr marL="285750" indent="-285750">
                  <a:buFont typeface="Arial" charset="0"/>
                  <a:buChar char="•"/>
                </a:pPr>
                <a:endParaRPr lang="en-US" sz="2400" dirty="0"/>
              </a:p>
              <a:p>
                <a:pPr marL="285750" lvl="0" indent="-285750">
                  <a:buFont typeface="Arial" charset="0"/>
                  <a:buChar char="•"/>
                </a:pPr>
                <a14:m>
                  <m:oMath xmlns:m="http://schemas.openxmlformats.org/officeDocument/2006/math">
                    <m:acc>
                      <m:accPr>
                        <m:chr m:val="̂"/>
                        <m:ctrlPr>
                          <a:rPr lang="en-US" sz="2400" i="1" smtClean="0">
                            <a:solidFill>
                              <a:prstClr val="black"/>
                            </a:solidFill>
                            <a:latin typeface="Cambria Math" panose="02040503050406030204" pitchFamily="18" charset="0"/>
                          </a:rPr>
                        </m:ctrlPr>
                      </m:accPr>
                      <m:e>
                        <m:r>
                          <a:rPr lang="en-US" sz="2400" b="0" i="1" smtClean="0">
                            <a:solidFill>
                              <a:prstClr val="black"/>
                            </a:solidFill>
                            <a:latin typeface="Cambria Math" charset="0"/>
                          </a:rPr>
                          <m:t>𝐽</m:t>
                        </m:r>
                      </m:e>
                    </m:acc>
                    <m:d>
                      <m:dPr>
                        <m:ctrlPr>
                          <a:rPr lang="en-US" sz="2400" i="1">
                            <a:solidFill>
                              <a:prstClr val="black"/>
                            </a:solidFill>
                            <a:latin typeface="Cambria Math" panose="02040503050406030204" pitchFamily="18" charset="0"/>
                          </a:rPr>
                        </m:ctrlPr>
                      </m:dPr>
                      <m:e>
                        <m:r>
                          <a:rPr lang="en-US" sz="2400" i="1">
                            <a:solidFill>
                              <a:prstClr val="black"/>
                            </a:solidFill>
                            <a:latin typeface="Cambria Math" charset="0"/>
                          </a:rPr>
                          <m:t>𝑤</m:t>
                        </m:r>
                      </m:e>
                    </m:d>
                    <m:r>
                      <a:rPr lang="en-US" sz="2400" i="1">
                        <a:solidFill>
                          <a:prstClr val="black"/>
                        </a:solidFill>
                        <a:latin typeface="Cambria Math" charset="0"/>
                      </a:rPr>
                      <m:t>=</m:t>
                    </m:r>
                    <m:r>
                      <a:rPr lang="en-US" sz="2400" i="1">
                        <a:solidFill>
                          <a:prstClr val="black"/>
                        </a:solidFill>
                        <a:latin typeface="Cambria Math" charset="0"/>
                      </a:rPr>
                      <m:t>𝐽</m:t>
                    </m:r>
                    <m:d>
                      <m:dPr>
                        <m:ctrlPr>
                          <a:rPr lang="en-US" sz="2400" i="1">
                            <a:solidFill>
                              <a:prstClr val="black"/>
                            </a:solidFill>
                            <a:latin typeface="Cambria Math" panose="02040503050406030204" pitchFamily="18" charset="0"/>
                          </a:rPr>
                        </m:ctrlPr>
                      </m:dPr>
                      <m:e>
                        <m:sSup>
                          <m:sSupPr>
                            <m:ctrlPr>
                              <a:rPr lang="en-US" sz="2400" b="0" i="1" smtClean="0">
                                <a:solidFill>
                                  <a:prstClr val="black"/>
                                </a:solidFill>
                                <a:latin typeface="Cambria Math" panose="02040503050406030204" pitchFamily="18" charset="0"/>
                              </a:rPr>
                            </m:ctrlPr>
                          </m:sSupPr>
                          <m:e>
                            <m:r>
                              <a:rPr lang="en-US" sz="2400" b="0" i="1" smtClean="0">
                                <a:solidFill>
                                  <a:prstClr val="black"/>
                                </a:solidFill>
                                <a:latin typeface="Cambria Math" charset="0"/>
                              </a:rPr>
                              <m:t>𝑤</m:t>
                            </m:r>
                          </m:e>
                          <m:sup>
                            <m:r>
                              <a:rPr lang="en-US" sz="2400" b="0" i="1" smtClean="0">
                                <a:solidFill>
                                  <a:prstClr val="black"/>
                                </a:solidFill>
                                <a:latin typeface="Cambria Math" charset="0"/>
                              </a:rPr>
                              <m:t>∗</m:t>
                            </m:r>
                          </m:sup>
                        </m:sSup>
                      </m:e>
                    </m:d>
                    <m:r>
                      <a:rPr lang="en-US" sz="2400" i="1">
                        <a:solidFill>
                          <a:prstClr val="black"/>
                        </a:solidFill>
                        <a:latin typeface="Cambria Math" charset="0"/>
                      </a:rPr>
                      <m:t>+</m:t>
                    </m:r>
                    <m:f>
                      <m:fPr>
                        <m:ctrlPr>
                          <a:rPr lang="mr-IN" sz="2400" i="1">
                            <a:solidFill>
                              <a:prstClr val="black"/>
                            </a:solidFill>
                            <a:latin typeface="Cambria Math" panose="02040503050406030204" pitchFamily="18" charset="0"/>
                          </a:rPr>
                        </m:ctrlPr>
                      </m:fPr>
                      <m:num>
                        <m:r>
                          <a:rPr lang="en-US" sz="2400" b="0" i="1" smtClean="0">
                            <a:solidFill>
                              <a:prstClr val="black"/>
                            </a:solidFill>
                            <a:latin typeface="Cambria Math" charset="0"/>
                          </a:rPr>
                          <m:t>1</m:t>
                        </m:r>
                      </m:num>
                      <m:den>
                        <m:r>
                          <a:rPr lang="en-US" sz="2400" i="1">
                            <a:solidFill>
                              <a:prstClr val="black"/>
                            </a:solidFill>
                            <a:latin typeface="Cambria Math" charset="0"/>
                          </a:rPr>
                          <m:t>2</m:t>
                        </m:r>
                      </m:den>
                    </m:f>
                    <m:sSup>
                      <m:sSupPr>
                        <m:ctrlPr>
                          <a:rPr lang="mr-IN" sz="2400" i="1">
                            <a:solidFill>
                              <a:prstClr val="black"/>
                            </a:solidFill>
                            <a:latin typeface="Cambria Math" panose="02040503050406030204" pitchFamily="18" charset="0"/>
                          </a:rPr>
                        </m:ctrlPr>
                      </m:sSupPr>
                      <m:e>
                        <m:d>
                          <m:dPr>
                            <m:ctrlPr>
                              <a:rPr lang="en-US" sz="2400" b="0" i="1" smtClean="0">
                                <a:solidFill>
                                  <a:prstClr val="black"/>
                                </a:solidFill>
                                <a:latin typeface="Cambria Math" panose="02040503050406030204" pitchFamily="18" charset="0"/>
                              </a:rPr>
                            </m:ctrlPr>
                          </m:dPr>
                          <m:e>
                            <m:r>
                              <a:rPr lang="en-US" sz="2400" i="1">
                                <a:solidFill>
                                  <a:prstClr val="black"/>
                                </a:solidFill>
                                <a:latin typeface="Cambria Math" charset="0"/>
                              </a:rPr>
                              <m:t>𝑤</m:t>
                            </m:r>
                            <m:r>
                              <a:rPr lang="en-US" sz="2400" b="0" i="1" smtClean="0">
                                <a:solidFill>
                                  <a:prstClr val="black"/>
                                </a:solidFill>
                                <a:latin typeface="Cambria Math" charset="0"/>
                              </a:rPr>
                              <m:t>−</m:t>
                            </m:r>
                            <m:sSup>
                              <m:sSupPr>
                                <m:ctrlPr>
                                  <a:rPr lang="en-US" sz="2400" b="0" i="1" smtClean="0">
                                    <a:solidFill>
                                      <a:prstClr val="black"/>
                                    </a:solidFill>
                                    <a:latin typeface="Cambria Math" panose="02040503050406030204" pitchFamily="18" charset="0"/>
                                  </a:rPr>
                                </m:ctrlPr>
                              </m:sSupPr>
                              <m:e>
                                <m:r>
                                  <a:rPr lang="en-US" sz="2400" b="0" i="1" smtClean="0">
                                    <a:solidFill>
                                      <a:prstClr val="black"/>
                                    </a:solidFill>
                                    <a:latin typeface="Cambria Math" charset="0"/>
                                  </a:rPr>
                                  <m:t>𝑤</m:t>
                                </m:r>
                              </m:e>
                              <m:sup>
                                <m:r>
                                  <a:rPr lang="en-US" sz="2400" b="0" i="1" smtClean="0">
                                    <a:solidFill>
                                      <a:prstClr val="black"/>
                                    </a:solidFill>
                                    <a:latin typeface="Cambria Math" charset="0"/>
                                  </a:rPr>
                                  <m:t>∗</m:t>
                                </m:r>
                              </m:sup>
                            </m:sSup>
                          </m:e>
                        </m:d>
                      </m:e>
                      <m:sup>
                        <m:r>
                          <a:rPr lang="en-US" sz="2400" i="1">
                            <a:solidFill>
                              <a:prstClr val="black"/>
                            </a:solidFill>
                            <a:latin typeface="Cambria Math" charset="0"/>
                          </a:rPr>
                          <m:t>𝑇</m:t>
                        </m:r>
                      </m:sup>
                    </m:sSup>
                    <m:r>
                      <a:rPr lang="en-US" sz="2400" b="0" i="1" smtClean="0">
                        <a:solidFill>
                          <a:prstClr val="black"/>
                        </a:solidFill>
                        <a:latin typeface="Cambria Math" charset="0"/>
                      </a:rPr>
                      <m:t>𝐻</m:t>
                    </m:r>
                    <m:r>
                      <a:rPr lang="en-US" sz="2400" b="0" i="1" smtClean="0">
                        <a:solidFill>
                          <a:prstClr val="black"/>
                        </a:solidFill>
                        <a:latin typeface="Cambria Math" charset="0"/>
                      </a:rPr>
                      <m:t>(</m:t>
                    </m:r>
                    <m:r>
                      <a:rPr lang="en-US" sz="2400" i="1">
                        <a:solidFill>
                          <a:prstClr val="black"/>
                        </a:solidFill>
                        <a:latin typeface="Cambria Math" charset="0"/>
                      </a:rPr>
                      <m:t>𝑤</m:t>
                    </m:r>
                    <m:r>
                      <a:rPr lang="en-US" sz="2400" b="0" i="1" smtClean="0">
                        <a:solidFill>
                          <a:prstClr val="black"/>
                        </a:solidFill>
                        <a:latin typeface="Cambria Math" charset="0"/>
                      </a:rPr>
                      <m:t>−</m:t>
                    </m:r>
                    <m:sSup>
                      <m:sSupPr>
                        <m:ctrlPr>
                          <a:rPr lang="en-US" sz="2400" b="0" i="1" smtClean="0">
                            <a:solidFill>
                              <a:prstClr val="black"/>
                            </a:solidFill>
                            <a:latin typeface="Cambria Math" panose="02040503050406030204" pitchFamily="18" charset="0"/>
                          </a:rPr>
                        </m:ctrlPr>
                      </m:sSupPr>
                      <m:e>
                        <m:r>
                          <a:rPr lang="en-US" sz="2400" b="0" i="1" smtClean="0">
                            <a:solidFill>
                              <a:prstClr val="black"/>
                            </a:solidFill>
                            <a:latin typeface="Cambria Math" charset="0"/>
                          </a:rPr>
                          <m:t>𝑤</m:t>
                        </m:r>
                      </m:e>
                      <m:sup>
                        <m:r>
                          <a:rPr lang="en-US" sz="2400" b="0" i="1" smtClean="0">
                            <a:solidFill>
                              <a:prstClr val="black"/>
                            </a:solidFill>
                            <a:latin typeface="Cambria Math" charset="0"/>
                          </a:rPr>
                          <m:t>∗</m:t>
                        </m:r>
                      </m:sup>
                    </m:sSup>
                    <m:r>
                      <a:rPr lang="en-US" sz="2400" b="0" i="1" smtClean="0">
                        <a:solidFill>
                          <a:prstClr val="black"/>
                        </a:solidFill>
                        <a:latin typeface="Cambria Math" charset="0"/>
                      </a:rPr>
                      <m:t>)</m:t>
                    </m:r>
                  </m:oMath>
                </a14:m>
                <a:endParaRPr lang="en-US" sz="2400" dirty="0">
                  <a:solidFill>
                    <a:prstClr val="black"/>
                  </a:solidFill>
                </a:endParaRPr>
              </a:p>
              <a:p>
                <a:pPr marL="285750" indent="-285750">
                  <a:buFont typeface="Arial" charset="0"/>
                  <a:buChar char="•"/>
                </a:pPr>
                <a:r>
                  <a:rPr lang="en-US" sz="2400" dirty="0"/>
                  <a:t>H is the Hessian Matrix of J </a:t>
                </a:r>
                <a:r>
                  <a:rPr lang="en-US" sz="2400" dirty="0" err="1"/>
                  <a:t>w.r.t</a:t>
                </a:r>
                <a:r>
                  <a:rPr lang="en-US" sz="2400" dirty="0"/>
                  <a:t>. w evaluated at w*.</a:t>
                </a:r>
              </a:p>
              <a:p>
                <a:pPr marL="285750" indent="-285750">
                  <a:buFont typeface="Arial" charset="0"/>
                  <a:buChar char="•"/>
                </a:pPr>
                <a:endParaRPr lang="en-US" sz="2400" dirty="0"/>
              </a:p>
              <a:p>
                <a:pPr marL="285750" indent="-285750">
                  <a:buFont typeface="Arial" charset="0"/>
                  <a:buChar char="•"/>
                </a:pPr>
                <a:r>
                  <a:rPr lang="en-US" sz="2400" dirty="0"/>
                  <a:t>What rule/formula is used to get this approximation?</a:t>
                </a:r>
              </a:p>
              <a:p>
                <a:pPr marL="285750" indent="-285750">
                  <a:buFont typeface="Arial" charset="0"/>
                  <a:buChar char="•"/>
                </a:pPr>
                <a:r>
                  <a:rPr lang="en-US" sz="2400" dirty="0">
                    <a:solidFill>
                      <a:srgbClr val="FF0000"/>
                    </a:solidFill>
                  </a:rPr>
                  <a:t>Taylor series expansion</a:t>
                </a:r>
              </a:p>
              <a:p>
                <a:pPr marL="285750" indent="-285750">
                  <a:buFont typeface="Arial" charset="0"/>
                  <a:buChar char="•"/>
                </a:pPr>
                <a:endParaRPr lang="en-US" sz="2400" dirty="0">
                  <a:solidFill>
                    <a:srgbClr val="FF0000"/>
                  </a:solidFill>
                </a:endParaRPr>
              </a:p>
              <a:p>
                <a:pPr marL="285750" indent="-285750">
                  <a:buFont typeface="Arial" charset="0"/>
                  <a:buChar char="•"/>
                </a:pPr>
                <a:r>
                  <a:rPr lang="en-US" sz="2400" dirty="0"/>
                  <a:t>Where is the first order term?</a:t>
                </a:r>
              </a:p>
              <a:p>
                <a:pPr marL="285750" indent="-285750">
                  <a:buFont typeface="Arial" charset="0"/>
                  <a:buChar char="•"/>
                </a:pPr>
                <a14:m>
                  <m:oMath xmlns:m="http://schemas.openxmlformats.org/officeDocument/2006/math">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charset="0"/>
                          </a:rPr>
                          <m:t>𝑤</m:t>
                        </m:r>
                      </m:e>
                      <m:sup>
                        <m:r>
                          <a:rPr lang="en-US" sz="2400" b="0" i="1" smtClean="0">
                            <a:solidFill>
                              <a:srgbClr val="FF0000"/>
                            </a:solidFill>
                            <a:latin typeface="Cambria Math" charset="0"/>
                          </a:rPr>
                          <m:t>∗</m:t>
                        </m:r>
                      </m:sup>
                    </m:sSup>
                  </m:oMath>
                </a14:m>
                <a:r>
                  <a:rPr lang="en-US" sz="2400" dirty="0">
                    <a:solidFill>
                      <a:srgbClr val="FF0000"/>
                    </a:solidFill>
                  </a:rPr>
                  <a:t> being the minimizing value,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a:solidFill>
                              <a:srgbClr val="FF0000"/>
                            </a:solidFill>
                            <a:latin typeface="Cambria Math" charset="0"/>
                          </a:rPr>
                          <m:t>𝛻</m:t>
                        </m:r>
                      </m:e>
                      <m:sub>
                        <m:r>
                          <a:rPr lang="en-US" sz="2400" i="1">
                            <a:solidFill>
                              <a:srgbClr val="FF0000"/>
                            </a:solidFill>
                            <a:latin typeface="Cambria Math" charset="0"/>
                          </a:rPr>
                          <m:t>𝑤</m:t>
                        </m:r>
                      </m:sub>
                    </m:sSub>
                    <m:r>
                      <a:rPr lang="en-US" sz="2400" i="1">
                        <a:solidFill>
                          <a:srgbClr val="FF0000"/>
                        </a:solidFill>
                        <a:latin typeface="Cambria Math" charset="0"/>
                      </a:rPr>
                      <m:t>𝐽</m:t>
                    </m:r>
                    <m:d>
                      <m:dPr>
                        <m:ctrlPr>
                          <a:rPr lang="en-US" sz="2400" i="1">
                            <a:solidFill>
                              <a:srgbClr val="FF0000"/>
                            </a:solidFill>
                            <a:latin typeface="Cambria Math" panose="02040503050406030204" pitchFamily="18" charset="0"/>
                          </a:rPr>
                        </m:ctrlPr>
                      </m:dPr>
                      <m:e>
                        <m:sSup>
                          <m:sSupPr>
                            <m:ctrlPr>
                              <a:rPr lang="en-US" sz="2400" b="0" i="1" smtClean="0">
                                <a:solidFill>
                                  <a:srgbClr val="FF0000"/>
                                </a:solidFill>
                                <a:latin typeface="Cambria Math" panose="02040503050406030204" pitchFamily="18" charset="0"/>
                              </a:rPr>
                            </m:ctrlPr>
                          </m:sSupPr>
                          <m:e>
                            <m:r>
                              <a:rPr lang="en-US" sz="2400" i="1">
                                <a:solidFill>
                                  <a:srgbClr val="FF0000"/>
                                </a:solidFill>
                                <a:latin typeface="Cambria Math" charset="0"/>
                              </a:rPr>
                              <m:t>𝑤</m:t>
                            </m:r>
                          </m:e>
                          <m:sup>
                            <m:r>
                              <a:rPr lang="en-US" sz="2400" b="0" i="1" smtClean="0">
                                <a:solidFill>
                                  <a:srgbClr val="FF0000"/>
                                </a:solidFill>
                                <a:latin typeface="Cambria Math" charset="0"/>
                              </a:rPr>
                              <m:t>∗</m:t>
                            </m:r>
                          </m:sup>
                        </m:sSup>
                      </m:e>
                    </m:d>
                  </m:oMath>
                </a14:m>
                <a:r>
                  <a:rPr lang="en-US" sz="2400" dirty="0">
                    <a:solidFill>
                      <a:srgbClr val="FF0000"/>
                    </a:solidFill>
                  </a:rPr>
                  <a:t> is 0</a:t>
                </a:r>
                <a:endParaRPr lang="en-US" sz="2400" dirty="0"/>
              </a:p>
              <a:p>
                <a:pPr marL="285750" indent="-285750">
                  <a:buFont typeface="Arial" charset="0"/>
                  <a:buChar char="•"/>
                </a:pPr>
                <a:endParaRPr lang="en-US" sz="2400" dirty="0"/>
              </a:p>
              <a:p>
                <a:pPr marL="285750" indent="-285750">
                  <a:buFont typeface="Arial" charset="0"/>
                  <a:buChar char="•"/>
                </a:pPr>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838200" y="1380672"/>
                <a:ext cx="11072149" cy="5415200"/>
              </a:xfrm>
              <a:prstGeom prst="rect">
                <a:avLst/>
              </a:prstGeom>
              <a:blipFill rotWithShape="0">
                <a:blip r:embed="rId2"/>
                <a:stretch>
                  <a:fillRect l="-771" t="-900"/>
                </a:stretch>
              </a:blipFill>
            </p:spPr>
            <p:txBody>
              <a:bodyPr/>
              <a:lstStyle/>
              <a:p>
                <a:r>
                  <a:rPr lang="en-US">
                    <a:noFill/>
                  </a:rPr>
                  <a:t> </a:t>
                </a:r>
              </a:p>
            </p:txBody>
          </p:sp>
        </mc:Fallback>
      </mc:AlternateContent>
    </p:spTree>
    <p:extLst>
      <p:ext uri="{BB962C8B-B14F-4D97-AF65-F5344CB8AC3E}">
        <p14:creationId xmlns:p14="http://schemas.microsoft.com/office/powerpoint/2010/main" val="1041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t>16 Feb 2022</a:t>
            </a:r>
            <a:endParaRPr lang="en-US" dirty="0"/>
          </a:p>
        </p:txBody>
      </p:sp>
      <p:sp>
        <p:nvSpPr>
          <p:cNvPr id="5" name="Footer Placeholder 4"/>
          <p:cNvSpPr>
            <a:spLocks noGrp="1"/>
          </p:cNvSpPr>
          <p:nvPr>
            <p:ph type="ftr" sz="quarter" idx="3"/>
          </p:nvPr>
        </p:nvSpPr>
        <p:spPr>
          <a:xfrm>
            <a:off x="2012197" y="6356350"/>
            <a:ext cx="8167606" cy="365125"/>
          </a:xfrm>
        </p:spPr>
        <p:txBody>
          <a:bodyPr/>
          <a:lstStyle/>
          <a:p>
            <a:r>
              <a:rPr lang="en-US"/>
              <a:t>CS60010 / Deep Learning | Regularization and Batchnorm (c) Abir Das</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9</a:t>
            </a:fld>
            <a:endParaRPr lang="en-US"/>
          </a:p>
        </p:txBody>
      </p:sp>
      <p:sp>
        <p:nvSpPr>
          <p:cNvPr id="8" name="Google Shape;100;p14"/>
          <p:cNvSpPr txBox="1"/>
          <p:nvPr/>
        </p:nvSpPr>
        <p:spPr>
          <a:xfrm>
            <a:off x="92597" y="832857"/>
            <a:ext cx="11817752" cy="577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rgbClr val="434343"/>
                </a:solidFill>
              </a:rPr>
              <a:t>L-2 Parameter Norm Regularization</a:t>
            </a:r>
            <a:endParaRPr sz="3600" dirty="0">
              <a:solidFill>
                <a:srgbClr val="434343"/>
              </a:solidFill>
            </a:endParaRPr>
          </a:p>
        </p:txBody>
      </p:sp>
      <mc:AlternateContent xmlns:mc="http://schemas.openxmlformats.org/markup-compatibility/2006" xmlns:a14="http://schemas.microsoft.com/office/drawing/2010/main">
        <mc:Choice Requires="a14">
          <p:sp>
            <p:nvSpPr>
              <p:cNvPr id="2" name="TextBox 1"/>
              <p:cNvSpPr txBox="1"/>
              <p:nvPr/>
            </p:nvSpPr>
            <p:spPr>
              <a:xfrm>
                <a:off x="838200" y="1380672"/>
                <a:ext cx="11072149" cy="4484626"/>
              </a:xfrm>
              <a:prstGeom prst="rect">
                <a:avLst/>
              </a:prstGeom>
              <a:noFill/>
            </p:spPr>
            <p:txBody>
              <a:bodyPr wrap="square" rtlCol="0">
                <a:spAutoFit/>
              </a:bodyPr>
              <a:lstStyle/>
              <a:p>
                <a:pPr marL="285750" indent="-285750">
                  <a:buFont typeface="Arial" charset="0"/>
                  <a:buChar char="•"/>
                </a:pPr>
                <a:r>
                  <a:rPr lang="en-US" sz="2400" dirty="0"/>
                  <a:t>With this approximation, the regularized objective is given by</a:t>
                </a:r>
                <a:br>
                  <a:rPr lang="en-US" sz="2400" dirty="0"/>
                </a:br>
                <a14:m>
                  <m:oMath xmlns:m="http://schemas.openxmlformats.org/officeDocument/2006/math">
                    <m:acc>
                      <m:accPr>
                        <m:chr m:val="̂"/>
                        <m:ctrlPr>
                          <a:rPr lang="en-US" sz="2400" i="1">
                            <a:solidFill>
                              <a:prstClr val="black"/>
                            </a:solidFill>
                            <a:latin typeface="Cambria Math" panose="02040503050406030204" pitchFamily="18" charset="0"/>
                          </a:rPr>
                        </m:ctrlPr>
                      </m:accPr>
                      <m:e>
                        <m:r>
                          <a:rPr lang="en-US" sz="2400" i="1">
                            <a:solidFill>
                              <a:prstClr val="black"/>
                            </a:solidFill>
                            <a:latin typeface="Cambria Math" charset="0"/>
                          </a:rPr>
                          <m:t>𝐽</m:t>
                        </m:r>
                      </m:e>
                    </m:acc>
                    <m:d>
                      <m:dPr>
                        <m:ctrlPr>
                          <a:rPr lang="en-US" sz="2400" i="1">
                            <a:solidFill>
                              <a:prstClr val="black"/>
                            </a:solidFill>
                            <a:latin typeface="Cambria Math" panose="02040503050406030204" pitchFamily="18" charset="0"/>
                          </a:rPr>
                        </m:ctrlPr>
                      </m:dPr>
                      <m:e>
                        <m:r>
                          <a:rPr lang="en-US" sz="2400" i="1">
                            <a:solidFill>
                              <a:prstClr val="black"/>
                            </a:solidFill>
                            <a:latin typeface="Cambria Math" charset="0"/>
                          </a:rPr>
                          <m:t>𝑤</m:t>
                        </m:r>
                      </m:e>
                    </m:d>
                    <m:r>
                      <a:rPr lang="en-US" sz="2400" b="0" i="1" smtClean="0">
                        <a:solidFill>
                          <a:prstClr val="black"/>
                        </a:solidFill>
                        <a:latin typeface="Cambria Math" charset="0"/>
                      </a:rPr>
                      <m:t>+</m:t>
                    </m:r>
                    <m:f>
                      <m:fPr>
                        <m:ctrlPr>
                          <a:rPr lang="mr-IN" sz="2400" i="1">
                            <a:latin typeface="Cambria Math" panose="02040503050406030204" pitchFamily="18" charset="0"/>
                          </a:rPr>
                        </m:ctrlPr>
                      </m:fPr>
                      <m:num>
                        <m:r>
                          <a:rPr lang="en-US" sz="2400" b="0" i="1" smtClean="0">
                            <a:latin typeface="Cambria Math" charset="0"/>
                          </a:rPr>
                          <m:t>𝛼</m:t>
                        </m:r>
                      </m:num>
                      <m:den>
                        <m:r>
                          <a:rPr lang="en-US" sz="2400" i="1">
                            <a:latin typeface="Cambria Math" charset="0"/>
                          </a:rPr>
                          <m:t>2</m:t>
                        </m:r>
                      </m:den>
                    </m:f>
                    <m:sSup>
                      <m:sSupPr>
                        <m:ctrlPr>
                          <a:rPr lang="mr-IN" sz="2400" i="1">
                            <a:latin typeface="Cambria Math" panose="02040503050406030204" pitchFamily="18" charset="0"/>
                          </a:rPr>
                        </m:ctrlPr>
                      </m:sSupPr>
                      <m:e>
                        <m:r>
                          <a:rPr lang="en-US" sz="2400" i="1">
                            <a:latin typeface="Cambria Math" charset="0"/>
                          </a:rPr>
                          <m:t>𝑤</m:t>
                        </m:r>
                      </m:e>
                      <m:sup>
                        <m:r>
                          <a:rPr lang="en-US" sz="2400" i="1">
                            <a:latin typeface="Cambria Math" charset="0"/>
                          </a:rPr>
                          <m:t>𝑇</m:t>
                        </m:r>
                      </m:sup>
                    </m:sSup>
                    <m:r>
                      <a:rPr lang="en-US" sz="2400" i="1">
                        <a:latin typeface="Cambria Math" charset="0"/>
                      </a:rPr>
                      <m:t>𝑤</m:t>
                    </m:r>
                  </m:oMath>
                </a14:m>
                <a:endParaRPr lang="en-US" sz="2400" dirty="0"/>
              </a:p>
              <a:p>
                <a:pPr marL="285750" indent="-285750">
                  <a:buFont typeface="Arial" charset="0"/>
                  <a:buChar char="•"/>
                </a:pPr>
                <a:endParaRPr lang="en-US" sz="2400" dirty="0"/>
              </a:p>
              <a:p>
                <a:pPr marL="285750" indent="-285750">
                  <a:buFont typeface="Arial" charset="0"/>
                  <a:buChar char="•"/>
                </a:pPr>
                <a:r>
                  <a:rPr lang="en-US" sz="2400" dirty="0"/>
                  <a:t>Computing the gradient of the above and equating it to 0, we get the minimizing w of the regularized and approximated objective as,</a:t>
                </a:r>
                <a:br>
                  <a:rPr lang="en-US" sz="2400" dirty="0"/>
                </a:b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charset="0"/>
                          </a:rPr>
                          <m:t>𝑤</m:t>
                        </m:r>
                      </m:e>
                    </m:acc>
                    <m:r>
                      <a:rPr lang="en-US" sz="2400" b="0" i="1" smtClean="0">
                        <a:latin typeface="Cambria Math"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charset="0"/>
                              </a:rPr>
                              <m:t>𝐻</m:t>
                            </m:r>
                            <m:r>
                              <a:rPr lang="en-US" sz="2400" b="0" i="1" smtClean="0">
                                <a:latin typeface="Cambria Math" charset="0"/>
                              </a:rPr>
                              <m:t>+</m:t>
                            </m:r>
                            <m:r>
                              <a:rPr lang="en-US" sz="2400" b="0" i="1" smtClean="0">
                                <a:latin typeface="Cambria Math" charset="0"/>
                              </a:rPr>
                              <m:t>𝛼</m:t>
                            </m:r>
                            <m:r>
                              <a:rPr lang="en-US" sz="2400" b="0" i="1" smtClean="0">
                                <a:latin typeface="Cambria Math" charset="0"/>
                              </a:rPr>
                              <m:t>𝐼</m:t>
                            </m:r>
                          </m:e>
                        </m:d>
                      </m:e>
                      <m:sup>
                        <m:r>
                          <a:rPr lang="en-US" sz="2400" b="0" i="1" smtClean="0">
                            <a:latin typeface="Cambria Math" charset="0"/>
                          </a:rPr>
                          <m:t>−1</m:t>
                        </m:r>
                      </m:sup>
                    </m:sSup>
                    <m:r>
                      <a:rPr lang="en-US" sz="2400" b="0" i="1" smtClean="0">
                        <a:latin typeface="Cambria Math" charset="0"/>
                      </a:rPr>
                      <m:t>𝐻</m:t>
                    </m:r>
                    <m:sSup>
                      <m:sSupPr>
                        <m:ctrlPr>
                          <a:rPr lang="en-US" sz="2400" b="0" i="1" smtClean="0">
                            <a:latin typeface="Cambria Math" panose="02040503050406030204" pitchFamily="18" charset="0"/>
                          </a:rPr>
                        </m:ctrlPr>
                      </m:sSupPr>
                      <m:e>
                        <m:r>
                          <a:rPr lang="en-US" sz="2400" b="0" i="1" smtClean="0">
                            <a:latin typeface="Cambria Math" charset="0"/>
                          </a:rPr>
                          <m:t>𝑤</m:t>
                        </m:r>
                      </m:e>
                      <m:sup>
                        <m:r>
                          <a:rPr lang="en-US" sz="2400" b="0" i="1" smtClean="0">
                            <a:latin typeface="Cambria Math" charset="0"/>
                          </a:rPr>
                          <m:t>∗</m:t>
                        </m:r>
                      </m:sup>
                    </m:sSup>
                  </m:oMath>
                </a14:m>
                <a:endParaRPr lang="en-US" sz="2400" dirty="0"/>
              </a:p>
              <a:p>
                <a:pPr marL="285750" indent="-285750">
                  <a:buFont typeface="Arial" charset="0"/>
                  <a:buChar char="•"/>
                </a:pPr>
                <a:endParaRPr lang="en-US" sz="2400" dirty="0"/>
              </a:p>
              <a:p>
                <a:pPr marL="285750" indent="-285750">
                  <a:buFont typeface="Arial" charset="0"/>
                  <a:buChar char="•"/>
                </a:pPr>
                <a:r>
                  <a:rPr lang="en-US" sz="2400" dirty="0"/>
                  <a:t>As </a:t>
                </a:r>
                <a14:m>
                  <m:oMath xmlns:m="http://schemas.openxmlformats.org/officeDocument/2006/math">
                    <m:r>
                      <a:rPr lang="en-US" sz="2400" b="0" i="1" smtClean="0">
                        <a:latin typeface="Cambria Math" charset="0"/>
                      </a:rPr>
                      <m:t>𝛼</m:t>
                    </m:r>
                    <m:r>
                      <a:rPr lang="en-US" sz="2400" b="0" i="1" smtClean="0">
                        <a:latin typeface="Cambria Math" charset="0"/>
                      </a:rPr>
                      <m:t>→0,</m:t>
                    </m:r>
                    <m:acc>
                      <m:accPr>
                        <m:chr m:val="̃"/>
                        <m:ctrlPr>
                          <a:rPr lang="en-US" sz="2400" i="1">
                            <a:latin typeface="Cambria Math" panose="02040503050406030204" pitchFamily="18" charset="0"/>
                          </a:rPr>
                        </m:ctrlPr>
                      </m:accPr>
                      <m:e>
                        <m:r>
                          <a:rPr lang="en-US" sz="2400" i="1">
                            <a:latin typeface="Cambria Math" charset="0"/>
                          </a:rPr>
                          <m:t>𝑤</m:t>
                        </m:r>
                      </m:e>
                    </m:acc>
                    <m:r>
                      <a:rPr lang="en-US" sz="2400" b="0" i="1" smtClean="0">
                        <a:latin typeface="Cambria Math" charset="0"/>
                      </a:rPr>
                      <m:t>=</m:t>
                    </m:r>
                    <m:sSup>
                      <m:sSupPr>
                        <m:ctrlPr>
                          <a:rPr lang="en-US" sz="2400" b="0" i="1" smtClean="0">
                            <a:latin typeface="Cambria Math" panose="02040503050406030204" pitchFamily="18" charset="0"/>
                          </a:rPr>
                        </m:ctrlPr>
                      </m:sSupPr>
                      <m:e>
                        <m:r>
                          <a:rPr lang="en-US" sz="2400" b="0" i="1" smtClean="0">
                            <a:latin typeface="Cambria Math" charset="0"/>
                          </a:rPr>
                          <m:t>𝑤</m:t>
                        </m:r>
                      </m:e>
                      <m:sup>
                        <m:r>
                          <a:rPr lang="en-US" sz="2400" b="0" i="1" smtClean="0">
                            <a:latin typeface="Cambria Math" charset="0"/>
                          </a:rPr>
                          <m:t>∗</m:t>
                        </m:r>
                      </m:sup>
                    </m:sSup>
                  </m:oMath>
                </a14:m>
                <a:endParaRPr lang="en-US" sz="2400" dirty="0"/>
              </a:p>
              <a:p>
                <a:pPr marL="285750" indent="-285750">
                  <a:buFont typeface="Arial" charset="0"/>
                  <a:buChar char="•"/>
                </a:pPr>
                <a:endParaRPr lang="en-US" sz="2400" dirty="0"/>
              </a:p>
              <a:p>
                <a:pPr marL="285750" indent="-285750">
                  <a:buFont typeface="Arial" charset="0"/>
                  <a:buChar char="•"/>
                </a:pPr>
                <a:r>
                  <a:rPr lang="en-US" sz="2400" dirty="0"/>
                  <a:t>As </a:t>
                </a:r>
                <a14:m>
                  <m:oMath xmlns:m="http://schemas.openxmlformats.org/officeDocument/2006/math">
                    <m:r>
                      <a:rPr lang="en-US" sz="2400" b="0" i="1" smtClean="0">
                        <a:latin typeface="Cambria Math" charset="0"/>
                      </a:rPr>
                      <m:t>𝛼</m:t>
                    </m:r>
                  </m:oMath>
                </a14:m>
                <a:r>
                  <a:rPr lang="en-US" sz="2400" dirty="0"/>
                  <a:t> grows, we can see the effect by using </a:t>
                </a:r>
                <a:r>
                  <a:rPr lang="en-US" sz="2400" dirty="0" err="1"/>
                  <a:t>eigendecomposition</a:t>
                </a:r>
                <a:r>
                  <a:rPr lang="en-US" sz="2400" dirty="0"/>
                  <a:t> of H</a:t>
                </a:r>
              </a:p>
              <a:p>
                <a:pPr marL="285750" indent="-285750">
                  <a:buFont typeface="Arial" charset="0"/>
                  <a:buChar char="•"/>
                </a:pPr>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838200" y="1380672"/>
                <a:ext cx="11072149" cy="4484626"/>
              </a:xfrm>
              <a:prstGeom prst="rect">
                <a:avLst/>
              </a:prstGeom>
              <a:blipFill rotWithShape="0">
                <a:blip r:embed="rId2"/>
                <a:stretch>
                  <a:fillRect l="-771" t="-1087" r="-1046"/>
                </a:stretch>
              </a:blipFill>
            </p:spPr>
            <p:txBody>
              <a:bodyPr/>
              <a:lstStyle/>
              <a:p>
                <a:r>
                  <a:rPr lang="en-US">
                    <a:noFill/>
                  </a:rPr>
                  <a:t> </a:t>
                </a:r>
              </a:p>
            </p:txBody>
          </p:sp>
        </mc:Fallback>
      </mc:AlternateContent>
    </p:spTree>
    <p:extLst>
      <p:ext uri="{BB962C8B-B14F-4D97-AF65-F5344CB8AC3E}">
        <p14:creationId xmlns:p14="http://schemas.microsoft.com/office/powerpoint/2010/main" val="1197797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ter4AITemplate" id="{0D5693AE-206D-E541-A370-EAE42AF6800D}" vid="{4B2C9114-E5EC-7D4A-AE95-EC178593E73C}"/>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ter4AITemplate" id="{0D5693AE-206D-E541-A370-EAE42AF6800D}" vid="{4B2C9114-E5EC-7D4A-AE95-EC178593E73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Center4AITemplate</Template>
  <TotalTime>18492</TotalTime>
  <Words>2274</Words>
  <Application>Microsoft Macintosh PowerPoint</Application>
  <PresentationFormat>Widescreen</PresentationFormat>
  <Paragraphs>216</Paragraphs>
  <Slides>17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Cambria Math</vt:lpstr>
      <vt:lpstr>Quattrocento Sans</vt:lpstr>
      <vt:lpstr>Segoe UI</vt:lpstr>
      <vt:lpstr>Office Theme</vt:lpstr>
      <vt:lpstr>1_Office Theme</vt:lpstr>
      <vt:lpstr>Deep Learning</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Dropout (Fun Intuition)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Foundations and Applications</dc:title>
  <dc:creator>Das, Abir</dc:creator>
  <cp:lastModifiedBy>Microsoft Office User</cp:lastModifiedBy>
  <cp:revision>512</cp:revision>
  <dcterms:created xsi:type="dcterms:W3CDTF">2019-01-13T09:33:50Z</dcterms:created>
  <dcterms:modified xsi:type="dcterms:W3CDTF">2022-02-16T08:31:19Z</dcterms:modified>
</cp:coreProperties>
</file>