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9" r:id="rId4"/>
    <p:sldId id="270" r:id="rId5"/>
    <p:sldId id="268" r:id="rId6"/>
    <p:sldId id="265" r:id="rId7"/>
    <p:sldId id="277" r:id="rId8"/>
    <p:sldId id="275" r:id="rId9"/>
    <p:sldId id="27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8"/>
    <p:restoredTop sz="94610"/>
  </p:normalViewPr>
  <p:slideViewPr>
    <p:cSldViewPr snapToGrid="0" snapToObjects="1">
      <p:cViewPr varScale="1">
        <p:scale>
          <a:sx n="121" d="100"/>
          <a:sy n="121" d="100"/>
        </p:scale>
        <p:origin x="184" y="312"/>
      </p:cViewPr>
      <p:guideLst/>
    </p:cSldViewPr>
  </p:slideViewPr>
  <p:notesTextViewPr>
    <p:cViewPr>
      <p:scale>
        <a:sx n="1" d="1"/>
        <a:sy n="1" d="1"/>
      </p:scale>
      <p:origin x="0" y="0"/>
    </p:cViewPr>
  </p:notesTextViewPr>
  <p:sorterViewPr>
    <p:cViewPr>
      <p:scale>
        <a:sx n="100" d="100"/>
        <a:sy n="100" d="100"/>
      </p:scale>
      <p:origin x="0" y="-109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97298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56833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01372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669012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47B07-3076-01FA-945D-40DE49013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77014B-8937-05CC-0667-74A69830F3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C71A7A-715D-B319-DBBE-0EF45F77AF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B5A2A0-5D6B-3CF0-5069-FCF271B1588C}"/>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1959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C5C70-8A21-4141-7B9F-890C0937AA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44F132-EC97-4B21-438F-02FB7F81F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FF90D7-CDD9-E6F8-2F1B-EE66B9463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3411D5-DC3B-0BDE-FB84-B310CDD03CA1}"/>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07158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0"/>
            <a:ext cx="14630400" cy="8229600"/>
          </a:xfrm>
          <a:prstGeom prst="rect">
            <a:avLst/>
          </a:prstGeom>
          <a:solidFill>
            <a:srgbClr val="272525"/>
          </a:solidFill>
        </p:spPr>
        <p:txBody>
          <a:bodyPr/>
          <a:lstStyle/>
          <a:p>
            <a:endParaRPr lang="en-US"/>
          </a:p>
        </p:txBody>
      </p:sp>
      <p:sp>
        <p:nvSpPr>
          <p:cNvPr id="5" name="Text 2"/>
          <p:cNvSpPr/>
          <p:nvPr/>
        </p:nvSpPr>
        <p:spPr>
          <a:xfrm>
            <a:off x="3450256" y="2109206"/>
            <a:ext cx="7729888" cy="1666399"/>
          </a:xfrm>
          <a:prstGeom prst="rect">
            <a:avLst/>
          </a:prstGeom>
          <a:noFill/>
        </p:spPr>
        <p:txBody>
          <a:bodyPr wrap="square" rtlCol="0" anchor="t"/>
          <a:lstStyle/>
          <a:p>
            <a:pPr marL="0" indent="0" algn="ctr">
              <a:lnSpc>
                <a:spcPts val="6560"/>
              </a:lnSpc>
              <a:buNone/>
            </a:pPr>
            <a:r>
              <a:rPr lang="en-US" sz="4400" b="1" kern="0" spc="-157" dirty="0">
                <a:solidFill>
                  <a:srgbClr val="FFFFFF"/>
                </a:solidFill>
                <a:latin typeface="Inter" pitchFamily="34" charset="0"/>
                <a:ea typeface="Inter" pitchFamily="34" charset="-122"/>
                <a:cs typeface="Inter" pitchFamily="34" charset="-120"/>
              </a:rPr>
              <a:t>Samsung Generative AI Hackathon-Voice Technology</a:t>
            </a:r>
            <a:endParaRPr lang="en-US" sz="4400" dirty="0"/>
          </a:p>
        </p:txBody>
      </p:sp>
      <p:sp>
        <p:nvSpPr>
          <p:cNvPr id="6" name="Text 3"/>
          <p:cNvSpPr/>
          <p:nvPr/>
        </p:nvSpPr>
        <p:spPr>
          <a:xfrm>
            <a:off x="6319599" y="3318153"/>
            <a:ext cx="7477601" cy="1421606"/>
          </a:xfrm>
          <a:prstGeom prst="rect">
            <a:avLst/>
          </a:prstGeom>
          <a:noFill/>
        </p:spPr>
        <p:txBody>
          <a:bodyPr wrap="square" rtlCol="0" anchor="t"/>
          <a:lstStyle/>
          <a:p>
            <a:pPr>
              <a:lnSpc>
                <a:spcPts val="2800"/>
              </a:lnSpc>
            </a:pPr>
            <a:endParaRPr lang="en-US" sz="1750" dirty="0"/>
          </a:p>
        </p:txBody>
      </p:sp>
      <p:sp>
        <p:nvSpPr>
          <p:cNvPr id="7" name="Text 4"/>
          <p:cNvSpPr/>
          <p:nvPr/>
        </p:nvSpPr>
        <p:spPr>
          <a:xfrm>
            <a:off x="6319599" y="4989671"/>
            <a:ext cx="7477601" cy="355402"/>
          </a:xfrm>
          <a:prstGeom prst="rect">
            <a:avLst/>
          </a:prstGeom>
          <a:noFill/>
        </p:spPr>
        <p:txBody>
          <a:bodyPr wrap="none" rtlCol="0" anchor="t"/>
          <a:lstStyle/>
          <a:p>
            <a:pPr marL="0" indent="0">
              <a:lnSpc>
                <a:spcPts val="2800"/>
              </a:lnSpc>
              <a:buNone/>
            </a:pPr>
            <a:endParaRPr lang="en-US" sz="1750" dirty="0"/>
          </a:p>
        </p:txBody>
      </p:sp>
      <p:sp>
        <p:nvSpPr>
          <p:cNvPr id="8" name="Text 5"/>
          <p:cNvSpPr/>
          <p:nvPr/>
        </p:nvSpPr>
        <p:spPr>
          <a:xfrm>
            <a:off x="3450255" y="4153912"/>
            <a:ext cx="7932447" cy="2278419"/>
          </a:xfrm>
          <a:prstGeom prst="rect">
            <a:avLst/>
          </a:prstGeom>
          <a:noFill/>
        </p:spPr>
        <p:txBody>
          <a:bodyPr wrap="square" rtlCol="0" anchor="t"/>
          <a:lstStyle/>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BY </a:t>
            </a:r>
          </a:p>
          <a:p>
            <a:pPr marL="457200" indent="-457200">
              <a:lnSpc>
                <a:spcPts val="2800"/>
              </a:lnSpc>
              <a:buFontTx/>
              <a:buChar char="-"/>
            </a:pPr>
            <a:r>
              <a:rPr lang="en-IN" sz="3200" b="0" i="0" dirty="0">
                <a:solidFill>
                  <a:srgbClr val="ECECEC"/>
                </a:solidFill>
                <a:effectLst/>
                <a:latin typeface="Söhne"/>
              </a:rPr>
              <a:t>Aryan S Pillai</a:t>
            </a:r>
          </a:p>
          <a:p>
            <a:pPr marL="457200" indent="-457200">
              <a:lnSpc>
                <a:spcPts val="2800"/>
              </a:lnSpc>
              <a:buFontTx/>
              <a:buChar char="-"/>
            </a:pPr>
            <a:r>
              <a:rPr lang="en-IN" sz="3200" dirty="0" err="1">
                <a:solidFill>
                  <a:srgbClr val="ECECEC"/>
                </a:solidFill>
                <a:latin typeface="Söhne"/>
              </a:rPr>
              <a:t>Suyash</a:t>
            </a:r>
            <a:r>
              <a:rPr lang="en-IN" sz="3200" dirty="0">
                <a:solidFill>
                  <a:srgbClr val="ECECEC"/>
                </a:solidFill>
                <a:latin typeface="Söhne"/>
              </a:rPr>
              <a:t> Aggarwal</a:t>
            </a:r>
          </a:p>
          <a:p>
            <a:pPr marL="457200" indent="-457200">
              <a:lnSpc>
                <a:spcPts val="2800"/>
              </a:lnSpc>
              <a:buFontTx/>
              <a:buChar char="-"/>
            </a:pPr>
            <a:r>
              <a:rPr lang="en-IN" sz="3200" b="0" i="0" dirty="0">
                <a:solidFill>
                  <a:srgbClr val="ECECEC"/>
                </a:solidFill>
                <a:effectLst/>
                <a:latin typeface="Söhne"/>
              </a:rPr>
              <a:t>Rahul Aggarwal</a:t>
            </a:r>
          </a:p>
        </p:txBody>
      </p:sp>
      <p:sp>
        <p:nvSpPr>
          <p:cNvPr id="9" name="Text 6"/>
          <p:cNvSpPr/>
          <p:nvPr/>
        </p:nvSpPr>
        <p:spPr>
          <a:xfrm>
            <a:off x="6319599" y="6555700"/>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0"/>
            <a:ext cx="14630400" cy="8229600"/>
          </a:xfrm>
          <a:prstGeom prst="rect">
            <a:avLst/>
          </a:prstGeom>
          <a:solidFill>
            <a:srgbClr val="272525"/>
          </a:solidFill>
        </p:spPr>
        <p:txBody>
          <a:bodyPr/>
          <a:lstStyle/>
          <a:p>
            <a:endParaRPr lang="en-US"/>
          </a:p>
        </p:txBody>
      </p:sp>
      <p:sp>
        <p:nvSpPr>
          <p:cNvPr id="4" name="Text 2"/>
          <p:cNvSpPr/>
          <p:nvPr/>
        </p:nvSpPr>
        <p:spPr>
          <a:xfrm>
            <a:off x="2037993" y="265688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INTRODUCTION</a:t>
            </a:r>
            <a:endParaRPr lang="en-US" sz="4375" dirty="0"/>
          </a:p>
        </p:txBody>
      </p:sp>
      <p:sp>
        <p:nvSpPr>
          <p:cNvPr id="5" name="Text 3"/>
          <p:cNvSpPr/>
          <p:nvPr/>
        </p:nvSpPr>
        <p:spPr>
          <a:xfrm>
            <a:off x="2037993" y="3795593"/>
            <a:ext cx="10554414" cy="1777008"/>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 In today's fast-paced world, efficient customer service is crucial for business success. Our project addresses this need by leveraging AI technology to analyze customer service calls. By providing personalized solutions, automating tasks, and enhancing agent performance, our tool aims to revolutionize the customer service landscape. </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0"/>
            <a:ext cx="14630400" cy="8229600"/>
          </a:xfrm>
          <a:prstGeom prst="rect">
            <a:avLst/>
          </a:prstGeom>
          <a:solidFill>
            <a:srgbClr val="272525"/>
          </a:solidFill>
        </p:spPr>
        <p:txBody>
          <a:bodyPr/>
          <a:lstStyle/>
          <a:p>
            <a:endParaRPr lang="en-US"/>
          </a:p>
        </p:txBody>
      </p:sp>
      <p:sp>
        <p:nvSpPr>
          <p:cNvPr id="4" name="Text 2"/>
          <p:cNvSpPr/>
          <p:nvPr/>
        </p:nvSpPr>
        <p:spPr>
          <a:xfrm>
            <a:off x="1962689" y="155061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Problem Statement</a:t>
            </a:r>
            <a:endParaRPr lang="en-US" sz="4375" dirty="0"/>
          </a:p>
        </p:txBody>
      </p:sp>
      <p:sp>
        <p:nvSpPr>
          <p:cNvPr id="5" name="Text 3"/>
          <p:cNvSpPr/>
          <p:nvPr/>
        </p:nvSpPr>
        <p:spPr>
          <a:xfrm>
            <a:off x="1962689" y="2762859"/>
            <a:ext cx="10554414" cy="1777008"/>
          </a:xfrm>
          <a:prstGeom prst="rect">
            <a:avLst/>
          </a:prstGeom>
          <a:noFill/>
        </p:spPr>
        <p:txBody>
          <a:bodyPr wrap="square" rtlCol="0" anchor="t"/>
          <a:lstStyle/>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Challenges in traditional customer service:</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Inadequate agent training</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Ineffective problem resolution</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Inefficient call handling</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Decreased customer satisfaction</a:t>
            </a:r>
            <a:endParaRPr lang="en-US" sz="3200" dirty="0"/>
          </a:p>
        </p:txBody>
      </p:sp>
    </p:spTree>
    <p:extLst>
      <p:ext uri="{BB962C8B-B14F-4D97-AF65-F5344CB8AC3E}">
        <p14:creationId xmlns:p14="http://schemas.microsoft.com/office/powerpoint/2010/main" val="386676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0"/>
            <a:ext cx="14630400" cy="8229600"/>
          </a:xfrm>
          <a:prstGeom prst="rect">
            <a:avLst/>
          </a:prstGeom>
          <a:solidFill>
            <a:srgbClr val="272525"/>
          </a:solidFill>
        </p:spPr>
        <p:txBody>
          <a:bodyPr/>
          <a:lstStyle/>
          <a:p>
            <a:endParaRPr lang="en-US"/>
          </a:p>
        </p:txBody>
      </p:sp>
      <p:sp>
        <p:nvSpPr>
          <p:cNvPr id="4" name="Text 2"/>
          <p:cNvSpPr/>
          <p:nvPr/>
        </p:nvSpPr>
        <p:spPr>
          <a:xfrm>
            <a:off x="2037993" y="2656880"/>
            <a:ext cx="4443889"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1204675" y="879872"/>
            <a:ext cx="10554414" cy="1777008"/>
          </a:xfrm>
          <a:prstGeom prst="rect">
            <a:avLst/>
          </a:prstGeom>
          <a:noFill/>
        </p:spPr>
        <p:txBody>
          <a:bodyPr wrap="square" rtlCol="0" anchor="t"/>
          <a:lstStyle/>
          <a:p>
            <a:pPr marL="0" indent="0">
              <a:lnSpc>
                <a:spcPts val="2800"/>
              </a:lnSpc>
              <a:buNone/>
            </a:pPr>
            <a:r>
              <a:rPr lang="en-US" sz="4400" b="1" kern="0" spc="-35" dirty="0">
                <a:solidFill>
                  <a:srgbClr val="E5E0DF"/>
                </a:solidFill>
                <a:latin typeface="Inter" pitchFamily="34" charset="0"/>
                <a:ea typeface="Inter" pitchFamily="34" charset="-122"/>
                <a:cs typeface="Inter" pitchFamily="34" charset="-120"/>
              </a:rPr>
              <a:t>Existing limitations:</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Lack of comprehensive tools</a:t>
            </a: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a:t>
            </a: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Inadequate integration with communication 	platforms</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Hindrance to analyzing customer interactions</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4400" b="1" kern="0" spc="-35" dirty="0">
                <a:solidFill>
                  <a:srgbClr val="E5E0DF"/>
                </a:solidFill>
                <a:latin typeface="Inter" pitchFamily="34" charset="0"/>
                <a:ea typeface="Inter" pitchFamily="34" charset="-122"/>
                <a:cs typeface="Inter" pitchFamily="34" charset="-120"/>
              </a:rPr>
              <a:t>Pressing need for:</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Sophisticated voice technology tool</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Enhanced agent performance</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Improved customer satisfaction</a:t>
            </a:r>
          </a:p>
          <a:p>
            <a:pPr marL="0" indent="0">
              <a:lnSpc>
                <a:spcPts val="2800"/>
              </a:lnSpc>
              <a:buNone/>
            </a:pPr>
            <a:endParaRPr lang="en-US" sz="3200" kern="0" spc="-35" dirty="0">
              <a:solidFill>
                <a:srgbClr val="E5E0DF"/>
              </a:solidFill>
              <a:latin typeface="Inter" pitchFamily="34" charset="0"/>
              <a:ea typeface="Inter" pitchFamily="34" charset="-122"/>
              <a:cs typeface="Inter" pitchFamily="34" charset="-120"/>
            </a:endParaRPr>
          </a:p>
          <a:p>
            <a:pPr marL="0" indent="0">
              <a:lnSpc>
                <a:spcPts val="2800"/>
              </a:lnSpc>
              <a:buNone/>
            </a:pPr>
            <a:r>
              <a:rPr lang="en-US" sz="3200" kern="0" spc="-35" dirty="0">
                <a:solidFill>
                  <a:srgbClr val="E5E0DF"/>
                </a:solidFill>
                <a:latin typeface="Inter" pitchFamily="34" charset="0"/>
                <a:ea typeface="Inter" pitchFamily="34" charset="-122"/>
                <a:cs typeface="Inter" pitchFamily="34" charset="-120"/>
              </a:rPr>
              <a:t>	Streamlined customer interactions in the service 	industry</a:t>
            </a:r>
          </a:p>
        </p:txBody>
      </p:sp>
    </p:spTree>
    <p:extLst>
      <p:ext uri="{BB962C8B-B14F-4D97-AF65-F5344CB8AC3E}">
        <p14:creationId xmlns:p14="http://schemas.microsoft.com/office/powerpoint/2010/main" val="197038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0"/>
            <a:ext cx="14630400" cy="8229600"/>
          </a:xfrm>
          <a:prstGeom prst="rect">
            <a:avLst/>
          </a:prstGeom>
          <a:solidFill>
            <a:srgbClr val="272525"/>
          </a:solidFill>
        </p:spPr>
        <p:txBody>
          <a:bodyPr/>
          <a:lstStyle/>
          <a:p>
            <a:endParaRPr lang="en-US"/>
          </a:p>
        </p:txBody>
      </p:sp>
      <p:sp>
        <p:nvSpPr>
          <p:cNvPr id="4" name="Text 2"/>
          <p:cNvSpPr/>
          <p:nvPr/>
        </p:nvSpPr>
        <p:spPr>
          <a:xfrm>
            <a:off x="3543300" y="436721"/>
            <a:ext cx="3176349" cy="496253"/>
          </a:xfrm>
          <a:prstGeom prst="rect">
            <a:avLst/>
          </a:prstGeom>
          <a:noFill/>
        </p:spPr>
        <p:txBody>
          <a:bodyPr wrap="none" rtlCol="0" anchor="t"/>
          <a:lstStyle/>
          <a:p>
            <a:pPr marL="0" indent="0">
              <a:lnSpc>
                <a:spcPts val="3910"/>
              </a:lnSpc>
              <a:buNone/>
            </a:pPr>
            <a:r>
              <a:rPr lang="en-US" sz="3125" b="1" kern="0" spc="-94" dirty="0">
                <a:solidFill>
                  <a:srgbClr val="FFFFFF"/>
                </a:solidFill>
                <a:latin typeface="Inter" pitchFamily="34" charset="0"/>
                <a:ea typeface="Inter" pitchFamily="34" charset="-122"/>
                <a:cs typeface="Inter" pitchFamily="34" charset="-120"/>
              </a:rPr>
              <a:t>System architecture</a:t>
            </a:r>
            <a:endParaRPr lang="en-US" sz="3125" dirty="0"/>
          </a:p>
        </p:txBody>
      </p:sp>
      <p:pic>
        <p:nvPicPr>
          <p:cNvPr id="5" name="Image 0" descr="preencoded.png">
            <a:extLst>
              <a:ext uri="{FF2B5EF4-FFF2-40B4-BE49-F238E27FC236}">
                <a16:creationId xmlns:a16="http://schemas.microsoft.com/office/drawing/2014/main" id="{F4D1A6CA-F062-49BF-B3F1-D014EB6044D1}"/>
              </a:ext>
            </a:extLst>
          </p:cNvPr>
          <p:cNvPicPr>
            <a:picLocks noChangeAspect="1"/>
          </p:cNvPicPr>
          <p:nvPr/>
        </p:nvPicPr>
        <p:blipFill>
          <a:blip r:embed="rId3"/>
          <a:stretch>
            <a:fillRect/>
          </a:stretch>
        </p:blipFill>
        <p:spPr>
          <a:xfrm>
            <a:off x="10972800" y="0"/>
            <a:ext cx="3657600" cy="8229600"/>
          </a:xfrm>
          <a:prstGeom prst="rect">
            <a:avLst/>
          </a:prstGeom>
        </p:spPr>
      </p:pic>
      <p:pic>
        <p:nvPicPr>
          <p:cNvPr id="6" name="Picture 5">
            <a:extLst>
              <a:ext uri="{FF2B5EF4-FFF2-40B4-BE49-F238E27FC236}">
                <a16:creationId xmlns:a16="http://schemas.microsoft.com/office/drawing/2014/main" id="{DA9766A7-771B-248D-509E-75E073BBBB2D}"/>
              </a:ext>
            </a:extLst>
          </p:cNvPr>
          <p:cNvPicPr>
            <a:picLocks noChangeAspect="1"/>
          </p:cNvPicPr>
          <p:nvPr/>
        </p:nvPicPr>
        <p:blipFill>
          <a:blip r:embed="rId4"/>
          <a:stretch>
            <a:fillRect/>
          </a:stretch>
        </p:blipFill>
        <p:spPr>
          <a:xfrm>
            <a:off x="366824" y="1369695"/>
            <a:ext cx="10479362" cy="5307552"/>
          </a:xfrm>
          <a:prstGeom prst="rect">
            <a:avLst/>
          </a:prstGeom>
        </p:spPr>
      </p:pic>
    </p:spTree>
    <p:extLst>
      <p:ext uri="{BB962C8B-B14F-4D97-AF65-F5344CB8AC3E}">
        <p14:creationId xmlns:p14="http://schemas.microsoft.com/office/powerpoint/2010/main" val="145903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84082" y="85061"/>
            <a:ext cx="14630400" cy="8229600"/>
          </a:xfrm>
          <a:prstGeom prst="rect">
            <a:avLst/>
          </a:prstGeom>
          <a:solidFill>
            <a:srgbClr val="272525"/>
          </a:solidFill>
        </p:spPr>
        <p:txBody>
          <a:bodyPr/>
          <a:lstStyle/>
          <a:p>
            <a:endParaRPr lang="en-US"/>
          </a:p>
        </p:txBody>
      </p:sp>
      <p:sp>
        <p:nvSpPr>
          <p:cNvPr id="4" name="Text 2"/>
          <p:cNvSpPr/>
          <p:nvPr/>
        </p:nvSpPr>
        <p:spPr>
          <a:xfrm>
            <a:off x="3543301" y="436721"/>
            <a:ext cx="3845472" cy="1076769"/>
          </a:xfrm>
          <a:prstGeom prst="rect">
            <a:avLst/>
          </a:prstGeom>
          <a:noFill/>
        </p:spPr>
        <p:txBody>
          <a:bodyPr wrap="none" rtlCol="0" anchor="t"/>
          <a:lstStyle/>
          <a:p>
            <a:pPr marL="0" indent="0">
              <a:lnSpc>
                <a:spcPts val="3910"/>
              </a:lnSpc>
              <a:buNone/>
            </a:pPr>
            <a:r>
              <a:rPr lang="en-US" sz="3125" b="1" kern="0" spc="-94" dirty="0">
                <a:solidFill>
                  <a:srgbClr val="FFFFFF"/>
                </a:solidFill>
                <a:latin typeface="Inter" pitchFamily="34" charset="0"/>
                <a:ea typeface="Inter" pitchFamily="34" charset="-122"/>
                <a:cs typeface="Inter" pitchFamily="34" charset="-120"/>
              </a:rPr>
              <a:t>How the Call is Handled</a:t>
            </a:r>
            <a:endParaRPr lang="en-US" sz="3125" dirty="0"/>
          </a:p>
        </p:txBody>
      </p:sp>
      <p:pic>
        <p:nvPicPr>
          <p:cNvPr id="7" name="Image 0" descr="preencoded.png">
            <a:extLst>
              <a:ext uri="{FF2B5EF4-FFF2-40B4-BE49-F238E27FC236}">
                <a16:creationId xmlns:a16="http://schemas.microsoft.com/office/drawing/2014/main" id="{670E0454-2380-4B19-86D1-86C9A2A6DC37}"/>
              </a:ext>
            </a:extLst>
          </p:cNvPr>
          <p:cNvPicPr>
            <a:picLocks noChangeAspect="1"/>
          </p:cNvPicPr>
          <p:nvPr/>
        </p:nvPicPr>
        <p:blipFill>
          <a:blip r:embed="rId3"/>
          <a:stretch>
            <a:fillRect/>
          </a:stretch>
        </p:blipFill>
        <p:spPr>
          <a:xfrm>
            <a:off x="10972800" y="0"/>
            <a:ext cx="3657600" cy="8229600"/>
          </a:xfrm>
          <a:prstGeom prst="rect">
            <a:avLst/>
          </a:prstGeom>
        </p:spPr>
      </p:pic>
      <p:pic>
        <p:nvPicPr>
          <p:cNvPr id="5" name="Picture 4">
            <a:extLst>
              <a:ext uri="{FF2B5EF4-FFF2-40B4-BE49-F238E27FC236}">
                <a16:creationId xmlns:a16="http://schemas.microsoft.com/office/drawing/2014/main" id="{C6B9E039-7DC6-FBD3-84E5-0C7E821F2676}"/>
              </a:ext>
            </a:extLst>
          </p:cNvPr>
          <p:cNvPicPr>
            <a:picLocks noChangeAspect="1"/>
          </p:cNvPicPr>
          <p:nvPr/>
        </p:nvPicPr>
        <p:blipFill>
          <a:blip r:embed="rId4"/>
          <a:stretch>
            <a:fillRect/>
          </a:stretch>
        </p:blipFill>
        <p:spPr>
          <a:xfrm>
            <a:off x="1245273" y="2231100"/>
            <a:ext cx="9259537" cy="34865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txBody>
          <a:bodyPr/>
          <a:lstStyle/>
          <a:p>
            <a:endParaRPr lang="en-US"/>
          </a:p>
        </p:txBody>
      </p:sp>
      <p:sp>
        <p:nvSpPr>
          <p:cNvPr id="3" name="Shape 1"/>
          <p:cNvSpPr/>
          <p:nvPr/>
        </p:nvSpPr>
        <p:spPr>
          <a:xfrm>
            <a:off x="0" y="85061"/>
            <a:ext cx="14630400" cy="8229600"/>
          </a:xfrm>
          <a:prstGeom prst="rect">
            <a:avLst/>
          </a:prstGeom>
          <a:solidFill>
            <a:srgbClr val="272525"/>
          </a:solidFill>
        </p:spPr>
        <p:txBody>
          <a:bodyPr/>
          <a:lstStyle/>
          <a:p>
            <a:endParaRPr lang="en-US"/>
          </a:p>
        </p:txBody>
      </p:sp>
      <p:sp>
        <p:nvSpPr>
          <p:cNvPr id="4" name="Text 2"/>
          <p:cNvSpPr/>
          <p:nvPr/>
        </p:nvSpPr>
        <p:spPr>
          <a:xfrm>
            <a:off x="3543300" y="436721"/>
            <a:ext cx="3176349" cy="496253"/>
          </a:xfrm>
          <a:prstGeom prst="rect">
            <a:avLst/>
          </a:prstGeom>
          <a:noFill/>
        </p:spPr>
        <p:txBody>
          <a:bodyPr wrap="none" rtlCol="0" anchor="t"/>
          <a:lstStyle/>
          <a:p>
            <a:pPr marL="0" indent="0">
              <a:lnSpc>
                <a:spcPts val="3910"/>
              </a:lnSpc>
              <a:buNone/>
            </a:pPr>
            <a:r>
              <a:rPr lang="en-US" sz="3125" b="1" kern="0" spc="-94" dirty="0">
                <a:solidFill>
                  <a:srgbClr val="FFFFFF"/>
                </a:solidFill>
                <a:latin typeface="Inter" pitchFamily="34" charset="0"/>
                <a:ea typeface="Inter" pitchFamily="34" charset="-122"/>
                <a:cs typeface="Inter" pitchFamily="34" charset="-120"/>
              </a:rPr>
              <a:t>Flow Diagram</a:t>
            </a:r>
            <a:endParaRPr lang="en-US" sz="3125" dirty="0"/>
          </a:p>
        </p:txBody>
      </p:sp>
      <p:pic>
        <p:nvPicPr>
          <p:cNvPr id="7" name="Image 0" descr="preencoded.png">
            <a:extLst>
              <a:ext uri="{FF2B5EF4-FFF2-40B4-BE49-F238E27FC236}">
                <a16:creationId xmlns:a16="http://schemas.microsoft.com/office/drawing/2014/main" id="{670E0454-2380-4B19-86D1-86C9A2A6DC37}"/>
              </a:ext>
            </a:extLst>
          </p:cNvPr>
          <p:cNvPicPr>
            <a:picLocks noChangeAspect="1"/>
          </p:cNvPicPr>
          <p:nvPr/>
        </p:nvPicPr>
        <p:blipFill>
          <a:blip r:embed="rId3"/>
          <a:stretch>
            <a:fillRect/>
          </a:stretch>
        </p:blipFill>
        <p:spPr>
          <a:xfrm>
            <a:off x="10972800" y="0"/>
            <a:ext cx="3657600" cy="8229600"/>
          </a:xfrm>
          <a:prstGeom prst="rect">
            <a:avLst/>
          </a:prstGeom>
        </p:spPr>
      </p:pic>
      <p:pic>
        <p:nvPicPr>
          <p:cNvPr id="6" name="Picture 5">
            <a:extLst>
              <a:ext uri="{FF2B5EF4-FFF2-40B4-BE49-F238E27FC236}">
                <a16:creationId xmlns:a16="http://schemas.microsoft.com/office/drawing/2014/main" id="{02B805A8-F4B9-8F9C-7084-753698AD2BC7}"/>
              </a:ext>
            </a:extLst>
          </p:cNvPr>
          <p:cNvPicPr>
            <a:picLocks noChangeAspect="1"/>
          </p:cNvPicPr>
          <p:nvPr/>
        </p:nvPicPr>
        <p:blipFill>
          <a:blip r:embed="rId4"/>
          <a:stretch>
            <a:fillRect/>
          </a:stretch>
        </p:blipFill>
        <p:spPr>
          <a:xfrm>
            <a:off x="260497" y="1211575"/>
            <a:ext cx="10798001" cy="5082899"/>
          </a:xfrm>
          <a:prstGeom prst="rect">
            <a:avLst/>
          </a:prstGeom>
        </p:spPr>
      </p:pic>
    </p:spTree>
    <p:extLst>
      <p:ext uri="{BB962C8B-B14F-4D97-AF65-F5344CB8AC3E}">
        <p14:creationId xmlns:p14="http://schemas.microsoft.com/office/powerpoint/2010/main" val="134695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AA83-BE39-AA65-BDF0-8FE710DED3A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E42D0DE6-9290-C82E-341E-CD018F49B4E0}"/>
              </a:ext>
            </a:extLst>
          </p:cNvPr>
          <p:cNvSpPr/>
          <p:nvPr/>
        </p:nvSpPr>
        <p:spPr>
          <a:xfrm>
            <a:off x="0" y="0"/>
            <a:ext cx="14630400" cy="8229600"/>
          </a:xfrm>
          <a:prstGeom prst="rect">
            <a:avLst/>
          </a:prstGeom>
          <a:solidFill>
            <a:srgbClr val="0C0C0C"/>
          </a:solidFill>
        </p:spPr>
        <p:txBody>
          <a:bodyPr/>
          <a:lstStyle/>
          <a:p>
            <a:endParaRPr lang="en-US"/>
          </a:p>
        </p:txBody>
      </p:sp>
      <p:sp>
        <p:nvSpPr>
          <p:cNvPr id="3" name="Shape 1">
            <a:extLst>
              <a:ext uri="{FF2B5EF4-FFF2-40B4-BE49-F238E27FC236}">
                <a16:creationId xmlns:a16="http://schemas.microsoft.com/office/drawing/2014/main" id="{F78D0ED6-B8D0-1382-3BF6-541CBF5823E8}"/>
              </a:ext>
            </a:extLst>
          </p:cNvPr>
          <p:cNvSpPr/>
          <p:nvPr/>
        </p:nvSpPr>
        <p:spPr>
          <a:xfrm>
            <a:off x="0" y="74428"/>
            <a:ext cx="14630400" cy="8229600"/>
          </a:xfrm>
          <a:prstGeom prst="rect">
            <a:avLst/>
          </a:prstGeom>
          <a:solidFill>
            <a:srgbClr val="272525"/>
          </a:solidFill>
        </p:spPr>
        <p:txBody>
          <a:bodyPr/>
          <a:lstStyle/>
          <a:p>
            <a:endParaRPr lang="en-US"/>
          </a:p>
        </p:txBody>
      </p:sp>
      <p:sp>
        <p:nvSpPr>
          <p:cNvPr id="4" name="Text 2">
            <a:extLst>
              <a:ext uri="{FF2B5EF4-FFF2-40B4-BE49-F238E27FC236}">
                <a16:creationId xmlns:a16="http://schemas.microsoft.com/office/drawing/2014/main" id="{E24D974C-C593-063C-10E3-B93ACADF3F4B}"/>
              </a:ext>
            </a:extLst>
          </p:cNvPr>
          <p:cNvSpPr/>
          <p:nvPr/>
        </p:nvSpPr>
        <p:spPr>
          <a:xfrm>
            <a:off x="3883541" y="3732814"/>
            <a:ext cx="4611872" cy="1668526"/>
          </a:xfrm>
          <a:prstGeom prst="rect">
            <a:avLst/>
          </a:prstGeom>
          <a:noFill/>
        </p:spPr>
        <p:txBody>
          <a:bodyPr wrap="none" rtlCol="0" anchor="t"/>
          <a:lstStyle/>
          <a:p>
            <a:pPr marL="0" indent="0">
              <a:lnSpc>
                <a:spcPts val="3910"/>
              </a:lnSpc>
              <a:buNone/>
            </a:pPr>
            <a:r>
              <a:rPr lang="en-US" sz="7200" b="1" kern="0" spc="-94" dirty="0">
                <a:solidFill>
                  <a:srgbClr val="FFFFFF"/>
                </a:solidFill>
                <a:latin typeface="Inter" pitchFamily="34" charset="0"/>
                <a:ea typeface="Inter" pitchFamily="34" charset="-122"/>
                <a:cs typeface="Inter" pitchFamily="34" charset="-120"/>
              </a:rPr>
              <a:t>CODE DEMO</a:t>
            </a:r>
            <a:endParaRPr lang="en-US" sz="7200" dirty="0"/>
          </a:p>
        </p:txBody>
      </p:sp>
      <p:pic>
        <p:nvPicPr>
          <p:cNvPr id="7" name="Image 0" descr="preencoded.png">
            <a:extLst>
              <a:ext uri="{FF2B5EF4-FFF2-40B4-BE49-F238E27FC236}">
                <a16:creationId xmlns:a16="http://schemas.microsoft.com/office/drawing/2014/main" id="{2EE67E3F-A519-D570-BFE4-C9A922E22C11}"/>
              </a:ext>
            </a:extLst>
          </p:cNvPr>
          <p:cNvPicPr>
            <a:picLocks noChangeAspect="1"/>
          </p:cNvPicPr>
          <p:nvPr/>
        </p:nvPicPr>
        <p:blipFill>
          <a:blip r:embed="rId3"/>
          <a:stretch>
            <a:fillRect/>
          </a:stretch>
        </p:blipFill>
        <p:spPr>
          <a:xfrm>
            <a:off x="10972800" y="0"/>
            <a:ext cx="3657600" cy="8229600"/>
          </a:xfrm>
          <a:prstGeom prst="rect">
            <a:avLst/>
          </a:prstGeom>
        </p:spPr>
      </p:pic>
    </p:spTree>
    <p:extLst>
      <p:ext uri="{BB962C8B-B14F-4D97-AF65-F5344CB8AC3E}">
        <p14:creationId xmlns:p14="http://schemas.microsoft.com/office/powerpoint/2010/main" val="346498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4D1FC-C1F7-6EAE-057A-E6FB49151DAE}"/>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A8611DA3-374D-153A-8239-B277314A338B}"/>
              </a:ext>
            </a:extLst>
          </p:cNvPr>
          <p:cNvSpPr/>
          <p:nvPr/>
        </p:nvSpPr>
        <p:spPr>
          <a:xfrm>
            <a:off x="0" y="0"/>
            <a:ext cx="14630400" cy="8229600"/>
          </a:xfrm>
          <a:prstGeom prst="rect">
            <a:avLst/>
          </a:prstGeom>
          <a:solidFill>
            <a:srgbClr val="0C0C0C"/>
          </a:solidFill>
        </p:spPr>
        <p:txBody>
          <a:bodyPr/>
          <a:lstStyle/>
          <a:p>
            <a:endParaRPr lang="en-US"/>
          </a:p>
        </p:txBody>
      </p:sp>
      <p:sp>
        <p:nvSpPr>
          <p:cNvPr id="3" name="Shape 1">
            <a:extLst>
              <a:ext uri="{FF2B5EF4-FFF2-40B4-BE49-F238E27FC236}">
                <a16:creationId xmlns:a16="http://schemas.microsoft.com/office/drawing/2014/main" id="{1D8A141A-ECF8-95B9-7228-99B5CDB43ADD}"/>
              </a:ext>
            </a:extLst>
          </p:cNvPr>
          <p:cNvSpPr/>
          <p:nvPr/>
        </p:nvSpPr>
        <p:spPr>
          <a:xfrm>
            <a:off x="0" y="74428"/>
            <a:ext cx="14630400" cy="8229600"/>
          </a:xfrm>
          <a:prstGeom prst="rect">
            <a:avLst/>
          </a:prstGeom>
          <a:solidFill>
            <a:srgbClr val="272525"/>
          </a:solidFill>
        </p:spPr>
        <p:txBody>
          <a:bodyPr/>
          <a:lstStyle/>
          <a:p>
            <a:endParaRPr lang="en-US"/>
          </a:p>
        </p:txBody>
      </p:sp>
      <p:sp>
        <p:nvSpPr>
          <p:cNvPr id="4" name="Text 2">
            <a:extLst>
              <a:ext uri="{FF2B5EF4-FFF2-40B4-BE49-F238E27FC236}">
                <a16:creationId xmlns:a16="http://schemas.microsoft.com/office/drawing/2014/main" id="{184FAF45-EE4A-8BE2-61BE-3CDA80DDBC3A}"/>
              </a:ext>
            </a:extLst>
          </p:cNvPr>
          <p:cNvSpPr/>
          <p:nvPr/>
        </p:nvSpPr>
        <p:spPr>
          <a:xfrm>
            <a:off x="3543300" y="436721"/>
            <a:ext cx="3176349" cy="496253"/>
          </a:xfrm>
          <a:prstGeom prst="rect">
            <a:avLst/>
          </a:prstGeom>
          <a:noFill/>
        </p:spPr>
        <p:txBody>
          <a:bodyPr wrap="none" rtlCol="0" anchor="t"/>
          <a:lstStyle/>
          <a:p>
            <a:pPr marL="0" indent="0">
              <a:lnSpc>
                <a:spcPts val="3910"/>
              </a:lnSpc>
              <a:buNone/>
            </a:pPr>
            <a:r>
              <a:rPr lang="en-US" sz="3125" b="1" kern="0" spc="-94" dirty="0">
                <a:solidFill>
                  <a:srgbClr val="FFFFFF"/>
                </a:solidFill>
                <a:latin typeface="Inter" pitchFamily="34" charset="0"/>
                <a:ea typeface="Inter" pitchFamily="34" charset="-122"/>
              </a:rPr>
              <a:t>Proposed Solution For Further Development</a:t>
            </a:r>
            <a:endParaRPr lang="en-US" sz="3125" dirty="0"/>
          </a:p>
        </p:txBody>
      </p:sp>
      <p:pic>
        <p:nvPicPr>
          <p:cNvPr id="7" name="Image 0" descr="preencoded.png">
            <a:extLst>
              <a:ext uri="{FF2B5EF4-FFF2-40B4-BE49-F238E27FC236}">
                <a16:creationId xmlns:a16="http://schemas.microsoft.com/office/drawing/2014/main" id="{87376E14-30C4-1BA1-A7FE-2BB6E08C433F}"/>
              </a:ext>
            </a:extLst>
          </p:cNvPr>
          <p:cNvPicPr>
            <a:picLocks noChangeAspect="1"/>
          </p:cNvPicPr>
          <p:nvPr/>
        </p:nvPicPr>
        <p:blipFill>
          <a:blip r:embed="rId3"/>
          <a:stretch>
            <a:fillRect/>
          </a:stretch>
        </p:blipFill>
        <p:spPr>
          <a:xfrm>
            <a:off x="10972800" y="0"/>
            <a:ext cx="3657600" cy="8229600"/>
          </a:xfrm>
          <a:prstGeom prst="rect">
            <a:avLst/>
          </a:prstGeom>
        </p:spPr>
      </p:pic>
      <p:pic>
        <p:nvPicPr>
          <p:cNvPr id="8" name="Picture 7">
            <a:extLst>
              <a:ext uri="{FF2B5EF4-FFF2-40B4-BE49-F238E27FC236}">
                <a16:creationId xmlns:a16="http://schemas.microsoft.com/office/drawing/2014/main" id="{5B48A610-9175-A758-13E7-74F01F59656C}"/>
              </a:ext>
            </a:extLst>
          </p:cNvPr>
          <p:cNvPicPr>
            <a:picLocks noChangeAspect="1"/>
          </p:cNvPicPr>
          <p:nvPr/>
        </p:nvPicPr>
        <p:blipFill>
          <a:blip r:embed="rId4"/>
          <a:stretch>
            <a:fillRect/>
          </a:stretch>
        </p:blipFill>
        <p:spPr>
          <a:xfrm>
            <a:off x="382773" y="2880868"/>
            <a:ext cx="9755372" cy="2881586"/>
          </a:xfrm>
          <a:prstGeom prst="rect">
            <a:avLst/>
          </a:prstGeom>
        </p:spPr>
      </p:pic>
    </p:spTree>
    <p:extLst>
      <p:ext uri="{BB962C8B-B14F-4D97-AF65-F5344CB8AC3E}">
        <p14:creationId xmlns:p14="http://schemas.microsoft.com/office/powerpoint/2010/main" val="2528321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160</Words>
  <Application>Microsoft Macintosh PowerPoint</Application>
  <PresentationFormat>Custom</PresentationFormat>
  <Paragraphs>48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Office User</cp:lastModifiedBy>
  <cp:revision>11</cp:revision>
  <dcterms:created xsi:type="dcterms:W3CDTF">2024-02-14T12:36:54Z</dcterms:created>
  <dcterms:modified xsi:type="dcterms:W3CDTF">2024-04-02T17:52:20Z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1033-5.3.0.7932</vt:lpwstr>
  </property>
</Properties>
</file>