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3"/>
  </p:notesMasterIdLst>
  <p:sldIdLst>
    <p:sldId id="277" r:id="rId5"/>
    <p:sldId id="278" r:id="rId6"/>
    <p:sldId id="328" r:id="rId7"/>
    <p:sldId id="333" r:id="rId8"/>
    <p:sldId id="336" r:id="rId9"/>
    <p:sldId id="334" r:id="rId10"/>
    <p:sldId id="339" r:id="rId11"/>
    <p:sldId id="343" r:id="rId12"/>
    <p:sldId id="335" r:id="rId13"/>
    <p:sldId id="337" r:id="rId14"/>
    <p:sldId id="338" r:id="rId15"/>
    <p:sldId id="344" r:id="rId16"/>
    <p:sldId id="345" r:id="rId17"/>
    <p:sldId id="346" r:id="rId18"/>
    <p:sldId id="347" r:id="rId19"/>
    <p:sldId id="348" r:id="rId20"/>
    <p:sldId id="349" r:id="rId21"/>
    <p:sldId id="350" r:id="rId22"/>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69" autoAdjust="0"/>
  </p:normalViewPr>
  <p:slideViewPr>
    <p:cSldViewPr>
      <p:cViewPr varScale="1">
        <p:scale>
          <a:sx n="91" d="100"/>
          <a:sy n="91" d="100"/>
        </p:scale>
        <p:origin x="341" y="192"/>
      </p:cViewPr>
      <p:guideLst>
        <p:guide orient="horz" pos="2160"/>
        <p:guide pos="3840"/>
      </p:guideLst>
    </p:cSldViewPr>
  </p:slideViewPr>
  <p:outlineViewPr>
    <p:cViewPr>
      <p:scale>
        <a:sx n="33" d="100"/>
        <a:sy n="33" d="100"/>
      </p:scale>
      <p:origin x="0" y="51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8F4AE9-A696-4AFA-8F35-371EB1C85EDA}" type="datetimeFigureOut">
              <a:rPr lang="en-US" smtClean="0"/>
              <a:pPr/>
              <a:t>1/11/2025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CD5FF-B98B-4FEF-8331-E4D78C517A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round/>
            <a:headEnd/>
            <a:tailEnd/>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0B3B6ED-8828-40B7-9990-CA563FED33CD}" type="slidenum">
              <a:rPr lang="en-US" b="1" smtClean="0">
                <a:solidFill>
                  <a:srgbClr val="000000"/>
                </a:solidFill>
                <a:ea typeface="Droid Sans Fallback"/>
                <a:cs typeface="DejaVu Sans"/>
              </a:rPr>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b="1">
              <a:solidFill>
                <a:srgbClr val="000000"/>
              </a:solidFill>
              <a:ea typeface="Droid Sans Fallback"/>
              <a:cs typeface="DejaVu Sans"/>
            </a:endParaRPr>
          </a:p>
        </p:txBody>
      </p:sp>
      <p:sp>
        <p:nvSpPr>
          <p:cNvPr id="32771"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D8D9069-0349-40FC-B0B6-75CD0E9936C3}" type="slidenum">
              <a:rPr lang="en-US" sz="1200" baseline="-18000">
                <a:solidFill>
                  <a:srgbClr val="000000"/>
                </a:solidFill>
                <a:latin typeface="Times New Roman" pitchFamily="18" charset="0"/>
                <a:ea typeface="Droid Sans Fallback"/>
                <a:cs typeface="Droid Sans Fallback"/>
              </a:rPr>
              <a:pPr algn="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a:t>
            </a:fld>
            <a:endParaRPr lang="en-US" sz="1200" baseline="-18000">
              <a:solidFill>
                <a:srgbClr val="000000"/>
              </a:solidFill>
              <a:latin typeface="Times New Roman" pitchFamily="18" charset="0"/>
              <a:ea typeface="Droid Sans Fallback"/>
              <a:cs typeface="Droid Sans Fallback"/>
            </a:endParaRPr>
          </a:p>
        </p:txBody>
      </p:sp>
      <p:sp>
        <p:nvSpPr>
          <p:cNvPr id="32772" name="Rectangle 2"/>
          <p:cNvSpPr>
            <a:spLocks noGrp="1" noRot="1" noChangeAspect="1" noChangeArrowheads="1" noTextEdit="1"/>
          </p:cNvSpPr>
          <p:nvPr>
            <p:ph type="sldImg"/>
          </p:nvPr>
        </p:nvSpPr>
        <p:spPr>
          <a:xfrm>
            <a:off x="382588" y="685800"/>
            <a:ext cx="6092825" cy="3429000"/>
          </a:xfrm>
          <a:solidFill>
            <a:srgbClr val="FFFFFF"/>
          </a:solidFill>
          <a:ln/>
        </p:spPr>
      </p:sp>
      <p:sp>
        <p:nvSpPr>
          <p:cNvPr id="32773" name="Text Box 3"/>
          <p:cNvSpPr txBox="1">
            <a:spLocks noChangeArrowheads="1"/>
          </p:cNvSpPr>
          <p:nvPr/>
        </p:nvSpPr>
        <p:spPr bwMode="auto">
          <a:xfrm>
            <a:off x="685800" y="4343400"/>
            <a:ext cx="5486400" cy="4114800"/>
          </a:xfrm>
          <a:prstGeom prst="rect">
            <a:avLst/>
          </a:prstGeom>
          <a:noFill/>
          <a:ln w="9525">
            <a:noFill/>
            <a:round/>
            <a:headEnd/>
            <a:tailEnd/>
          </a:ln>
        </p:spPr>
        <p:txBody>
          <a:bodyPr wrap="none" anchor="ctr"/>
          <a:lstStyle/>
          <a:p>
            <a:endParaRPr lang="en-US" baseline="-18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2CD5FF-B98B-4FEF-8331-E4D78C517A3A}" type="slidenum">
              <a:rPr lang="en-US" smtClean="0"/>
              <a:pPr/>
              <a:t>5</a:t>
            </a:fld>
            <a:endParaRPr lang="en-US"/>
          </a:p>
        </p:txBody>
      </p:sp>
    </p:spTree>
    <p:extLst>
      <p:ext uri="{BB962C8B-B14F-4D97-AF65-F5344CB8AC3E}">
        <p14:creationId xmlns:p14="http://schemas.microsoft.com/office/powerpoint/2010/main" val="1333767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1" y="6053328"/>
            <a:ext cx="299884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127" y="6044184"/>
            <a:ext cx="9045286"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190" y="4038600"/>
            <a:ext cx="8634876"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190" y="6050037"/>
            <a:ext cx="8939636"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587" y="6068699"/>
            <a:ext cx="2742843" cy="685800"/>
          </a:xfrm>
        </p:spPr>
        <p:txBody>
          <a:bodyPr>
            <a:noAutofit/>
          </a:bodyPr>
          <a:lstStyle>
            <a:lvl1pPr algn="ctr">
              <a:defRPr sz="2000">
                <a:solidFill>
                  <a:srgbClr val="FFFFFF"/>
                </a:solidFill>
              </a:defRPr>
            </a:lvl1pPr>
          </a:lstStyle>
          <a:p>
            <a:fld id="{7D5E575F-F345-4A3F-974A-241716AD3462}" type="datetime1">
              <a:rPr lang="en-US" smtClean="0"/>
              <a:pPr/>
              <a:t>1/11/2025</a:t>
            </a:fld>
            <a:endParaRPr lang="en-US"/>
          </a:p>
        </p:txBody>
      </p:sp>
      <p:sp>
        <p:nvSpPr>
          <p:cNvPr id="17" name="Footer Placeholder 16"/>
          <p:cNvSpPr>
            <a:spLocks noGrp="1"/>
          </p:cNvSpPr>
          <p:nvPr>
            <p:ph type="ftr" sz="quarter" idx="11"/>
          </p:nvPr>
        </p:nvSpPr>
        <p:spPr>
          <a:xfrm>
            <a:off x="2780162" y="236539"/>
            <a:ext cx="7822182"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6611" y="228600"/>
            <a:ext cx="1117455"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F92C539-0BC8-4B5B-A2C7-813FBCF0E73B}" type="datetime1">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6463" y="609601"/>
            <a:ext cx="2742843"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520" y="609600"/>
            <a:ext cx="7415835"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6463" y="6248403"/>
            <a:ext cx="2946016" cy="365125"/>
          </a:xfrm>
        </p:spPr>
        <p:txBody>
          <a:bodyPr/>
          <a:lstStyle/>
          <a:p>
            <a:fld id="{A2D2EAB8-E7FB-46AD-8DF1-AA781B55FFC3}" type="datetime1">
              <a:rPr lang="en-US" smtClean="0"/>
              <a:pPr/>
              <a:t>1/11/2025</a:t>
            </a:fld>
            <a:endParaRPr lang="en-US"/>
          </a:p>
        </p:txBody>
      </p:sp>
      <p:sp>
        <p:nvSpPr>
          <p:cNvPr id="5" name="Footer Placeholder 4"/>
          <p:cNvSpPr>
            <a:spLocks noGrp="1"/>
          </p:cNvSpPr>
          <p:nvPr>
            <p:ph type="ftr" sz="quarter" idx="11"/>
          </p:nvPr>
        </p:nvSpPr>
        <p:spPr>
          <a:xfrm>
            <a:off x="609523" y="6248208"/>
            <a:ext cx="7430343" cy="365125"/>
          </a:xfrm>
        </p:spPr>
        <p:txBody>
          <a:bodyPr/>
          <a:lstStyle/>
          <a:p>
            <a:endParaRPr lang="en-US"/>
          </a:p>
        </p:txBody>
      </p:sp>
      <p:sp>
        <p:nvSpPr>
          <p:cNvPr id="7" name="Rectangle 6"/>
          <p:cNvSpPr/>
          <p:nvPr/>
        </p:nvSpPr>
        <p:spPr bwMode="white">
          <a:xfrm>
            <a:off x="8127366" y="0"/>
            <a:ext cx="426664"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8318" y="609600"/>
            <a:ext cx="30476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8318" y="0"/>
            <a:ext cx="30476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3998" y="103737"/>
            <a:ext cx="533400" cy="325926"/>
          </a:xfrm>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758" y="228600"/>
            <a:ext cx="10869785"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5AAEC8F-FD0B-44B2-8E21-03B55A361622}" type="datetime1">
              <a:rPr lang="en-US" smtClean="0"/>
              <a:pPr/>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758" y="1600200"/>
            <a:ext cx="10869785"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562" y="2743200"/>
            <a:ext cx="9496248"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0413"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6975"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562" y="1600200"/>
            <a:ext cx="10361851"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562" y="1600200"/>
            <a:ext cx="10158678"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F9AAF763-8DBE-4D0C-96C8-9BF02BB60660}" type="datetime1">
              <a:rPr lang="en-US" smtClean="0"/>
              <a:pPr/>
              <a:t>1/11/2025</a:t>
            </a:fld>
            <a:endParaRPr lang="en-US"/>
          </a:p>
        </p:txBody>
      </p:sp>
      <p:sp>
        <p:nvSpPr>
          <p:cNvPr id="13" name="Slide Number Placeholder 12"/>
          <p:cNvSpPr>
            <a:spLocks noGrp="1"/>
          </p:cNvSpPr>
          <p:nvPr>
            <p:ph type="sldNum" sz="quarter" idx="11"/>
          </p:nvPr>
        </p:nvSpPr>
        <p:spPr>
          <a:xfrm>
            <a:off x="0" y="1752600"/>
            <a:ext cx="1726975"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694"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027" y="1589567"/>
            <a:ext cx="518092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00DB0CB7-26D0-4E1F-A6D0-373EF20FDFE2}" type="datetime1">
              <a:rPr lang="en-US" smtClean="0"/>
              <a:pPr/>
              <a:t>1/11/2025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107" y="273050"/>
            <a:ext cx="10869785"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694"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399967" y="2438400"/>
            <a:ext cx="5180926"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625C03B9-5C14-41D2-9DF4-4F69EDB93F4A}" type="datetime1">
              <a:rPr lang="en-US" smtClean="0"/>
              <a:pPr/>
              <a:t>1/11/2025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694" y="1752600"/>
            <a:ext cx="5180926"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399967" y="1752600"/>
            <a:ext cx="5180926"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60EB944-5A24-4804-85B5-D8D8E70494CB}" type="datetime1">
              <a:rPr lang="en-US" smtClean="0"/>
              <a:pPr/>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8F5B5-CA4D-4AA8-9496-F32EAA9EC68A}" type="datetime1">
              <a:rPr lang="en-US" smtClean="0"/>
              <a:pPr/>
              <a:t>1/11/2025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107"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694" y="273050"/>
            <a:ext cx="10768198"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396411E-8F20-4E7C-A72C-C73AEDD7C273}" type="datetime1">
              <a:rPr lang="en-US" smtClean="0"/>
              <a:pPr/>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694" y="1752600"/>
            <a:ext cx="2133322"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190" y="1752600"/>
            <a:ext cx="8533289"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322" y="5486400"/>
            <a:ext cx="975233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0" y="4572000"/>
            <a:ext cx="12190413"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0" y="4663440"/>
            <a:ext cx="1950466"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180" y="4654296"/>
            <a:ext cx="10130233"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322" y="4648200"/>
            <a:ext cx="975233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148" y="0"/>
            <a:ext cx="13409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0116" y="6248401"/>
            <a:ext cx="3555537" cy="365125"/>
          </a:xfrm>
        </p:spPr>
        <p:txBody>
          <a:bodyPr rtlCol="0"/>
          <a:lstStyle/>
          <a:p>
            <a:fld id="{574F8C34-6E34-49A8-A798-C387BA0CE972}" type="datetime1">
              <a:rPr lang="en-US" smtClean="0"/>
              <a:pPr/>
              <a:t>1/11/2025</a:t>
            </a:fld>
            <a:endParaRPr lang="en-US"/>
          </a:p>
        </p:txBody>
      </p:sp>
      <p:sp>
        <p:nvSpPr>
          <p:cNvPr id="13" name="Slide Number Placeholder 12"/>
          <p:cNvSpPr>
            <a:spLocks noGrp="1"/>
          </p:cNvSpPr>
          <p:nvPr>
            <p:ph type="sldNum" sz="quarter" idx="11"/>
          </p:nvPr>
        </p:nvSpPr>
        <p:spPr>
          <a:xfrm>
            <a:off x="0" y="4667249"/>
            <a:ext cx="1930149"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322" y="6248207"/>
            <a:ext cx="6095207" cy="365125"/>
          </a:xfrm>
        </p:spPr>
        <p:txBody>
          <a:bodyPr rtlCol="0"/>
          <a:lstStyle/>
          <a:p>
            <a:endParaRPr lang="en-US"/>
          </a:p>
        </p:txBody>
      </p:sp>
      <p:sp>
        <p:nvSpPr>
          <p:cNvPr id="3" name="Picture Placeholder 2"/>
          <p:cNvSpPr>
            <a:spLocks noGrp="1"/>
          </p:cNvSpPr>
          <p:nvPr>
            <p:ph type="pic" idx="1"/>
          </p:nvPr>
        </p:nvSpPr>
        <p:spPr>
          <a:xfrm>
            <a:off x="2080497" y="0"/>
            <a:ext cx="10109916"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694" y="228600"/>
            <a:ext cx="10869785"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758" y="1600200"/>
            <a:ext cx="10869785"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6942" y="6248401"/>
            <a:ext cx="3555537" cy="365125"/>
          </a:xfrm>
          <a:prstGeom prst="rect">
            <a:avLst/>
          </a:prstGeom>
        </p:spPr>
        <p:txBody>
          <a:bodyPr vert="horz" anchor="ctr" anchorCtr="0"/>
          <a:lstStyle>
            <a:lvl1pPr algn="l" eaLnBrk="1" latinLnBrk="0" hangingPunct="1">
              <a:defRPr kumimoji="0" sz="1400">
                <a:solidFill>
                  <a:schemeClr val="tx2"/>
                </a:solidFill>
              </a:defRPr>
            </a:lvl1pPr>
          </a:lstStyle>
          <a:p>
            <a:fld id="{079B43AF-0321-4C12-84A6-28676C718E95}" type="datetime1">
              <a:rPr lang="en-US" smtClean="0"/>
              <a:pPr/>
              <a:t>1/11/2025</a:t>
            </a:fld>
            <a:endParaRPr lang="en-US"/>
          </a:p>
        </p:txBody>
      </p:sp>
      <p:sp>
        <p:nvSpPr>
          <p:cNvPr id="3" name="Footer Placeholder 2"/>
          <p:cNvSpPr>
            <a:spLocks noGrp="1"/>
          </p:cNvSpPr>
          <p:nvPr>
            <p:ph type="ftr" sz="quarter" idx="3"/>
          </p:nvPr>
        </p:nvSpPr>
        <p:spPr>
          <a:xfrm>
            <a:off x="812695" y="6248207"/>
            <a:ext cx="7227170"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0413"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107"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298" y="1280160"/>
            <a:ext cx="11403115"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107"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www.linkedin.com/learning/paths/become-a-full-stack-web-developer"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ChangeArrowheads="1"/>
          </p:cNvSpPr>
          <p:nvPr/>
        </p:nvSpPr>
        <p:spPr bwMode="auto">
          <a:xfrm>
            <a:off x="476188" y="2362200"/>
            <a:ext cx="11072958" cy="4154087"/>
          </a:xfrm>
          <a:prstGeom prst="rect">
            <a:avLst/>
          </a:prstGeom>
          <a:noFill/>
          <a:ln w="9525">
            <a:noFill/>
            <a:round/>
            <a:headEnd/>
            <a:tailEnd/>
          </a:ln>
        </p:spPr>
        <p:txBody>
          <a:bodyPr wrap="square" lIns="90000" tIns="46800" rIns="90000" bIns="46800">
            <a:spAutoFit/>
          </a:bodyPr>
          <a:lstStyle/>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1" dirty="0">
                <a:latin typeface="Times New Roman" panose="02020603050405020304" pitchFamily="18" charset="0"/>
                <a:cs typeface="Times New Roman" panose="02020603050405020304" pitchFamily="18" charset="0"/>
              </a:rPr>
              <a:t>Presented By:</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b="1" i="0" dirty="0">
                <a:solidFill>
                  <a:srgbClr val="363636"/>
                </a:solidFill>
                <a:effectLst/>
                <a:latin typeface="Times New Roman" panose="02020603050405020304" pitchFamily="18" charset="0"/>
                <a:cs typeface="Times New Roman" panose="02020603050405020304" pitchFamily="18" charset="0"/>
              </a:rPr>
              <a:t>TANISHQ CHAUHAN</a:t>
            </a:r>
            <a:r>
              <a:rPr lang="en-US" b="1" i="0" dirty="0">
                <a:solidFill>
                  <a:srgbClr val="363636"/>
                </a:solidFill>
                <a:effectLst/>
                <a:latin typeface="Times New Roman" panose="02020603050405020304" pitchFamily="18" charset="0"/>
                <a:cs typeface="Times New Roman" panose="02020603050405020304" pitchFamily="18" charset="0"/>
              </a:rPr>
              <a:t> </a:t>
            </a:r>
            <a:r>
              <a:rPr lang="en-IN" b="1" i="0" dirty="0">
                <a:solidFill>
                  <a:srgbClr val="363636"/>
                </a:solidFill>
                <a:effectLst/>
                <a:latin typeface="Times New Roman" panose="02020603050405020304" pitchFamily="18" charset="0"/>
                <a:cs typeface="Times New Roman" panose="02020603050405020304" pitchFamily="18" charset="0"/>
              </a:rPr>
              <a:t>(2100681520050)</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b="1" dirty="0">
                <a:solidFill>
                  <a:srgbClr val="363636"/>
                </a:solidFill>
                <a:latin typeface="Times New Roman" panose="02020603050405020304" pitchFamily="18" charset="0"/>
                <a:cs typeface="Times New Roman" panose="02020603050405020304" pitchFamily="18" charset="0"/>
              </a:rPr>
              <a:t>ARYAN RASTOGI</a:t>
            </a:r>
            <a:r>
              <a:rPr lang="en-US" b="1" dirty="0">
                <a:solidFill>
                  <a:srgbClr val="363636"/>
                </a:solidFill>
                <a:latin typeface="Times New Roman" panose="02020603050405020304" pitchFamily="18" charset="0"/>
                <a:cs typeface="Times New Roman" panose="02020603050405020304" pitchFamily="18" charset="0"/>
              </a:rPr>
              <a:t> </a:t>
            </a:r>
            <a:r>
              <a:rPr lang="en-IN" b="1" dirty="0">
                <a:solidFill>
                  <a:srgbClr val="363636"/>
                </a:solidFill>
                <a:latin typeface="Times New Roman" panose="02020603050405020304" pitchFamily="18" charset="0"/>
                <a:cs typeface="Times New Roman" panose="02020603050405020304" pitchFamily="18" charset="0"/>
              </a:rPr>
              <a:t>(2100681520012)</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b="1" dirty="0">
                <a:solidFill>
                  <a:srgbClr val="363636"/>
                </a:solidFill>
                <a:latin typeface="Times New Roman" panose="02020603050405020304" pitchFamily="18" charset="0"/>
                <a:cs typeface="Times New Roman" panose="02020603050405020304" pitchFamily="18" charset="0"/>
              </a:rPr>
              <a:t>AKSHAT BALIYAN</a:t>
            </a:r>
            <a:r>
              <a:rPr lang="en-US" b="1" dirty="0">
                <a:solidFill>
                  <a:srgbClr val="363636"/>
                </a:solidFill>
                <a:latin typeface="Times New Roman" panose="02020603050405020304" pitchFamily="18" charset="0"/>
                <a:cs typeface="Times New Roman" panose="02020603050405020304" pitchFamily="18" charset="0"/>
              </a:rPr>
              <a:t> </a:t>
            </a:r>
            <a:r>
              <a:rPr lang="en-IN" b="1" dirty="0">
                <a:solidFill>
                  <a:srgbClr val="363636"/>
                </a:solidFill>
                <a:latin typeface="Times New Roman" panose="02020603050405020304" pitchFamily="18" charset="0"/>
                <a:cs typeface="Times New Roman" panose="02020603050405020304" pitchFamily="18" charset="0"/>
              </a:rPr>
              <a:t>(2100681520005)</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b="1" dirty="0">
                <a:solidFill>
                  <a:srgbClr val="363636"/>
                </a:solidFill>
                <a:latin typeface="Times New Roman" panose="02020603050405020304" pitchFamily="18" charset="0"/>
                <a:cs typeface="Times New Roman" panose="02020603050405020304" pitchFamily="18" charset="0"/>
              </a:rPr>
              <a:t>DIGVIJAY SINGH</a:t>
            </a:r>
            <a:r>
              <a:rPr lang="en-US" b="1" dirty="0">
                <a:solidFill>
                  <a:srgbClr val="363636"/>
                </a:solidFill>
                <a:latin typeface="Times New Roman" panose="02020603050405020304" pitchFamily="18" charset="0"/>
                <a:cs typeface="Times New Roman" panose="02020603050405020304" pitchFamily="18" charset="0"/>
              </a:rPr>
              <a:t> </a:t>
            </a:r>
            <a:r>
              <a:rPr lang="en-IN" b="1" dirty="0">
                <a:solidFill>
                  <a:srgbClr val="363636"/>
                </a:solidFill>
                <a:latin typeface="Times New Roman" panose="02020603050405020304" pitchFamily="18" charset="0"/>
                <a:cs typeface="Times New Roman" panose="02020603050405020304" pitchFamily="18" charset="0"/>
              </a:rPr>
              <a:t>(2100681520018)</a:t>
            </a: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b="1" i="0" dirty="0">
              <a:solidFill>
                <a:srgbClr val="363636"/>
              </a:solidFill>
              <a:effectLst/>
              <a:latin typeface="Times New Roman" panose="02020603050405020304" pitchFamily="18" charset="0"/>
              <a:cs typeface="Times New Roman" panose="02020603050405020304" pitchFamily="18" charset="0"/>
            </a:endParaRP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b="1" dirty="0">
              <a:latin typeface="Times New Roman" panose="02020603050405020304" pitchFamily="18" charset="0"/>
              <a:cs typeface="Times New Roman" panose="02020603050405020304" pitchFamily="18" charset="0"/>
            </a:endParaRPr>
          </a:p>
          <a:p>
            <a:pPr algn="ctr">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Under the Guidance of:</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latin typeface="Times New Roman" panose="02020603050405020304" pitchFamily="18" charset="0"/>
                <a:cs typeface="Times New Roman" panose="02020603050405020304" pitchFamily="18" charset="0"/>
              </a:rPr>
              <a:t>AJAY SHAH SIR</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Department of Computer Science &amp; Engineering </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(ARTIFICIAL INTELLGENCE)</a:t>
            </a:r>
          </a:p>
          <a:p>
            <a:pPr algn="ctr">
              <a:lnSpc>
                <a:spcPct val="90000"/>
              </a:lnSpc>
              <a:spcBef>
                <a:spcPct val="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latin typeface="Times New Roman" pitchFamily="18" charset="0"/>
                <a:cs typeface="Times New Roman" pitchFamily="18" charset="0"/>
              </a:rPr>
              <a:t>Meerut Institute of Engineering &amp; Technology, Meerut (U.P.)</a:t>
            </a:r>
          </a:p>
        </p:txBody>
      </p:sp>
      <p:sp>
        <p:nvSpPr>
          <p:cNvPr id="3075" name="Text Box 2"/>
          <p:cNvSpPr txBox="1">
            <a:spLocks noChangeArrowheads="1"/>
          </p:cNvSpPr>
          <p:nvPr/>
        </p:nvSpPr>
        <p:spPr bwMode="auto">
          <a:xfrm>
            <a:off x="486491" y="152400"/>
            <a:ext cx="11353800" cy="1038362"/>
          </a:xfrm>
          <a:prstGeom prst="rect">
            <a:avLst/>
          </a:prstGeom>
          <a:noFill/>
          <a:ln w="9525">
            <a:noFill/>
            <a:round/>
            <a:headEnd/>
            <a:tailEnd/>
          </a:ln>
        </p:spPr>
        <p:txBody>
          <a:bodyPr wrap="square" lIns="90000" tIns="46800" rIns="90000" bIns="4680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000" baseline="-18000" dirty="0">
              <a:solidFill>
                <a:srgbClr val="000000"/>
              </a:solidFill>
              <a:latin typeface="Times New Roman" pitchFamily="18" charset="0"/>
              <a:ea typeface="Droid Sans Fallback"/>
              <a:cs typeface="Times New Roman" pitchFamily="18" charset="0"/>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800" b="1"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rPr>
              <a:t>GOODIE FOODIE</a:t>
            </a:r>
          </a:p>
        </p:txBody>
      </p:sp>
      <p:sp>
        <p:nvSpPr>
          <p:cNvPr id="3077" name="AutoShape 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8" name="AutoShape 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79" name="AutoShape 10"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0" name="AutoShape 12"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1" name="AutoShape 14"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2" name="AutoShape 16"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sp>
        <p:nvSpPr>
          <p:cNvPr id="3083" name="AutoShape 18" descr="Meerut Institute of Engineering &amp; Technology - MIET - Home | Facebook"/>
          <p:cNvSpPr>
            <a:spLocks noChangeAspect="1" noChangeArrowheads="1"/>
          </p:cNvSpPr>
          <p:nvPr/>
        </p:nvSpPr>
        <p:spPr bwMode="auto">
          <a:xfrm>
            <a:off x="273015" y="-242888"/>
            <a:ext cx="406347" cy="304801"/>
          </a:xfrm>
          <a:prstGeom prst="rect">
            <a:avLst/>
          </a:prstGeom>
          <a:noFill/>
          <a:ln w="9525">
            <a:noFill/>
            <a:miter lim="800000"/>
            <a:headEnd/>
            <a:tailEnd/>
          </a:ln>
        </p:spPr>
        <p:txBody>
          <a:bodyPr/>
          <a:lstStyle/>
          <a:p>
            <a:endParaRPr lang="en-US"/>
          </a:p>
        </p:txBody>
      </p:sp>
      <p:pic>
        <p:nvPicPr>
          <p:cNvPr id="14" name="Picture 19">
            <a:extLst>
              <a:ext uri="{FF2B5EF4-FFF2-40B4-BE49-F238E27FC236}">
                <a16:creationId xmlns:a16="http://schemas.microsoft.com/office/drawing/2014/main" id="{2FF59BC7-951A-5B9F-7A73-AF81FFBDC52A}"/>
              </a:ext>
            </a:extLst>
          </p:cNvPr>
          <p:cNvPicPr>
            <a:picLocks noChangeAspect="1" noChangeArrowheads="1"/>
          </p:cNvPicPr>
          <p:nvPr/>
        </p:nvPicPr>
        <p:blipFill>
          <a:blip r:embed="rId3" cstate="print"/>
          <a:srcRect/>
          <a:stretch>
            <a:fillRect/>
          </a:stretch>
        </p:blipFill>
        <p:spPr bwMode="auto">
          <a:xfrm>
            <a:off x="4876006" y="1066801"/>
            <a:ext cx="2170122" cy="13716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Hardware/Software to be used</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buFont typeface="Wingdings" panose="05000000000000000000" pitchFamily="2" charset="2"/>
              <a:buChar char="v"/>
            </a:pPr>
            <a:r>
              <a:rPr lang="en-US" sz="3200" b="1" dirty="0">
                <a:latin typeface="Times New Roman" panose="02020603050405020304" pitchFamily="18" charset="0"/>
                <a:cs typeface="Times New Roman" panose="02020603050405020304" pitchFamily="18" charset="0"/>
              </a:rPr>
              <a:t>HARDWARE REQUIREMENTS:</a:t>
            </a:r>
          </a:p>
          <a:p>
            <a:pPr marL="0" indent="0" algn="just">
              <a:buNone/>
            </a:pPr>
            <a:r>
              <a:rPr lang="en-US" sz="3200" dirty="0">
                <a:latin typeface="Times New Roman" panose="02020603050405020304" pitchFamily="18" charset="0"/>
                <a:cs typeface="Times New Roman" panose="02020603050405020304" pitchFamily="18" charset="0"/>
              </a:rPr>
              <a:t>   Processor- 12 gen intel i5 </a:t>
            </a:r>
          </a:p>
          <a:p>
            <a:pPr marL="0" indent="0" algn="just">
              <a:buNone/>
            </a:pPr>
            <a:r>
              <a:rPr lang="en-US" sz="3200" dirty="0">
                <a:latin typeface="Times New Roman" panose="02020603050405020304" pitchFamily="18" charset="0"/>
                <a:cs typeface="Times New Roman" panose="02020603050405020304" pitchFamily="18" charset="0"/>
              </a:rPr>
              <a:t>   RAM- 16GB</a:t>
            </a:r>
          </a:p>
          <a:p>
            <a:pPr marL="0" indent="0" algn="just">
              <a:buNone/>
            </a:pPr>
            <a:r>
              <a:rPr lang="en-US" sz="3200" dirty="0">
                <a:latin typeface="Times New Roman" panose="02020603050405020304" pitchFamily="18" charset="0"/>
                <a:cs typeface="Times New Roman" panose="02020603050405020304" pitchFamily="18" charset="0"/>
              </a:rPr>
              <a:t>  GRAPIC CARD- 3060 TI 12GB V RAM </a:t>
            </a:r>
          </a:p>
          <a:p>
            <a:pPr marL="0" indent="0" algn="just">
              <a:buNone/>
            </a:pP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SOFTWARE REQUIREMENTS: </a:t>
            </a:r>
          </a:p>
          <a:p>
            <a:pPr marL="0" indent="0" algn="just">
              <a:buNone/>
            </a:pPr>
            <a:r>
              <a:rPr lang="en-US" sz="3200" dirty="0">
                <a:latin typeface="Times New Roman" panose="02020603050405020304" pitchFamily="18" charset="0"/>
                <a:cs typeface="Times New Roman" panose="02020603050405020304" pitchFamily="18" charset="0"/>
              </a:rPr>
              <a:t>   • Windows 11</a:t>
            </a:r>
          </a:p>
          <a:p>
            <a:pPr marL="0" indent="0" algn="just">
              <a:buNone/>
            </a:pPr>
            <a:r>
              <a:rPr lang="en-US" sz="3200" dirty="0">
                <a:latin typeface="Times New Roman" panose="02020603050405020304" pitchFamily="18" charset="0"/>
                <a:cs typeface="Times New Roman" panose="02020603050405020304" pitchFamily="18" charset="0"/>
              </a:rPr>
              <a:t>   • HTML, CSS,JAVA SCRIPT</a:t>
            </a:r>
          </a:p>
          <a:p>
            <a:pPr marL="0" indent="0" algn="just">
              <a:buNone/>
            </a:pPr>
            <a:r>
              <a:rPr lang="en-US" sz="3200" dirty="0">
                <a:latin typeface="Times New Roman" panose="02020603050405020304" pitchFamily="18" charset="0"/>
                <a:cs typeface="Times New Roman" panose="02020603050405020304" pitchFamily="18" charset="0"/>
              </a:rPr>
              <a:t>   • VISUAL STUDIO CODE</a:t>
            </a:r>
            <a:r>
              <a:rPr lang="en-IN" sz="3200" dirty="0">
                <a:latin typeface="Times New Roman" panose="02020603050405020304" pitchFamily="18" charset="0"/>
                <a:cs typeface="Times New Roman" panose="02020603050405020304" pitchFamily="18" charset="0"/>
              </a:rPr>
              <a:t>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713689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References</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a:xfrm>
            <a:off x="799704" y="1524000"/>
            <a:ext cx="11201400" cy="5105400"/>
          </a:xfrm>
        </p:spPr>
        <p:txBody>
          <a:bodyPr>
            <a:noAutofit/>
          </a:bodyPr>
          <a:lstStyle/>
          <a:p>
            <a:r>
              <a:rPr lang="en-US" sz="3000" dirty="0">
                <a:latin typeface="Times New Roman" panose="02020603050405020304" pitchFamily="18" charset="0"/>
                <a:cs typeface="Times New Roman" panose="02020603050405020304" pitchFamily="18" charset="0"/>
                <a:hlinkClick r:id="rId2"/>
              </a:rPr>
              <a:t>https://www.linkedin.com/learning/paths/become-a-full-stack-web-developer</a:t>
            </a:r>
            <a:r>
              <a:rPr lang="en-US" sz="3000" dirty="0">
                <a:latin typeface="Times New Roman" panose="02020603050405020304" pitchFamily="18" charset="0"/>
                <a:cs typeface="Times New Roman" panose="02020603050405020304" pitchFamily="18" charset="0"/>
              </a:rPr>
              <a:t> - This is the LinkedIn Learning course that helped us understanding the basics of frontend web development and build our project website.</a:t>
            </a:r>
          </a:p>
          <a:p>
            <a:r>
              <a:rPr lang="en-IN" sz="3000" u="sng" dirty="0">
                <a:solidFill>
                  <a:srgbClr val="F7B615"/>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https://www.w3schools.com</a:t>
            </a:r>
            <a:r>
              <a:rPr lang="en-IN" sz="3000"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sz="3000" dirty="0">
                <a:latin typeface="Times New Roman" panose="02020603050405020304" pitchFamily="18" charset="0"/>
                <a:ea typeface="Calibri" panose="020F0502020204030204" pitchFamily="34" charset="0"/>
                <a:cs typeface="Times New Roman" panose="02020603050405020304" pitchFamily="18" charset="0"/>
              </a:rPr>
              <a:t>  - w3schools is a famous coding website that provides solutions to soo many coding related problems. This also helped us to create our website.</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a:p>
            <a:endParaRPr lang="en-US" dirty="0"/>
          </a:p>
          <a:p>
            <a:pPr marL="0" indent="0" algn="just">
              <a:buNone/>
            </a:pPr>
            <a:r>
              <a:rPr lang="en-IN" sz="3200" dirty="0">
                <a:latin typeface="Times New Roman" panose="02020603050405020304" pitchFamily="18" charset="0"/>
                <a:cs typeface="Times New Roman" panose="02020603050405020304" pitchFamily="18" charset="0"/>
              </a:rPr>
              <a:t> </a:t>
            </a: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4"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5"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949221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710D25-4D2E-45CA-AD16-1939EA2382B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pic>
        <p:nvPicPr>
          <p:cNvPr id="7" name="Picture 7">
            <a:extLst>
              <a:ext uri="{FF2B5EF4-FFF2-40B4-BE49-F238E27FC236}">
                <a16:creationId xmlns:a16="http://schemas.microsoft.com/office/drawing/2014/main" id="{4719592E-FF1E-4F88-9347-89151AB8B31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81874" y="1599967"/>
            <a:ext cx="9226663" cy="5189998"/>
          </a:xfrm>
        </p:spPr>
      </p:pic>
      <p:sp>
        <p:nvSpPr>
          <p:cNvPr id="6" name="Title 1">
            <a:extLst>
              <a:ext uri="{FF2B5EF4-FFF2-40B4-BE49-F238E27FC236}">
                <a16:creationId xmlns:a16="http://schemas.microsoft.com/office/drawing/2014/main" id="{0FDB61A6-D1FE-45D1-8B5A-D622453AB87F}"/>
              </a:ext>
            </a:extLst>
          </p:cNvPr>
          <p:cNvSpPr txBox="1">
            <a:spLocks noGrp="1"/>
          </p:cNvSpPr>
          <p:nvPr>
            <p:ph type="title"/>
          </p:nvPr>
        </p:nvSpPr>
        <p:spPr>
          <a:xfrm>
            <a:off x="1464061" y="228600"/>
            <a:ext cx="10869785" cy="990600"/>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a:t>
            </a:r>
            <a:r>
              <a:rPr lang="en-US" b="1" dirty="0">
                <a:solidFill>
                  <a:schemeClr val="tx1"/>
                </a:solidFill>
                <a:effectLst>
                  <a:outerShdw blurRad="50800" dist="38100" dir="2700000" algn="tl" rotWithShape="0">
                    <a:prstClr val="black">
                      <a:alpha val="40000"/>
                    </a:prstClr>
                  </a:outerShdw>
                </a:effectLst>
                <a:ea typeface="Segoe UI Black" panose="020B0A02040204020203" pitchFamily="34" charset="0"/>
              </a:rPr>
              <a:t>Output Screen – Home tab</a:t>
            </a:r>
            <a:endPar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endParaRPr>
          </a:p>
        </p:txBody>
      </p:sp>
      <p:pic>
        <p:nvPicPr>
          <p:cNvPr id="9" name="Picture 3">
            <a:extLst>
              <a:ext uri="{FF2B5EF4-FFF2-40B4-BE49-F238E27FC236}">
                <a16:creationId xmlns:a16="http://schemas.microsoft.com/office/drawing/2014/main" id="{453909FA-8D6B-4AA5-9446-76429B10E97B}"/>
              </a:ext>
            </a:extLst>
          </p:cNvPr>
          <p:cNvPicPr>
            <a:picLocks noChangeAspect="1" noChangeArrowheads="1"/>
          </p:cNvPicPr>
          <p:nvPr/>
        </p:nvPicPr>
        <p:blipFill>
          <a:blip r:embed="rId3" cstate="print"/>
          <a:srcRect/>
          <a:stretch>
            <a:fillRect/>
          </a:stretch>
        </p:blipFill>
        <p:spPr bwMode="auto">
          <a:xfrm>
            <a:off x="169455" y="-7942"/>
            <a:ext cx="1294606" cy="1227142"/>
          </a:xfrm>
          <a:prstGeom prst="rect">
            <a:avLst/>
          </a:prstGeom>
          <a:noFill/>
          <a:ln w="9525">
            <a:noFill/>
            <a:round/>
            <a:headEnd/>
            <a:tailEnd/>
          </a:ln>
        </p:spPr>
      </p:pic>
      <p:pic>
        <p:nvPicPr>
          <p:cNvPr id="11" name="Picture 19">
            <a:extLst>
              <a:ext uri="{FF2B5EF4-FFF2-40B4-BE49-F238E27FC236}">
                <a16:creationId xmlns:a16="http://schemas.microsoft.com/office/drawing/2014/main" id="{0BF5870B-D820-472B-8FD7-75B706AF0EF3}"/>
              </a:ext>
            </a:extLst>
          </p:cNvPr>
          <p:cNvPicPr>
            <a:picLocks noChangeAspect="1" noChangeArrowheads="1"/>
          </p:cNvPicPr>
          <p:nvPr/>
        </p:nvPicPr>
        <p:blipFill>
          <a:blip r:embed="rId4" cstate="print"/>
          <a:srcRect/>
          <a:stretch>
            <a:fillRect/>
          </a:stretch>
        </p:blipFill>
        <p:spPr bwMode="auto">
          <a:xfrm>
            <a:off x="10815607" y="-7942"/>
            <a:ext cx="1374806" cy="1227142"/>
          </a:xfrm>
          <a:prstGeom prst="rect">
            <a:avLst/>
          </a:prstGeom>
          <a:noFill/>
          <a:ln w="9525">
            <a:noFill/>
            <a:miter lim="800000"/>
            <a:headEnd/>
            <a:tailEnd/>
          </a:ln>
        </p:spPr>
      </p:pic>
    </p:spTree>
    <p:extLst>
      <p:ext uri="{BB962C8B-B14F-4D97-AF65-F5344CB8AC3E}">
        <p14:creationId xmlns:p14="http://schemas.microsoft.com/office/powerpoint/2010/main" val="2576597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1481F-6D40-4758-A48C-0FA4B24872B2}"/>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D1205A21-D26C-4F53-84BC-78F01610EDE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pic>
        <p:nvPicPr>
          <p:cNvPr id="5" name="Picture 5">
            <a:extLst>
              <a:ext uri="{FF2B5EF4-FFF2-40B4-BE49-F238E27FC236}">
                <a16:creationId xmlns:a16="http://schemas.microsoft.com/office/drawing/2014/main" id="{2B245587-5ACB-4875-8A32-7CF1FFAE2B8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0"/>
            <a:ext cx="12191998" cy="6858000"/>
          </a:xfrm>
        </p:spPr>
      </p:pic>
    </p:spTree>
    <p:extLst>
      <p:ext uri="{BB962C8B-B14F-4D97-AF65-F5344CB8AC3E}">
        <p14:creationId xmlns:p14="http://schemas.microsoft.com/office/powerpoint/2010/main" val="324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4C91-B064-48D5-8C16-F4E6621E802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9D6F2A9A-33A1-4932-9BC7-AF38B27CEE38}"/>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pic>
        <p:nvPicPr>
          <p:cNvPr id="5" name="Picture 5">
            <a:extLst>
              <a:ext uri="{FF2B5EF4-FFF2-40B4-BE49-F238E27FC236}">
                <a16:creationId xmlns:a16="http://schemas.microsoft.com/office/drawing/2014/main" id="{63B1DA4D-AEB0-44FC-8D9B-EE90D79A0A1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3222478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31F50B-5245-4EA5-A2EF-E7A206939903}"/>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pic>
        <p:nvPicPr>
          <p:cNvPr id="11" name="Picture 11">
            <a:extLst>
              <a:ext uri="{FF2B5EF4-FFF2-40B4-BE49-F238E27FC236}">
                <a16:creationId xmlns:a16="http://schemas.microsoft.com/office/drawing/2014/main" id="{976849CF-7D6B-4649-A0BF-7A4AA955A46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03163" y="1610309"/>
            <a:ext cx="9184086" cy="5166049"/>
          </a:xfrm>
        </p:spPr>
      </p:pic>
      <p:pic>
        <p:nvPicPr>
          <p:cNvPr id="6" name="Picture 3">
            <a:extLst>
              <a:ext uri="{FF2B5EF4-FFF2-40B4-BE49-F238E27FC236}">
                <a16:creationId xmlns:a16="http://schemas.microsoft.com/office/drawing/2014/main" id="{E4B88F4F-0B4F-41CB-957E-1BA0F8AB079E}"/>
              </a:ext>
            </a:extLst>
          </p:cNvPr>
          <p:cNvPicPr>
            <a:picLocks noChangeAspect="1" noChangeArrowheads="1"/>
          </p:cNvPicPr>
          <p:nvPr/>
        </p:nvPicPr>
        <p:blipFill>
          <a:blip r:embed="rId3" cstate="print"/>
          <a:srcRect/>
          <a:stretch>
            <a:fillRect/>
          </a:stretch>
        </p:blipFill>
        <p:spPr bwMode="auto">
          <a:xfrm>
            <a:off x="169455" y="0"/>
            <a:ext cx="1294606" cy="1227142"/>
          </a:xfrm>
          <a:prstGeom prst="rect">
            <a:avLst/>
          </a:prstGeom>
          <a:noFill/>
          <a:ln w="9525">
            <a:noFill/>
            <a:round/>
            <a:headEnd/>
            <a:tailEnd/>
          </a:ln>
        </p:spPr>
      </p:pic>
      <p:sp>
        <p:nvSpPr>
          <p:cNvPr id="8" name="Title 1">
            <a:extLst>
              <a:ext uri="{FF2B5EF4-FFF2-40B4-BE49-F238E27FC236}">
                <a16:creationId xmlns:a16="http://schemas.microsoft.com/office/drawing/2014/main" id="{813CF44C-A41F-4E12-B498-D72BA78D8E48}"/>
              </a:ext>
            </a:extLst>
          </p:cNvPr>
          <p:cNvSpPr txBox="1">
            <a:spLocks noGrp="1"/>
          </p:cNvSpPr>
          <p:nvPr>
            <p:ph type="title"/>
          </p:nvPr>
        </p:nvSpPr>
        <p:spPr>
          <a:xfrm>
            <a:off x="1320628" y="190499"/>
            <a:ext cx="6952515" cy="918371"/>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a:t>
            </a:r>
            <a:r>
              <a:rPr lang="en-US" b="1" dirty="0">
                <a:solidFill>
                  <a:schemeClr val="tx1"/>
                </a:solidFill>
                <a:effectLst>
                  <a:outerShdw blurRad="50800" dist="38100" dir="2700000" algn="tl" rotWithShape="0">
                    <a:prstClr val="black">
                      <a:alpha val="40000"/>
                    </a:prstClr>
                  </a:outerShdw>
                </a:effectLst>
                <a:ea typeface="Segoe UI Black" panose="020B0A02040204020203" pitchFamily="34" charset="0"/>
              </a:rPr>
              <a:t>Contact Page</a:t>
            </a:r>
            <a:endPar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endParaRPr>
          </a:p>
        </p:txBody>
      </p:sp>
      <p:pic>
        <p:nvPicPr>
          <p:cNvPr id="10" name="Picture 19">
            <a:extLst>
              <a:ext uri="{FF2B5EF4-FFF2-40B4-BE49-F238E27FC236}">
                <a16:creationId xmlns:a16="http://schemas.microsoft.com/office/drawing/2014/main" id="{F0B477FC-CDDF-40D4-A50B-4A0C7ABDEAC5}"/>
              </a:ext>
            </a:extLst>
          </p:cNvPr>
          <p:cNvPicPr>
            <a:picLocks noChangeAspect="1" noChangeArrowheads="1"/>
          </p:cNvPicPr>
          <p:nvPr/>
        </p:nvPicPr>
        <p:blipFill>
          <a:blip r:embed="rId4" cstate="print"/>
          <a:srcRect/>
          <a:stretch>
            <a:fillRect/>
          </a:stretch>
        </p:blipFill>
        <p:spPr bwMode="auto">
          <a:xfrm>
            <a:off x="10815607" y="36113"/>
            <a:ext cx="1374806" cy="1227142"/>
          </a:xfrm>
          <a:prstGeom prst="rect">
            <a:avLst/>
          </a:prstGeom>
          <a:noFill/>
          <a:ln w="9525">
            <a:noFill/>
            <a:miter lim="800000"/>
            <a:headEnd/>
            <a:tailEnd/>
          </a:ln>
        </p:spPr>
      </p:pic>
      <p:sp>
        <p:nvSpPr>
          <p:cNvPr id="23" name="Title 22">
            <a:extLst>
              <a:ext uri="{FF2B5EF4-FFF2-40B4-BE49-F238E27FC236}">
                <a16:creationId xmlns:a16="http://schemas.microsoft.com/office/drawing/2014/main" id="{E2C2B50B-4EF9-4FAC-BF41-F53E56244CC1}"/>
              </a:ext>
            </a:extLst>
          </p:cNvPr>
          <p:cNvSpPr>
            <a:spLocks noGrp="1"/>
          </p:cNvSpPr>
          <p:nvPr>
            <p:ph type="title"/>
          </p:nvPr>
        </p:nvSpPr>
        <p:spPr/>
        <p:txBody>
          <a:bodyPr/>
          <a:lstStyle/>
          <a:p>
            <a:r>
              <a:rPr lang="en-US" dirty="0"/>
              <a:t> </a:t>
            </a:r>
          </a:p>
        </p:txBody>
      </p:sp>
      <p:sp>
        <p:nvSpPr>
          <p:cNvPr id="25" name="Content Placeholder 24">
            <a:extLst>
              <a:ext uri="{FF2B5EF4-FFF2-40B4-BE49-F238E27FC236}">
                <a16:creationId xmlns:a16="http://schemas.microsoft.com/office/drawing/2014/main" id="{91AAB16A-3741-4BA9-AFD2-F2B2FBCC6F21}"/>
              </a:ext>
            </a:extLst>
          </p:cNvPr>
          <p:cNvSpPr>
            <a:spLocks noGrp="1"/>
          </p:cNvSpPr>
          <p:nvPr>
            <p:ph sz="quarter" idx="1"/>
          </p:nvPr>
        </p:nvSpPr>
        <p:spPr/>
        <p:txBody>
          <a:bodyPr/>
          <a:lstStyle/>
          <a:p>
            <a:pPr marL="0" indent="0">
              <a:buNone/>
            </a:pPr>
            <a:r>
              <a:rPr lang="en-US" dirty="0"/>
              <a:t> </a:t>
            </a:r>
          </a:p>
        </p:txBody>
      </p:sp>
    </p:spTree>
    <p:extLst>
      <p:ext uri="{BB962C8B-B14F-4D97-AF65-F5344CB8AC3E}">
        <p14:creationId xmlns:p14="http://schemas.microsoft.com/office/powerpoint/2010/main" val="124143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D7F0B75-3C17-4BB5-9AF4-C714B1F637CD}"/>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pic>
        <p:nvPicPr>
          <p:cNvPr id="10" name="Picture 9">
            <a:extLst>
              <a:ext uri="{FF2B5EF4-FFF2-40B4-BE49-F238E27FC236}">
                <a16:creationId xmlns:a16="http://schemas.microsoft.com/office/drawing/2014/main" id="{6982B853-24DB-4AD8-A0B7-2FBE15E804B0}"/>
              </a:ext>
            </a:extLst>
          </p:cNvPr>
          <p:cNvPicPr>
            <a:picLocks noChangeAspect="1" noChangeArrowheads="1"/>
          </p:cNvPicPr>
          <p:nvPr/>
        </p:nvPicPr>
        <p:blipFill>
          <a:blip r:embed="rId2" cstate="print"/>
          <a:srcRect/>
          <a:stretch>
            <a:fillRect/>
          </a:stretch>
        </p:blipFill>
        <p:spPr bwMode="auto">
          <a:xfrm>
            <a:off x="169455" y="45080"/>
            <a:ext cx="1294606" cy="1227142"/>
          </a:xfrm>
          <a:prstGeom prst="rect">
            <a:avLst/>
          </a:prstGeom>
          <a:noFill/>
          <a:ln w="9525">
            <a:noFill/>
            <a:round/>
            <a:headEnd/>
            <a:tailEnd/>
          </a:ln>
        </p:spPr>
      </p:pic>
      <p:sp>
        <p:nvSpPr>
          <p:cNvPr id="12" name="Title 1">
            <a:extLst>
              <a:ext uri="{FF2B5EF4-FFF2-40B4-BE49-F238E27FC236}">
                <a16:creationId xmlns:a16="http://schemas.microsoft.com/office/drawing/2014/main" id="{11B56EE3-0161-4AAA-8699-14CCD1E09241}"/>
              </a:ext>
            </a:extLst>
          </p:cNvPr>
          <p:cNvSpPr txBox="1">
            <a:spLocks/>
          </p:cNvSpPr>
          <p:nvPr/>
        </p:nvSpPr>
        <p:spPr>
          <a:xfrm>
            <a:off x="1464061" y="199465"/>
            <a:ext cx="6952515" cy="918371"/>
          </a:xfrm>
          <a:prstGeom prst="rect">
            <a:avLst/>
          </a:prstGeom>
        </p:spPr>
        <p:txBody>
          <a:bodyPr vert="horz" anchor="ctr">
            <a:normAutofit/>
          </a:bodyPr>
          <a:lstStyle>
            <a:lvl1pPr algn="l" rtl="0" eaLnBrk="1" latinLnBrk="0" hangingPunct="1">
              <a:spcBef>
                <a:spcPct val="0"/>
              </a:spcBef>
              <a:buNone/>
              <a:defRPr kumimoji="0" sz="4400" kern="1200">
                <a:solidFill>
                  <a:schemeClr val="tx2"/>
                </a:solidFill>
                <a:latin typeface="+mj-lt"/>
                <a:ea typeface="+mj-ea"/>
                <a:cs typeface="+mj-cs"/>
              </a:defRPr>
            </a:lvl1p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a:t>
            </a:r>
            <a:r>
              <a:rPr lang="en-US" b="1" dirty="0">
                <a:solidFill>
                  <a:schemeClr val="tx1"/>
                </a:solidFill>
                <a:effectLst>
                  <a:outerShdw blurRad="50800" dist="38100" dir="2700000" algn="tl" rotWithShape="0">
                    <a:prstClr val="black">
                      <a:alpha val="40000"/>
                    </a:prstClr>
                  </a:outerShdw>
                </a:effectLst>
                <a:ea typeface="Segoe UI Black" panose="020B0A02040204020203" pitchFamily="34" charset="0"/>
              </a:rPr>
              <a:t>Checkout Page</a:t>
            </a:r>
            <a:endPar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endParaRPr>
          </a:p>
        </p:txBody>
      </p:sp>
      <p:pic>
        <p:nvPicPr>
          <p:cNvPr id="14" name="Picture 19">
            <a:extLst>
              <a:ext uri="{FF2B5EF4-FFF2-40B4-BE49-F238E27FC236}">
                <a16:creationId xmlns:a16="http://schemas.microsoft.com/office/drawing/2014/main" id="{89C4AC45-B412-4F45-B408-DAA79312EB3A}"/>
              </a:ext>
            </a:extLst>
          </p:cNvPr>
          <p:cNvPicPr>
            <a:picLocks noChangeAspect="1" noChangeArrowheads="1"/>
          </p:cNvPicPr>
          <p:nvPr/>
        </p:nvPicPr>
        <p:blipFill>
          <a:blip r:embed="rId3" cstate="print"/>
          <a:srcRect/>
          <a:stretch>
            <a:fillRect/>
          </a:stretch>
        </p:blipFill>
        <p:spPr bwMode="auto">
          <a:xfrm>
            <a:off x="10815607" y="0"/>
            <a:ext cx="1374806" cy="1227142"/>
          </a:xfrm>
          <a:prstGeom prst="rect">
            <a:avLst/>
          </a:prstGeom>
          <a:noFill/>
          <a:ln w="9525">
            <a:noFill/>
            <a:miter lim="800000"/>
            <a:headEnd/>
            <a:tailEnd/>
          </a:ln>
        </p:spPr>
      </p:pic>
      <p:pic>
        <p:nvPicPr>
          <p:cNvPr id="17" name="Picture 17">
            <a:extLst>
              <a:ext uri="{FF2B5EF4-FFF2-40B4-BE49-F238E27FC236}">
                <a16:creationId xmlns:a16="http://schemas.microsoft.com/office/drawing/2014/main" id="{7D8356BD-E9AB-4C59-8E9C-A8304E23B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8074" y="1562397"/>
            <a:ext cx="9334263" cy="5250523"/>
          </a:xfrm>
          <a:prstGeom prst="rect">
            <a:avLst/>
          </a:prstGeom>
        </p:spPr>
      </p:pic>
    </p:spTree>
    <p:extLst>
      <p:ext uri="{BB962C8B-B14F-4D97-AF65-F5344CB8AC3E}">
        <p14:creationId xmlns:p14="http://schemas.microsoft.com/office/powerpoint/2010/main" val="253749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28AD-6502-4BCD-AB86-C004A946DD03}"/>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30EBC624-3894-40A0-869D-1C0911914AEB}"/>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pic>
        <p:nvPicPr>
          <p:cNvPr id="8" name="Picture 8">
            <a:extLst>
              <a:ext uri="{FF2B5EF4-FFF2-40B4-BE49-F238E27FC236}">
                <a16:creationId xmlns:a16="http://schemas.microsoft.com/office/drawing/2014/main" id="{A5A1D645-0897-430D-84F3-3F74D1F48034}"/>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2809069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BF718B-E8C6-44FB-8BA5-DEE89D7E7F91}"/>
              </a:ext>
            </a:extLst>
          </p:cNvPr>
          <p:cNvSpPr>
            <a:spLocks noGrp="1"/>
          </p:cNvSpPr>
          <p:nvPr>
            <p:ph type="sldNum" sz="quarter" idx="12"/>
          </p:nvPr>
        </p:nvSpPr>
        <p:spPr/>
        <p:txBody>
          <a:bodyPr>
            <a:normAutofit fontScale="85000" lnSpcReduction="20000"/>
          </a:bodyPr>
          <a:lstStyle/>
          <a:p>
            <a:fld id="{B6F15528-21DE-4FAA-801E-634DDDAF4B2B}" type="slidenum">
              <a:rPr lang="en-US" smtClean="0"/>
              <a:pPr/>
              <a:t>18</a:t>
            </a:fld>
            <a:endParaRPr lang="en-US"/>
          </a:p>
        </p:txBody>
      </p:sp>
      <p:sp>
        <p:nvSpPr>
          <p:cNvPr id="4" name="Content Placeholder 3">
            <a:extLst>
              <a:ext uri="{FF2B5EF4-FFF2-40B4-BE49-F238E27FC236}">
                <a16:creationId xmlns:a16="http://schemas.microsoft.com/office/drawing/2014/main" id="{F5745A90-7691-4B75-9C7A-0C6A96C5AC64}"/>
              </a:ext>
            </a:extLst>
          </p:cNvPr>
          <p:cNvSpPr>
            <a:spLocks noGrp="1"/>
          </p:cNvSpPr>
          <p:nvPr>
            <p:ph sz="quarter" idx="1"/>
          </p:nvPr>
        </p:nvSpPr>
        <p:spPr/>
        <p:txBody>
          <a:bodyPr/>
          <a:lstStyle/>
          <a:p>
            <a:pPr marL="0" indent="0">
              <a:buNone/>
            </a:pPr>
            <a:r>
              <a:rPr lang="en-US" dirty="0"/>
              <a:t> </a:t>
            </a:r>
          </a:p>
        </p:txBody>
      </p:sp>
      <p:pic>
        <p:nvPicPr>
          <p:cNvPr id="8" name="Picture 3">
            <a:extLst>
              <a:ext uri="{FF2B5EF4-FFF2-40B4-BE49-F238E27FC236}">
                <a16:creationId xmlns:a16="http://schemas.microsoft.com/office/drawing/2014/main" id="{8254BDDC-6119-4834-85F7-1C3AA8815F18}"/>
              </a:ext>
            </a:extLst>
          </p:cNvPr>
          <p:cNvPicPr>
            <a:picLocks noChangeAspect="1" noChangeArrowheads="1"/>
          </p:cNvPicPr>
          <p:nvPr/>
        </p:nvPicPr>
        <p:blipFill>
          <a:blip r:embed="rId2" cstate="print"/>
          <a:srcRect/>
          <a:stretch>
            <a:fillRect/>
          </a:stretch>
        </p:blipFill>
        <p:spPr bwMode="auto">
          <a:xfrm>
            <a:off x="169455" y="-7942"/>
            <a:ext cx="1294606" cy="1227142"/>
          </a:xfrm>
          <a:prstGeom prst="rect">
            <a:avLst/>
          </a:prstGeom>
          <a:noFill/>
          <a:ln w="9525">
            <a:noFill/>
            <a:round/>
            <a:headEnd/>
            <a:tailEnd/>
          </a:ln>
        </p:spPr>
      </p:pic>
      <p:sp>
        <p:nvSpPr>
          <p:cNvPr id="10" name="Title 9">
            <a:extLst>
              <a:ext uri="{FF2B5EF4-FFF2-40B4-BE49-F238E27FC236}">
                <a16:creationId xmlns:a16="http://schemas.microsoft.com/office/drawing/2014/main" id="{346DD180-5A16-407F-8289-6EFB670A73EA}"/>
              </a:ext>
            </a:extLst>
          </p:cNvPr>
          <p:cNvSpPr>
            <a:spLocks noGrp="1"/>
          </p:cNvSpPr>
          <p:nvPr>
            <p:ph type="title"/>
          </p:nvPr>
        </p:nvSpPr>
        <p:spPr/>
        <p:txBody>
          <a:bodyPr/>
          <a:lstStyle/>
          <a:p>
            <a:r>
              <a:rPr lang="en-US" dirty="0"/>
              <a:t> </a:t>
            </a:r>
          </a:p>
        </p:txBody>
      </p:sp>
      <p:pic>
        <p:nvPicPr>
          <p:cNvPr id="12" name="Picture 19">
            <a:extLst>
              <a:ext uri="{FF2B5EF4-FFF2-40B4-BE49-F238E27FC236}">
                <a16:creationId xmlns:a16="http://schemas.microsoft.com/office/drawing/2014/main" id="{105DC449-7BA0-45B6-B111-C1136E642E1F}"/>
              </a:ext>
            </a:extLst>
          </p:cNvPr>
          <p:cNvPicPr>
            <a:picLocks noChangeAspect="1" noChangeArrowheads="1"/>
          </p:cNvPicPr>
          <p:nvPr/>
        </p:nvPicPr>
        <p:blipFill>
          <a:blip r:embed="rId3" cstate="print"/>
          <a:srcRect/>
          <a:stretch>
            <a:fillRect/>
          </a:stretch>
        </p:blipFill>
        <p:spPr bwMode="auto">
          <a:xfrm>
            <a:off x="10815607" y="45080"/>
            <a:ext cx="1374806" cy="1227142"/>
          </a:xfrm>
          <a:prstGeom prst="rect">
            <a:avLst/>
          </a:prstGeom>
          <a:noFill/>
          <a:ln w="9525">
            <a:noFill/>
            <a:miter lim="800000"/>
            <a:headEnd/>
            <a:tailEnd/>
          </a:ln>
        </p:spPr>
      </p:pic>
      <p:pic>
        <p:nvPicPr>
          <p:cNvPr id="13" name="Picture 13">
            <a:extLst>
              <a:ext uri="{FF2B5EF4-FFF2-40B4-BE49-F238E27FC236}">
                <a16:creationId xmlns:a16="http://schemas.microsoft.com/office/drawing/2014/main" id="{156BA5F4-5D3F-4401-99BA-326FB51F3B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5031" y="1997925"/>
            <a:ext cx="3700349" cy="3700349"/>
          </a:xfrm>
          <a:prstGeom prst="rect">
            <a:avLst/>
          </a:prstGeom>
        </p:spPr>
      </p:pic>
    </p:spTree>
    <p:extLst>
      <p:ext uri="{BB962C8B-B14F-4D97-AF65-F5344CB8AC3E}">
        <p14:creationId xmlns:p14="http://schemas.microsoft.com/office/powerpoint/2010/main" val="250058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761206" y="1516698"/>
            <a:ext cx="10896600" cy="5036502"/>
          </a:xfrm>
          <a:noFill/>
          <a:ln>
            <a:miter lim="800000"/>
            <a:headEnd/>
            <a:tailEnd/>
          </a:ln>
        </p:spPr>
        <p:txBody>
          <a:bodyPr vert="horz" wrap="square" lIns="91440" tIns="45720" rIns="91440" bIns="45720" numCol="1" anchor="t" anchorCtr="0" compatLnSpc="1">
            <a:prstTxWarp prst="textNoShape">
              <a:avLst/>
            </a:prstTxWarp>
            <a:noAutofit/>
          </a:bodyPr>
          <a:lstStyle/>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Introduction</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Research/Study Gap</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Problem Statement</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Objectives of the study</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Methodology </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DFD/Flow chart related to study</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Hardware &amp; Software to be used</a:t>
            </a:r>
          </a:p>
          <a:p>
            <a:pPr lvl="1">
              <a:lnSpc>
                <a:spcPct val="150000"/>
              </a:lnSpc>
              <a:buFont typeface="Wingdings" panose="05000000000000000000" pitchFamily="2" charset="2"/>
              <a:buChar char="§"/>
            </a:pPr>
            <a:r>
              <a:rPr lang="en-IN" sz="2400" b="1" dirty="0">
                <a:latin typeface="Times New Roman" pitchFamily="18" charset="0"/>
                <a:cs typeface="Times New Roman" pitchFamily="18" charset="0"/>
              </a:rPr>
              <a:t>References</a:t>
            </a:r>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pic>
        <p:nvPicPr>
          <p:cNvPr id="5" name="Picture 3">
            <a:extLst>
              <a:ext uri="{FF2B5EF4-FFF2-40B4-BE49-F238E27FC236}">
                <a16:creationId xmlns:a16="http://schemas.microsoft.com/office/drawing/2014/main" id="{96589855-767F-2226-9398-58CF3C1C8E94}"/>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73772DA1-FD77-052D-D947-60F875C4B36F}"/>
              </a:ext>
            </a:extLst>
          </p:cNvPr>
          <p:cNvPicPr>
            <a:picLocks noChangeAspect="1" noChangeArrowheads="1"/>
          </p:cNvPicPr>
          <p:nvPr/>
        </p:nvPicPr>
        <p:blipFill>
          <a:blip r:embed="rId3" cstate="print"/>
          <a:srcRect/>
          <a:stretch>
            <a:fillRect/>
          </a:stretch>
        </p:blipFill>
        <p:spPr bwMode="auto">
          <a:xfrm>
            <a:off x="10832003" y="45080"/>
            <a:ext cx="1374806" cy="1227142"/>
          </a:xfrm>
          <a:prstGeom prst="rect">
            <a:avLst/>
          </a:prstGeom>
          <a:noFill/>
          <a:ln w="9525">
            <a:noFill/>
            <a:miter lim="800000"/>
            <a:headEnd/>
            <a:tailEnd/>
          </a:ln>
        </p:spPr>
      </p:pic>
      <p:sp>
        <p:nvSpPr>
          <p:cNvPr id="10" name="Title 1">
            <a:extLst>
              <a:ext uri="{FF2B5EF4-FFF2-40B4-BE49-F238E27FC236}">
                <a16:creationId xmlns:a16="http://schemas.microsoft.com/office/drawing/2014/main" id="{6283D59E-80D7-D604-B5DD-5590473CD45C}"/>
              </a:ext>
            </a:extLst>
          </p:cNvPr>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Presentation Outlines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Introduction</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
        <p:nvSpPr>
          <p:cNvPr id="4" name="Content Placeholder 3"/>
          <p:cNvSpPr>
            <a:spLocks noGrp="1"/>
          </p:cNvSpPr>
          <p:nvPr>
            <p:ph sz="quarter" idx="1"/>
          </p:nvPr>
        </p:nvSpPr>
        <p:spPr>
          <a:xfrm>
            <a:off x="711107" y="1600200"/>
            <a:ext cx="11201400" cy="5105400"/>
          </a:xfrm>
        </p:spPr>
        <p:txBody>
          <a:bodyPr>
            <a:noAutofit/>
          </a:bodyPr>
          <a:lstStyle/>
          <a:p>
            <a:pPr marL="0" indent="0" algn="just">
              <a:buNone/>
            </a:pPr>
            <a:r>
              <a:rPr lang="en-US" sz="3200" dirty="0">
                <a:latin typeface="Times New Roman" panose="02020603050405020304" pitchFamily="18" charset="0"/>
                <a:cs typeface="Times New Roman" panose="02020603050405020304" pitchFamily="18" charset="0"/>
              </a:rPr>
              <a:t>The project entitled “food order site" is an offline project for ordering food. The main objective of developing this project is to order food This application will greatly simplify and speed up the food ordering system . The mam aim of the project is to provide the food to the customers in a simple and accurate way. This project is useful for customers those have no time to go outside for eating food  . By this system customer can  easily get the food  by entering their desired location  and  their current location.by our site customers can get food  At affordable price and good quality food at their door step with no problem .</a:t>
            </a:r>
          </a:p>
          <a:p>
            <a:pPr marL="0" indent="0" algn="just">
              <a:buNone/>
            </a:pPr>
            <a:endParaRPr lang="en-IN" sz="27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Problem Statement</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marL="0" indent="0" algn="just">
              <a:buNone/>
            </a:pPr>
            <a:r>
              <a:rPr lang="en-US" sz="3200" dirty="0">
                <a:latin typeface="Times New Roman" panose="02020603050405020304" pitchFamily="18" charset="0"/>
                <a:cs typeface="Times New Roman" panose="02020603050405020304" pitchFamily="18" charset="0"/>
              </a:rPr>
              <a:t>In current time everyone has not time to go and buy food for himself so our site is a good option for them to order food without go out and use their time to do some work . They can eat their food at any time any where with out problem .</a:t>
            </a:r>
          </a:p>
          <a:p>
            <a:pPr marL="0" indent="0" algn="just">
              <a:buNone/>
            </a:pPr>
            <a:endParaRPr lang="en-US"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195111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Objectives of the study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r>
              <a:rPr lang="en-US" sz="2400" dirty="0">
                <a:latin typeface="Times New Roman" panose="02020603050405020304" pitchFamily="18" charset="0"/>
                <a:cs typeface="Times New Roman" panose="02020603050405020304" pitchFamily="18" charset="0"/>
              </a:rPr>
              <a:t>The main objective or the project is to provide food at the door with out any problem</a:t>
            </a:r>
          </a:p>
          <a:p>
            <a:pPr algn="just"/>
            <a:r>
              <a:rPr lang="en-US" sz="2400" dirty="0">
                <a:latin typeface="Times New Roman" panose="02020603050405020304" pitchFamily="18" charset="0"/>
                <a:cs typeface="Times New Roman" panose="02020603050405020304" pitchFamily="18" charset="0"/>
              </a:rPr>
              <a:t>This project IS useful for customers for getting their food in simple manner.</a:t>
            </a:r>
          </a:p>
          <a:p>
            <a:pPr algn="just"/>
            <a:r>
              <a:rPr lang="en-US" sz="2400" dirty="0">
                <a:latin typeface="Times New Roman" panose="02020603050405020304" pitchFamily="18" charset="0"/>
                <a:cs typeface="Times New Roman" panose="02020603050405020304" pitchFamily="18" charset="0"/>
              </a:rPr>
              <a:t>By online ordering food  one can save  their time and energy.</a:t>
            </a:r>
          </a:p>
          <a:p>
            <a:pPr algn="just"/>
            <a:r>
              <a:rPr lang="en-US" sz="2400" dirty="0">
                <a:latin typeface="Times New Roman" panose="02020603050405020304" pitchFamily="18" charset="0"/>
                <a:cs typeface="Times New Roman" panose="02020603050405020304" pitchFamily="18" charset="0"/>
              </a:rPr>
              <a:t>The system is Intended for public. One can order their food with out physical presentation </a:t>
            </a:r>
          </a:p>
          <a:p>
            <a:pPr algn="just"/>
            <a:r>
              <a:rPr lang="en-US" sz="2400" dirty="0">
                <a:latin typeface="Times New Roman" panose="02020603050405020304" pitchFamily="18" charset="0"/>
                <a:cs typeface="Times New Roman" panose="02020603050405020304" pitchFamily="18" charset="0"/>
              </a:rPr>
              <a:t>Earlier people used to avoid the restaurant because of rush and waste of time </a:t>
            </a:r>
          </a:p>
          <a:p>
            <a:pPr algn="just"/>
            <a:r>
              <a:rPr lang="en-US" sz="2400" dirty="0">
                <a:latin typeface="Times New Roman" panose="02020603050405020304" pitchFamily="18" charset="0"/>
                <a:cs typeface="Times New Roman" panose="02020603050405020304" pitchFamily="18" charset="0"/>
              </a:rPr>
              <a:t>There were long lines restaurant  that were time-consuming</a:t>
            </a:r>
          </a:p>
          <a:p>
            <a:pPr algn="just"/>
            <a:r>
              <a:rPr lang="en-US" sz="2400" dirty="0">
                <a:latin typeface="Times New Roman" panose="02020603050405020304" pitchFamily="18" charset="0"/>
                <a:cs typeface="Times New Roman" panose="02020603050405020304" pitchFamily="18" charset="0"/>
              </a:rPr>
              <a:t>Ordering food via mobile phone directly to restaurant is not efficient and reliable.</a:t>
            </a:r>
          </a:p>
          <a:p>
            <a:pPr algn="just"/>
            <a:r>
              <a:rPr lang="en-US" sz="2400" dirty="0">
                <a:latin typeface="Times New Roman" panose="02020603050405020304" pitchFamily="18" charset="0"/>
                <a:cs typeface="Times New Roman" panose="02020603050405020304" pitchFamily="18" charset="0"/>
              </a:rPr>
              <a:t>But the time has changed, There is lot of people always hurry like student and </a:t>
            </a:r>
            <a:r>
              <a:rPr lang="en-US" sz="2400" dirty="0" err="1">
                <a:latin typeface="Times New Roman" panose="02020603050405020304" pitchFamily="18" charset="0"/>
                <a:cs typeface="Times New Roman" panose="02020603050405020304" pitchFamily="18" charset="0"/>
              </a:rPr>
              <a:t>cooprate</a:t>
            </a:r>
            <a:r>
              <a:rPr lang="en-US" sz="2400" dirty="0">
                <a:latin typeface="Times New Roman" panose="02020603050405020304" pitchFamily="18" charset="0"/>
                <a:cs typeface="Times New Roman" panose="02020603050405020304" pitchFamily="18" charset="0"/>
              </a:rPr>
              <a:t> employer who cant waste their time .</a:t>
            </a:r>
          </a:p>
          <a:p>
            <a:pPr algn="just"/>
            <a:r>
              <a:rPr lang="en-US" sz="2400" dirty="0">
                <a:latin typeface="Times New Roman" panose="02020603050405020304" pitchFamily="18" charset="0"/>
                <a:cs typeface="Times New Roman" panose="02020603050405020304" pitchFamily="18" charset="0"/>
              </a:rPr>
              <a:t> No last minute rush to find  the restaurant or other outlet to eat </a:t>
            </a:r>
          </a:p>
          <a:p>
            <a:pPr algn="just"/>
            <a:r>
              <a:rPr lang="en-US" sz="2400" dirty="0">
                <a:latin typeface="Times New Roman" panose="02020603050405020304" pitchFamily="18" charset="0"/>
                <a:cs typeface="Times New Roman" panose="02020603050405020304" pitchFamily="18" charset="0"/>
              </a:rPr>
              <a:t>It also helpful to expand the business for restaurant employer .</a:t>
            </a:r>
          </a:p>
          <a:p>
            <a:pPr algn="just"/>
            <a:endParaRPr lang="en-US" sz="2400" dirty="0">
              <a:latin typeface="Times New Roman" panose="02020603050405020304" pitchFamily="18" charset="0"/>
              <a:cs typeface="Times New Roman" panose="02020603050405020304" pitchFamily="18" charset="0"/>
            </a:endParaRPr>
          </a:p>
          <a:p>
            <a:pPr marL="0" indent="0" algn="just">
              <a:buNone/>
            </a:pPr>
            <a:endParaRPr lang="en-IN" sz="156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3"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4"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394982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Methodology</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4" name="Content Placeholder 3"/>
          <p:cNvSpPr>
            <a:spLocks noGrp="1"/>
          </p:cNvSpPr>
          <p:nvPr>
            <p:ph sz="quarter" idx="1"/>
          </p:nvPr>
        </p:nvSpPr>
        <p:spPr>
          <a:xfrm>
            <a:off x="761206" y="1524000"/>
            <a:ext cx="11201400" cy="5105400"/>
          </a:xfrm>
        </p:spPr>
        <p:txBody>
          <a:bodyPr>
            <a:noAutofit/>
          </a:bodyPr>
          <a:lstStyle/>
          <a:p>
            <a:pPr algn="just"/>
            <a:r>
              <a:rPr lang="en-US" sz="3520" dirty="0">
                <a:latin typeface="Times New Roman" panose="02020603050405020304" pitchFamily="18" charset="0"/>
                <a:cs typeface="Times New Roman" panose="02020603050405020304" pitchFamily="18" charset="0"/>
              </a:rPr>
              <a:t>The system of collecting data for research project is known as research methodology. The data may be collected for either theoretical or practical research for example management research may be strategically conceptualized along with operational planning method and change management. Information which was used for this study was carried out by oral interview.</a:t>
            </a:r>
          </a:p>
          <a:p>
            <a:endParaRPr lang="en-US" dirty="0"/>
          </a:p>
          <a:p>
            <a:pPr marL="0" indent="0" algn="just">
              <a:buNone/>
            </a:pPr>
            <a:endParaRPr lang="en-IN" sz="32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2" cstate="print"/>
          <a:srcRect/>
          <a:stretch>
            <a:fillRect/>
          </a:stretch>
        </p:blipFill>
        <p:spPr bwMode="auto">
          <a:xfrm>
            <a:off x="76201" y="-4916"/>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3"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233845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6871" y="228600"/>
            <a:ext cx="10087135" cy="990600"/>
          </a:xfrm>
        </p:spPr>
        <p:txBody>
          <a:bodyPr/>
          <a:lstStyle/>
          <a:p>
            <a:r>
              <a:rPr lang="en-IN" b="1" dirty="0">
                <a:solidFill>
                  <a:schemeClr val="tx1">
                    <a:lumMod val="95000"/>
                    <a:lumOff val="5000"/>
                  </a:schemeClr>
                </a:solidFill>
              </a:rPr>
              <a:t>Choice</a:t>
            </a:r>
            <a:r>
              <a:rPr lang="en-IN" dirty="0">
                <a:solidFill>
                  <a:schemeClr val="tx1">
                    <a:lumMod val="95000"/>
                    <a:lumOff val="5000"/>
                  </a:schemeClr>
                </a:solidFill>
              </a:rPr>
              <a:t> </a:t>
            </a:r>
            <a:r>
              <a:rPr lang="en-IN" b="1" dirty="0">
                <a:solidFill>
                  <a:schemeClr val="tx1">
                    <a:lumMod val="95000"/>
                    <a:lumOff val="5000"/>
                  </a:schemeClr>
                </a:solidFill>
              </a:rPr>
              <a:t>of</a:t>
            </a:r>
            <a:r>
              <a:rPr lang="en-IN" dirty="0">
                <a:solidFill>
                  <a:schemeClr val="tx1">
                    <a:lumMod val="95000"/>
                    <a:lumOff val="5000"/>
                  </a:schemeClr>
                </a:solidFill>
              </a:rPr>
              <a:t> </a:t>
            </a:r>
            <a:r>
              <a:rPr lang="en-IN" b="1" dirty="0">
                <a:solidFill>
                  <a:schemeClr val="tx1">
                    <a:lumMod val="95000"/>
                    <a:lumOff val="5000"/>
                  </a:schemeClr>
                </a:solidFill>
              </a:rPr>
              <a:t>Methodology</a:t>
            </a:r>
            <a:r>
              <a:rPr lang="en-IN" dirty="0">
                <a:solidFill>
                  <a:schemeClr val="tx1">
                    <a:lumMod val="95000"/>
                    <a:lumOff val="5000"/>
                  </a:schemeClr>
                </a:solidFill>
              </a:rPr>
              <a:t> </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4" name="Content Placeholder 3"/>
          <p:cNvSpPr>
            <a:spLocks noGrp="1"/>
          </p:cNvSpPr>
          <p:nvPr>
            <p:ph sz="quarter" idx="1"/>
          </p:nvPr>
        </p:nvSpPr>
        <p:spPr/>
        <p:txBody>
          <a:bodyPr>
            <a:normAutofit/>
          </a:bodyPr>
          <a:lstStyle/>
          <a:p>
            <a:pPr algn="just"/>
            <a:r>
              <a:rPr lang="en-US" sz="3340" dirty="0">
                <a:latin typeface="Times New Roman" panose="02020603050405020304" pitchFamily="18" charset="0"/>
                <a:cs typeface="Times New Roman" panose="02020603050405020304" pitchFamily="18" charset="0"/>
              </a:rPr>
              <a:t>For any project to be completed, it has to go through stages called Development Life  Cycles.  System  Development  Life  Cycle  (SDLC)  is  the  process  of understanding  how  an  Information  System  (IS)  can  support  business  needs, designing the system, building it and delivering it to users. The SDLC composes of four phases: Planning, Analysis, Design and Implementation.</a:t>
            </a:r>
            <a:endParaRPr lang="en-IN" sz="334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E6DC7C3F-443A-C6C8-49CC-B4009B1DC498}"/>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343A5E7D-DF60-B5DC-1CCA-8B2CEB9902AF}"/>
              </a:ext>
            </a:extLst>
          </p:cNvPr>
          <p:cNvPicPr>
            <a:picLocks noChangeAspect="1" noChangeArrowheads="1"/>
          </p:cNvPicPr>
          <p:nvPr/>
        </p:nvPicPr>
        <p:blipFill>
          <a:blip r:embed="rId3" cstate="print"/>
          <a:srcRect/>
          <a:stretch>
            <a:fillRect/>
          </a:stretch>
        </p:blipFill>
        <p:spPr bwMode="auto">
          <a:xfrm>
            <a:off x="10815607" y="0"/>
            <a:ext cx="1374806" cy="1227142"/>
          </a:xfrm>
          <a:prstGeom prst="rect">
            <a:avLst/>
          </a:prstGeom>
          <a:noFill/>
          <a:ln w="9525">
            <a:noFill/>
            <a:miter lim="800000"/>
            <a:headEnd/>
            <a:tailEnd/>
          </a:ln>
        </p:spPr>
      </p:pic>
    </p:spTree>
    <p:extLst>
      <p:ext uri="{BB962C8B-B14F-4D97-AF65-F5344CB8AC3E}">
        <p14:creationId xmlns:p14="http://schemas.microsoft.com/office/powerpoint/2010/main" val="2786582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606" y="228600"/>
            <a:ext cx="10010937" cy="990600"/>
          </a:xfrm>
        </p:spPr>
        <p:txBody>
          <a:bodyPr/>
          <a:lstStyle/>
          <a:p>
            <a:r>
              <a:rPr lang="en-IN" b="1" dirty="0">
                <a:solidFill>
                  <a:schemeClr val="tx1">
                    <a:lumMod val="95000"/>
                    <a:lumOff val="5000"/>
                  </a:schemeClr>
                </a:solidFill>
              </a:rPr>
              <a:t>Choice of Methodology</a:t>
            </a:r>
            <a:r>
              <a:rPr lang="en-IN" dirty="0">
                <a:solidFill>
                  <a:schemeClr val="tx1">
                    <a:lumMod val="95000"/>
                    <a:lumOff val="5000"/>
                  </a:schemeClr>
                </a:solidFill>
              </a:rPr>
              <a:t> </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4" name="Content Placeholder 3"/>
          <p:cNvSpPr>
            <a:spLocks noGrp="1"/>
          </p:cNvSpPr>
          <p:nvPr>
            <p:ph sz="quarter" idx="1"/>
          </p:nvPr>
        </p:nvSpPr>
        <p:spPr/>
        <p:txBody>
          <a:bodyPr>
            <a:normAutofit/>
          </a:bodyPr>
          <a:lstStyle/>
          <a:p>
            <a:pPr algn="just"/>
            <a:r>
              <a:rPr lang="en-US" sz="3300" dirty="0">
                <a:latin typeface="Times New Roman" panose="02020603050405020304" pitchFamily="18" charset="0"/>
                <a:cs typeface="Times New Roman" panose="02020603050405020304" pitchFamily="18" charset="0"/>
              </a:rPr>
              <a:t>In order for this project to be developed, the methodology that will be used is the System Structured Analysis and Design Methodology. The SSADM is classified as a Waterfall Development. With Waterfall Development, analyst and users proceed sequentially from one phase to the next and each phase can be mapped out and evaluated (</a:t>
            </a:r>
            <a:r>
              <a:rPr lang="en-US" sz="3300" dirty="0" err="1">
                <a:latin typeface="Times New Roman" panose="02020603050405020304" pitchFamily="18" charset="0"/>
                <a:cs typeface="Times New Roman" panose="02020603050405020304" pitchFamily="18" charset="0"/>
              </a:rPr>
              <a:t>Hevner</a:t>
            </a:r>
            <a:r>
              <a:rPr lang="en-US" sz="3300" dirty="0">
                <a:latin typeface="Times New Roman" panose="02020603050405020304" pitchFamily="18" charset="0"/>
                <a:cs typeface="Times New Roman" panose="02020603050405020304" pitchFamily="18" charset="0"/>
              </a:rPr>
              <a:t>,  2004).  </a:t>
            </a:r>
            <a:endParaRPr lang="en-IN" sz="3300" dirty="0">
              <a:latin typeface="Times New Roman" panose="02020603050405020304" pitchFamily="18" charset="0"/>
              <a:cs typeface="Times New Roman" panose="02020603050405020304" pitchFamily="18" charset="0"/>
            </a:endParaRPr>
          </a:p>
        </p:txBody>
      </p:sp>
      <p:pic>
        <p:nvPicPr>
          <p:cNvPr id="5" name="Picture 3">
            <a:extLst>
              <a:ext uri="{FF2B5EF4-FFF2-40B4-BE49-F238E27FC236}">
                <a16:creationId xmlns:a16="http://schemas.microsoft.com/office/drawing/2014/main" id="{1A8F7082-583E-8179-0EEF-7FDB2A2D14A9}"/>
              </a:ext>
            </a:extLst>
          </p:cNvPr>
          <p:cNvPicPr>
            <a:picLocks noChangeAspect="1" noChangeArrowheads="1"/>
          </p:cNvPicPr>
          <p:nvPr/>
        </p:nvPicPr>
        <p:blipFill>
          <a:blip r:embed="rId2"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36ED24BE-265C-B81A-D85C-215F96A72508}"/>
              </a:ext>
            </a:extLst>
          </p:cNvPr>
          <p:cNvPicPr>
            <a:picLocks noChangeAspect="1" noChangeArrowheads="1"/>
          </p:cNvPicPr>
          <p:nvPr/>
        </p:nvPicPr>
        <p:blipFill>
          <a:blip r:embed="rId3" cstate="print"/>
          <a:srcRect/>
          <a:stretch>
            <a:fillRect/>
          </a:stretch>
        </p:blipFill>
        <p:spPr bwMode="auto">
          <a:xfrm>
            <a:off x="10815607" y="0"/>
            <a:ext cx="1374806" cy="1227142"/>
          </a:xfrm>
          <a:prstGeom prst="rect">
            <a:avLst/>
          </a:prstGeom>
          <a:noFill/>
          <a:ln w="9525">
            <a:noFill/>
            <a:miter lim="800000"/>
            <a:headEnd/>
            <a:tailEnd/>
          </a:ln>
        </p:spPr>
      </p:pic>
    </p:spTree>
    <p:extLst>
      <p:ext uri="{BB962C8B-B14F-4D97-AF65-F5344CB8AC3E}">
        <p14:creationId xmlns:p14="http://schemas.microsoft.com/office/powerpoint/2010/main" val="76070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007" y="228600"/>
            <a:ext cx="9372599" cy="990600"/>
          </a:xfrm>
        </p:spPr>
        <p:txBody>
          <a:bodyPr>
            <a:normAutofit/>
          </a:bodyPr>
          <a:lstStyle/>
          <a:p>
            <a:r>
              <a:rPr lang="en-IN" b="1" dirty="0">
                <a:solidFill>
                  <a:schemeClr val="tx1"/>
                </a:solidFill>
                <a:effectLst>
                  <a:outerShdw blurRad="50800" dist="38100" dir="2700000" algn="tl" rotWithShape="0">
                    <a:prstClr val="black">
                      <a:alpha val="40000"/>
                    </a:prstClr>
                  </a:outerShdw>
                </a:effectLst>
                <a:ea typeface="Segoe UI Black" panose="020B0A02040204020203" pitchFamily="34" charset="0"/>
              </a:rPr>
              <a:t> DFD/Flow chart of the study </a:t>
            </a:r>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pic>
        <p:nvPicPr>
          <p:cNvPr id="7" name="Picture 7">
            <a:extLst>
              <a:ext uri="{FF2B5EF4-FFF2-40B4-BE49-F238E27FC236}">
                <a16:creationId xmlns:a16="http://schemas.microsoft.com/office/drawing/2014/main" id="{17F81231-92E1-46FA-9868-B24D8E445D7D}"/>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47007" y="1516698"/>
            <a:ext cx="9642813" cy="5341302"/>
          </a:xfrm>
        </p:spPr>
      </p:pic>
      <p:pic>
        <p:nvPicPr>
          <p:cNvPr id="5" name="Picture 3">
            <a:extLst>
              <a:ext uri="{FF2B5EF4-FFF2-40B4-BE49-F238E27FC236}">
                <a16:creationId xmlns:a16="http://schemas.microsoft.com/office/drawing/2014/main" id="{AEB6E0C0-2C0F-74AD-DA16-BC4990A3B9D7}"/>
              </a:ext>
            </a:extLst>
          </p:cNvPr>
          <p:cNvPicPr>
            <a:picLocks noChangeAspect="1" noChangeArrowheads="1"/>
          </p:cNvPicPr>
          <p:nvPr/>
        </p:nvPicPr>
        <p:blipFill>
          <a:blip r:embed="rId3" cstate="print"/>
          <a:srcRect/>
          <a:stretch>
            <a:fillRect/>
          </a:stretch>
        </p:blipFill>
        <p:spPr bwMode="auto">
          <a:xfrm>
            <a:off x="152401" y="45080"/>
            <a:ext cx="1294606" cy="1227142"/>
          </a:xfrm>
          <a:prstGeom prst="rect">
            <a:avLst/>
          </a:prstGeom>
          <a:noFill/>
          <a:ln w="9525">
            <a:noFill/>
            <a:round/>
            <a:headEnd/>
            <a:tailEnd/>
          </a:ln>
        </p:spPr>
      </p:pic>
      <p:pic>
        <p:nvPicPr>
          <p:cNvPr id="6" name="Picture 19">
            <a:extLst>
              <a:ext uri="{FF2B5EF4-FFF2-40B4-BE49-F238E27FC236}">
                <a16:creationId xmlns:a16="http://schemas.microsoft.com/office/drawing/2014/main" id="{4E14E81B-B3AF-F2BD-A8F9-1D4A7A6C8E33}"/>
              </a:ext>
            </a:extLst>
          </p:cNvPr>
          <p:cNvPicPr>
            <a:picLocks noChangeAspect="1" noChangeArrowheads="1"/>
          </p:cNvPicPr>
          <p:nvPr/>
        </p:nvPicPr>
        <p:blipFill>
          <a:blip r:embed="rId4" cstate="print"/>
          <a:srcRect/>
          <a:stretch>
            <a:fillRect/>
          </a:stretch>
        </p:blipFill>
        <p:spPr bwMode="auto">
          <a:xfrm>
            <a:off x="10751803" y="45080"/>
            <a:ext cx="1374806" cy="1227142"/>
          </a:xfrm>
          <a:prstGeom prst="rect">
            <a:avLst/>
          </a:prstGeom>
          <a:noFill/>
          <a:ln w="9525">
            <a:noFill/>
            <a:miter lim="800000"/>
            <a:headEnd/>
            <a:tailEnd/>
          </a:ln>
        </p:spPr>
      </p:pic>
    </p:spTree>
    <p:extLst>
      <p:ext uri="{BB962C8B-B14F-4D97-AF65-F5344CB8AC3E}">
        <p14:creationId xmlns:p14="http://schemas.microsoft.com/office/powerpoint/2010/main" val="31892400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6AA887E307C44F94956273143B0AAA" ma:contentTypeVersion="0" ma:contentTypeDescription="Create a new document." ma:contentTypeScope="" ma:versionID="b9fbba40906216be1acf9d80b1d4f58c">
  <xsd:schema xmlns:xsd="http://www.w3.org/2001/XMLSchema" xmlns:xs="http://www.w3.org/2001/XMLSchema" xmlns:p="http://schemas.microsoft.com/office/2006/metadata/properties" targetNamespace="http://schemas.microsoft.com/office/2006/metadata/properties" ma:root="true" ma:fieldsID="601ef7d1c2969cbea8d786775cf7c87d">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58671-5312-426B-87A3-9718A14AC7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829ADAA-6F98-45F7-BF7E-E26B011D329F}">
  <ds:schemaRefs>
    <ds:schemaRef ds:uri="http://purl.org/dc/elements/1.1/"/>
    <ds:schemaRef ds:uri="http://schemas.microsoft.com/office/infopath/2007/PartnerControls"/>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A12FAB2-B63E-4A7D-A68C-DA8CC30F53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5956</TotalTime>
  <Words>770</Words>
  <Application>Microsoft Office PowerPoint</Application>
  <PresentationFormat>Custom</PresentationFormat>
  <Paragraphs>88</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Calibri</vt:lpstr>
      <vt:lpstr>Droid Sans Fallback</vt:lpstr>
      <vt:lpstr>Segoe UI Black</vt:lpstr>
      <vt:lpstr>Times New Roman</vt:lpstr>
      <vt:lpstr>Tw Cen MT</vt:lpstr>
      <vt:lpstr>Wingdings</vt:lpstr>
      <vt:lpstr>Wingdings 2</vt:lpstr>
      <vt:lpstr>Median</vt:lpstr>
      <vt:lpstr>PowerPoint Presentation</vt:lpstr>
      <vt:lpstr>Presentation Outlines </vt:lpstr>
      <vt:lpstr> Introduction</vt:lpstr>
      <vt:lpstr> Problem Statement</vt:lpstr>
      <vt:lpstr> Objectives of the study</vt:lpstr>
      <vt:lpstr> Methodology</vt:lpstr>
      <vt:lpstr>Choice of Methodology </vt:lpstr>
      <vt:lpstr>Choice of Methodology </vt:lpstr>
      <vt:lpstr> DFD/Flow chart of the study </vt:lpstr>
      <vt:lpstr> Hardware/Software to be used</vt:lpstr>
      <vt:lpstr> References</vt:lpstr>
      <vt:lpstr> Output Screen – Home tab</vt:lpstr>
      <vt:lpstr>PowerPoint Presentation</vt:lpstr>
      <vt:lpstr>PowerPoint Presentation</vt:lpstr>
      <vt:lpstr> Contact Page</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Data Structure</dc:title>
  <dc:creator>upasana</dc:creator>
  <cp:lastModifiedBy>aryan7070 rastogi</cp:lastModifiedBy>
  <cp:revision>229</cp:revision>
  <dcterms:created xsi:type="dcterms:W3CDTF">2006-08-16T00:00:00Z</dcterms:created>
  <dcterms:modified xsi:type="dcterms:W3CDTF">2025-01-11T15:30:41Z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2022-12-29T22:12:11Z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5a0f651c-e768-4710-9ccd-53b8578d528f</vt:lpwstr>
  </property>
  <property fmtid="{D5CDD505-2E9C-101B-9397-08002B2CF9AE}" pid="7" name="MSIP_Label_defa4170-0d19-0005-0004-bc88714345d2_ActionId">
    <vt:lpwstr>b9541d3f-d3c7-46e0-8316-35a9584f0dfa</vt:lpwstr>
  </property>
  <property fmtid="{D5CDD505-2E9C-101B-9397-08002B2CF9AE}" pid="8" name="MSIP_Label_defa4170-0d19-0005-0004-bc88714345d2_ContentBits">
    <vt:lpwstr>0</vt:lpwstr>
  </property>
  <property fmtid="{D5CDD505-2E9C-101B-9397-08002B2CF9AE}" pid="9" name="ContentTypeId">
    <vt:lpwstr>0x010100976AA887E307C44F94956273143B0AAA</vt:lpwstr>
  </property>
</Properties>
</file>