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8" r:id="rId4"/>
    <p:sldId id="269" r:id="rId5"/>
    <p:sldId id="259" r:id="rId6"/>
    <p:sldId id="263" r:id="rId7"/>
    <p:sldId id="270" r:id="rId8"/>
    <p:sldId id="262" r:id="rId9"/>
    <p:sldId id="265" r:id="rId10"/>
    <p:sldId id="271" r:id="rId11"/>
    <p:sldId id="266" r:id="rId12"/>
    <p:sldId id="261"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D2E4E-F565-44D0-91ED-67F760D2C7F3}" v="553" dt="2024-08-22T10:53:36.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841CE-6F3E-4C83-BF00-1982DCB44424}"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D17F9B88-411C-479A-BF67-12A466A3E55A}">
      <dgm:prSet/>
      <dgm:spPr/>
      <dgm:t>
        <a:bodyPr/>
        <a:lstStyle/>
        <a:p>
          <a:pPr>
            <a:lnSpc>
              <a:spcPct val="100000"/>
            </a:lnSpc>
          </a:pPr>
          <a:r>
            <a:rPr lang="en-US" dirty="0">
              <a:solidFill>
                <a:schemeClr val="bg1"/>
              </a:solidFill>
            </a:rPr>
            <a:t>Task 1: Retrieving data from the database using the credentials provided</a:t>
          </a:r>
          <a:r>
            <a:rPr lang="en-US" dirty="0"/>
            <a:t>.</a:t>
          </a:r>
          <a:br>
            <a:rPr lang="en-US" dirty="0"/>
          </a:br>
          <a:r>
            <a:rPr lang="en-US" dirty="0"/>
            <a:t>We were able to extract the dataset successfully using the provided database credentials. After that, cleaning and preparation of the dataset for analysis in Power BI had been done.</a:t>
          </a:r>
        </a:p>
      </dgm:t>
    </dgm:pt>
    <dgm:pt modelId="{329D8A5E-D1C5-46B9-B98D-821EAE14151D}" type="parTrans" cxnId="{D82967D1-EC00-45E5-B06A-77CCDD13CC38}">
      <dgm:prSet/>
      <dgm:spPr/>
      <dgm:t>
        <a:bodyPr/>
        <a:lstStyle/>
        <a:p>
          <a:endParaRPr lang="en-US"/>
        </a:p>
      </dgm:t>
    </dgm:pt>
    <dgm:pt modelId="{22A3B3FF-552B-464E-9A47-E3CE452C633B}" type="sibTrans" cxnId="{D82967D1-EC00-45E5-B06A-77CCDD13CC38}">
      <dgm:prSet/>
      <dgm:spPr/>
      <dgm:t>
        <a:bodyPr/>
        <a:lstStyle/>
        <a:p>
          <a:endParaRPr lang="en-US"/>
        </a:p>
      </dgm:t>
    </dgm:pt>
    <dgm:pt modelId="{52721360-E018-4799-A5A3-AA2E38407FBF}">
      <dgm:prSet/>
      <dgm:spPr/>
      <dgm:t>
        <a:bodyPr/>
        <a:lstStyle/>
        <a:p>
          <a:pPr>
            <a:lnSpc>
              <a:spcPct val="100000"/>
            </a:lnSpc>
          </a:pPr>
          <a:r>
            <a:rPr lang="en-US" dirty="0">
              <a:solidFill>
                <a:schemeClr val="bg1"/>
              </a:solidFill>
            </a:rPr>
            <a:t>Task 2: States with Most Number of Jobs</a:t>
          </a:r>
          <a:br>
            <a:rPr lang="en-US" dirty="0"/>
          </a:br>
          <a:r>
            <a:rPr lang="en-US" dirty="0"/>
            <a:t>Using Power BI, we determined the states with the highest number of job postings. We could also spot a region with more employment opportunities than others, which would be very useful for any job seeker who is planning to relocate or target his job search.</a:t>
          </a:r>
        </a:p>
      </dgm:t>
    </dgm:pt>
    <dgm:pt modelId="{E09E80EF-91BA-45A4-9189-25056B60F168}" type="parTrans" cxnId="{A2F58A48-0DA7-4F09-A964-E7ED999B3BC8}">
      <dgm:prSet/>
      <dgm:spPr/>
      <dgm:t>
        <a:bodyPr/>
        <a:lstStyle/>
        <a:p>
          <a:endParaRPr lang="en-US"/>
        </a:p>
      </dgm:t>
    </dgm:pt>
    <dgm:pt modelId="{C3B42E83-5D54-4F74-8FE1-FB3F38E7B984}" type="sibTrans" cxnId="{A2F58A48-0DA7-4F09-A964-E7ED999B3BC8}">
      <dgm:prSet/>
      <dgm:spPr/>
      <dgm:t>
        <a:bodyPr/>
        <a:lstStyle/>
        <a:p>
          <a:endParaRPr lang="en-US"/>
        </a:p>
      </dgm:t>
    </dgm:pt>
    <dgm:pt modelId="{CB8BD775-A859-431D-A98F-E3B6E4609DF0}" type="pres">
      <dgm:prSet presAssocID="{52B841CE-6F3E-4C83-BF00-1982DCB44424}" presName="root" presStyleCnt="0">
        <dgm:presLayoutVars>
          <dgm:dir/>
          <dgm:resizeHandles val="exact"/>
        </dgm:presLayoutVars>
      </dgm:prSet>
      <dgm:spPr/>
    </dgm:pt>
    <dgm:pt modelId="{46DBEBDA-2DAF-4D09-A31E-AD1768F5CB87}" type="pres">
      <dgm:prSet presAssocID="{D17F9B88-411C-479A-BF67-12A466A3E55A}" presName="compNode" presStyleCnt="0"/>
      <dgm:spPr/>
    </dgm:pt>
    <dgm:pt modelId="{89521456-4782-4626-944F-91C1AD40370D}" type="pres">
      <dgm:prSet presAssocID="{D17F9B88-411C-479A-BF67-12A466A3E55A}" presName="bgRect" presStyleLbl="bgShp" presStyleIdx="0" presStyleCnt="2"/>
      <dgm:spPr/>
    </dgm:pt>
    <dgm:pt modelId="{653BE7E6-F292-4386-BDD5-57842AB262AF}" type="pres">
      <dgm:prSet presAssocID="{D17F9B88-411C-479A-BF67-12A466A3E5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12DDFF0-1986-452E-A822-F5FC7F1A8E8A}" type="pres">
      <dgm:prSet presAssocID="{D17F9B88-411C-479A-BF67-12A466A3E55A}" presName="spaceRect" presStyleCnt="0"/>
      <dgm:spPr/>
    </dgm:pt>
    <dgm:pt modelId="{71163987-E58B-4736-B753-DA56F7ED3F3A}" type="pres">
      <dgm:prSet presAssocID="{D17F9B88-411C-479A-BF67-12A466A3E55A}" presName="parTx" presStyleLbl="revTx" presStyleIdx="0" presStyleCnt="2">
        <dgm:presLayoutVars>
          <dgm:chMax val="0"/>
          <dgm:chPref val="0"/>
        </dgm:presLayoutVars>
      </dgm:prSet>
      <dgm:spPr/>
    </dgm:pt>
    <dgm:pt modelId="{A81FE3A2-671A-4CDC-A86C-D9BED872AB16}" type="pres">
      <dgm:prSet presAssocID="{22A3B3FF-552B-464E-9A47-E3CE452C633B}" presName="sibTrans" presStyleCnt="0"/>
      <dgm:spPr/>
    </dgm:pt>
    <dgm:pt modelId="{C725D45C-EDB7-4BFC-BDC4-CBCCD9576C49}" type="pres">
      <dgm:prSet presAssocID="{52721360-E018-4799-A5A3-AA2E38407FBF}" presName="compNode" presStyleCnt="0"/>
      <dgm:spPr/>
    </dgm:pt>
    <dgm:pt modelId="{EE051059-6963-4C46-8A7A-4C67FD2A7A19}" type="pres">
      <dgm:prSet presAssocID="{52721360-E018-4799-A5A3-AA2E38407FBF}" presName="bgRect" presStyleLbl="bgShp" presStyleIdx="1" presStyleCnt="2"/>
      <dgm:spPr/>
    </dgm:pt>
    <dgm:pt modelId="{7E2103E1-6A54-41E1-AF7A-E80932C6D142}" type="pres">
      <dgm:prSet presAssocID="{52721360-E018-4799-A5A3-AA2E38407F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11C7CABC-0CD0-4D9D-B6BC-1E656BD1E4CE}" type="pres">
      <dgm:prSet presAssocID="{52721360-E018-4799-A5A3-AA2E38407FBF}" presName="spaceRect" presStyleCnt="0"/>
      <dgm:spPr/>
    </dgm:pt>
    <dgm:pt modelId="{4D6A52DF-40FA-4D09-A4FC-DEF1B0200D25}" type="pres">
      <dgm:prSet presAssocID="{52721360-E018-4799-A5A3-AA2E38407FBF}" presName="parTx" presStyleLbl="revTx" presStyleIdx="1" presStyleCnt="2">
        <dgm:presLayoutVars>
          <dgm:chMax val="0"/>
          <dgm:chPref val="0"/>
        </dgm:presLayoutVars>
      </dgm:prSet>
      <dgm:spPr/>
    </dgm:pt>
  </dgm:ptLst>
  <dgm:cxnLst>
    <dgm:cxn modelId="{12AA5B63-F7C9-4DD8-8588-F4A03C2C173F}" type="presOf" srcId="{D17F9B88-411C-479A-BF67-12A466A3E55A}" destId="{71163987-E58B-4736-B753-DA56F7ED3F3A}" srcOrd="0" destOrd="0" presId="urn:microsoft.com/office/officeart/2018/2/layout/IconVerticalSolidList"/>
    <dgm:cxn modelId="{F4AF2C47-F82E-4070-A2E3-BE38A71592A8}" type="presOf" srcId="{52721360-E018-4799-A5A3-AA2E38407FBF}" destId="{4D6A52DF-40FA-4D09-A4FC-DEF1B0200D25}" srcOrd="0" destOrd="0" presId="urn:microsoft.com/office/officeart/2018/2/layout/IconVerticalSolidList"/>
    <dgm:cxn modelId="{A2F58A48-0DA7-4F09-A964-E7ED999B3BC8}" srcId="{52B841CE-6F3E-4C83-BF00-1982DCB44424}" destId="{52721360-E018-4799-A5A3-AA2E38407FBF}" srcOrd="1" destOrd="0" parTransId="{E09E80EF-91BA-45A4-9189-25056B60F168}" sibTransId="{C3B42E83-5D54-4F74-8FE1-FB3F38E7B984}"/>
    <dgm:cxn modelId="{7BE5CE85-1AF2-4334-9B90-03362C1D333C}" type="presOf" srcId="{52B841CE-6F3E-4C83-BF00-1982DCB44424}" destId="{CB8BD775-A859-431D-A98F-E3B6E4609DF0}" srcOrd="0" destOrd="0" presId="urn:microsoft.com/office/officeart/2018/2/layout/IconVerticalSolidList"/>
    <dgm:cxn modelId="{D82967D1-EC00-45E5-B06A-77CCDD13CC38}" srcId="{52B841CE-6F3E-4C83-BF00-1982DCB44424}" destId="{D17F9B88-411C-479A-BF67-12A466A3E55A}" srcOrd="0" destOrd="0" parTransId="{329D8A5E-D1C5-46B9-B98D-821EAE14151D}" sibTransId="{22A3B3FF-552B-464E-9A47-E3CE452C633B}"/>
    <dgm:cxn modelId="{D4B12486-8A19-40C0-8030-3F5AA8721E98}" type="presParOf" srcId="{CB8BD775-A859-431D-A98F-E3B6E4609DF0}" destId="{46DBEBDA-2DAF-4D09-A31E-AD1768F5CB87}" srcOrd="0" destOrd="0" presId="urn:microsoft.com/office/officeart/2018/2/layout/IconVerticalSolidList"/>
    <dgm:cxn modelId="{D5BCAF62-53DE-462F-8FAC-95A7CE725010}" type="presParOf" srcId="{46DBEBDA-2DAF-4D09-A31E-AD1768F5CB87}" destId="{89521456-4782-4626-944F-91C1AD40370D}" srcOrd="0" destOrd="0" presId="urn:microsoft.com/office/officeart/2018/2/layout/IconVerticalSolidList"/>
    <dgm:cxn modelId="{465858DF-66BF-4D62-A147-067167B3A5A0}" type="presParOf" srcId="{46DBEBDA-2DAF-4D09-A31E-AD1768F5CB87}" destId="{653BE7E6-F292-4386-BDD5-57842AB262AF}" srcOrd="1" destOrd="0" presId="urn:microsoft.com/office/officeart/2018/2/layout/IconVerticalSolidList"/>
    <dgm:cxn modelId="{E1E3D6FB-1104-411C-A074-344D363BE589}" type="presParOf" srcId="{46DBEBDA-2DAF-4D09-A31E-AD1768F5CB87}" destId="{612DDFF0-1986-452E-A822-F5FC7F1A8E8A}" srcOrd="2" destOrd="0" presId="urn:microsoft.com/office/officeart/2018/2/layout/IconVerticalSolidList"/>
    <dgm:cxn modelId="{99E74072-06F6-4940-9A05-F60E33F56116}" type="presParOf" srcId="{46DBEBDA-2DAF-4D09-A31E-AD1768F5CB87}" destId="{71163987-E58B-4736-B753-DA56F7ED3F3A}" srcOrd="3" destOrd="0" presId="urn:microsoft.com/office/officeart/2018/2/layout/IconVerticalSolidList"/>
    <dgm:cxn modelId="{71D93320-0105-4DE4-BF21-12F49EEF3BB5}" type="presParOf" srcId="{CB8BD775-A859-431D-A98F-E3B6E4609DF0}" destId="{A81FE3A2-671A-4CDC-A86C-D9BED872AB16}" srcOrd="1" destOrd="0" presId="urn:microsoft.com/office/officeart/2018/2/layout/IconVerticalSolidList"/>
    <dgm:cxn modelId="{27ACB2DE-7F93-4F9B-88E5-1FCB5C63F5BF}" type="presParOf" srcId="{CB8BD775-A859-431D-A98F-E3B6E4609DF0}" destId="{C725D45C-EDB7-4BFC-BDC4-CBCCD9576C49}" srcOrd="2" destOrd="0" presId="urn:microsoft.com/office/officeart/2018/2/layout/IconVerticalSolidList"/>
    <dgm:cxn modelId="{E60E9D8D-B88C-47CE-A6C0-B995CD9005C9}" type="presParOf" srcId="{C725D45C-EDB7-4BFC-BDC4-CBCCD9576C49}" destId="{EE051059-6963-4C46-8A7A-4C67FD2A7A19}" srcOrd="0" destOrd="0" presId="urn:microsoft.com/office/officeart/2018/2/layout/IconVerticalSolidList"/>
    <dgm:cxn modelId="{74738413-4CF7-4E3A-8DEB-5D2D74AFB240}" type="presParOf" srcId="{C725D45C-EDB7-4BFC-BDC4-CBCCD9576C49}" destId="{7E2103E1-6A54-41E1-AF7A-E80932C6D142}" srcOrd="1" destOrd="0" presId="urn:microsoft.com/office/officeart/2018/2/layout/IconVerticalSolidList"/>
    <dgm:cxn modelId="{BD4E1D13-8FDA-42CB-B288-250331EF6DF1}" type="presParOf" srcId="{C725D45C-EDB7-4BFC-BDC4-CBCCD9576C49}" destId="{11C7CABC-0CD0-4D9D-B6BC-1E656BD1E4CE}" srcOrd="2" destOrd="0" presId="urn:microsoft.com/office/officeart/2018/2/layout/IconVerticalSolidList"/>
    <dgm:cxn modelId="{A74CA9E8-E85B-4574-9F0B-4C08474EFFF8}" type="presParOf" srcId="{C725D45C-EDB7-4BFC-BDC4-CBCCD9576C49}" destId="{4D6A52DF-40FA-4D09-A4FC-DEF1B0200D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885908-8967-4EAB-8B07-C8E2B977D2D7}"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63CE8333-40D8-4E2B-9A93-DF85427023B9}">
      <dgm:prSet/>
      <dgm:spPr/>
      <dgm:t>
        <a:bodyPr/>
        <a:lstStyle/>
        <a:p>
          <a:pPr rtl="0"/>
          <a:r>
            <a:rPr lang="en-US" dirty="0">
              <a:solidFill>
                <a:schemeClr val="bg1"/>
              </a:solidFill>
              <a:latin typeface="Calibri"/>
              <a:ea typeface="Calibri"/>
              <a:cs typeface="Calibri"/>
            </a:rPr>
            <a:t>Task 1: Retrieving data from the database using the credentials provided.</a:t>
          </a:r>
          <a:br>
            <a:rPr lang="en-US" dirty="0">
              <a:solidFill>
                <a:srgbClr val="444444"/>
              </a:solidFill>
              <a:latin typeface="Calibri"/>
              <a:ea typeface="Calibri"/>
              <a:cs typeface="Calibri"/>
            </a:rPr>
          </a:br>
          <a:r>
            <a:rPr lang="en-US" dirty="0">
              <a:solidFill>
                <a:srgbClr val="444444"/>
              </a:solidFill>
              <a:latin typeface="Calibri"/>
              <a:ea typeface="Calibri"/>
              <a:cs typeface="Calibri"/>
            </a:rPr>
            <a:t>We were able to extract the dataset successfully using the provided database credentials. After that, cleaning and preparation of the dataset for analysis in Power BI had been done.</a:t>
          </a:r>
        </a:p>
      </dgm:t>
    </dgm:pt>
    <dgm:pt modelId="{2C4ED9EF-00AD-4839-8D60-EAF16F6CC303}" type="parTrans" cxnId="{9F3BE1B4-A1C5-4531-872E-EFDCD69E7E03}">
      <dgm:prSet/>
      <dgm:spPr/>
      <dgm:t>
        <a:bodyPr/>
        <a:lstStyle/>
        <a:p>
          <a:endParaRPr lang="en-US"/>
        </a:p>
      </dgm:t>
    </dgm:pt>
    <dgm:pt modelId="{CFC87596-B3F9-4C8A-9441-2911F51C39CE}" type="sibTrans" cxnId="{9F3BE1B4-A1C5-4531-872E-EFDCD69E7E03}">
      <dgm:prSet/>
      <dgm:spPr/>
      <dgm:t>
        <a:bodyPr/>
        <a:lstStyle/>
        <a:p>
          <a:endParaRPr lang="en-US"/>
        </a:p>
      </dgm:t>
    </dgm:pt>
    <dgm:pt modelId="{04D4EFC8-8DDB-4D04-A6AA-B59DEAF85191}">
      <dgm:prSet/>
      <dgm:spPr/>
      <dgm:t>
        <a:bodyPr/>
        <a:lstStyle/>
        <a:p>
          <a:r>
            <a:rPr lang="en-US" dirty="0">
              <a:solidFill>
                <a:schemeClr val="bg1"/>
              </a:solidFill>
              <a:latin typeface="Calibri"/>
              <a:ea typeface="Calibri"/>
              <a:cs typeface="Calibri"/>
            </a:rPr>
            <a:t>Task 2: States with Most Number of Jobs</a:t>
          </a:r>
          <a:br>
            <a:rPr lang="en-US" dirty="0">
              <a:solidFill>
                <a:srgbClr val="444444"/>
              </a:solidFill>
              <a:latin typeface="Calibri"/>
              <a:ea typeface="Calibri"/>
              <a:cs typeface="Calibri"/>
            </a:rPr>
          </a:br>
          <a:r>
            <a:rPr lang="en-US" dirty="0">
              <a:solidFill>
                <a:srgbClr val="444444"/>
              </a:solidFill>
              <a:latin typeface="Calibri"/>
              <a:ea typeface="Calibri"/>
              <a:cs typeface="Calibri"/>
            </a:rPr>
            <a:t>Using Power BI, we determined the states with the highest number of job postings. We could also spot a region with more employment opportunities than others, which would be very useful for any job seeker who is planning to relocate or target his job search.</a:t>
          </a:r>
        </a:p>
      </dgm:t>
    </dgm:pt>
    <dgm:pt modelId="{52115EFD-882E-44CB-975D-F4F766E5BCC3}" type="parTrans" cxnId="{D929FC15-A6FD-4DCE-9C05-5ED4DDD61B72}">
      <dgm:prSet/>
      <dgm:spPr/>
      <dgm:t>
        <a:bodyPr/>
        <a:lstStyle/>
        <a:p>
          <a:endParaRPr lang="en-US"/>
        </a:p>
      </dgm:t>
    </dgm:pt>
    <dgm:pt modelId="{A26B6D18-5F48-42FE-8A47-42A3BCDE8369}" type="sibTrans" cxnId="{D929FC15-A6FD-4DCE-9C05-5ED4DDD61B72}">
      <dgm:prSet/>
      <dgm:spPr/>
      <dgm:t>
        <a:bodyPr/>
        <a:lstStyle/>
        <a:p>
          <a:endParaRPr lang="en-US"/>
        </a:p>
      </dgm:t>
    </dgm:pt>
    <dgm:pt modelId="{203D272A-1278-42E0-A1C8-00F4944C6A28}" type="pres">
      <dgm:prSet presAssocID="{A2885908-8967-4EAB-8B07-C8E2B977D2D7}" presName="Name0" presStyleCnt="0">
        <dgm:presLayoutVars>
          <dgm:dir/>
          <dgm:resizeHandles val="exact"/>
        </dgm:presLayoutVars>
      </dgm:prSet>
      <dgm:spPr/>
    </dgm:pt>
    <dgm:pt modelId="{831305F8-3136-47DE-B7C9-0A8E0B2579EC}" type="pres">
      <dgm:prSet presAssocID="{63CE8333-40D8-4E2B-9A93-DF85427023B9}" presName="node" presStyleLbl="node1" presStyleIdx="0" presStyleCnt="2">
        <dgm:presLayoutVars>
          <dgm:bulletEnabled val="1"/>
        </dgm:presLayoutVars>
      </dgm:prSet>
      <dgm:spPr/>
    </dgm:pt>
    <dgm:pt modelId="{DE332352-D57F-4D21-A99E-67B527222E59}" type="pres">
      <dgm:prSet presAssocID="{CFC87596-B3F9-4C8A-9441-2911F51C39CE}" presName="sibTrans" presStyleLbl="sibTrans2D1" presStyleIdx="0" presStyleCnt="1"/>
      <dgm:spPr/>
    </dgm:pt>
    <dgm:pt modelId="{2E72DCD6-F267-4487-9DEA-B439F76E30FA}" type="pres">
      <dgm:prSet presAssocID="{CFC87596-B3F9-4C8A-9441-2911F51C39CE}" presName="connectorText" presStyleLbl="sibTrans2D1" presStyleIdx="0" presStyleCnt="1"/>
      <dgm:spPr/>
    </dgm:pt>
    <dgm:pt modelId="{18AC0073-6E36-478C-BC7D-8B750F9BF564}" type="pres">
      <dgm:prSet presAssocID="{04D4EFC8-8DDB-4D04-A6AA-B59DEAF85191}" presName="node" presStyleLbl="node1" presStyleIdx="1" presStyleCnt="2">
        <dgm:presLayoutVars>
          <dgm:bulletEnabled val="1"/>
        </dgm:presLayoutVars>
      </dgm:prSet>
      <dgm:spPr/>
    </dgm:pt>
  </dgm:ptLst>
  <dgm:cxnLst>
    <dgm:cxn modelId="{19133A0F-8E63-4938-9729-32932C62CF78}" type="presOf" srcId="{CFC87596-B3F9-4C8A-9441-2911F51C39CE}" destId="{2E72DCD6-F267-4487-9DEA-B439F76E30FA}" srcOrd="1" destOrd="0" presId="urn:microsoft.com/office/officeart/2005/8/layout/process1"/>
    <dgm:cxn modelId="{D929FC15-A6FD-4DCE-9C05-5ED4DDD61B72}" srcId="{A2885908-8967-4EAB-8B07-C8E2B977D2D7}" destId="{04D4EFC8-8DDB-4D04-A6AA-B59DEAF85191}" srcOrd="1" destOrd="0" parTransId="{52115EFD-882E-44CB-975D-F4F766E5BCC3}" sibTransId="{A26B6D18-5F48-42FE-8A47-42A3BCDE8369}"/>
    <dgm:cxn modelId="{CE581A69-3607-4E4D-91C5-D2883715E4DC}" type="presOf" srcId="{63CE8333-40D8-4E2B-9A93-DF85427023B9}" destId="{831305F8-3136-47DE-B7C9-0A8E0B2579EC}" srcOrd="0" destOrd="0" presId="urn:microsoft.com/office/officeart/2005/8/layout/process1"/>
    <dgm:cxn modelId="{5625D59D-E75D-453F-8277-DBA5D3E4A260}" type="presOf" srcId="{A2885908-8967-4EAB-8B07-C8E2B977D2D7}" destId="{203D272A-1278-42E0-A1C8-00F4944C6A28}" srcOrd="0" destOrd="0" presId="urn:microsoft.com/office/officeart/2005/8/layout/process1"/>
    <dgm:cxn modelId="{9F3BE1B4-A1C5-4531-872E-EFDCD69E7E03}" srcId="{A2885908-8967-4EAB-8B07-C8E2B977D2D7}" destId="{63CE8333-40D8-4E2B-9A93-DF85427023B9}" srcOrd="0" destOrd="0" parTransId="{2C4ED9EF-00AD-4839-8D60-EAF16F6CC303}" sibTransId="{CFC87596-B3F9-4C8A-9441-2911F51C39CE}"/>
    <dgm:cxn modelId="{20B1E2BA-1845-4994-A506-DCE33C62EFDF}" type="presOf" srcId="{04D4EFC8-8DDB-4D04-A6AA-B59DEAF85191}" destId="{18AC0073-6E36-478C-BC7D-8B750F9BF564}" srcOrd="0" destOrd="0" presId="urn:microsoft.com/office/officeart/2005/8/layout/process1"/>
    <dgm:cxn modelId="{4151E5EC-4AD7-4FA9-983A-BD4BAAE8A3F8}" type="presOf" srcId="{CFC87596-B3F9-4C8A-9441-2911F51C39CE}" destId="{DE332352-D57F-4D21-A99E-67B527222E59}" srcOrd="0" destOrd="0" presId="urn:microsoft.com/office/officeart/2005/8/layout/process1"/>
    <dgm:cxn modelId="{DA4B26CD-35D5-47A4-BC06-59C3F0F1A4BE}" type="presParOf" srcId="{203D272A-1278-42E0-A1C8-00F4944C6A28}" destId="{831305F8-3136-47DE-B7C9-0A8E0B2579EC}" srcOrd="0" destOrd="0" presId="urn:microsoft.com/office/officeart/2005/8/layout/process1"/>
    <dgm:cxn modelId="{928D9B5B-F39A-4D8C-85B2-26C661B9FE29}" type="presParOf" srcId="{203D272A-1278-42E0-A1C8-00F4944C6A28}" destId="{DE332352-D57F-4D21-A99E-67B527222E59}" srcOrd="1" destOrd="0" presId="urn:microsoft.com/office/officeart/2005/8/layout/process1"/>
    <dgm:cxn modelId="{D220C0E5-C3B1-4675-9D41-D4EE66DE2854}" type="presParOf" srcId="{DE332352-D57F-4D21-A99E-67B527222E59}" destId="{2E72DCD6-F267-4487-9DEA-B439F76E30FA}" srcOrd="0" destOrd="0" presId="urn:microsoft.com/office/officeart/2005/8/layout/process1"/>
    <dgm:cxn modelId="{0FA5CB33-603A-4579-B63C-FFE5B6875FD4}" type="presParOf" srcId="{203D272A-1278-42E0-A1C8-00F4944C6A28}" destId="{18AC0073-6E36-478C-BC7D-8B750F9BF56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885908-8967-4EAB-8B07-C8E2B977D2D7}"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63CE8333-40D8-4E2B-9A93-DF85427023B9}">
      <dgm:prSet/>
      <dgm:spPr/>
      <dgm:t>
        <a:bodyPr/>
        <a:lstStyle/>
        <a:p>
          <a:pPr rtl="0"/>
          <a:r>
            <a:rPr lang="en-US" dirty="0"/>
            <a:t>Task 3:</a:t>
          </a:r>
          <a:r>
            <a:rPr lang="en-US" dirty="0">
              <a:latin typeface="Calibri Light" panose="020F0302020204030204"/>
            </a:rPr>
            <a:t> </a:t>
          </a:r>
          <a:r>
            <a:rPr lang="en-US" dirty="0"/>
            <a:t>Average Minimal and Maximal Salaries in Various States</a:t>
          </a:r>
          <a:br>
            <a:rPr lang="en-US" dirty="0">
              <a:solidFill>
                <a:srgbClr val="010000"/>
              </a:solidFill>
            </a:rPr>
          </a:br>
          <a:br>
            <a:rPr lang="en-US" dirty="0">
              <a:latin typeface="Calibri Light" panose="020F0302020204030204"/>
            </a:rPr>
          </a:br>
          <a:r>
            <a:rPr lang="en-US" dirty="0">
              <a:solidFill>
                <a:schemeClr val="tx1"/>
              </a:solidFill>
            </a:rPr>
            <a:t>We have averaged the minimum and maximum salaries across states. This understanding given, regional salary trends are made available to the job seeker and to an employer for them to make well-informed decisions on compensation</a:t>
          </a:r>
          <a:r>
            <a:rPr lang="en-US" dirty="0"/>
            <a:t>.</a:t>
          </a:r>
          <a:endParaRPr lang="en-US" dirty="0">
            <a:latin typeface="Calibri Light" panose="020F0302020204030204"/>
          </a:endParaRPr>
        </a:p>
      </dgm:t>
    </dgm:pt>
    <dgm:pt modelId="{2C4ED9EF-00AD-4839-8D60-EAF16F6CC303}" type="parTrans" cxnId="{9F3BE1B4-A1C5-4531-872E-EFDCD69E7E03}">
      <dgm:prSet/>
      <dgm:spPr/>
      <dgm:t>
        <a:bodyPr/>
        <a:lstStyle/>
        <a:p>
          <a:endParaRPr lang="en-US"/>
        </a:p>
      </dgm:t>
    </dgm:pt>
    <dgm:pt modelId="{CFC87596-B3F9-4C8A-9441-2911F51C39CE}" type="sibTrans" cxnId="{9F3BE1B4-A1C5-4531-872E-EFDCD69E7E03}">
      <dgm:prSet/>
      <dgm:spPr/>
      <dgm:t>
        <a:bodyPr/>
        <a:lstStyle/>
        <a:p>
          <a:endParaRPr lang="en-US"/>
        </a:p>
      </dgm:t>
    </dgm:pt>
    <dgm:pt modelId="{04D4EFC8-8DDB-4D04-A6AA-B59DEAF85191}">
      <dgm:prSet/>
      <dgm:spPr/>
      <dgm:t>
        <a:bodyPr/>
        <a:lstStyle/>
        <a:p>
          <a:pPr rtl="0"/>
          <a:r>
            <a:rPr lang="en-US" dirty="0">
              <a:latin typeface="Calibri"/>
              <a:ea typeface="Calibri"/>
              <a:cs typeface="Calibri"/>
            </a:rPr>
            <a:t>Task 4: Average Salary Across Different States</a:t>
          </a:r>
          <a:br>
            <a:rPr lang="en-US" dirty="0">
              <a:solidFill>
                <a:srgbClr val="010000"/>
              </a:solidFill>
              <a:latin typeface="Calibri"/>
              <a:ea typeface="Calibri"/>
              <a:cs typeface="Calibri"/>
            </a:rPr>
          </a:br>
          <a:br>
            <a:rPr lang="en-US" dirty="0">
              <a:latin typeface="Calibri"/>
              <a:ea typeface="Calibri"/>
              <a:cs typeface="Calibri"/>
            </a:rPr>
          </a:br>
          <a:r>
            <a:rPr lang="en-US" dirty="0">
              <a:solidFill>
                <a:schemeClr val="tx1"/>
              </a:solidFill>
              <a:latin typeface="Calibri"/>
              <a:ea typeface="Calibri"/>
              <a:cs typeface="Calibri"/>
            </a:rPr>
            <a:t>Other than deciding on minimal and maximal salary, we calculated the average salary per state. This further drilled down the insight on how salaries varied geographically and gave importance to high or low average compensation per state.</a:t>
          </a:r>
        </a:p>
      </dgm:t>
    </dgm:pt>
    <dgm:pt modelId="{52115EFD-882E-44CB-975D-F4F766E5BCC3}" type="parTrans" cxnId="{D929FC15-A6FD-4DCE-9C05-5ED4DDD61B72}">
      <dgm:prSet/>
      <dgm:spPr/>
      <dgm:t>
        <a:bodyPr/>
        <a:lstStyle/>
        <a:p>
          <a:endParaRPr lang="en-US"/>
        </a:p>
      </dgm:t>
    </dgm:pt>
    <dgm:pt modelId="{A26B6D18-5F48-42FE-8A47-42A3BCDE8369}" type="sibTrans" cxnId="{D929FC15-A6FD-4DCE-9C05-5ED4DDD61B72}">
      <dgm:prSet/>
      <dgm:spPr/>
      <dgm:t>
        <a:bodyPr/>
        <a:lstStyle/>
        <a:p>
          <a:endParaRPr lang="en-US"/>
        </a:p>
      </dgm:t>
    </dgm:pt>
    <dgm:pt modelId="{203D272A-1278-42E0-A1C8-00F4944C6A28}" type="pres">
      <dgm:prSet presAssocID="{A2885908-8967-4EAB-8B07-C8E2B977D2D7}" presName="Name0" presStyleCnt="0">
        <dgm:presLayoutVars>
          <dgm:dir/>
          <dgm:resizeHandles val="exact"/>
        </dgm:presLayoutVars>
      </dgm:prSet>
      <dgm:spPr/>
    </dgm:pt>
    <dgm:pt modelId="{831305F8-3136-47DE-B7C9-0A8E0B2579EC}" type="pres">
      <dgm:prSet presAssocID="{63CE8333-40D8-4E2B-9A93-DF85427023B9}" presName="node" presStyleLbl="node1" presStyleIdx="0" presStyleCnt="2">
        <dgm:presLayoutVars>
          <dgm:bulletEnabled val="1"/>
        </dgm:presLayoutVars>
      </dgm:prSet>
      <dgm:spPr/>
    </dgm:pt>
    <dgm:pt modelId="{DE332352-D57F-4D21-A99E-67B527222E59}" type="pres">
      <dgm:prSet presAssocID="{CFC87596-B3F9-4C8A-9441-2911F51C39CE}" presName="sibTrans" presStyleLbl="sibTrans2D1" presStyleIdx="0" presStyleCnt="1"/>
      <dgm:spPr/>
    </dgm:pt>
    <dgm:pt modelId="{2E72DCD6-F267-4487-9DEA-B439F76E30FA}" type="pres">
      <dgm:prSet presAssocID="{CFC87596-B3F9-4C8A-9441-2911F51C39CE}" presName="connectorText" presStyleLbl="sibTrans2D1" presStyleIdx="0" presStyleCnt="1"/>
      <dgm:spPr/>
    </dgm:pt>
    <dgm:pt modelId="{18AC0073-6E36-478C-BC7D-8B750F9BF564}" type="pres">
      <dgm:prSet presAssocID="{04D4EFC8-8DDB-4D04-A6AA-B59DEAF85191}" presName="node" presStyleLbl="node1" presStyleIdx="1" presStyleCnt="2">
        <dgm:presLayoutVars>
          <dgm:bulletEnabled val="1"/>
        </dgm:presLayoutVars>
      </dgm:prSet>
      <dgm:spPr/>
    </dgm:pt>
  </dgm:ptLst>
  <dgm:cxnLst>
    <dgm:cxn modelId="{5D397F0F-0751-4544-AFA8-B4C8C940D3ED}" type="presOf" srcId="{04D4EFC8-8DDB-4D04-A6AA-B59DEAF85191}" destId="{18AC0073-6E36-478C-BC7D-8B750F9BF564}" srcOrd="0" destOrd="0" presId="urn:microsoft.com/office/officeart/2005/8/layout/process1"/>
    <dgm:cxn modelId="{D929FC15-A6FD-4DCE-9C05-5ED4DDD61B72}" srcId="{A2885908-8967-4EAB-8B07-C8E2B977D2D7}" destId="{04D4EFC8-8DDB-4D04-A6AA-B59DEAF85191}" srcOrd="1" destOrd="0" parTransId="{52115EFD-882E-44CB-975D-F4F766E5BCC3}" sibTransId="{A26B6D18-5F48-42FE-8A47-42A3BCDE8369}"/>
    <dgm:cxn modelId="{FEDA301A-A52B-4311-9C55-94E25BD11CE6}" type="presOf" srcId="{63CE8333-40D8-4E2B-9A93-DF85427023B9}" destId="{831305F8-3136-47DE-B7C9-0A8E0B2579EC}" srcOrd="0" destOrd="0" presId="urn:microsoft.com/office/officeart/2005/8/layout/process1"/>
    <dgm:cxn modelId="{97425F4C-57EB-4689-8B55-A96B7E6740B4}" type="presOf" srcId="{CFC87596-B3F9-4C8A-9441-2911F51C39CE}" destId="{2E72DCD6-F267-4487-9DEA-B439F76E30FA}" srcOrd="1" destOrd="0" presId="urn:microsoft.com/office/officeart/2005/8/layout/process1"/>
    <dgm:cxn modelId="{5625D59D-E75D-453F-8277-DBA5D3E4A260}" type="presOf" srcId="{A2885908-8967-4EAB-8B07-C8E2B977D2D7}" destId="{203D272A-1278-42E0-A1C8-00F4944C6A28}" srcOrd="0" destOrd="0" presId="urn:microsoft.com/office/officeart/2005/8/layout/process1"/>
    <dgm:cxn modelId="{9F3BE1B4-A1C5-4531-872E-EFDCD69E7E03}" srcId="{A2885908-8967-4EAB-8B07-C8E2B977D2D7}" destId="{63CE8333-40D8-4E2B-9A93-DF85427023B9}" srcOrd="0" destOrd="0" parTransId="{2C4ED9EF-00AD-4839-8D60-EAF16F6CC303}" sibTransId="{CFC87596-B3F9-4C8A-9441-2911F51C39CE}"/>
    <dgm:cxn modelId="{EF82FCF6-C4C8-43DF-AD1D-E4C1BC5C4A8B}" type="presOf" srcId="{CFC87596-B3F9-4C8A-9441-2911F51C39CE}" destId="{DE332352-D57F-4D21-A99E-67B527222E59}" srcOrd="0" destOrd="0" presId="urn:microsoft.com/office/officeart/2005/8/layout/process1"/>
    <dgm:cxn modelId="{7860E057-90B8-4E80-9EDC-A2B51AF50A62}" type="presParOf" srcId="{203D272A-1278-42E0-A1C8-00F4944C6A28}" destId="{831305F8-3136-47DE-B7C9-0A8E0B2579EC}" srcOrd="0" destOrd="0" presId="urn:microsoft.com/office/officeart/2005/8/layout/process1"/>
    <dgm:cxn modelId="{65B1AC64-E8E1-4A41-AFDD-075B6E6BA372}" type="presParOf" srcId="{203D272A-1278-42E0-A1C8-00F4944C6A28}" destId="{DE332352-D57F-4D21-A99E-67B527222E59}" srcOrd="1" destOrd="0" presId="urn:microsoft.com/office/officeart/2005/8/layout/process1"/>
    <dgm:cxn modelId="{BD107C2D-02D0-4E20-97C0-2F721A4CD7B1}" type="presParOf" srcId="{DE332352-D57F-4D21-A99E-67B527222E59}" destId="{2E72DCD6-F267-4487-9DEA-B439F76E30FA}" srcOrd="0" destOrd="0" presId="urn:microsoft.com/office/officeart/2005/8/layout/process1"/>
    <dgm:cxn modelId="{78A1FF7B-3EB6-4EB3-A80E-95C0F6158CF3}" type="presParOf" srcId="{203D272A-1278-42E0-A1C8-00F4944C6A28}" destId="{18AC0073-6E36-478C-BC7D-8B750F9BF56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E2EF3-BE99-44EF-879E-2A4A4D79974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E043731-554B-4180-807C-C8E73AB21E2E}">
      <dgm:prSet/>
      <dgm:spPr/>
      <dgm:t>
        <a:bodyPr/>
        <a:lstStyle/>
        <a:p>
          <a:pPr rtl="0"/>
          <a:r>
            <a:rPr lang="en-US" dirty="0">
              <a:latin typeface="Calibri Light" panose="020F0302020204030204"/>
            </a:rPr>
            <a:t>Task 5:</a:t>
          </a:r>
          <a:r>
            <a:rPr lang="en-US" dirty="0"/>
            <a:t> Top 5 Industries with Maximum Number of </a:t>
          </a:r>
          <a:r>
            <a:rPr lang="en-US" dirty="0">
              <a:solidFill>
                <a:schemeClr val="bg1"/>
              </a:solidFill>
            </a:rPr>
            <a:t>Data Science Related Job Postings</a:t>
          </a:r>
          <a:br>
            <a:rPr lang="en-US" dirty="0">
              <a:solidFill>
                <a:schemeClr val="bg1"/>
              </a:solidFill>
            </a:rPr>
          </a:br>
          <a:r>
            <a:rPr lang="en-US" dirty="0">
              <a:solidFill>
                <a:schemeClr val="tx1"/>
              </a:solidFill>
            </a:rPr>
            <a:t>Top 5 industries with the most Data Science-related job advertising: This gave us an insight into growing demand for professionals in the data field and knowledge on the leading sectors.</a:t>
          </a:r>
        </a:p>
      </dgm:t>
    </dgm:pt>
    <dgm:pt modelId="{51C68B14-B169-4A3C-AC0D-C25BAFA1847D}" type="parTrans" cxnId="{221EF515-7A98-4F27-918E-20E9910012A8}">
      <dgm:prSet/>
      <dgm:spPr/>
      <dgm:t>
        <a:bodyPr/>
        <a:lstStyle/>
        <a:p>
          <a:endParaRPr lang="en-US"/>
        </a:p>
      </dgm:t>
    </dgm:pt>
    <dgm:pt modelId="{EB3D3D3D-003A-4B38-8CE7-F419A66CBA9F}" type="sibTrans" cxnId="{221EF515-7A98-4F27-918E-20E9910012A8}">
      <dgm:prSet/>
      <dgm:spPr/>
      <dgm:t>
        <a:bodyPr/>
        <a:lstStyle/>
        <a:p>
          <a:endParaRPr lang="en-US"/>
        </a:p>
      </dgm:t>
    </dgm:pt>
    <dgm:pt modelId="{06CCD8AB-C428-42DF-B165-9C290AD984B7}">
      <dgm:prSet/>
      <dgm:spPr/>
      <dgm:t>
        <a:bodyPr/>
        <a:lstStyle/>
        <a:p>
          <a:pPr rtl="0"/>
          <a:r>
            <a:rPr lang="en-US" dirty="0"/>
            <a:t>Task 6: Companies with the Maximum No. of Job </a:t>
          </a:r>
          <a:r>
            <a:rPr lang="en-US" dirty="0">
              <a:latin typeface="Calibri Light" panose="020F0302020204030204"/>
            </a:rPr>
            <a:t>Openings</a:t>
          </a:r>
          <a:br>
            <a:rPr lang="en-US" dirty="0">
              <a:solidFill>
                <a:srgbClr val="010000"/>
              </a:solidFill>
            </a:rPr>
          </a:br>
          <a:br>
            <a:rPr lang="en-US" dirty="0">
              <a:latin typeface="Calibri Light" panose="020F0302020204030204"/>
            </a:rPr>
          </a:br>
          <a:r>
            <a:rPr lang="en-US" dirty="0">
              <a:solidFill>
                <a:schemeClr val="tx1"/>
              </a:solidFill>
            </a:rPr>
            <a:t>By analyzing the number of job openings by company, we are able to identify which organizations are hiring the most. Such insight would be very valuable to job seekers targeting companies most in need of their talents.</a:t>
          </a:r>
        </a:p>
      </dgm:t>
    </dgm:pt>
    <dgm:pt modelId="{11AB3E12-44D2-4268-80B2-91D396D8B504}" type="parTrans" cxnId="{9D4ED368-8C2B-4FE9-A47F-13E6816DDE25}">
      <dgm:prSet/>
      <dgm:spPr/>
      <dgm:t>
        <a:bodyPr/>
        <a:lstStyle/>
        <a:p>
          <a:endParaRPr lang="en-US"/>
        </a:p>
      </dgm:t>
    </dgm:pt>
    <dgm:pt modelId="{D82AEFE7-B939-454F-B221-8C88E88D6558}" type="sibTrans" cxnId="{9D4ED368-8C2B-4FE9-A47F-13E6816DDE25}">
      <dgm:prSet/>
      <dgm:spPr/>
      <dgm:t>
        <a:bodyPr/>
        <a:lstStyle/>
        <a:p>
          <a:endParaRPr lang="en-US"/>
        </a:p>
      </dgm:t>
    </dgm:pt>
    <dgm:pt modelId="{B51C0867-A91C-4590-A558-F0C52E05177D}" type="pres">
      <dgm:prSet presAssocID="{7B1E2EF3-BE99-44EF-879E-2A4A4D799747}" presName="outerComposite" presStyleCnt="0">
        <dgm:presLayoutVars>
          <dgm:chMax val="5"/>
          <dgm:dir/>
          <dgm:resizeHandles val="exact"/>
        </dgm:presLayoutVars>
      </dgm:prSet>
      <dgm:spPr/>
    </dgm:pt>
    <dgm:pt modelId="{250D5324-AFC8-4C24-92AA-E021E344100E}" type="pres">
      <dgm:prSet presAssocID="{7B1E2EF3-BE99-44EF-879E-2A4A4D799747}" presName="dummyMaxCanvas" presStyleCnt="0">
        <dgm:presLayoutVars/>
      </dgm:prSet>
      <dgm:spPr/>
    </dgm:pt>
    <dgm:pt modelId="{BF913BCC-CCFD-4FDB-BCA7-4FB80DAEA883}" type="pres">
      <dgm:prSet presAssocID="{7B1E2EF3-BE99-44EF-879E-2A4A4D799747}" presName="TwoNodes_1" presStyleLbl="node1" presStyleIdx="0" presStyleCnt="2">
        <dgm:presLayoutVars>
          <dgm:bulletEnabled val="1"/>
        </dgm:presLayoutVars>
      </dgm:prSet>
      <dgm:spPr/>
    </dgm:pt>
    <dgm:pt modelId="{62C5942F-F85C-4166-A4BB-8D21F78A52E9}" type="pres">
      <dgm:prSet presAssocID="{7B1E2EF3-BE99-44EF-879E-2A4A4D799747}" presName="TwoNodes_2" presStyleLbl="node1" presStyleIdx="1" presStyleCnt="2">
        <dgm:presLayoutVars>
          <dgm:bulletEnabled val="1"/>
        </dgm:presLayoutVars>
      </dgm:prSet>
      <dgm:spPr/>
    </dgm:pt>
    <dgm:pt modelId="{11ADC19A-F5A1-45F6-B769-66EAE0435D8A}" type="pres">
      <dgm:prSet presAssocID="{7B1E2EF3-BE99-44EF-879E-2A4A4D799747}" presName="TwoConn_1-2" presStyleLbl="fgAccFollowNode1" presStyleIdx="0" presStyleCnt="1">
        <dgm:presLayoutVars>
          <dgm:bulletEnabled val="1"/>
        </dgm:presLayoutVars>
      </dgm:prSet>
      <dgm:spPr/>
    </dgm:pt>
    <dgm:pt modelId="{F1DD867D-C861-4C94-BDDA-3FC5B57CCA50}" type="pres">
      <dgm:prSet presAssocID="{7B1E2EF3-BE99-44EF-879E-2A4A4D799747}" presName="TwoNodes_1_text" presStyleLbl="node1" presStyleIdx="1" presStyleCnt="2">
        <dgm:presLayoutVars>
          <dgm:bulletEnabled val="1"/>
        </dgm:presLayoutVars>
      </dgm:prSet>
      <dgm:spPr/>
    </dgm:pt>
    <dgm:pt modelId="{99371E77-E268-49DD-88E9-A5BEB2D1D39B}" type="pres">
      <dgm:prSet presAssocID="{7B1E2EF3-BE99-44EF-879E-2A4A4D799747}" presName="TwoNodes_2_text" presStyleLbl="node1" presStyleIdx="1" presStyleCnt="2">
        <dgm:presLayoutVars>
          <dgm:bulletEnabled val="1"/>
        </dgm:presLayoutVars>
      </dgm:prSet>
      <dgm:spPr/>
    </dgm:pt>
  </dgm:ptLst>
  <dgm:cxnLst>
    <dgm:cxn modelId="{E3C0A504-6259-46AE-9987-8E525234ABBE}" type="presOf" srcId="{EB3D3D3D-003A-4B38-8CE7-F419A66CBA9F}" destId="{11ADC19A-F5A1-45F6-B769-66EAE0435D8A}" srcOrd="0" destOrd="0" presId="urn:microsoft.com/office/officeart/2005/8/layout/vProcess5"/>
    <dgm:cxn modelId="{C379E50F-7A2D-4B0D-9109-C7E149083A62}" type="presOf" srcId="{06CCD8AB-C428-42DF-B165-9C290AD984B7}" destId="{62C5942F-F85C-4166-A4BB-8D21F78A52E9}" srcOrd="0" destOrd="0" presId="urn:microsoft.com/office/officeart/2005/8/layout/vProcess5"/>
    <dgm:cxn modelId="{221EF515-7A98-4F27-918E-20E9910012A8}" srcId="{7B1E2EF3-BE99-44EF-879E-2A4A4D799747}" destId="{1E043731-554B-4180-807C-C8E73AB21E2E}" srcOrd="0" destOrd="0" parTransId="{51C68B14-B169-4A3C-AC0D-C25BAFA1847D}" sibTransId="{EB3D3D3D-003A-4B38-8CE7-F419A66CBA9F}"/>
    <dgm:cxn modelId="{0D13311C-4F00-4980-86B3-CFC7DA9ADBD5}" type="presOf" srcId="{1E043731-554B-4180-807C-C8E73AB21E2E}" destId="{BF913BCC-CCFD-4FDB-BCA7-4FB80DAEA883}" srcOrd="0" destOrd="0" presId="urn:microsoft.com/office/officeart/2005/8/layout/vProcess5"/>
    <dgm:cxn modelId="{9D4ED368-8C2B-4FE9-A47F-13E6816DDE25}" srcId="{7B1E2EF3-BE99-44EF-879E-2A4A4D799747}" destId="{06CCD8AB-C428-42DF-B165-9C290AD984B7}" srcOrd="1" destOrd="0" parTransId="{11AB3E12-44D2-4268-80B2-91D396D8B504}" sibTransId="{D82AEFE7-B939-454F-B221-8C88E88D6558}"/>
    <dgm:cxn modelId="{4BBB6669-DD48-4A17-9F8D-D462C1AD9463}" type="presOf" srcId="{1E043731-554B-4180-807C-C8E73AB21E2E}" destId="{F1DD867D-C861-4C94-BDDA-3FC5B57CCA50}" srcOrd="1" destOrd="0" presId="urn:microsoft.com/office/officeart/2005/8/layout/vProcess5"/>
    <dgm:cxn modelId="{CD00D456-6679-41E0-904E-586E933D4351}" type="presOf" srcId="{7B1E2EF3-BE99-44EF-879E-2A4A4D799747}" destId="{B51C0867-A91C-4590-A558-F0C52E05177D}" srcOrd="0" destOrd="0" presId="urn:microsoft.com/office/officeart/2005/8/layout/vProcess5"/>
    <dgm:cxn modelId="{6CE266DB-6EA5-41C7-B6A7-BE607D99A932}" type="presOf" srcId="{06CCD8AB-C428-42DF-B165-9C290AD984B7}" destId="{99371E77-E268-49DD-88E9-A5BEB2D1D39B}" srcOrd="1" destOrd="0" presId="urn:microsoft.com/office/officeart/2005/8/layout/vProcess5"/>
    <dgm:cxn modelId="{2998FD3F-C41F-4B3A-8560-76FABFC3CEDA}" type="presParOf" srcId="{B51C0867-A91C-4590-A558-F0C52E05177D}" destId="{250D5324-AFC8-4C24-92AA-E021E344100E}" srcOrd="0" destOrd="0" presId="urn:microsoft.com/office/officeart/2005/8/layout/vProcess5"/>
    <dgm:cxn modelId="{29516C02-B5C3-46FE-824D-FC479FF7F1DC}" type="presParOf" srcId="{B51C0867-A91C-4590-A558-F0C52E05177D}" destId="{BF913BCC-CCFD-4FDB-BCA7-4FB80DAEA883}" srcOrd="1" destOrd="0" presId="urn:microsoft.com/office/officeart/2005/8/layout/vProcess5"/>
    <dgm:cxn modelId="{7C69A465-C70E-42B8-A007-194DC8BEB303}" type="presParOf" srcId="{B51C0867-A91C-4590-A558-F0C52E05177D}" destId="{62C5942F-F85C-4166-A4BB-8D21F78A52E9}" srcOrd="2" destOrd="0" presId="urn:microsoft.com/office/officeart/2005/8/layout/vProcess5"/>
    <dgm:cxn modelId="{9857A276-4142-47D7-9BF5-523B093FB976}" type="presParOf" srcId="{B51C0867-A91C-4590-A558-F0C52E05177D}" destId="{11ADC19A-F5A1-45F6-B769-66EAE0435D8A}" srcOrd="3" destOrd="0" presId="urn:microsoft.com/office/officeart/2005/8/layout/vProcess5"/>
    <dgm:cxn modelId="{57D7A1E0-C058-44DE-BF59-BC600D4680C9}" type="presParOf" srcId="{B51C0867-A91C-4590-A558-F0C52E05177D}" destId="{F1DD867D-C861-4C94-BDDA-3FC5B57CCA50}" srcOrd="4" destOrd="0" presId="urn:microsoft.com/office/officeart/2005/8/layout/vProcess5"/>
    <dgm:cxn modelId="{B9DF7424-5394-489E-ADA1-6F99A479E76E}" type="presParOf" srcId="{B51C0867-A91C-4590-A558-F0C52E05177D}" destId="{99371E77-E268-49DD-88E9-A5BEB2D1D39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1E2EF3-BE99-44EF-879E-2A4A4D79974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E043731-554B-4180-807C-C8E73AB21E2E}">
      <dgm:prSet/>
      <dgm:spPr/>
      <dgm:t>
        <a:bodyPr/>
        <a:lstStyle/>
        <a:p>
          <a:pPr rtl="0"/>
          <a:r>
            <a:rPr lang="en-US" dirty="0"/>
            <a:t>Task 7: Job Titles with </a:t>
          </a:r>
          <a:r>
            <a:rPr lang="en-US" dirty="0">
              <a:solidFill>
                <a:schemeClr val="bg1"/>
              </a:solidFill>
            </a:rPr>
            <a:t>Most</a:t>
          </a:r>
          <a:r>
            <a:rPr lang="en-US" dirty="0">
              <a:solidFill>
                <a:schemeClr val="tx1"/>
              </a:solidFill>
            </a:rPr>
            <a:t> </a:t>
          </a:r>
          <a:r>
            <a:rPr lang="en-US" dirty="0">
              <a:solidFill>
                <a:schemeClr val="bg1"/>
              </a:solidFill>
            </a:rPr>
            <a:t>Number of Jobs</a:t>
          </a:r>
          <a:br>
            <a:rPr lang="en-US" dirty="0">
              <a:solidFill>
                <a:schemeClr val="bg1"/>
              </a:solidFill>
            </a:rPr>
          </a:br>
          <a:r>
            <a:rPr lang="en-US" dirty="0">
              <a:solidFill>
                <a:schemeClr val="tx1"/>
              </a:solidFill>
            </a:rPr>
            <a:t>We found the most common job titles across the dataset. Knowing what roles are in demand can help job seekers adjust their skills and experiences to market needs.</a:t>
          </a:r>
          <a:br>
            <a:rPr lang="en-US" dirty="0">
              <a:solidFill>
                <a:schemeClr val="tx1"/>
              </a:solidFill>
            </a:rPr>
          </a:br>
          <a:endParaRPr lang="en-US" dirty="0">
            <a:solidFill>
              <a:schemeClr val="tx1"/>
            </a:solidFill>
          </a:endParaRPr>
        </a:p>
      </dgm:t>
    </dgm:pt>
    <dgm:pt modelId="{51C68B14-B169-4A3C-AC0D-C25BAFA1847D}" type="parTrans" cxnId="{221EF515-7A98-4F27-918E-20E9910012A8}">
      <dgm:prSet/>
      <dgm:spPr/>
      <dgm:t>
        <a:bodyPr/>
        <a:lstStyle/>
        <a:p>
          <a:endParaRPr lang="en-US"/>
        </a:p>
      </dgm:t>
    </dgm:pt>
    <dgm:pt modelId="{EB3D3D3D-003A-4B38-8CE7-F419A66CBA9F}" type="sibTrans" cxnId="{221EF515-7A98-4F27-918E-20E9910012A8}">
      <dgm:prSet/>
      <dgm:spPr/>
      <dgm:t>
        <a:bodyPr/>
        <a:lstStyle/>
        <a:p>
          <a:endParaRPr lang="en-US"/>
        </a:p>
      </dgm:t>
    </dgm:pt>
    <dgm:pt modelId="{B69FD033-6432-4798-9A8F-DBF4001ED612}">
      <dgm:prSet phldr="0"/>
      <dgm:spPr/>
      <dgm:t>
        <a:bodyPr/>
        <a:lstStyle/>
        <a:p>
          <a:r>
            <a:rPr lang="en-US" dirty="0">
              <a:solidFill>
                <a:schemeClr val="bg1"/>
              </a:solidFill>
              <a:latin typeface="Calibri"/>
              <a:ea typeface="Open Sans"/>
              <a:cs typeface="Calibri"/>
            </a:rPr>
            <a:t>Task 8: Salary of Job Titles with Most Number of Jobs</a:t>
          </a:r>
          <a:br>
            <a:rPr lang="en-US" dirty="0">
              <a:solidFill>
                <a:schemeClr val="bg1"/>
              </a:solidFill>
              <a:latin typeface="Calibri"/>
              <a:ea typeface="Open Sans"/>
              <a:cs typeface="Calibri"/>
            </a:rPr>
          </a:br>
          <a:r>
            <a:rPr lang="en-US" dirty="0">
              <a:solidFill>
                <a:schemeClr val="tx1"/>
              </a:solidFill>
              <a:latin typeface="Calibri"/>
              <a:ea typeface="Open Sans"/>
              <a:cs typeface="Calibri"/>
            </a:rPr>
            <a:t>The average salary was taken for each of the most common job designations. Again, this kind of analysis gives a clean view of how key roles are compensated and guides what to expect in terms of salary.</a:t>
          </a:r>
          <a:endParaRPr lang="en-US" dirty="0">
            <a:solidFill>
              <a:schemeClr val="tx1"/>
            </a:solidFill>
            <a:latin typeface="Calibri"/>
            <a:cs typeface="Calibri"/>
          </a:endParaRPr>
        </a:p>
      </dgm:t>
    </dgm:pt>
    <dgm:pt modelId="{A281BD3B-E41B-45A2-B97B-E5A260712AB4}" type="parTrans" cxnId="{AC168340-5398-4B69-B767-16EDB9F558AB}">
      <dgm:prSet/>
      <dgm:spPr/>
    </dgm:pt>
    <dgm:pt modelId="{6BA73EBA-81EE-4BB8-BB55-90111F1371AC}" type="sibTrans" cxnId="{AC168340-5398-4B69-B767-16EDB9F558AB}">
      <dgm:prSet/>
      <dgm:spPr/>
      <dgm:t>
        <a:bodyPr/>
        <a:lstStyle/>
        <a:p>
          <a:endParaRPr lang="en-US"/>
        </a:p>
      </dgm:t>
    </dgm:pt>
    <dgm:pt modelId="{3CEADA25-FD70-417A-BCD9-E0A4F689577F}" type="pres">
      <dgm:prSet presAssocID="{7B1E2EF3-BE99-44EF-879E-2A4A4D799747}" presName="outerComposite" presStyleCnt="0">
        <dgm:presLayoutVars>
          <dgm:chMax val="5"/>
          <dgm:dir/>
          <dgm:resizeHandles val="exact"/>
        </dgm:presLayoutVars>
      </dgm:prSet>
      <dgm:spPr/>
    </dgm:pt>
    <dgm:pt modelId="{C7FA3899-75C4-470D-AD11-C7FF79D11FA2}" type="pres">
      <dgm:prSet presAssocID="{7B1E2EF3-BE99-44EF-879E-2A4A4D799747}" presName="dummyMaxCanvas" presStyleCnt="0">
        <dgm:presLayoutVars/>
      </dgm:prSet>
      <dgm:spPr/>
    </dgm:pt>
    <dgm:pt modelId="{C6416BC6-8630-4B9C-BD2B-B4376C11E3A3}" type="pres">
      <dgm:prSet presAssocID="{7B1E2EF3-BE99-44EF-879E-2A4A4D799747}" presName="TwoNodes_1" presStyleLbl="node1" presStyleIdx="0" presStyleCnt="2">
        <dgm:presLayoutVars>
          <dgm:bulletEnabled val="1"/>
        </dgm:presLayoutVars>
      </dgm:prSet>
      <dgm:spPr/>
    </dgm:pt>
    <dgm:pt modelId="{A01642A6-233B-4984-BEB5-A57E89662E19}" type="pres">
      <dgm:prSet presAssocID="{7B1E2EF3-BE99-44EF-879E-2A4A4D799747}" presName="TwoNodes_2" presStyleLbl="node1" presStyleIdx="1" presStyleCnt="2">
        <dgm:presLayoutVars>
          <dgm:bulletEnabled val="1"/>
        </dgm:presLayoutVars>
      </dgm:prSet>
      <dgm:spPr/>
    </dgm:pt>
    <dgm:pt modelId="{404A3DE0-6919-4205-9052-FFCEE4D969DA}" type="pres">
      <dgm:prSet presAssocID="{7B1E2EF3-BE99-44EF-879E-2A4A4D799747}" presName="TwoConn_1-2" presStyleLbl="fgAccFollowNode1" presStyleIdx="0" presStyleCnt="1">
        <dgm:presLayoutVars>
          <dgm:bulletEnabled val="1"/>
        </dgm:presLayoutVars>
      </dgm:prSet>
      <dgm:spPr/>
    </dgm:pt>
    <dgm:pt modelId="{701618C3-D6EC-4F75-BA13-02F638DDB012}" type="pres">
      <dgm:prSet presAssocID="{7B1E2EF3-BE99-44EF-879E-2A4A4D799747}" presName="TwoNodes_1_text" presStyleLbl="node1" presStyleIdx="1" presStyleCnt="2">
        <dgm:presLayoutVars>
          <dgm:bulletEnabled val="1"/>
        </dgm:presLayoutVars>
      </dgm:prSet>
      <dgm:spPr/>
    </dgm:pt>
    <dgm:pt modelId="{50C8DC24-A850-4BA2-81B6-9C331ABA69E6}" type="pres">
      <dgm:prSet presAssocID="{7B1E2EF3-BE99-44EF-879E-2A4A4D799747}" presName="TwoNodes_2_text" presStyleLbl="node1" presStyleIdx="1" presStyleCnt="2">
        <dgm:presLayoutVars>
          <dgm:bulletEnabled val="1"/>
        </dgm:presLayoutVars>
      </dgm:prSet>
      <dgm:spPr/>
    </dgm:pt>
  </dgm:ptLst>
  <dgm:cxnLst>
    <dgm:cxn modelId="{CDF9E805-D4A8-4B25-8385-6491DBE7852B}" type="presOf" srcId="{1E043731-554B-4180-807C-C8E73AB21E2E}" destId="{C6416BC6-8630-4B9C-BD2B-B4376C11E3A3}" srcOrd="0" destOrd="0" presId="urn:microsoft.com/office/officeart/2005/8/layout/vProcess5"/>
    <dgm:cxn modelId="{221EF515-7A98-4F27-918E-20E9910012A8}" srcId="{7B1E2EF3-BE99-44EF-879E-2A4A4D799747}" destId="{1E043731-554B-4180-807C-C8E73AB21E2E}" srcOrd="0" destOrd="0" parTransId="{51C68B14-B169-4A3C-AC0D-C25BAFA1847D}" sibTransId="{EB3D3D3D-003A-4B38-8CE7-F419A66CBA9F}"/>
    <dgm:cxn modelId="{63F87A3A-FC9F-4D5E-93DE-E5A8BCCD3D52}" type="presOf" srcId="{1E043731-554B-4180-807C-C8E73AB21E2E}" destId="{701618C3-D6EC-4F75-BA13-02F638DDB012}" srcOrd="1" destOrd="0" presId="urn:microsoft.com/office/officeart/2005/8/layout/vProcess5"/>
    <dgm:cxn modelId="{AC168340-5398-4B69-B767-16EDB9F558AB}" srcId="{7B1E2EF3-BE99-44EF-879E-2A4A4D799747}" destId="{B69FD033-6432-4798-9A8F-DBF4001ED612}" srcOrd="1" destOrd="0" parTransId="{A281BD3B-E41B-45A2-B97B-E5A260712AB4}" sibTransId="{6BA73EBA-81EE-4BB8-BB55-90111F1371AC}"/>
    <dgm:cxn modelId="{DB2E2F44-01C1-4368-9102-B9390A05D547}" type="presOf" srcId="{7B1E2EF3-BE99-44EF-879E-2A4A4D799747}" destId="{3CEADA25-FD70-417A-BCD9-E0A4F689577F}" srcOrd="0" destOrd="0" presId="urn:microsoft.com/office/officeart/2005/8/layout/vProcess5"/>
    <dgm:cxn modelId="{31BCAA8B-43DE-4AE9-9B08-1F2B62979D0A}" type="presOf" srcId="{B69FD033-6432-4798-9A8F-DBF4001ED612}" destId="{A01642A6-233B-4984-BEB5-A57E89662E19}" srcOrd="0" destOrd="0" presId="urn:microsoft.com/office/officeart/2005/8/layout/vProcess5"/>
    <dgm:cxn modelId="{A58E96B4-A1E3-4B61-85A5-2004F5AC5A99}" type="presOf" srcId="{EB3D3D3D-003A-4B38-8CE7-F419A66CBA9F}" destId="{404A3DE0-6919-4205-9052-FFCEE4D969DA}" srcOrd="0" destOrd="0" presId="urn:microsoft.com/office/officeart/2005/8/layout/vProcess5"/>
    <dgm:cxn modelId="{A6FF87B8-EE11-43DC-8D58-EC19444CF25A}" type="presOf" srcId="{B69FD033-6432-4798-9A8F-DBF4001ED612}" destId="{50C8DC24-A850-4BA2-81B6-9C331ABA69E6}" srcOrd="1" destOrd="0" presId="urn:microsoft.com/office/officeart/2005/8/layout/vProcess5"/>
    <dgm:cxn modelId="{B1EB0493-7F3A-4F01-8D30-2778DDFD5B6D}" type="presParOf" srcId="{3CEADA25-FD70-417A-BCD9-E0A4F689577F}" destId="{C7FA3899-75C4-470D-AD11-C7FF79D11FA2}" srcOrd="0" destOrd="0" presId="urn:microsoft.com/office/officeart/2005/8/layout/vProcess5"/>
    <dgm:cxn modelId="{D0892889-51F5-45A6-99DC-379BAE76F650}" type="presParOf" srcId="{3CEADA25-FD70-417A-BCD9-E0A4F689577F}" destId="{C6416BC6-8630-4B9C-BD2B-B4376C11E3A3}" srcOrd="1" destOrd="0" presId="urn:microsoft.com/office/officeart/2005/8/layout/vProcess5"/>
    <dgm:cxn modelId="{DDDFCF3C-8639-4C01-B89F-B5A9F17D5B24}" type="presParOf" srcId="{3CEADA25-FD70-417A-BCD9-E0A4F689577F}" destId="{A01642A6-233B-4984-BEB5-A57E89662E19}" srcOrd="2" destOrd="0" presId="urn:microsoft.com/office/officeart/2005/8/layout/vProcess5"/>
    <dgm:cxn modelId="{AB6EBB7E-A801-4FA4-B4B7-FF8A0A736F77}" type="presParOf" srcId="{3CEADA25-FD70-417A-BCD9-E0A4F689577F}" destId="{404A3DE0-6919-4205-9052-FFCEE4D969DA}" srcOrd="3" destOrd="0" presId="urn:microsoft.com/office/officeart/2005/8/layout/vProcess5"/>
    <dgm:cxn modelId="{90373BF4-D1BE-4EFB-92C2-546552425119}" type="presParOf" srcId="{3CEADA25-FD70-417A-BCD9-E0A4F689577F}" destId="{701618C3-D6EC-4F75-BA13-02F638DDB012}" srcOrd="4" destOrd="0" presId="urn:microsoft.com/office/officeart/2005/8/layout/vProcess5"/>
    <dgm:cxn modelId="{93317203-90A4-4240-A9A5-D62B92E78277}" type="presParOf" srcId="{3CEADA25-FD70-417A-BCD9-E0A4F689577F}" destId="{50C8DC24-A850-4BA2-81B6-9C331ABA69E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1E2EF3-BE99-44EF-879E-2A4A4D79974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E043731-554B-4180-807C-C8E73AB21E2E}">
      <dgm:prSet/>
      <dgm:spPr/>
      <dgm:t>
        <a:bodyPr/>
        <a:lstStyle/>
        <a:p>
          <a:pPr rtl="0"/>
          <a:r>
            <a:rPr lang="en-US" dirty="0">
              <a:solidFill>
                <a:schemeClr val="bg1"/>
              </a:solidFill>
              <a:latin typeface="Open Sans"/>
              <a:ea typeface="Open Sans"/>
              <a:cs typeface="Open Sans"/>
            </a:rPr>
            <a:t>Task 9: What Type of Skill Sets Companies Look for in Each Job Title</a:t>
          </a:r>
          <a:br>
            <a:rPr lang="en-US" dirty="0">
              <a:solidFill>
                <a:schemeClr val="bg1"/>
              </a:solidFill>
              <a:latin typeface="Open Sans"/>
              <a:ea typeface="Open Sans"/>
              <a:cs typeface="Open Sans"/>
            </a:rPr>
          </a:br>
          <a:r>
            <a:rPr lang="en-US" dirty="0">
              <a:solidFill>
                <a:srgbClr val="172B4D"/>
              </a:solidFill>
              <a:latin typeface="Open Sans"/>
              <a:ea typeface="Open Sans"/>
              <a:cs typeface="Open Sans"/>
            </a:rPr>
            <a:t>We evaluated the job skills associated with each job title. This gave us full insight into the kind of qualifications that employers were seeking. This is useful information to the job seekers so that they structure their resume and also to the employer so that they could fine-tune the job description.</a:t>
          </a:r>
          <a:endParaRPr lang="en-US" dirty="0">
            <a:solidFill>
              <a:srgbClr val="010000"/>
            </a:solidFill>
            <a:latin typeface="Open Sans"/>
            <a:ea typeface="Open Sans"/>
            <a:cs typeface="Open Sans"/>
          </a:endParaRPr>
        </a:p>
      </dgm:t>
    </dgm:pt>
    <dgm:pt modelId="{51C68B14-B169-4A3C-AC0D-C25BAFA1847D}" type="parTrans" cxnId="{221EF515-7A98-4F27-918E-20E9910012A8}">
      <dgm:prSet/>
      <dgm:spPr/>
      <dgm:t>
        <a:bodyPr/>
        <a:lstStyle/>
        <a:p>
          <a:endParaRPr lang="en-US"/>
        </a:p>
      </dgm:t>
    </dgm:pt>
    <dgm:pt modelId="{EB3D3D3D-003A-4B38-8CE7-F419A66CBA9F}" type="sibTrans" cxnId="{221EF515-7A98-4F27-918E-20E9910012A8}">
      <dgm:prSet/>
      <dgm:spPr/>
      <dgm:t>
        <a:bodyPr/>
        <a:lstStyle/>
        <a:p>
          <a:endParaRPr lang="en-US"/>
        </a:p>
      </dgm:t>
    </dgm:pt>
    <dgm:pt modelId="{B69FD033-6432-4798-9A8F-DBF4001ED612}">
      <dgm:prSet phldr="0"/>
      <dgm:spPr/>
      <dgm:t>
        <a:bodyPr/>
        <a:lstStyle/>
        <a:p>
          <a:r>
            <a:rPr lang="en-US" dirty="0">
              <a:solidFill>
                <a:schemeClr val="bg1"/>
              </a:solidFill>
              <a:latin typeface="Open Sans"/>
              <a:ea typeface="Open Sans"/>
              <a:cs typeface="Open Sans"/>
            </a:rPr>
            <a:t>Task 10: Average Salary vs. Education</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We have looked at what relationship education levels have to average salary. Such analysis indicates the role that education may play in earning potential, or how increased qualifications can mean better compensation.</a:t>
          </a:r>
          <a:endParaRPr lang="en-US" dirty="0"/>
        </a:p>
      </dgm:t>
    </dgm:pt>
    <dgm:pt modelId="{A281BD3B-E41B-45A2-B97B-E5A260712AB4}" type="parTrans" cxnId="{AC168340-5398-4B69-B767-16EDB9F558AB}">
      <dgm:prSet/>
      <dgm:spPr/>
    </dgm:pt>
    <dgm:pt modelId="{6BA73EBA-81EE-4BB8-BB55-90111F1371AC}" type="sibTrans" cxnId="{AC168340-5398-4B69-B767-16EDB9F558AB}">
      <dgm:prSet/>
      <dgm:spPr/>
    </dgm:pt>
    <dgm:pt modelId="{3CEADA25-FD70-417A-BCD9-E0A4F689577F}" type="pres">
      <dgm:prSet presAssocID="{7B1E2EF3-BE99-44EF-879E-2A4A4D799747}" presName="outerComposite" presStyleCnt="0">
        <dgm:presLayoutVars>
          <dgm:chMax val="5"/>
          <dgm:dir/>
          <dgm:resizeHandles val="exact"/>
        </dgm:presLayoutVars>
      </dgm:prSet>
      <dgm:spPr/>
    </dgm:pt>
    <dgm:pt modelId="{C7FA3899-75C4-470D-AD11-C7FF79D11FA2}" type="pres">
      <dgm:prSet presAssocID="{7B1E2EF3-BE99-44EF-879E-2A4A4D799747}" presName="dummyMaxCanvas" presStyleCnt="0">
        <dgm:presLayoutVars/>
      </dgm:prSet>
      <dgm:spPr/>
    </dgm:pt>
    <dgm:pt modelId="{BEDBCC1A-C792-4B57-8149-3E581EA26BFA}" type="pres">
      <dgm:prSet presAssocID="{7B1E2EF3-BE99-44EF-879E-2A4A4D799747}" presName="TwoNodes_1" presStyleLbl="node1" presStyleIdx="0" presStyleCnt="2">
        <dgm:presLayoutVars>
          <dgm:bulletEnabled val="1"/>
        </dgm:presLayoutVars>
      </dgm:prSet>
      <dgm:spPr/>
    </dgm:pt>
    <dgm:pt modelId="{2E442FDD-5207-4862-9167-5A474C8A7701}" type="pres">
      <dgm:prSet presAssocID="{7B1E2EF3-BE99-44EF-879E-2A4A4D799747}" presName="TwoNodes_2" presStyleLbl="node1" presStyleIdx="1" presStyleCnt="2">
        <dgm:presLayoutVars>
          <dgm:bulletEnabled val="1"/>
        </dgm:presLayoutVars>
      </dgm:prSet>
      <dgm:spPr/>
    </dgm:pt>
    <dgm:pt modelId="{89C454D3-5223-47A3-9788-128714E74ED2}" type="pres">
      <dgm:prSet presAssocID="{7B1E2EF3-BE99-44EF-879E-2A4A4D799747}" presName="TwoConn_1-2" presStyleLbl="fgAccFollowNode1" presStyleIdx="0" presStyleCnt="1">
        <dgm:presLayoutVars>
          <dgm:bulletEnabled val="1"/>
        </dgm:presLayoutVars>
      </dgm:prSet>
      <dgm:spPr/>
    </dgm:pt>
    <dgm:pt modelId="{BFCCE2F0-00BC-41F1-978A-4D796A6AA5F4}" type="pres">
      <dgm:prSet presAssocID="{7B1E2EF3-BE99-44EF-879E-2A4A4D799747}" presName="TwoNodes_1_text" presStyleLbl="node1" presStyleIdx="1" presStyleCnt="2">
        <dgm:presLayoutVars>
          <dgm:bulletEnabled val="1"/>
        </dgm:presLayoutVars>
      </dgm:prSet>
      <dgm:spPr/>
    </dgm:pt>
    <dgm:pt modelId="{D21B83D7-47D1-44AC-83A5-D40081D0C544}" type="pres">
      <dgm:prSet presAssocID="{7B1E2EF3-BE99-44EF-879E-2A4A4D799747}" presName="TwoNodes_2_text" presStyleLbl="node1" presStyleIdx="1" presStyleCnt="2">
        <dgm:presLayoutVars>
          <dgm:bulletEnabled val="1"/>
        </dgm:presLayoutVars>
      </dgm:prSet>
      <dgm:spPr/>
    </dgm:pt>
  </dgm:ptLst>
  <dgm:cxnLst>
    <dgm:cxn modelId="{221EF515-7A98-4F27-918E-20E9910012A8}" srcId="{7B1E2EF3-BE99-44EF-879E-2A4A4D799747}" destId="{1E043731-554B-4180-807C-C8E73AB21E2E}" srcOrd="0" destOrd="0" parTransId="{51C68B14-B169-4A3C-AC0D-C25BAFA1847D}" sibTransId="{EB3D3D3D-003A-4B38-8CE7-F419A66CBA9F}"/>
    <dgm:cxn modelId="{3E62A12D-F448-45DE-8FFE-6B63FA5F5454}" type="presOf" srcId="{B69FD033-6432-4798-9A8F-DBF4001ED612}" destId="{D21B83D7-47D1-44AC-83A5-D40081D0C544}" srcOrd="1" destOrd="0" presId="urn:microsoft.com/office/officeart/2005/8/layout/vProcess5"/>
    <dgm:cxn modelId="{AC168340-5398-4B69-B767-16EDB9F558AB}" srcId="{7B1E2EF3-BE99-44EF-879E-2A4A4D799747}" destId="{B69FD033-6432-4798-9A8F-DBF4001ED612}" srcOrd="1" destOrd="0" parTransId="{A281BD3B-E41B-45A2-B97B-E5A260712AB4}" sibTransId="{6BA73EBA-81EE-4BB8-BB55-90111F1371AC}"/>
    <dgm:cxn modelId="{5296455E-CA11-4B88-AEDA-711D180EC8AD}" type="presOf" srcId="{EB3D3D3D-003A-4B38-8CE7-F419A66CBA9F}" destId="{89C454D3-5223-47A3-9788-128714E74ED2}" srcOrd="0" destOrd="0" presId="urn:microsoft.com/office/officeart/2005/8/layout/vProcess5"/>
    <dgm:cxn modelId="{DB2E2F44-01C1-4368-9102-B9390A05D547}" type="presOf" srcId="{7B1E2EF3-BE99-44EF-879E-2A4A4D799747}" destId="{3CEADA25-FD70-417A-BCD9-E0A4F689577F}" srcOrd="0" destOrd="0" presId="urn:microsoft.com/office/officeart/2005/8/layout/vProcess5"/>
    <dgm:cxn modelId="{6D500856-3D12-4E87-89CF-AD99CF77C87D}" type="presOf" srcId="{1E043731-554B-4180-807C-C8E73AB21E2E}" destId="{BFCCE2F0-00BC-41F1-978A-4D796A6AA5F4}" srcOrd="1" destOrd="0" presId="urn:microsoft.com/office/officeart/2005/8/layout/vProcess5"/>
    <dgm:cxn modelId="{C6DE3F7E-11BC-4220-8CFD-90137D20C24C}" type="presOf" srcId="{B69FD033-6432-4798-9A8F-DBF4001ED612}" destId="{2E442FDD-5207-4862-9167-5A474C8A7701}" srcOrd="0" destOrd="0" presId="urn:microsoft.com/office/officeart/2005/8/layout/vProcess5"/>
    <dgm:cxn modelId="{BA186CAB-62F8-45CF-B5F1-A8226B2F44AB}" type="presOf" srcId="{1E043731-554B-4180-807C-C8E73AB21E2E}" destId="{BEDBCC1A-C792-4B57-8149-3E581EA26BFA}" srcOrd="0" destOrd="0" presId="urn:microsoft.com/office/officeart/2005/8/layout/vProcess5"/>
    <dgm:cxn modelId="{F9B8EC5E-46AD-4546-9E1D-746B4DC47C56}" type="presParOf" srcId="{3CEADA25-FD70-417A-BCD9-E0A4F689577F}" destId="{C7FA3899-75C4-470D-AD11-C7FF79D11FA2}" srcOrd="0" destOrd="0" presId="urn:microsoft.com/office/officeart/2005/8/layout/vProcess5"/>
    <dgm:cxn modelId="{168B8A2A-9008-45F2-91B4-90915D8F88C3}" type="presParOf" srcId="{3CEADA25-FD70-417A-BCD9-E0A4F689577F}" destId="{BEDBCC1A-C792-4B57-8149-3E581EA26BFA}" srcOrd="1" destOrd="0" presId="urn:microsoft.com/office/officeart/2005/8/layout/vProcess5"/>
    <dgm:cxn modelId="{B61C5D49-FEBC-49B2-B651-70AA5AB9A931}" type="presParOf" srcId="{3CEADA25-FD70-417A-BCD9-E0A4F689577F}" destId="{2E442FDD-5207-4862-9167-5A474C8A7701}" srcOrd="2" destOrd="0" presId="urn:microsoft.com/office/officeart/2005/8/layout/vProcess5"/>
    <dgm:cxn modelId="{60983932-219F-4A64-BC66-9A78F871789C}" type="presParOf" srcId="{3CEADA25-FD70-417A-BCD9-E0A4F689577F}" destId="{89C454D3-5223-47A3-9788-128714E74ED2}" srcOrd="3" destOrd="0" presId="urn:microsoft.com/office/officeart/2005/8/layout/vProcess5"/>
    <dgm:cxn modelId="{470B896D-E2DF-48D2-9A59-FD481167A0EC}" type="presParOf" srcId="{3CEADA25-FD70-417A-BCD9-E0A4F689577F}" destId="{BFCCE2F0-00BC-41F1-978A-4D796A6AA5F4}" srcOrd="4" destOrd="0" presId="urn:microsoft.com/office/officeart/2005/8/layout/vProcess5"/>
    <dgm:cxn modelId="{2DF6F403-F6CC-4373-9D3C-2C13DDFC1E5E}" type="presParOf" srcId="{3CEADA25-FD70-417A-BCD9-E0A4F689577F}" destId="{D21B83D7-47D1-44AC-83A5-D40081D0C54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1E2EF3-BE99-44EF-879E-2A4A4D799747}"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1E043731-554B-4180-807C-C8E73AB21E2E}">
      <dgm:prSet/>
      <dgm:spPr/>
      <dgm:t>
        <a:bodyPr/>
        <a:lstStyle/>
        <a:p>
          <a:pPr rtl="0"/>
          <a:r>
            <a:rPr lang="en-US" dirty="0">
              <a:solidFill>
                <a:schemeClr val="bg1"/>
              </a:solidFill>
              <a:latin typeface="Open Sans"/>
              <a:ea typeface="Open Sans"/>
              <a:cs typeface="Open Sans"/>
            </a:rPr>
            <a:t>Task 11. Explore All Features and Obtain Several Insights</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Analyzing all the available features, we have been able to derive some useful insights from it, of which some include the following:</a:t>
          </a:r>
          <a:br>
            <a:rPr lang="en-US" dirty="0">
              <a:solidFill>
                <a:srgbClr val="172B4D"/>
              </a:solidFill>
              <a:latin typeface="Open Sans"/>
              <a:ea typeface="Open Sans"/>
              <a:cs typeface="Open Sans"/>
            </a:rPr>
          </a:b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1.Regional job market trends according to job postings and salary data.</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2.Industry-specific demand in the field of Data Science.</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3.Company hiring patterns across sectors.</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4.The role of education in setting salary levels.</a:t>
          </a:r>
          <a:br>
            <a:rPr lang="en-US" dirty="0">
              <a:solidFill>
                <a:srgbClr val="172B4D"/>
              </a:solidFill>
              <a:latin typeface="Open Sans"/>
              <a:ea typeface="Open Sans"/>
              <a:cs typeface="Open Sans"/>
            </a:rPr>
          </a:br>
          <a:endParaRPr lang="en-US" dirty="0">
            <a:solidFill>
              <a:srgbClr val="172B4D"/>
            </a:solidFill>
            <a:latin typeface="Open Sans"/>
            <a:ea typeface="Open Sans"/>
            <a:cs typeface="Open Sans"/>
          </a:endParaRPr>
        </a:p>
      </dgm:t>
    </dgm:pt>
    <dgm:pt modelId="{51C68B14-B169-4A3C-AC0D-C25BAFA1847D}" type="parTrans" cxnId="{221EF515-7A98-4F27-918E-20E9910012A8}">
      <dgm:prSet/>
      <dgm:spPr/>
      <dgm:t>
        <a:bodyPr/>
        <a:lstStyle/>
        <a:p>
          <a:endParaRPr lang="en-US"/>
        </a:p>
      </dgm:t>
    </dgm:pt>
    <dgm:pt modelId="{EB3D3D3D-003A-4B38-8CE7-F419A66CBA9F}" type="sibTrans" cxnId="{221EF515-7A98-4F27-918E-20E9910012A8}">
      <dgm:prSet/>
      <dgm:spPr/>
      <dgm:t>
        <a:bodyPr/>
        <a:lstStyle/>
        <a:p>
          <a:endParaRPr lang="en-US"/>
        </a:p>
      </dgm:t>
    </dgm:pt>
    <dgm:pt modelId="{929930A2-185E-4D4D-B11B-67B1D70FA9E1}">
      <dgm:prSet phldr="0"/>
      <dgm:spPr/>
      <dgm:t>
        <a:bodyPr/>
        <a:lstStyle/>
        <a:p>
          <a:pPr rtl="0"/>
          <a:r>
            <a:rPr lang="en-US" dirty="0">
              <a:solidFill>
                <a:schemeClr val="bg1"/>
              </a:solidFill>
              <a:latin typeface="Open Sans"/>
              <a:ea typeface="Open Sans"/>
              <a:cs typeface="Open Sans"/>
            </a:rPr>
            <a:t>Task 12: Visualize the data using Power BI, and insights with suggestions must be derived.</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With the Power BI tool, we created interactive visualizations, hence making data interpretation very easy. Key insights were visualized with bar charts, line graphs, and heat maps. The suggestions that were made to the company are as follows:</a:t>
          </a:r>
          <a:br>
            <a:rPr lang="en-US" dirty="0">
              <a:solidFill>
                <a:srgbClr val="172B4D"/>
              </a:solidFill>
              <a:latin typeface="Open Sans"/>
              <a:ea typeface="Open Sans"/>
              <a:cs typeface="Open Sans"/>
            </a:rPr>
          </a:b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1.The intensity of recruitment needs to be increased in states that have high job openings but relatively lower salary competition.</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2.Tailor job descriptions to match the skills in demand.</a:t>
          </a:r>
          <a:br>
            <a:rPr lang="en-US" dirty="0">
              <a:solidFill>
                <a:srgbClr val="172B4D"/>
              </a:solidFill>
              <a:latin typeface="Open Sans"/>
              <a:ea typeface="Open Sans"/>
              <a:cs typeface="Open Sans"/>
            </a:rPr>
          </a:br>
          <a:r>
            <a:rPr lang="en-US" dirty="0">
              <a:solidFill>
                <a:srgbClr val="172B4D"/>
              </a:solidFill>
              <a:latin typeface="Open Sans"/>
              <a:ea typeface="Open Sans"/>
              <a:cs typeface="Open Sans"/>
            </a:rPr>
            <a:t>3.Specialize in industries where demand for Data Science roles is particularly high.</a:t>
          </a:r>
          <a:endParaRPr lang="en-US" dirty="0"/>
        </a:p>
      </dgm:t>
    </dgm:pt>
    <dgm:pt modelId="{1587D8E9-8997-48FF-BE2F-B781179A230A}" type="parTrans" cxnId="{D7A564DA-BCBA-4F32-A541-1DFDD21DA129}">
      <dgm:prSet/>
      <dgm:spPr/>
    </dgm:pt>
    <dgm:pt modelId="{B2778168-E569-40F8-A456-037A68B63607}" type="sibTrans" cxnId="{D7A564DA-BCBA-4F32-A541-1DFDD21DA129}">
      <dgm:prSet/>
      <dgm:spPr/>
    </dgm:pt>
    <dgm:pt modelId="{E42C0747-E037-4FD5-A91B-C021C25B465A}" type="pres">
      <dgm:prSet presAssocID="{7B1E2EF3-BE99-44EF-879E-2A4A4D799747}" presName="Name0" presStyleCnt="0">
        <dgm:presLayoutVars>
          <dgm:dir/>
          <dgm:resizeHandles val="exact"/>
        </dgm:presLayoutVars>
      </dgm:prSet>
      <dgm:spPr/>
    </dgm:pt>
    <dgm:pt modelId="{54F00CCA-5755-423F-8697-75EAB272E61F}" type="pres">
      <dgm:prSet presAssocID="{1E043731-554B-4180-807C-C8E73AB21E2E}" presName="node" presStyleLbl="node1" presStyleIdx="0" presStyleCnt="2">
        <dgm:presLayoutVars>
          <dgm:bulletEnabled val="1"/>
        </dgm:presLayoutVars>
      </dgm:prSet>
      <dgm:spPr/>
    </dgm:pt>
    <dgm:pt modelId="{34717FF8-E896-46FF-86F7-57EE7AE99575}" type="pres">
      <dgm:prSet presAssocID="{EB3D3D3D-003A-4B38-8CE7-F419A66CBA9F}" presName="sibTrans" presStyleLbl="sibTrans2D1" presStyleIdx="0" presStyleCnt="1"/>
      <dgm:spPr/>
    </dgm:pt>
    <dgm:pt modelId="{DEBEF63A-E4F4-4538-A5E6-A9F43B1AD42B}" type="pres">
      <dgm:prSet presAssocID="{EB3D3D3D-003A-4B38-8CE7-F419A66CBA9F}" presName="connectorText" presStyleLbl="sibTrans2D1" presStyleIdx="0" presStyleCnt="1"/>
      <dgm:spPr/>
    </dgm:pt>
    <dgm:pt modelId="{54524037-0FAC-46A8-9A07-D4898AC5C1AB}" type="pres">
      <dgm:prSet presAssocID="{929930A2-185E-4D4D-B11B-67B1D70FA9E1}" presName="node" presStyleLbl="node1" presStyleIdx="1" presStyleCnt="2">
        <dgm:presLayoutVars>
          <dgm:bulletEnabled val="1"/>
        </dgm:presLayoutVars>
      </dgm:prSet>
      <dgm:spPr/>
    </dgm:pt>
  </dgm:ptLst>
  <dgm:cxnLst>
    <dgm:cxn modelId="{6CA62E12-5A54-4D61-A416-36A9B60EB3D2}" type="presOf" srcId="{1E043731-554B-4180-807C-C8E73AB21E2E}" destId="{54F00CCA-5755-423F-8697-75EAB272E61F}" srcOrd="0" destOrd="0" presId="urn:microsoft.com/office/officeart/2005/8/layout/process1"/>
    <dgm:cxn modelId="{221EF515-7A98-4F27-918E-20E9910012A8}" srcId="{7B1E2EF3-BE99-44EF-879E-2A4A4D799747}" destId="{1E043731-554B-4180-807C-C8E73AB21E2E}" srcOrd="0" destOrd="0" parTransId="{51C68B14-B169-4A3C-AC0D-C25BAFA1847D}" sibTransId="{EB3D3D3D-003A-4B38-8CE7-F419A66CBA9F}"/>
    <dgm:cxn modelId="{24200F68-D2D6-4AE6-B98E-E9114C57E6DE}" type="presOf" srcId="{7B1E2EF3-BE99-44EF-879E-2A4A4D799747}" destId="{E42C0747-E037-4FD5-A91B-C021C25B465A}" srcOrd="0" destOrd="0" presId="urn:microsoft.com/office/officeart/2005/8/layout/process1"/>
    <dgm:cxn modelId="{B9818499-90B4-40A6-B395-C2AFA593AB96}" type="presOf" srcId="{EB3D3D3D-003A-4B38-8CE7-F419A66CBA9F}" destId="{DEBEF63A-E4F4-4538-A5E6-A9F43B1AD42B}" srcOrd="1" destOrd="0" presId="urn:microsoft.com/office/officeart/2005/8/layout/process1"/>
    <dgm:cxn modelId="{9C3BA0BB-7893-460E-AA9C-CD3D5E73C12A}" type="presOf" srcId="{929930A2-185E-4D4D-B11B-67B1D70FA9E1}" destId="{54524037-0FAC-46A8-9A07-D4898AC5C1AB}" srcOrd="0" destOrd="0" presId="urn:microsoft.com/office/officeart/2005/8/layout/process1"/>
    <dgm:cxn modelId="{D249B4C4-9986-4A78-9334-24A7D9F1F80E}" type="presOf" srcId="{EB3D3D3D-003A-4B38-8CE7-F419A66CBA9F}" destId="{34717FF8-E896-46FF-86F7-57EE7AE99575}" srcOrd="0" destOrd="0" presId="urn:microsoft.com/office/officeart/2005/8/layout/process1"/>
    <dgm:cxn modelId="{D7A564DA-BCBA-4F32-A541-1DFDD21DA129}" srcId="{7B1E2EF3-BE99-44EF-879E-2A4A4D799747}" destId="{929930A2-185E-4D4D-B11B-67B1D70FA9E1}" srcOrd="1" destOrd="0" parTransId="{1587D8E9-8997-48FF-BE2F-B781179A230A}" sibTransId="{B2778168-E569-40F8-A456-037A68B63607}"/>
    <dgm:cxn modelId="{572D3935-5405-48B0-87F7-2845C07E8468}" type="presParOf" srcId="{E42C0747-E037-4FD5-A91B-C021C25B465A}" destId="{54F00CCA-5755-423F-8697-75EAB272E61F}" srcOrd="0" destOrd="0" presId="urn:microsoft.com/office/officeart/2005/8/layout/process1"/>
    <dgm:cxn modelId="{B5968D9C-49B0-44A6-8720-48CEA1A610B5}" type="presParOf" srcId="{E42C0747-E037-4FD5-A91B-C021C25B465A}" destId="{34717FF8-E896-46FF-86F7-57EE7AE99575}" srcOrd="1" destOrd="0" presId="urn:microsoft.com/office/officeart/2005/8/layout/process1"/>
    <dgm:cxn modelId="{CE9EF116-D32F-4A2A-B856-90E6918B8C2C}" type="presParOf" srcId="{34717FF8-E896-46FF-86F7-57EE7AE99575}" destId="{DEBEF63A-E4F4-4538-A5E6-A9F43B1AD42B}" srcOrd="0" destOrd="0" presId="urn:microsoft.com/office/officeart/2005/8/layout/process1"/>
    <dgm:cxn modelId="{0A9959A0-0960-42FF-BFC5-F04F228D254D}" type="presParOf" srcId="{E42C0747-E037-4FD5-A91B-C021C25B465A}" destId="{54524037-0FAC-46A8-9A07-D4898AC5C1A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21456-4782-4626-944F-91C1AD40370D}">
      <dsp:nvSpPr>
        <dsp:cNvPr id="0" name=""/>
        <dsp:cNvSpPr/>
      </dsp:nvSpPr>
      <dsp:spPr>
        <a:xfrm>
          <a:off x="0" y="554199"/>
          <a:ext cx="6817445" cy="166259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BE7E6-F292-4386-BDD5-57842AB262AF}">
      <dsp:nvSpPr>
        <dsp:cNvPr id="0" name=""/>
        <dsp:cNvSpPr/>
      </dsp:nvSpPr>
      <dsp:spPr>
        <a:xfrm>
          <a:off x="502935" y="928283"/>
          <a:ext cx="914428" cy="9144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63987-E58B-4736-B753-DA56F7ED3F3A}">
      <dsp:nvSpPr>
        <dsp:cNvPr id="0" name=""/>
        <dsp:cNvSpPr/>
      </dsp:nvSpPr>
      <dsp:spPr>
        <a:xfrm>
          <a:off x="1920300" y="554199"/>
          <a:ext cx="4897144" cy="166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58" tIns="175958" rIns="175958" bIns="175958"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Task 1: Retrieving data from the database using the credentials provided</a:t>
          </a:r>
          <a:r>
            <a:rPr lang="en-US" sz="1400" kern="1200" dirty="0"/>
            <a:t>.</a:t>
          </a:r>
          <a:br>
            <a:rPr lang="en-US" sz="1400" kern="1200" dirty="0"/>
          </a:br>
          <a:r>
            <a:rPr lang="en-US" sz="1400" kern="1200" dirty="0"/>
            <a:t>We were able to extract the dataset successfully using the provided database credentials. After that, cleaning and preparation of the dataset for analysis in Power BI had been done.</a:t>
          </a:r>
        </a:p>
      </dsp:txBody>
      <dsp:txXfrm>
        <a:off x="1920300" y="554199"/>
        <a:ext cx="4897144" cy="1662597"/>
      </dsp:txXfrm>
    </dsp:sp>
    <dsp:sp modelId="{EE051059-6963-4C46-8A7A-4C67FD2A7A19}">
      <dsp:nvSpPr>
        <dsp:cNvPr id="0" name=""/>
        <dsp:cNvSpPr/>
      </dsp:nvSpPr>
      <dsp:spPr>
        <a:xfrm>
          <a:off x="0" y="2576277"/>
          <a:ext cx="6817445" cy="166259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103E1-6A54-41E1-AF7A-E80932C6D142}">
      <dsp:nvSpPr>
        <dsp:cNvPr id="0" name=""/>
        <dsp:cNvSpPr/>
      </dsp:nvSpPr>
      <dsp:spPr>
        <a:xfrm>
          <a:off x="502935" y="2950362"/>
          <a:ext cx="914428" cy="9144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A52DF-40FA-4D09-A4FC-DEF1B0200D25}">
      <dsp:nvSpPr>
        <dsp:cNvPr id="0" name=""/>
        <dsp:cNvSpPr/>
      </dsp:nvSpPr>
      <dsp:spPr>
        <a:xfrm>
          <a:off x="1920300" y="2576277"/>
          <a:ext cx="4897144" cy="166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58" tIns="175958" rIns="175958" bIns="175958"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Task 2: States with Most Number of Jobs</a:t>
          </a:r>
          <a:br>
            <a:rPr lang="en-US" sz="1400" kern="1200" dirty="0"/>
          </a:br>
          <a:r>
            <a:rPr lang="en-US" sz="1400" kern="1200" dirty="0"/>
            <a:t>Using Power BI, we determined the states with the highest number of job postings. We could also spot a region with more employment opportunities than others, which would be very useful for any job seeker who is planning to relocate or target his job search.</a:t>
          </a:r>
        </a:p>
      </dsp:txBody>
      <dsp:txXfrm>
        <a:off x="1920300" y="2576277"/>
        <a:ext cx="4897144" cy="1662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05F8-3136-47DE-B7C9-0A8E0B2579EC}">
      <dsp:nvSpPr>
        <dsp:cNvPr id="0" name=""/>
        <dsp:cNvSpPr/>
      </dsp:nvSpPr>
      <dsp:spPr>
        <a:xfrm>
          <a:off x="2134" y="479257"/>
          <a:ext cx="4551483" cy="27308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chemeClr val="bg1"/>
              </a:solidFill>
              <a:latin typeface="Calibri"/>
              <a:ea typeface="Calibri"/>
              <a:cs typeface="Calibri"/>
            </a:rPr>
            <a:t>Task 1: Retrieving data from the database using the credentials provided.</a:t>
          </a:r>
          <a:br>
            <a:rPr lang="en-US" sz="2000" kern="1200" dirty="0">
              <a:solidFill>
                <a:srgbClr val="444444"/>
              </a:solidFill>
              <a:latin typeface="Calibri"/>
              <a:ea typeface="Calibri"/>
              <a:cs typeface="Calibri"/>
            </a:rPr>
          </a:br>
          <a:r>
            <a:rPr lang="en-US" sz="2000" kern="1200" dirty="0">
              <a:solidFill>
                <a:srgbClr val="444444"/>
              </a:solidFill>
              <a:latin typeface="Calibri"/>
              <a:ea typeface="Calibri"/>
              <a:cs typeface="Calibri"/>
            </a:rPr>
            <a:t>We were able to extract the dataset successfully using the provided database credentials. After that, cleaning and preparation of the dataset for analysis in Power BI had been done.</a:t>
          </a:r>
        </a:p>
      </dsp:txBody>
      <dsp:txXfrm>
        <a:off x="82119" y="559242"/>
        <a:ext cx="4391513" cy="2570920"/>
      </dsp:txXfrm>
    </dsp:sp>
    <dsp:sp modelId="{DE332352-D57F-4D21-A99E-67B527222E59}">
      <dsp:nvSpPr>
        <dsp:cNvPr id="0" name=""/>
        <dsp:cNvSpPr/>
      </dsp:nvSpPr>
      <dsp:spPr>
        <a:xfrm>
          <a:off x="5008766" y="1280318"/>
          <a:ext cx="964914" cy="112876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08766" y="1506071"/>
        <a:ext cx="675440" cy="677261"/>
      </dsp:txXfrm>
    </dsp:sp>
    <dsp:sp modelId="{18AC0073-6E36-478C-BC7D-8B750F9BF564}">
      <dsp:nvSpPr>
        <dsp:cNvPr id="0" name=""/>
        <dsp:cNvSpPr/>
      </dsp:nvSpPr>
      <dsp:spPr>
        <a:xfrm>
          <a:off x="6374211" y="479257"/>
          <a:ext cx="4551483" cy="27308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a:ea typeface="Calibri"/>
              <a:cs typeface="Calibri"/>
            </a:rPr>
            <a:t>Task 2: States with Most Number of Jobs</a:t>
          </a:r>
          <a:br>
            <a:rPr lang="en-US" sz="2000" kern="1200" dirty="0">
              <a:solidFill>
                <a:srgbClr val="444444"/>
              </a:solidFill>
              <a:latin typeface="Calibri"/>
              <a:ea typeface="Calibri"/>
              <a:cs typeface="Calibri"/>
            </a:rPr>
          </a:br>
          <a:r>
            <a:rPr lang="en-US" sz="2000" kern="1200" dirty="0">
              <a:solidFill>
                <a:srgbClr val="444444"/>
              </a:solidFill>
              <a:latin typeface="Calibri"/>
              <a:ea typeface="Calibri"/>
              <a:cs typeface="Calibri"/>
            </a:rPr>
            <a:t>Using Power BI, we determined the states with the highest number of job postings. We could also spot a region with more employment opportunities than others, which would be very useful for any job seeker who is planning to relocate or target his job search.</a:t>
          </a:r>
        </a:p>
      </dsp:txBody>
      <dsp:txXfrm>
        <a:off x="6454196" y="559242"/>
        <a:ext cx="4391513" cy="2570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05F8-3136-47DE-B7C9-0A8E0B2579EC}">
      <dsp:nvSpPr>
        <dsp:cNvPr id="0" name=""/>
        <dsp:cNvSpPr/>
      </dsp:nvSpPr>
      <dsp:spPr>
        <a:xfrm>
          <a:off x="2134" y="479257"/>
          <a:ext cx="4551483" cy="27308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Task 3:</a:t>
          </a:r>
          <a:r>
            <a:rPr lang="en-US" sz="1800" kern="1200" dirty="0">
              <a:latin typeface="Calibri Light" panose="020F0302020204030204"/>
            </a:rPr>
            <a:t> </a:t>
          </a:r>
          <a:r>
            <a:rPr lang="en-US" sz="1800" kern="1200" dirty="0"/>
            <a:t>Average Minimal and Maximal Salaries in Various States</a:t>
          </a:r>
          <a:br>
            <a:rPr lang="en-US" sz="1800" kern="1200" dirty="0">
              <a:solidFill>
                <a:srgbClr val="010000"/>
              </a:solidFill>
            </a:rPr>
          </a:br>
          <a:br>
            <a:rPr lang="en-US" sz="1800" kern="1200" dirty="0">
              <a:latin typeface="Calibri Light" panose="020F0302020204030204"/>
            </a:rPr>
          </a:br>
          <a:r>
            <a:rPr lang="en-US" sz="1800" kern="1200" dirty="0">
              <a:solidFill>
                <a:schemeClr val="tx1"/>
              </a:solidFill>
            </a:rPr>
            <a:t>We have averaged the minimum and maximum salaries across states. This understanding given, regional salary trends are made available to the job seeker and to an employer for them to make well-informed decisions on compensation</a:t>
          </a:r>
          <a:r>
            <a:rPr lang="en-US" sz="1800" kern="1200" dirty="0"/>
            <a:t>.</a:t>
          </a:r>
          <a:endParaRPr lang="en-US" sz="1800" kern="1200" dirty="0">
            <a:latin typeface="Calibri Light" panose="020F0302020204030204"/>
          </a:endParaRPr>
        </a:p>
      </dsp:txBody>
      <dsp:txXfrm>
        <a:off x="82119" y="559242"/>
        <a:ext cx="4391513" cy="2570920"/>
      </dsp:txXfrm>
    </dsp:sp>
    <dsp:sp modelId="{DE332352-D57F-4D21-A99E-67B527222E59}">
      <dsp:nvSpPr>
        <dsp:cNvPr id="0" name=""/>
        <dsp:cNvSpPr/>
      </dsp:nvSpPr>
      <dsp:spPr>
        <a:xfrm>
          <a:off x="5008766" y="1280318"/>
          <a:ext cx="964914" cy="112876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08766" y="1506071"/>
        <a:ext cx="675440" cy="677261"/>
      </dsp:txXfrm>
    </dsp:sp>
    <dsp:sp modelId="{18AC0073-6E36-478C-BC7D-8B750F9BF564}">
      <dsp:nvSpPr>
        <dsp:cNvPr id="0" name=""/>
        <dsp:cNvSpPr/>
      </dsp:nvSpPr>
      <dsp:spPr>
        <a:xfrm>
          <a:off x="6374211" y="479257"/>
          <a:ext cx="4551483" cy="27308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a:ea typeface="Calibri"/>
              <a:cs typeface="Calibri"/>
            </a:rPr>
            <a:t>Task 4: Average Salary Across Different States</a:t>
          </a:r>
          <a:br>
            <a:rPr lang="en-US" sz="1800" kern="1200" dirty="0">
              <a:solidFill>
                <a:srgbClr val="010000"/>
              </a:solidFill>
              <a:latin typeface="Calibri"/>
              <a:ea typeface="Calibri"/>
              <a:cs typeface="Calibri"/>
            </a:rPr>
          </a:br>
          <a:br>
            <a:rPr lang="en-US" sz="1800" kern="1200" dirty="0">
              <a:latin typeface="Calibri"/>
              <a:ea typeface="Calibri"/>
              <a:cs typeface="Calibri"/>
            </a:rPr>
          </a:br>
          <a:r>
            <a:rPr lang="en-US" sz="1800" kern="1200" dirty="0">
              <a:solidFill>
                <a:schemeClr val="tx1"/>
              </a:solidFill>
              <a:latin typeface="Calibri"/>
              <a:ea typeface="Calibri"/>
              <a:cs typeface="Calibri"/>
            </a:rPr>
            <a:t>Other than deciding on minimal and maximal salary, we calculated the average salary per state. This further drilled down the insight on how salaries varied geographically and gave importance to high or low average compensation per state.</a:t>
          </a:r>
        </a:p>
      </dsp:txBody>
      <dsp:txXfrm>
        <a:off x="6454196" y="559242"/>
        <a:ext cx="4391513" cy="2570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13BCC-CCFD-4FDB-BCA7-4FB80DAEA883}">
      <dsp:nvSpPr>
        <dsp:cNvPr id="0" name=""/>
        <dsp:cNvSpPr/>
      </dsp:nvSpPr>
      <dsp:spPr>
        <a:xfrm>
          <a:off x="0" y="0"/>
          <a:ext cx="9288654" cy="16602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Calibri Light" panose="020F0302020204030204"/>
            </a:rPr>
            <a:t>Task 5:</a:t>
          </a:r>
          <a:r>
            <a:rPr lang="en-US" sz="1700" kern="1200" dirty="0"/>
            <a:t> Top 5 Industries with Maximum Number of </a:t>
          </a:r>
          <a:r>
            <a:rPr lang="en-US" sz="1700" kern="1200" dirty="0">
              <a:solidFill>
                <a:schemeClr val="bg1"/>
              </a:solidFill>
            </a:rPr>
            <a:t>Data Science Related Job Postings</a:t>
          </a:r>
          <a:br>
            <a:rPr lang="en-US" sz="1700" kern="1200" dirty="0">
              <a:solidFill>
                <a:schemeClr val="bg1"/>
              </a:solidFill>
            </a:rPr>
          </a:br>
          <a:r>
            <a:rPr lang="en-US" sz="1700" kern="1200" dirty="0">
              <a:solidFill>
                <a:schemeClr val="tx1"/>
              </a:solidFill>
            </a:rPr>
            <a:t>Top 5 industries with the most Data Science-related job advertising: This gave us an insight into growing demand for professionals in the data field and knowledge on the leading sectors.</a:t>
          </a:r>
        </a:p>
      </dsp:txBody>
      <dsp:txXfrm>
        <a:off x="48627" y="48627"/>
        <a:ext cx="7572674" cy="1562978"/>
      </dsp:txXfrm>
    </dsp:sp>
    <dsp:sp modelId="{62C5942F-F85C-4166-A4BB-8D21F78A52E9}">
      <dsp:nvSpPr>
        <dsp:cNvPr id="0" name=""/>
        <dsp:cNvSpPr/>
      </dsp:nvSpPr>
      <dsp:spPr>
        <a:xfrm>
          <a:off x="1639174" y="2029172"/>
          <a:ext cx="9288654" cy="1660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Task 6: Companies with the Maximum No. of Job </a:t>
          </a:r>
          <a:r>
            <a:rPr lang="en-US" sz="1700" kern="1200" dirty="0">
              <a:latin typeface="Calibri Light" panose="020F0302020204030204"/>
            </a:rPr>
            <a:t>Openings</a:t>
          </a:r>
          <a:br>
            <a:rPr lang="en-US" sz="1700" kern="1200" dirty="0">
              <a:solidFill>
                <a:srgbClr val="010000"/>
              </a:solidFill>
            </a:rPr>
          </a:br>
          <a:br>
            <a:rPr lang="en-US" sz="1700" kern="1200" dirty="0">
              <a:latin typeface="Calibri Light" panose="020F0302020204030204"/>
            </a:rPr>
          </a:br>
          <a:r>
            <a:rPr lang="en-US" sz="1700" kern="1200" dirty="0">
              <a:solidFill>
                <a:schemeClr val="tx1"/>
              </a:solidFill>
            </a:rPr>
            <a:t>By analyzing the number of job openings by company, we are able to identify which organizations are hiring the most. Such insight would be very valuable to job seekers targeting companies most in need of their talents.</a:t>
          </a:r>
        </a:p>
      </dsp:txBody>
      <dsp:txXfrm>
        <a:off x="1687801" y="2077799"/>
        <a:ext cx="6473075" cy="1562978"/>
      </dsp:txXfrm>
    </dsp:sp>
    <dsp:sp modelId="{11ADC19A-F5A1-45F6-B769-66EAE0435D8A}">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16BC6-8630-4B9C-BD2B-B4376C11E3A3}">
      <dsp:nvSpPr>
        <dsp:cNvPr id="0" name=""/>
        <dsp:cNvSpPr/>
      </dsp:nvSpPr>
      <dsp:spPr>
        <a:xfrm>
          <a:off x="0" y="0"/>
          <a:ext cx="9786162" cy="1883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Task 7: Job Titles with </a:t>
          </a:r>
          <a:r>
            <a:rPr lang="en-US" sz="2200" kern="1200" dirty="0">
              <a:solidFill>
                <a:schemeClr val="bg1"/>
              </a:solidFill>
            </a:rPr>
            <a:t>Most</a:t>
          </a:r>
          <a:r>
            <a:rPr lang="en-US" sz="2200" kern="1200" dirty="0">
              <a:solidFill>
                <a:schemeClr val="tx1"/>
              </a:solidFill>
            </a:rPr>
            <a:t> </a:t>
          </a:r>
          <a:r>
            <a:rPr lang="en-US" sz="2200" kern="1200" dirty="0">
              <a:solidFill>
                <a:schemeClr val="bg1"/>
              </a:solidFill>
            </a:rPr>
            <a:t>Number of Jobs</a:t>
          </a:r>
          <a:br>
            <a:rPr lang="en-US" sz="2200" kern="1200" dirty="0">
              <a:solidFill>
                <a:schemeClr val="bg1"/>
              </a:solidFill>
            </a:rPr>
          </a:br>
          <a:r>
            <a:rPr lang="en-US" sz="2200" kern="1200" dirty="0">
              <a:solidFill>
                <a:schemeClr val="tx1"/>
              </a:solidFill>
            </a:rPr>
            <a:t>We found the most common job titles across the dataset. Knowing what roles are in demand can help job seekers adjust their skills and experiences to market needs.</a:t>
          </a:r>
          <a:br>
            <a:rPr lang="en-US" sz="2200" kern="1200" dirty="0">
              <a:solidFill>
                <a:schemeClr val="tx1"/>
              </a:solidFill>
            </a:rPr>
          </a:br>
          <a:endParaRPr lang="en-US" sz="2200" kern="1200" dirty="0">
            <a:solidFill>
              <a:schemeClr val="tx1"/>
            </a:solidFill>
          </a:endParaRPr>
        </a:p>
      </dsp:txBody>
      <dsp:txXfrm>
        <a:off x="55176" y="55176"/>
        <a:ext cx="7839044" cy="1773510"/>
      </dsp:txXfrm>
    </dsp:sp>
    <dsp:sp modelId="{A01642A6-233B-4984-BEB5-A57E89662E19}">
      <dsp:nvSpPr>
        <dsp:cNvPr id="0" name=""/>
        <dsp:cNvSpPr/>
      </dsp:nvSpPr>
      <dsp:spPr>
        <a:xfrm>
          <a:off x="1726969" y="2302498"/>
          <a:ext cx="9786162" cy="188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Calibri"/>
              <a:ea typeface="Open Sans"/>
              <a:cs typeface="Calibri"/>
            </a:rPr>
            <a:t>Task 8: Salary of Job Titles with Most Number of Jobs</a:t>
          </a:r>
          <a:br>
            <a:rPr lang="en-US" sz="2200" kern="1200" dirty="0">
              <a:solidFill>
                <a:schemeClr val="bg1"/>
              </a:solidFill>
              <a:latin typeface="Calibri"/>
              <a:ea typeface="Open Sans"/>
              <a:cs typeface="Calibri"/>
            </a:rPr>
          </a:br>
          <a:r>
            <a:rPr lang="en-US" sz="2200" kern="1200" dirty="0">
              <a:solidFill>
                <a:schemeClr val="tx1"/>
              </a:solidFill>
              <a:latin typeface="Calibri"/>
              <a:ea typeface="Open Sans"/>
              <a:cs typeface="Calibri"/>
            </a:rPr>
            <a:t>The average salary was taken for each of the most common job designations. Again, this kind of analysis gives a clean view of how key roles are compensated and guides what to expect in terms of salary.</a:t>
          </a:r>
          <a:endParaRPr lang="en-US" sz="2200" kern="1200" dirty="0">
            <a:solidFill>
              <a:schemeClr val="tx1"/>
            </a:solidFill>
            <a:latin typeface="Calibri"/>
            <a:cs typeface="Calibri"/>
          </a:endParaRPr>
        </a:p>
      </dsp:txBody>
      <dsp:txXfrm>
        <a:off x="1782145" y="2357674"/>
        <a:ext cx="6724329" cy="1773510"/>
      </dsp:txXfrm>
    </dsp:sp>
    <dsp:sp modelId="{404A3DE0-6919-4205-9052-FFCEE4D969DA}">
      <dsp:nvSpPr>
        <dsp:cNvPr id="0" name=""/>
        <dsp:cNvSpPr/>
      </dsp:nvSpPr>
      <dsp:spPr>
        <a:xfrm>
          <a:off x="8561651" y="1480925"/>
          <a:ext cx="1224510" cy="1224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37166" y="1480925"/>
        <a:ext cx="673480" cy="921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BCC1A-C792-4B57-8149-3E581EA26BFA}">
      <dsp:nvSpPr>
        <dsp:cNvPr id="0" name=""/>
        <dsp:cNvSpPr/>
      </dsp:nvSpPr>
      <dsp:spPr>
        <a:xfrm>
          <a:off x="0" y="0"/>
          <a:ext cx="9786162" cy="1883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bg1"/>
              </a:solidFill>
              <a:latin typeface="Open Sans"/>
              <a:ea typeface="Open Sans"/>
              <a:cs typeface="Open Sans"/>
            </a:rPr>
            <a:t>Task 9: What Type of Skill Sets Companies Look for in Each Job Title</a:t>
          </a:r>
          <a:br>
            <a:rPr lang="en-US" sz="1700" kern="1200" dirty="0">
              <a:solidFill>
                <a:schemeClr val="bg1"/>
              </a:solidFill>
              <a:latin typeface="Open Sans"/>
              <a:ea typeface="Open Sans"/>
              <a:cs typeface="Open Sans"/>
            </a:rPr>
          </a:br>
          <a:r>
            <a:rPr lang="en-US" sz="1700" kern="1200" dirty="0">
              <a:solidFill>
                <a:srgbClr val="172B4D"/>
              </a:solidFill>
              <a:latin typeface="Open Sans"/>
              <a:ea typeface="Open Sans"/>
              <a:cs typeface="Open Sans"/>
            </a:rPr>
            <a:t>We evaluated the job skills associated with each job title. This gave us full insight into the kind of qualifications that employers were seeking. This is useful information to the job seekers so that they structure their resume and also to the employer so that they could fine-tune the job description.</a:t>
          </a:r>
          <a:endParaRPr lang="en-US" sz="1700" kern="1200" dirty="0">
            <a:solidFill>
              <a:srgbClr val="010000"/>
            </a:solidFill>
            <a:latin typeface="Open Sans"/>
            <a:ea typeface="Open Sans"/>
            <a:cs typeface="Open Sans"/>
          </a:endParaRPr>
        </a:p>
      </dsp:txBody>
      <dsp:txXfrm>
        <a:off x="55176" y="55176"/>
        <a:ext cx="7839044" cy="1773510"/>
      </dsp:txXfrm>
    </dsp:sp>
    <dsp:sp modelId="{2E442FDD-5207-4862-9167-5A474C8A7701}">
      <dsp:nvSpPr>
        <dsp:cNvPr id="0" name=""/>
        <dsp:cNvSpPr/>
      </dsp:nvSpPr>
      <dsp:spPr>
        <a:xfrm>
          <a:off x="1726969" y="2302498"/>
          <a:ext cx="9786162" cy="188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1"/>
              </a:solidFill>
              <a:latin typeface="Open Sans"/>
              <a:ea typeface="Open Sans"/>
              <a:cs typeface="Open Sans"/>
            </a:rPr>
            <a:t>Task 10: Average Salary vs. Education</a:t>
          </a:r>
          <a:br>
            <a:rPr lang="en-US" sz="1700" kern="1200" dirty="0">
              <a:solidFill>
                <a:srgbClr val="172B4D"/>
              </a:solidFill>
              <a:latin typeface="Open Sans"/>
              <a:ea typeface="Open Sans"/>
              <a:cs typeface="Open Sans"/>
            </a:rPr>
          </a:br>
          <a:r>
            <a:rPr lang="en-US" sz="1700" kern="1200" dirty="0">
              <a:solidFill>
                <a:srgbClr val="172B4D"/>
              </a:solidFill>
              <a:latin typeface="Open Sans"/>
              <a:ea typeface="Open Sans"/>
              <a:cs typeface="Open Sans"/>
            </a:rPr>
            <a:t>We have looked at what relationship education levels have to average salary. Such analysis indicates the role that education may play in earning potential, or how increased qualifications can mean better compensation.</a:t>
          </a:r>
          <a:endParaRPr lang="en-US" sz="1700" kern="1200" dirty="0"/>
        </a:p>
      </dsp:txBody>
      <dsp:txXfrm>
        <a:off x="1782145" y="2357674"/>
        <a:ext cx="6724329" cy="1773510"/>
      </dsp:txXfrm>
    </dsp:sp>
    <dsp:sp modelId="{89C454D3-5223-47A3-9788-128714E74ED2}">
      <dsp:nvSpPr>
        <dsp:cNvPr id="0" name=""/>
        <dsp:cNvSpPr/>
      </dsp:nvSpPr>
      <dsp:spPr>
        <a:xfrm>
          <a:off x="8561651" y="1480925"/>
          <a:ext cx="1224510" cy="1224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37166" y="1480925"/>
        <a:ext cx="673480" cy="9214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00CCA-5755-423F-8697-75EAB272E61F}">
      <dsp:nvSpPr>
        <dsp:cNvPr id="0" name=""/>
        <dsp:cNvSpPr/>
      </dsp:nvSpPr>
      <dsp:spPr>
        <a:xfrm>
          <a:off x="2134" y="287241"/>
          <a:ext cx="4551483" cy="31149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latin typeface="Open Sans"/>
              <a:ea typeface="Open Sans"/>
              <a:cs typeface="Open Sans"/>
            </a:rPr>
            <a:t>Task 11. Explore All Features and Obtain Several Insights</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Analyzing all the available features, we have been able to derive some useful insights from it, of which some include the following:</a:t>
          </a:r>
          <a:br>
            <a:rPr lang="en-US" sz="1300" kern="1200" dirty="0">
              <a:solidFill>
                <a:srgbClr val="172B4D"/>
              </a:solidFill>
              <a:latin typeface="Open Sans"/>
              <a:ea typeface="Open Sans"/>
              <a:cs typeface="Open Sans"/>
            </a:rPr>
          </a:b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1.Regional job market trends according to job postings and salary data.</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2.Industry-specific demand in the field of Data Science.</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3.Company hiring patterns across sectors.</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4.The role of education in setting salary levels.</a:t>
          </a:r>
          <a:br>
            <a:rPr lang="en-US" sz="1300" kern="1200" dirty="0">
              <a:solidFill>
                <a:srgbClr val="172B4D"/>
              </a:solidFill>
              <a:latin typeface="Open Sans"/>
              <a:ea typeface="Open Sans"/>
              <a:cs typeface="Open Sans"/>
            </a:rPr>
          </a:br>
          <a:endParaRPr lang="en-US" sz="1300" kern="1200" dirty="0">
            <a:solidFill>
              <a:srgbClr val="172B4D"/>
            </a:solidFill>
            <a:latin typeface="Open Sans"/>
            <a:ea typeface="Open Sans"/>
            <a:cs typeface="Open Sans"/>
          </a:endParaRPr>
        </a:p>
      </dsp:txBody>
      <dsp:txXfrm>
        <a:off x="93367" y="378474"/>
        <a:ext cx="4369017" cy="2932455"/>
      </dsp:txXfrm>
    </dsp:sp>
    <dsp:sp modelId="{34717FF8-E896-46FF-86F7-57EE7AE99575}">
      <dsp:nvSpPr>
        <dsp:cNvPr id="0" name=""/>
        <dsp:cNvSpPr/>
      </dsp:nvSpPr>
      <dsp:spPr>
        <a:xfrm>
          <a:off x="5008766" y="1280318"/>
          <a:ext cx="964914" cy="112876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08766" y="1506071"/>
        <a:ext cx="675440" cy="677261"/>
      </dsp:txXfrm>
    </dsp:sp>
    <dsp:sp modelId="{54524037-0FAC-46A8-9A07-D4898AC5C1AB}">
      <dsp:nvSpPr>
        <dsp:cNvPr id="0" name=""/>
        <dsp:cNvSpPr/>
      </dsp:nvSpPr>
      <dsp:spPr>
        <a:xfrm>
          <a:off x="6374211" y="287241"/>
          <a:ext cx="4551483" cy="31149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latin typeface="Open Sans"/>
              <a:ea typeface="Open Sans"/>
              <a:cs typeface="Open Sans"/>
            </a:rPr>
            <a:t>Task 12: Visualize the data using Power BI, and insights with suggestions must be derived.</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With the Power BI tool, we created interactive visualizations, hence making data interpretation very easy. Key insights were visualized with bar charts, line graphs, and heat maps. The suggestions that were made to the company are as follows:</a:t>
          </a:r>
          <a:br>
            <a:rPr lang="en-US" sz="1300" kern="1200" dirty="0">
              <a:solidFill>
                <a:srgbClr val="172B4D"/>
              </a:solidFill>
              <a:latin typeface="Open Sans"/>
              <a:ea typeface="Open Sans"/>
              <a:cs typeface="Open Sans"/>
            </a:rPr>
          </a:b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1.The intensity of recruitment needs to be increased in states that have high job openings but relatively lower salary competition.</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2.Tailor job descriptions to match the skills in demand.</a:t>
          </a:r>
          <a:br>
            <a:rPr lang="en-US" sz="1300" kern="1200" dirty="0">
              <a:solidFill>
                <a:srgbClr val="172B4D"/>
              </a:solidFill>
              <a:latin typeface="Open Sans"/>
              <a:ea typeface="Open Sans"/>
              <a:cs typeface="Open Sans"/>
            </a:rPr>
          </a:br>
          <a:r>
            <a:rPr lang="en-US" sz="1300" kern="1200" dirty="0">
              <a:solidFill>
                <a:srgbClr val="172B4D"/>
              </a:solidFill>
              <a:latin typeface="Open Sans"/>
              <a:ea typeface="Open Sans"/>
              <a:cs typeface="Open Sans"/>
            </a:rPr>
            <a:t>3.Specialize in industries where demand for Data Science roles is particularly high.</a:t>
          </a:r>
          <a:endParaRPr lang="en-US" sz="1300" kern="1200" dirty="0"/>
        </a:p>
      </dsp:txBody>
      <dsp:txXfrm>
        <a:off x="6465444" y="378474"/>
        <a:ext cx="4369017" cy="2932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a20.blog.hu/2014/11/05/az_allaskereso_labirintus_es_a_kommunikacios_szakma_ariadne_fonal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bluediamondgallery.com/wooden-tile/t/thank-you.html" TargetMode="Externa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AFE06-00D9-2DFD-69F7-52272F0F9637}"/>
              </a:ext>
            </a:extLst>
          </p:cNvPr>
          <p:cNvSpPr>
            <a:spLocks noGrp="1"/>
          </p:cNvSpPr>
          <p:nvPr>
            <p:ph type="ctrTitle"/>
          </p:nvPr>
        </p:nvSpPr>
        <p:spPr>
          <a:xfrm>
            <a:off x="1255060" y="5279511"/>
            <a:ext cx="9681882" cy="739880"/>
          </a:xfrm>
        </p:spPr>
        <p:txBody>
          <a:bodyPr vert="horz" lIns="91440" tIns="45720" rIns="91440" bIns="45720" rtlCol="0" anchor="b">
            <a:normAutofit/>
          </a:bodyPr>
          <a:lstStyle/>
          <a:p>
            <a:r>
              <a:rPr lang="en-US" sz="3600">
                <a:solidFill>
                  <a:schemeClr val="tx1">
                    <a:lumMod val="85000"/>
                    <a:lumOff val="15000"/>
                  </a:schemeClr>
                </a:solidFill>
              </a:rPr>
              <a:t> Job Market Analysis</a:t>
            </a:r>
          </a:p>
        </p:txBody>
      </p:sp>
      <p:sp>
        <p:nvSpPr>
          <p:cNvPr id="3" name="Subtitle 2">
            <a:extLst>
              <a:ext uri="{FF2B5EF4-FFF2-40B4-BE49-F238E27FC236}">
                <a16:creationId xmlns:a16="http://schemas.microsoft.com/office/drawing/2014/main" id="{378B5F42-6868-C424-4999-DECFD8D7177A}"/>
              </a:ext>
            </a:extLst>
          </p:cNvPr>
          <p:cNvSpPr>
            <a:spLocks noGrp="1"/>
          </p:cNvSpPr>
          <p:nvPr>
            <p:ph type="subTitle" idx="1"/>
          </p:nvPr>
        </p:nvSpPr>
        <p:spPr>
          <a:xfrm>
            <a:off x="2426447" y="6019391"/>
            <a:ext cx="7315199" cy="365125"/>
          </a:xfrm>
        </p:spPr>
        <p:txBody>
          <a:bodyPr vert="horz" lIns="91440" tIns="45720" rIns="91440" bIns="45720" rtlCol="0" anchor="t">
            <a:normAutofit/>
          </a:bodyPr>
          <a:lstStyle/>
          <a:p>
            <a:r>
              <a:rPr lang="en-US" sz="1600" dirty="0">
                <a:solidFill>
                  <a:schemeClr val="tx1">
                    <a:lumMod val="85000"/>
                    <a:lumOff val="15000"/>
                  </a:schemeClr>
                </a:solidFill>
              </a:rPr>
              <a:t>P</a:t>
            </a:r>
            <a:r>
              <a:rPr lang="en-US" sz="1600" dirty="0">
                <a:solidFill>
                  <a:schemeClr val="tx1">
                    <a:lumMod val="85000"/>
                    <a:lumOff val="15000"/>
                  </a:schemeClr>
                </a:solidFill>
                <a:ea typeface="+mn-lt"/>
                <a:cs typeface="+mn-lt"/>
              </a:rPr>
              <a:t>PROJECT TEAM ID: PTID-CDA-AUG-24-194</a:t>
            </a:r>
          </a:p>
        </p:txBody>
      </p:sp>
      <p:pic>
        <p:nvPicPr>
          <p:cNvPr id="4" name="Picture 3" descr="Close-up of a newspaper with a headline&#10;&#10;Description automatically generated">
            <a:extLst>
              <a:ext uri="{FF2B5EF4-FFF2-40B4-BE49-F238E27FC236}">
                <a16:creationId xmlns:a16="http://schemas.microsoft.com/office/drawing/2014/main" id="{B4D1BB66-53D7-62BB-BA8B-20644609E13F}"/>
              </a:ext>
            </a:extLst>
          </p:cNvPr>
          <p:cNvPicPr>
            <a:picLocks noChangeAspect="1"/>
          </p:cNvPicPr>
          <p:nvPr/>
        </p:nvPicPr>
        <p:blipFill>
          <a:blip r:embed="rId2">
            <a:extLst>
              <a:ext uri="{837473B0-CC2E-450A-ABE3-18F120FF3D39}">
                <a1611:picAttrSrcUrl xmlns:a1611="http://schemas.microsoft.com/office/drawing/2016/11/main" r:id="rId3"/>
              </a:ext>
            </a:extLst>
          </a:blip>
          <a:srcRect t="14165"/>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18829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6191B67D-599A-6616-44A2-8BD3ABD1A192}"/>
              </a:ext>
            </a:extLst>
          </p:cNvPr>
          <p:cNvGraphicFramePr>
            <a:graphicFrameLocks noGrp="1"/>
          </p:cNvGraphicFramePr>
          <p:nvPr>
            <p:ph idx="1"/>
          </p:nvPr>
        </p:nvGraphicFramePr>
        <p:xfrm>
          <a:off x="213361" y="2428240"/>
          <a:ext cx="11513132" cy="418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69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6191B67D-599A-6616-44A2-8BD3ABD1A192}"/>
              </a:ext>
            </a:extLst>
          </p:cNvPr>
          <p:cNvGraphicFramePr>
            <a:graphicFrameLocks noGrp="1"/>
          </p:cNvGraphicFramePr>
          <p:nvPr>
            <p:ph idx="1"/>
            <p:extLst>
              <p:ext uri="{D42A27DB-BD31-4B8C-83A1-F6EECF244321}">
                <p14:modId xmlns:p14="http://schemas.microsoft.com/office/powerpoint/2010/main" val="371135635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81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 name="Rectangle 20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avel">
            <a:extLst>
              <a:ext uri="{FF2B5EF4-FFF2-40B4-BE49-F238E27FC236}">
                <a16:creationId xmlns:a16="http://schemas.microsoft.com/office/drawing/2014/main" id="{9010A510-4B7F-6427-778B-1D687866E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08" name="Group 207">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7" name="Oval 2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 name="Oval 20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39A2F-72AC-41CD-C896-6BEBA859E12C}"/>
              </a:ext>
            </a:extLst>
          </p:cNvPr>
          <p:cNvSpPr>
            <a:spLocks noGrp="1"/>
          </p:cNvSpPr>
          <p:nvPr>
            <p:ph type="title"/>
          </p:nvPr>
        </p:nvSpPr>
        <p:spPr>
          <a:xfrm>
            <a:off x="702591" y="3404608"/>
            <a:ext cx="3520789" cy="2666087"/>
          </a:xfrm>
        </p:spPr>
        <p:txBody>
          <a:bodyPr vert="horz" lIns="91440" tIns="45720" rIns="91440" bIns="45720" rtlCol="0" anchor="ctr">
            <a:normAutofit/>
          </a:bodyPr>
          <a:lstStyle/>
          <a:p>
            <a:pPr algn="ctr"/>
            <a:r>
              <a:rPr lang="en-US" kern="1200">
                <a:solidFill>
                  <a:schemeClr val="bg1"/>
                </a:solidFill>
                <a:latin typeface="+mj-lt"/>
                <a:ea typeface="+mj-ea"/>
                <a:cs typeface="+mj-cs"/>
              </a:rPr>
              <a:t>Conclusion</a:t>
            </a:r>
          </a:p>
        </p:txBody>
      </p:sp>
      <p:grpSp>
        <p:nvGrpSpPr>
          <p:cNvPr id="21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3" name="Freeform: Shape 3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 name="Freeform: Shape 3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19386D0B-7AB3-EF6D-02DE-EB5D250F1518}"/>
              </a:ext>
            </a:extLst>
          </p:cNvPr>
          <p:cNvSpPr txBox="1"/>
          <p:nvPr/>
        </p:nvSpPr>
        <p:spPr>
          <a:xfrm>
            <a:off x="6731270" y="821629"/>
            <a:ext cx="5250857" cy="54556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gn="ctr">
              <a:lnSpc>
                <a:spcPct val="90000"/>
              </a:lnSpc>
              <a:spcAft>
                <a:spcPts val="600"/>
              </a:spcAft>
              <a:buFont typeface="Arial" panose="020B0604020202020204" pitchFamily="34" charset="0"/>
              <a:buChar char="•"/>
            </a:pPr>
            <a:br>
              <a:rPr lang="en-US" sz="2400" dirty="0"/>
            </a:br>
            <a:r>
              <a:rPr lang="en-US" sz="2400" dirty="0">
                <a:solidFill>
                  <a:schemeClr val="bg1"/>
                </a:solidFill>
              </a:rPr>
              <a:t>There was a dashboard displaying all trends in the job market related to the availability of jobs, salary distribution, and the required skills across several states, industries, ratings ,salaries and companies. The information will, therefore, go a long way in helping job seekers focus on high-demand areas and tailor their qualifications in regard to the market. Employers would also adjust the recruitment strategy accordingly, with the goal of making sure salary offerings are reasonable enough to pick the best talent.</a:t>
            </a:r>
            <a:endParaRPr lang="en-US" sz="2400">
              <a:solidFill>
                <a:schemeClr val="bg1"/>
              </a:solidFill>
              <a:ea typeface="Calibri"/>
              <a:cs typeface="Calibri"/>
            </a:endParaRPr>
          </a:p>
        </p:txBody>
      </p:sp>
    </p:spTree>
    <p:extLst>
      <p:ext uri="{BB962C8B-B14F-4D97-AF65-F5344CB8AC3E}">
        <p14:creationId xmlns:p14="http://schemas.microsoft.com/office/powerpoint/2010/main" val="41915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wooden letters on a wood stand&#10;&#10;Description automatically generated">
            <a:extLst>
              <a:ext uri="{FF2B5EF4-FFF2-40B4-BE49-F238E27FC236}">
                <a16:creationId xmlns:a16="http://schemas.microsoft.com/office/drawing/2014/main" id="{CBBA1FAB-394A-1349-5872-B2F52EA4F666}"/>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rcRect t="10325" r="-1" b="5383"/>
          <a:stretch/>
        </p:blipFill>
        <p:spPr>
          <a:xfrm>
            <a:off x="20" y="10"/>
            <a:ext cx="12188930" cy="6857990"/>
          </a:xfrm>
          <a:prstGeom prst="rect">
            <a:avLst/>
          </a:prstGeom>
        </p:spPr>
      </p:pic>
      <p:sp>
        <p:nvSpPr>
          <p:cNvPr id="2" name="Title 1">
            <a:extLst>
              <a:ext uri="{FF2B5EF4-FFF2-40B4-BE49-F238E27FC236}">
                <a16:creationId xmlns:a16="http://schemas.microsoft.com/office/drawing/2014/main" id="{9D3B6794-37DA-7DE8-F887-2BE804341E85}"/>
              </a:ext>
            </a:extLst>
          </p:cNvPr>
          <p:cNvSpPr>
            <a:spLocks noGrp="1"/>
          </p:cNvSpPr>
          <p:nvPr>
            <p:ph type="ctrTitle"/>
          </p:nvPr>
        </p:nvSpPr>
        <p:spPr>
          <a:xfrm>
            <a:off x="1524000" y="2867232"/>
            <a:ext cx="9144000" cy="1318371"/>
          </a:xfrm>
        </p:spPr>
        <p:txBody>
          <a:bodyPr vert="horz" lIns="91440" tIns="45720" rIns="91440" bIns="45720" rtlCol="0">
            <a:normAutofit/>
          </a:bodyPr>
          <a:lstStyle/>
          <a:p>
            <a:r>
              <a:rPr lang="en-US" sz="6600">
                <a:solidFill>
                  <a:schemeClr val="bg1"/>
                </a:solidFill>
              </a:rPr>
              <a:t>Thank You</a:t>
            </a:r>
          </a:p>
        </p:txBody>
      </p:sp>
      <p:sp>
        <p:nvSpPr>
          <p:cNvPr id="3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48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1BDAA-8DA2-EFD4-6751-A85600D90B8D}"/>
              </a:ext>
            </a:extLst>
          </p:cNvPr>
          <p:cNvSpPr>
            <a:spLocks noGrp="1"/>
          </p:cNvSpPr>
          <p:nvPr>
            <p:ph type="title"/>
          </p:nvPr>
        </p:nvSpPr>
        <p:spPr>
          <a:xfrm>
            <a:off x="803775" y="1106007"/>
            <a:ext cx="10550025" cy="1182927"/>
          </a:xfrm>
        </p:spPr>
        <p:txBody>
          <a:bodyPr anchor="b">
            <a:normAutofit/>
          </a:bodyPr>
          <a:lstStyle/>
          <a:p>
            <a:r>
              <a:rPr lang="en-US" sz="5600">
                <a:ea typeface="Calibri Light"/>
                <a:cs typeface="Calibri Light"/>
              </a:rPr>
              <a:t>Objective</a:t>
            </a:r>
            <a:endParaRPr lang="en-US" sz="5600"/>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BE678C-98C9-803C-B86E-470B4372B0F0}"/>
              </a:ext>
            </a:extLst>
          </p:cNvPr>
          <p:cNvSpPr>
            <a:spLocks noGrp="1"/>
          </p:cNvSpPr>
          <p:nvPr>
            <p:ph idx="1"/>
          </p:nvPr>
        </p:nvSpPr>
        <p:spPr>
          <a:xfrm>
            <a:off x="803775" y="2598947"/>
            <a:ext cx="10550025" cy="3677348"/>
          </a:xfrm>
        </p:spPr>
        <p:txBody>
          <a:bodyPr anchor="t">
            <a:normAutofit/>
          </a:bodyPr>
          <a:lstStyle/>
          <a:p>
            <a:r>
              <a:rPr lang="en-US" dirty="0">
                <a:solidFill>
                  <a:schemeClr val="tx1">
                    <a:alpha val="80000"/>
                  </a:schemeClr>
                </a:solidFill>
                <a:latin typeface="Calibri Light"/>
                <a:ea typeface="+mn-lt"/>
                <a:cs typeface="+mn-lt"/>
              </a:rPr>
              <a:t>The main goal of this project was to analyze job market trends, process, and visualize a dataset consisting of 742 rows and 42 features. It sought to find out the job title, salary estimate, company rating, location, and skill set required for that job. It is expected that the result of each of the following functions will elicit thoughtful, insightful deductions that shall profit jobseekers and their recruiters.</a:t>
            </a:r>
            <a:endParaRPr lang="en-US" dirty="0">
              <a:solidFill>
                <a:schemeClr val="tx1">
                  <a:alpha val="80000"/>
                </a:schemeClr>
              </a:solidFill>
              <a:latin typeface="Calibri Light"/>
            </a:endParaRPr>
          </a:p>
        </p:txBody>
      </p:sp>
      <p:grpSp>
        <p:nvGrpSpPr>
          <p:cNvPr id="29" name="Group 28">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11410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DACEE-DA2F-5420-082B-A64A0FF3C318}"/>
              </a:ext>
            </a:extLst>
          </p:cNvPr>
          <p:cNvSpPr>
            <a:spLocks noGrp="1"/>
          </p:cNvSpPr>
          <p:nvPr>
            <p:ph type="title"/>
          </p:nvPr>
        </p:nvSpPr>
        <p:spPr>
          <a:xfrm>
            <a:off x="699713" y="248038"/>
            <a:ext cx="3848708" cy="1159200"/>
          </a:xfrm>
        </p:spPr>
        <p:txBody>
          <a:bodyPr vert="horz" lIns="91440" tIns="45720" rIns="91440" bIns="45720" rtlCol="0" anchor="ctr">
            <a:normAutofit/>
          </a:bodyPr>
          <a:lstStyle/>
          <a:p>
            <a:r>
              <a:rPr lang="en-US" sz="4000" kern="1200">
                <a:solidFill>
                  <a:srgbClr val="FFFFFF"/>
                </a:solidFill>
                <a:latin typeface="+mj-lt"/>
                <a:ea typeface="+mj-ea"/>
                <a:cs typeface="+mj-cs"/>
              </a:rPr>
              <a:t>DashBoard Image</a:t>
            </a:r>
          </a:p>
        </p:txBody>
      </p:sp>
      <p:pic>
        <p:nvPicPr>
          <p:cNvPr id="4" name="Content Placeholder 3" descr="A screenshot of a computer&#10;&#10;Description automatically generated">
            <a:extLst>
              <a:ext uri="{FF2B5EF4-FFF2-40B4-BE49-F238E27FC236}">
                <a16:creationId xmlns:a16="http://schemas.microsoft.com/office/drawing/2014/main" id="{4EBD61D3-9FFD-BFB7-F447-D65DB1D73203}"/>
              </a:ext>
            </a:extLst>
          </p:cNvPr>
          <p:cNvPicPr>
            <a:picLocks noGrp="1" noChangeAspect="1"/>
          </p:cNvPicPr>
          <p:nvPr>
            <p:ph idx="1"/>
          </p:nvPr>
        </p:nvPicPr>
        <p:blipFill>
          <a:blip r:embed="rId2"/>
          <a:stretch>
            <a:fillRect/>
          </a:stretch>
        </p:blipFill>
        <p:spPr>
          <a:xfrm>
            <a:off x="-1099" y="1715773"/>
            <a:ext cx="12194197" cy="5141091"/>
          </a:xfrm>
          <a:prstGeom prst="rect">
            <a:avLst/>
          </a:prstGeom>
        </p:spPr>
      </p:pic>
      <p:sp>
        <p:nvSpPr>
          <p:cNvPr id="5" name="TextBox 4">
            <a:extLst>
              <a:ext uri="{FF2B5EF4-FFF2-40B4-BE49-F238E27FC236}">
                <a16:creationId xmlns:a16="http://schemas.microsoft.com/office/drawing/2014/main" id="{CD5AB9A7-F769-D6AE-2067-EF0F583CB0C6}"/>
              </a:ext>
            </a:extLst>
          </p:cNvPr>
          <p:cNvSpPr txBox="1"/>
          <p:nvPr/>
        </p:nvSpPr>
        <p:spPr>
          <a:xfrm>
            <a:off x="10089634" y="831570"/>
            <a:ext cx="21003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chemeClr val="bg1"/>
                </a:solidFill>
                <a:ea typeface="Calibri"/>
                <a:cs typeface="Calibri"/>
              </a:rPr>
              <a:t>1st-Page</a:t>
            </a:r>
          </a:p>
        </p:txBody>
      </p:sp>
    </p:spTree>
    <p:extLst>
      <p:ext uri="{BB962C8B-B14F-4D97-AF65-F5344CB8AC3E}">
        <p14:creationId xmlns:p14="http://schemas.microsoft.com/office/powerpoint/2010/main" val="166965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DACEE-DA2F-5420-082B-A64A0FF3C318}"/>
              </a:ext>
            </a:extLst>
          </p:cNvPr>
          <p:cNvSpPr>
            <a:spLocks noGrp="1"/>
          </p:cNvSpPr>
          <p:nvPr>
            <p:ph type="title"/>
          </p:nvPr>
        </p:nvSpPr>
        <p:spPr>
          <a:xfrm>
            <a:off x="699713" y="248038"/>
            <a:ext cx="3848708" cy="1159200"/>
          </a:xfrm>
        </p:spPr>
        <p:txBody>
          <a:bodyPr vert="horz" lIns="91440" tIns="45720" rIns="91440" bIns="45720" rtlCol="0" anchor="ctr">
            <a:normAutofit/>
          </a:bodyPr>
          <a:lstStyle/>
          <a:p>
            <a:r>
              <a:rPr lang="en-US" sz="4000" kern="1200">
                <a:solidFill>
                  <a:srgbClr val="FFFFFF"/>
                </a:solidFill>
                <a:latin typeface="+mj-lt"/>
                <a:ea typeface="+mj-ea"/>
                <a:cs typeface="+mj-cs"/>
              </a:rPr>
              <a:t>DashBoard Image</a:t>
            </a:r>
          </a:p>
        </p:txBody>
      </p:sp>
      <p:sp>
        <p:nvSpPr>
          <p:cNvPr id="5" name="TextBox 4">
            <a:extLst>
              <a:ext uri="{FF2B5EF4-FFF2-40B4-BE49-F238E27FC236}">
                <a16:creationId xmlns:a16="http://schemas.microsoft.com/office/drawing/2014/main" id="{CD5AB9A7-F769-D6AE-2067-EF0F583CB0C6}"/>
              </a:ext>
            </a:extLst>
          </p:cNvPr>
          <p:cNvSpPr txBox="1"/>
          <p:nvPr/>
        </p:nvSpPr>
        <p:spPr>
          <a:xfrm>
            <a:off x="10089634" y="831570"/>
            <a:ext cx="21003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ea typeface="Calibri"/>
                <a:cs typeface="Calibri"/>
              </a:rPr>
              <a:t>2nd Page</a:t>
            </a:r>
          </a:p>
        </p:txBody>
      </p:sp>
      <p:pic>
        <p:nvPicPr>
          <p:cNvPr id="7" name="Content Placeholder 6" descr="A screenshot of a computer&#10;&#10;Description automatically generated">
            <a:extLst>
              <a:ext uri="{FF2B5EF4-FFF2-40B4-BE49-F238E27FC236}">
                <a16:creationId xmlns:a16="http://schemas.microsoft.com/office/drawing/2014/main" id="{2D49F873-DF05-17C2-558B-34493261C4DF}"/>
              </a:ext>
            </a:extLst>
          </p:cNvPr>
          <p:cNvPicPr>
            <a:picLocks noGrp="1" noChangeAspect="1"/>
          </p:cNvPicPr>
          <p:nvPr>
            <p:ph idx="1"/>
          </p:nvPr>
        </p:nvPicPr>
        <p:blipFill>
          <a:blip r:embed="rId2"/>
          <a:stretch>
            <a:fillRect/>
          </a:stretch>
        </p:blipFill>
        <p:spPr>
          <a:xfrm>
            <a:off x="5196" y="1704147"/>
            <a:ext cx="12181608" cy="5157511"/>
          </a:xfrm>
        </p:spPr>
      </p:pic>
    </p:spTree>
    <p:extLst>
      <p:ext uri="{BB962C8B-B14F-4D97-AF65-F5344CB8AC3E}">
        <p14:creationId xmlns:p14="http://schemas.microsoft.com/office/powerpoint/2010/main" val="208401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09331" y="354081"/>
            <a:ext cx="6320488" cy="983216"/>
          </a:xfrm>
        </p:spPr>
        <p:txBody>
          <a:bodyPr>
            <a:normAutofit/>
          </a:bodyPr>
          <a:lstStyle/>
          <a:p>
            <a:r>
              <a:rPr lang="en-US" dirty="0">
                <a:ea typeface="Calibri Light"/>
                <a:cs typeface="Calibri Light"/>
              </a:rPr>
              <a:t>Tasks Completed</a:t>
            </a:r>
            <a:endParaRPr lang="en-US" dirty="0"/>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5" name="Content Placeholder 2">
            <a:extLst>
              <a:ext uri="{FF2B5EF4-FFF2-40B4-BE49-F238E27FC236}">
                <a16:creationId xmlns:a16="http://schemas.microsoft.com/office/drawing/2014/main" id="{92B6113C-B20F-90F7-7D4F-E52B0B9C8015}"/>
              </a:ext>
            </a:extLst>
          </p:cNvPr>
          <p:cNvGraphicFramePr>
            <a:graphicFrameLocks noGrp="1"/>
          </p:cNvGraphicFramePr>
          <p:nvPr>
            <p:ph idx="1"/>
            <p:extLst>
              <p:ext uri="{D42A27DB-BD31-4B8C-83A1-F6EECF244321}">
                <p14:modId xmlns:p14="http://schemas.microsoft.com/office/powerpoint/2010/main" val="2429448710"/>
              </p:ext>
            </p:extLst>
          </p:nvPr>
        </p:nvGraphicFramePr>
        <p:xfrm>
          <a:off x="9940" y="1715192"/>
          <a:ext cx="6817445" cy="4793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92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B864162C-D476-8662-667F-8CD3F5B1FBAA}"/>
              </a:ext>
            </a:extLst>
          </p:cNvPr>
          <p:cNvGraphicFramePr>
            <a:graphicFrameLocks noGrp="1"/>
          </p:cNvGraphicFramePr>
          <p:nvPr>
            <p:ph idx="1"/>
            <p:extLst>
              <p:ext uri="{D42A27DB-BD31-4B8C-83A1-F6EECF244321}">
                <p14:modId xmlns:p14="http://schemas.microsoft.com/office/powerpoint/2010/main" val="42728616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80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B864162C-D476-8662-667F-8CD3F5B1FBAA}"/>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195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6191B67D-599A-6616-44A2-8BD3ABD1A192}"/>
              </a:ext>
            </a:extLst>
          </p:cNvPr>
          <p:cNvGraphicFramePr>
            <a:graphicFrameLocks noGrp="1"/>
          </p:cNvGraphicFramePr>
          <p:nvPr>
            <p:ph idx="1"/>
            <p:extLst>
              <p:ext uri="{D42A27DB-BD31-4B8C-83A1-F6EECF244321}">
                <p14:modId xmlns:p14="http://schemas.microsoft.com/office/powerpoint/2010/main" val="198890191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72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8303E-07F8-2FC8-E6DD-0BFDC64C094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Tasks Completion</a:t>
            </a:r>
            <a:endParaRPr lang="en-US" sz="4000">
              <a:solidFill>
                <a:srgbClr val="FFFFFF"/>
              </a:solidFill>
            </a:endParaRPr>
          </a:p>
        </p:txBody>
      </p:sp>
      <p:graphicFrame>
        <p:nvGraphicFramePr>
          <p:cNvPr id="35" name="Content Placeholder 2">
            <a:extLst>
              <a:ext uri="{FF2B5EF4-FFF2-40B4-BE49-F238E27FC236}">
                <a16:creationId xmlns:a16="http://schemas.microsoft.com/office/drawing/2014/main" id="{6191B67D-599A-6616-44A2-8BD3ABD1A192}"/>
              </a:ext>
            </a:extLst>
          </p:cNvPr>
          <p:cNvGraphicFramePr>
            <a:graphicFrameLocks noGrp="1"/>
          </p:cNvGraphicFramePr>
          <p:nvPr>
            <p:ph idx="1"/>
            <p:extLst>
              <p:ext uri="{D42A27DB-BD31-4B8C-83A1-F6EECF244321}">
                <p14:modId xmlns:p14="http://schemas.microsoft.com/office/powerpoint/2010/main" val="119083007"/>
              </p:ext>
            </p:extLst>
          </p:nvPr>
        </p:nvGraphicFramePr>
        <p:xfrm>
          <a:off x="213361" y="2428240"/>
          <a:ext cx="11513132" cy="418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283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Job Market Analysis</vt:lpstr>
      <vt:lpstr>Objective</vt:lpstr>
      <vt:lpstr>DashBoard Image</vt:lpstr>
      <vt:lpstr>DashBoard Image</vt:lpstr>
      <vt:lpstr>Tasks Completed</vt:lpstr>
      <vt:lpstr>Tasks Completion</vt:lpstr>
      <vt:lpstr>Tasks Completion</vt:lpstr>
      <vt:lpstr>Tasks Completion</vt:lpstr>
      <vt:lpstr>Tasks Completion</vt:lpstr>
      <vt:lpstr>Tasks Completion</vt:lpstr>
      <vt:lpstr>Tasks Completion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339</cp:revision>
  <dcterms:created xsi:type="dcterms:W3CDTF">2023-12-06T16:35:56Z</dcterms:created>
  <dcterms:modified xsi:type="dcterms:W3CDTF">2024-08-22T10:55:06Z</dcterms:modified>
</cp:coreProperties>
</file>