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notesMasterIdLst>
    <p:notesMasterId r:id="rId16"/>
  </p:notesMasterIdLst>
  <p:sldSz cx="14630400" cy="8229600"/>
  <p:notesSz cx="8229600" cy="14630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0-1.png"/><Relationship Id="rId3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1-1.png"/><Relationship Id="rId3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2-1.png"/><Relationship Id="rId3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3-1.png"/><Relationship Id="rId3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4-1.png"/><Relationship Id="rId3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5-1.png"/><Relationship Id="rId3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3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9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1-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2-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image" Target="../media/image-2-3.png"/><Relationship Id="rId4" Type="http://schemas.openxmlformats.org/officeDocument/2006/relationships/image" Target="../media/image-2-4.png"/><Relationship Id="rId5" Type="http://schemas.openxmlformats.org/officeDocument/2006/relationships/image" Target="../media/image-2-5.png"/><Relationship Id="rId6" Type="http://schemas.openxmlformats.org/officeDocument/2006/relationships/slideLayout" Target="../slideLayouts/slideLayout3.xml"/><Relationship Id="rId7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kaggle.com/datasets/navoneel/brain-mri-images-for-brain-tumor-detection/code" TargetMode="External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32103" y="497919"/>
            <a:ext cx="11439525" cy="5644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400"/>
              </a:lnSpc>
              <a:buNone/>
            </a:pPr>
            <a:r>
              <a:rPr lang="en-US" sz="35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Brain Tumor Detection from MRI Images using CNNs</a:t>
            </a:r>
            <a:endParaRPr lang="en-US" sz="355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50136" y="1423630"/>
            <a:ext cx="2930128" cy="2863453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632103" y="4490204"/>
            <a:ext cx="13366194" cy="2889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4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Presented by Group 11:</a:t>
            </a:r>
            <a:endParaRPr lang="en-US" sz="1400" dirty="0"/>
          </a:p>
        </p:txBody>
      </p:sp>
      <p:sp>
        <p:nvSpPr>
          <p:cNvPr id="5" name="Text 2"/>
          <p:cNvSpPr/>
          <p:nvPr/>
        </p:nvSpPr>
        <p:spPr>
          <a:xfrm>
            <a:off x="632103" y="4982289"/>
            <a:ext cx="13366194" cy="2889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4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Abhay Singh Tomar - Roll No. 5</a:t>
            </a:r>
            <a:endParaRPr lang="en-US" sz="1400" dirty="0"/>
          </a:p>
        </p:txBody>
      </p:sp>
      <p:sp>
        <p:nvSpPr>
          <p:cNvPr id="6" name="Text 3"/>
          <p:cNvSpPr/>
          <p:nvPr/>
        </p:nvSpPr>
        <p:spPr>
          <a:xfrm>
            <a:off x="632103" y="5474375"/>
            <a:ext cx="13366194" cy="2889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4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Amritanshu Chaudhary - Roll No. 36</a:t>
            </a:r>
            <a:endParaRPr lang="en-US" sz="1400" dirty="0"/>
          </a:p>
        </p:txBody>
      </p:sp>
      <p:sp>
        <p:nvSpPr>
          <p:cNvPr id="7" name="Text 4"/>
          <p:cNvSpPr/>
          <p:nvPr/>
        </p:nvSpPr>
        <p:spPr>
          <a:xfrm>
            <a:off x="632103" y="5966460"/>
            <a:ext cx="13366194" cy="2889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4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Ansh Rajput - Roll No. 52</a:t>
            </a:r>
            <a:endParaRPr lang="en-US" sz="1400" dirty="0"/>
          </a:p>
        </p:txBody>
      </p:sp>
      <p:sp>
        <p:nvSpPr>
          <p:cNvPr id="8" name="Text 5"/>
          <p:cNvSpPr/>
          <p:nvPr/>
        </p:nvSpPr>
        <p:spPr>
          <a:xfrm>
            <a:off x="632103" y="6458545"/>
            <a:ext cx="13366194" cy="2889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4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Adarsh Srivastava - Roll No. 13</a:t>
            </a:r>
            <a:endParaRPr lang="en-US" sz="1400" dirty="0"/>
          </a:p>
        </p:txBody>
      </p:sp>
      <p:sp>
        <p:nvSpPr>
          <p:cNvPr id="9" name="Text 6"/>
          <p:cNvSpPr/>
          <p:nvPr/>
        </p:nvSpPr>
        <p:spPr>
          <a:xfrm>
            <a:off x="632103" y="6950631"/>
            <a:ext cx="13366194" cy="2889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4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Aryan Kumar Srivastava - Roll No. 69</a:t>
            </a:r>
            <a:endParaRPr lang="en-US" sz="1400" dirty="0"/>
          </a:p>
        </p:txBody>
      </p:sp>
      <p:sp>
        <p:nvSpPr>
          <p:cNvPr id="10" name="Text 7"/>
          <p:cNvSpPr/>
          <p:nvPr/>
        </p:nvSpPr>
        <p:spPr>
          <a:xfrm>
            <a:off x="632103" y="7442716"/>
            <a:ext cx="13366194" cy="2889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40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Institute:</a:t>
            </a:r>
            <a:pPr algn="l" indent="0" marL="0">
              <a:lnSpc>
                <a:spcPts val="2250"/>
              </a:lnSpc>
              <a:buNone/>
            </a:pPr>
            <a:r>
              <a:rPr lang="en-US" sz="14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Krishna Institutes of Engineering And Technology</a:t>
            </a:r>
            <a:endParaRPr lang="en-US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350056"/>
            <a:ext cx="713934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Model Output and Results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512344"/>
            <a:ext cx="6351270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5850"/>
              </a:lnSpc>
              <a:buNone/>
            </a:pPr>
            <a:r>
              <a:rPr lang="en-US" sz="58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27.5%</a:t>
            </a:r>
            <a:endParaRPr lang="en-US" sz="5850" dirty="0"/>
          </a:p>
        </p:txBody>
      </p:sp>
      <p:sp>
        <p:nvSpPr>
          <p:cNvPr id="4" name="Text 2"/>
          <p:cNvSpPr/>
          <p:nvPr/>
        </p:nvSpPr>
        <p:spPr>
          <a:xfrm>
            <a:off x="2551748" y="454413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Test Accuracy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7485221" y="3512344"/>
            <a:ext cx="6351389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5850"/>
              </a:lnSpc>
              <a:buNone/>
            </a:pPr>
            <a:r>
              <a:rPr lang="en-US" sz="58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30%</a:t>
            </a:r>
            <a:endParaRPr lang="en-US" sz="5850" dirty="0"/>
          </a:p>
        </p:txBody>
      </p:sp>
      <p:sp>
        <p:nvSpPr>
          <p:cNvPr id="6" name="Text 4"/>
          <p:cNvSpPr/>
          <p:nvPr/>
        </p:nvSpPr>
        <p:spPr>
          <a:xfrm>
            <a:off x="9243298" y="454413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Precision</a:t>
            </a:r>
            <a:endParaRPr lang="en-US" sz="2200" dirty="0"/>
          </a:p>
        </p:txBody>
      </p:sp>
      <p:sp>
        <p:nvSpPr>
          <p:cNvPr id="7" name="Text 5"/>
          <p:cNvSpPr/>
          <p:nvPr/>
        </p:nvSpPr>
        <p:spPr>
          <a:xfrm>
            <a:off x="793790" y="5153620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Our model achieved high performance across all key metrics on unseen test data. Visual inspection of predictions further confirms its reliability.</a:t>
            </a:r>
            <a:endParaRPr lang="en-US" sz="175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35330" y="577691"/>
            <a:ext cx="5252442" cy="6566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150"/>
              </a:lnSpc>
              <a:buNone/>
            </a:pPr>
            <a:r>
              <a:rPr lang="en-US" sz="41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Confusion Matrix:</a:t>
            </a:r>
            <a:endParaRPr lang="en-US" sz="4100" dirty="0"/>
          </a:p>
        </p:txBody>
      </p:sp>
      <p:sp>
        <p:nvSpPr>
          <p:cNvPr id="3" name="Text 1"/>
          <p:cNvSpPr/>
          <p:nvPr/>
        </p:nvSpPr>
        <p:spPr>
          <a:xfrm>
            <a:off x="735330" y="1738432"/>
            <a:ext cx="2016800" cy="3362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endParaRPr lang="en-US" sz="1650" dirty="0"/>
          </a:p>
        </p:txBody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72195" y="1785699"/>
            <a:ext cx="8101013" cy="614934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11893272" y="1738432"/>
            <a:ext cx="2016800" cy="3362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endParaRPr lang="en-US" sz="165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071" y="595551"/>
            <a:ext cx="5414963" cy="6768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300"/>
              </a:lnSpc>
              <a:buNone/>
            </a:pPr>
            <a:r>
              <a:rPr lang="en-US" sz="42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Model Accuracy:</a:t>
            </a:r>
            <a:endParaRPr lang="en-US" sz="425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41514" y="1705570"/>
            <a:ext cx="7547372" cy="592931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688788"/>
            <a:ext cx="852904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Conclusion &amp; Future Directions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85119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CNNs can effectively detect brain tumors from MRI scans with high accuracy.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4293394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Visual inspection of predictions confirms reliable performance.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73559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Further improvements possible with more data and data augmentation.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5177790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Could support radiologists in early detection and diagnosis.</a:t>
            </a:r>
            <a:endParaRPr lang="en-US" sz="175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688788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Slide 13: References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85119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Font typeface="+mj-lt"/>
              <a:buAutoNum type="arabicPeriod" startAt="1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Kaggle Dataset – Brain MRI Images for Brain Tumor Detection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4293394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Font typeface="+mj-lt"/>
              <a:buAutoNum type="arabicPeriod" startAt="2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"Deep Learning with Python" by François Chollet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73559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Font typeface="+mj-lt"/>
              <a:buAutoNum type="arabicPeriod" startAt="3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Research Paper: “Brain Tumor Classification using CNNs” – IEEE Access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5177790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Font typeface="+mj-lt"/>
              <a:buAutoNum type="arabicPeriod" startAt="4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TensorFlow/Keras Documentation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09136" y="557213"/>
            <a:ext cx="5192078" cy="633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950"/>
              </a:lnSpc>
              <a:buNone/>
            </a:pPr>
            <a:r>
              <a:rPr lang="en-US" sz="39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Presentation Agenda</a:t>
            </a:r>
            <a:endParaRPr lang="en-US" sz="395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9136" y="1595557"/>
            <a:ext cx="1013103" cy="1215747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2026087" y="1798082"/>
            <a:ext cx="2532817" cy="3164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Problem &amp; Intro</a:t>
            </a:r>
            <a:endParaRPr lang="en-US" sz="1950" dirty="0"/>
          </a:p>
        </p:txBody>
      </p:sp>
      <p:sp>
        <p:nvSpPr>
          <p:cNvPr id="5" name="Text 2"/>
          <p:cNvSpPr/>
          <p:nvPr/>
        </p:nvSpPr>
        <p:spPr>
          <a:xfrm>
            <a:off x="2026087" y="2236113"/>
            <a:ext cx="11895177" cy="3242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5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Understand the challenge and our approach.</a:t>
            </a:r>
            <a:endParaRPr lang="en-US" sz="1550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136" y="2811304"/>
            <a:ext cx="1013103" cy="1215747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2026087" y="3013829"/>
            <a:ext cx="2532817" cy="3164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Data &amp; CNN Basics</a:t>
            </a:r>
            <a:endParaRPr lang="en-US" sz="1950" dirty="0"/>
          </a:p>
        </p:txBody>
      </p:sp>
      <p:sp>
        <p:nvSpPr>
          <p:cNvPr id="8" name="Text 4"/>
          <p:cNvSpPr/>
          <p:nvPr/>
        </p:nvSpPr>
        <p:spPr>
          <a:xfrm>
            <a:off x="2026087" y="3451860"/>
            <a:ext cx="11895177" cy="3242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5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Explore our dataset and core technology.</a:t>
            </a:r>
            <a:endParaRPr lang="en-US" sz="1550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136" y="4027051"/>
            <a:ext cx="1013103" cy="1215747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2026087" y="4229576"/>
            <a:ext cx="3482697" cy="3164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Methodology &amp; Architecture</a:t>
            </a:r>
            <a:endParaRPr lang="en-US" sz="1950" dirty="0"/>
          </a:p>
        </p:txBody>
      </p:sp>
      <p:sp>
        <p:nvSpPr>
          <p:cNvPr id="11" name="Text 6"/>
          <p:cNvSpPr/>
          <p:nvPr/>
        </p:nvSpPr>
        <p:spPr>
          <a:xfrm>
            <a:off x="2026087" y="4667607"/>
            <a:ext cx="11895177" cy="3242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5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Steps taken and model design.</a:t>
            </a:r>
            <a:endParaRPr lang="en-US" sz="1550" dirty="0"/>
          </a:p>
        </p:txBody>
      </p:sp>
      <p:pic>
        <p:nvPicPr>
          <p:cNvPr id="12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136" y="5242798"/>
            <a:ext cx="1013103" cy="1215747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2026087" y="5445323"/>
            <a:ext cx="2600801" cy="3164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Training &amp; Evaluation</a:t>
            </a:r>
            <a:endParaRPr lang="en-US" sz="1950" dirty="0"/>
          </a:p>
        </p:txBody>
      </p:sp>
      <p:sp>
        <p:nvSpPr>
          <p:cNvPr id="14" name="Text 8"/>
          <p:cNvSpPr/>
          <p:nvPr/>
        </p:nvSpPr>
        <p:spPr>
          <a:xfrm>
            <a:off x="2026087" y="5883354"/>
            <a:ext cx="11895177" cy="3242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5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How we trained and measured success.</a:t>
            </a:r>
            <a:endParaRPr lang="en-US" sz="1550" dirty="0"/>
          </a:p>
        </p:txBody>
      </p:sp>
      <p:pic>
        <p:nvPicPr>
          <p:cNvPr id="15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136" y="6458545"/>
            <a:ext cx="1013103" cy="1215747"/>
          </a:xfrm>
          <a:prstGeom prst="rect">
            <a:avLst/>
          </a:prstGeom>
        </p:spPr>
      </p:pic>
      <p:sp>
        <p:nvSpPr>
          <p:cNvPr id="16" name="Text 9"/>
          <p:cNvSpPr/>
          <p:nvPr/>
        </p:nvSpPr>
        <p:spPr>
          <a:xfrm>
            <a:off x="2026087" y="6661071"/>
            <a:ext cx="2606635" cy="3164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Results &amp; Conclusion</a:t>
            </a:r>
            <a:endParaRPr lang="en-US" sz="1950" dirty="0"/>
          </a:p>
        </p:txBody>
      </p:sp>
      <p:sp>
        <p:nvSpPr>
          <p:cNvPr id="17" name="Text 10"/>
          <p:cNvSpPr/>
          <p:nvPr/>
        </p:nvSpPr>
        <p:spPr>
          <a:xfrm>
            <a:off x="2026087" y="7099102"/>
            <a:ext cx="11895177" cy="3242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5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Key findings and future outlook.</a:t>
            </a:r>
            <a:endParaRPr lang="en-US" sz="15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35437" y="642818"/>
            <a:ext cx="4807148" cy="5673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450"/>
              </a:lnSpc>
              <a:buNone/>
            </a:pPr>
            <a:r>
              <a:rPr lang="en-US" sz="35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Defining the Problem:</a:t>
            </a:r>
            <a:endParaRPr lang="en-US" sz="3550" dirty="0"/>
          </a:p>
        </p:txBody>
      </p:sp>
      <p:sp>
        <p:nvSpPr>
          <p:cNvPr id="3" name="Text 1"/>
          <p:cNvSpPr/>
          <p:nvPr/>
        </p:nvSpPr>
        <p:spPr>
          <a:xfrm>
            <a:off x="635437" y="1482447"/>
            <a:ext cx="13359527" cy="8715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40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Objective:</a:t>
            </a:r>
            <a:pPr algn="l" indent="0" marL="0">
              <a:lnSpc>
                <a:spcPts val="2250"/>
              </a:lnSpc>
              <a:buNone/>
            </a:pPr>
            <a:r>
              <a:rPr lang="en-US" sz="14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
</a:t>
            </a:r>
            <a:pPr algn="l" indent="0" marL="0">
              <a:lnSpc>
                <a:spcPts val="2250"/>
              </a:lnSpc>
              <a:buNone/>
            </a:pPr>
            <a:r>
              <a:rPr lang="en-US" sz="14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To develop an automated system using </a:t>
            </a:r>
            <a:pPr algn="l" indent="0" marL="0">
              <a:lnSpc>
                <a:spcPts val="2250"/>
              </a:lnSpc>
              <a:buNone/>
            </a:pPr>
            <a:r>
              <a:rPr lang="en-US" sz="140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Convolutional Neural Networks (CNNs)</a:t>
            </a:r>
            <a:pPr algn="l" indent="0" marL="0">
              <a:lnSpc>
                <a:spcPts val="2250"/>
              </a:lnSpc>
              <a:buNone/>
            </a:pPr>
            <a:r>
              <a:rPr lang="en-US" sz="14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that can accurately classify </a:t>
            </a:r>
            <a:pPr algn="l" indent="0" marL="0">
              <a:lnSpc>
                <a:spcPts val="2250"/>
              </a:lnSpc>
              <a:buNone/>
            </a:pPr>
            <a:r>
              <a:rPr lang="en-US" sz="140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brain MRI images</a:t>
            </a:r>
            <a:pPr algn="l" indent="0" marL="0">
              <a:lnSpc>
                <a:spcPts val="2250"/>
              </a:lnSpc>
              <a:buNone/>
            </a:pPr>
            <a:r>
              <a:rPr lang="en-US" sz="14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into </a:t>
            </a:r>
            <a:pPr algn="l" indent="0" marL="0">
              <a:lnSpc>
                <a:spcPts val="2250"/>
              </a:lnSpc>
              <a:buNone/>
            </a:pPr>
            <a:r>
              <a:rPr lang="en-US" sz="140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tumor</a:t>
            </a:r>
            <a:pPr algn="l" indent="0" marL="0">
              <a:lnSpc>
                <a:spcPts val="2250"/>
              </a:lnSpc>
              <a:buNone/>
            </a:pPr>
            <a:r>
              <a:rPr lang="en-US" sz="14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and </a:t>
            </a:r>
            <a:pPr algn="l" indent="0" marL="0">
              <a:lnSpc>
                <a:spcPts val="2250"/>
              </a:lnSpc>
              <a:buNone/>
            </a:pPr>
            <a:r>
              <a:rPr lang="en-US" sz="140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no tumor</a:t>
            </a:r>
            <a:pPr algn="l" indent="0" marL="0">
              <a:lnSpc>
                <a:spcPts val="2250"/>
              </a:lnSpc>
              <a:buNone/>
            </a:pPr>
            <a:r>
              <a:rPr lang="en-US" sz="14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categories.</a:t>
            </a:r>
            <a:endParaRPr lang="en-US" sz="1400" dirty="0"/>
          </a:p>
        </p:txBody>
      </p:sp>
      <p:sp>
        <p:nvSpPr>
          <p:cNvPr id="4" name="Text 2"/>
          <p:cNvSpPr/>
          <p:nvPr/>
        </p:nvSpPr>
        <p:spPr>
          <a:xfrm>
            <a:off x="635437" y="2558177"/>
            <a:ext cx="13359527" cy="2905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40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Why is this important?</a:t>
            </a:r>
            <a:endParaRPr lang="en-US" sz="1400" dirty="0"/>
          </a:p>
        </p:txBody>
      </p:sp>
      <p:sp>
        <p:nvSpPr>
          <p:cNvPr id="5" name="Text 3"/>
          <p:cNvSpPr/>
          <p:nvPr/>
        </p:nvSpPr>
        <p:spPr>
          <a:xfrm>
            <a:off x="635437" y="3052882"/>
            <a:ext cx="13359527" cy="2905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250"/>
              </a:lnSpc>
              <a:buSzPct val="100000"/>
              <a:buChar char="•"/>
            </a:pPr>
            <a:r>
              <a:rPr lang="en-US" sz="14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Brain tumors are among the most dangerous and life-threatening conditions.</a:t>
            </a:r>
            <a:endParaRPr lang="en-US" sz="1400" dirty="0"/>
          </a:p>
        </p:txBody>
      </p:sp>
      <p:sp>
        <p:nvSpPr>
          <p:cNvPr id="6" name="Text 4"/>
          <p:cNvSpPr/>
          <p:nvPr/>
        </p:nvSpPr>
        <p:spPr>
          <a:xfrm>
            <a:off x="635437" y="3406854"/>
            <a:ext cx="13359527" cy="2905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250"/>
              </a:lnSpc>
              <a:buSzPct val="100000"/>
              <a:buChar char="•"/>
            </a:pPr>
            <a:r>
              <a:rPr lang="en-US" sz="14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Timely and accurate detection is essential for effective treatment and survival.</a:t>
            </a:r>
            <a:endParaRPr lang="en-US" sz="1400" dirty="0"/>
          </a:p>
        </p:txBody>
      </p:sp>
      <p:sp>
        <p:nvSpPr>
          <p:cNvPr id="7" name="Text 5"/>
          <p:cNvSpPr/>
          <p:nvPr/>
        </p:nvSpPr>
        <p:spPr>
          <a:xfrm>
            <a:off x="635437" y="3760827"/>
            <a:ext cx="13359527" cy="2905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250"/>
              </a:lnSpc>
              <a:buSzPct val="100000"/>
              <a:buChar char="•"/>
            </a:pPr>
            <a:r>
              <a:rPr lang="en-US" sz="14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Manual analysis of MRI scans is time-consuming, requires expert radiologists, and is prone to </a:t>
            </a:r>
            <a:pPr algn="l" indent="0" marL="0">
              <a:lnSpc>
                <a:spcPts val="2250"/>
              </a:lnSpc>
              <a:buNone/>
            </a:pPr>
            <a:r>
              <a:rPr lang="en-US" sz="140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human error and fatigue</a:t>
            </a:r>
            <a:pPr algn="l" indent="0" marL="0">
              <a:lnSpc>
                <a:spcPts val="2250"/>
              </a:lnSpc>
              <a:buNone/>
            </a:pPr>
            <a:r>
              <a:rPr lang="en-US" sz="14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</a:t>
            </a:r>
            <a:endParaRPr lang="en-US" sz="1400" dirty="0"/>
          </a:p>
        </p:txBody>
      </p:sp>
      <p:sp>
        <p:nvSpPr>
          <p:cNvPr id="8" name="Text 6"/>
          <p:cNvSpPr/>
          <p:nvPr/>
        </p:nvSpPr>
        <p:spPr>
          <a:xfrm>
            <a:off x="635437" y="4255532"/>
            <a:ext cx="13359527" cy="2905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40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Key Challenges: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635437" y="4750237"/>
            <a:ext cx="13359527" cy="2905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250"/>
              </a:lnSpc>
              <a:buSzPct val="100000"/>
              <a:buChar char="•"/>
            </a:pPr>
            <a:r>
              <a:rPr lang="en-US" sz="14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Brain MRI images may vary in size, intensity, orientation, and clarity.</a:t>
            </a:r>
            <a:endParaRPr lang="en-US" sz="1400" dirty="0"/>
          </a:p>
        </p:txBody>
      </p:sp>
      <p:sp>
        <p:nvSpPr>
          <p:cNvPr id="10" name="Text 8"/>
          <p:cNvSpPr/>
          <p:nvPr/>
        </p:nvSpPr>
        <p:spPr>
          <a:xfrm>
            <a:off x="635437" y="5104209"/>
            <a:ext cx="13359527" cy="2905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250"/>
              </a:lnSpc>
              <a:buSzPct val="100000"/>
              <a:buChar char="•"/>
            </a:pPr>
            <a:r>
              <a:rPr lang="en-US" sz="14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Tumors can appear in different sizes, shapes, and locations.</a:t>
            </a:r>
            <a:endParaRPr lang="en-US" sz="1400" dirty="0"/>
          </a:p>
        </p:txBody>
      </p:sp>
      <p:sp>
        <p:nvSpPr>
          <p:cNvPr id="11" name="Text 9"/>
          <p:cNvSpPr/>
          <p:nvPr/>
        </p:nvSpPr>
        <p:spPr>
          <a:xfrm>
            <a:off x="635437" y="5458182"/>
            <a:ext cx="13359527" cy="2905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250"/>
              </a:lnSpc>
              <a:buSzPct val="100000"/>
              <a:buChar char="•"/>
            </a:pPr>
            <a:r>
              <a:rPr lang="en-US" sz="14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Dataset imbalance (more normal images than tumor images) may affect performance.</a:t>
            </a:r>
            <a:endParaRPr lang="en-US" sz="1400" dirty="0"/>
          </a:p>
        </p:txBody>
      </p:sp>
      <p:sp>
        <p:nvSpPr>
          <p:cNvPr id="12" name="Text 10"/>
          <p:cNvSpPr/>
          <p:nvPr/>
        </p:nvSpPr>
        <p:spPr>
          <a:xfrm>
            <a:off x="635437" y="5952887"/>
            <a:ext cx="13359527" cy="2905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40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Goal: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635437" y="6447592"/>
            <a:ext cx="13359527" cy="2905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250"/>
              </a:lnSpc>
              <a:buSzPct val="100000"/>
              <a:buChar char="•"/>
            </a:pPr>
            <a:r>
              <a:rPr lang="en-US" sz="14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Build a deep learning model (CNN) that can automatically learn the features from MRI images and classify them with </a:t>
            </a:r>
            <a:pPr algn="l" indent="0" marL="0">
              <a:lnSpc>
                <a:spcPts val="2250"/>
              </a:lnSpc>
              <a:buNone/>
            </a:pPr>
            <a:r>
              <a:rPr lang="en-US" sz="140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high accuracy and generalization</a:t>
            </a:r>
            <a:pPr algn="l" indent="0" marL="0">
              <a:lnSpc>
                <a:spcPts val="2250"/>
              </a:lnSpc>
              <a:buNone/>
            </a:pPr>
            <a:r>
              <a:rPr lang="en-US" sz="14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</a:t>
            </a:r>
            <a:endParaRPr lang="en-US" sz="1400" dirty="0"/>
          </a:p>
        </p:txBody>
      </p:sp>
      <p:sp>
        <p:nvSpPr>
          <p:cNvPr id="14" name="Text 12"/>
          <p:cNvSpPr/>
          <p:nvPr/>
        </p:nvSpPr>
        <p:spPr>
          <a:xfrm>
            <a:off x="635437" y="6801564"/>
            <a:ext cx="13359527" cy="2905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250"/>
              </a:lnSpc>
              <a:buSzPct val="100000"/>
              <a:buChar char="•"/>
            </a:pPr>
            <a:r>
              <a:rPr lang="en-US" sz="14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Visualize the model’s performance using </a:t>
            </a:r>
            <a:pPr algn="l" indent="0" marL="0">
              <a:lnSpc>
                <a:spcPts val="2250"/>
              </a:lnSpc>
              <a:buNone/>
            </a:pPr>
            <a:r>
              <a:rPr lang="en-US" sz="140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confusion matrices, ROC curves, and prediction samples</a:t>
            </a:r>
            <a:pPr algn="l" indent="0" marL="0">
              <a:lnSpc>
                <a:spcPts val="2250"/>
              </a:lnSpc>
              <a:buNone/>
            </a:pPr>
            <a:r>
              <a:rPr lang="en-US" sz="14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, to ensure reliability and trust.</a:t>
            </a:r>
            <a:endParaRPr lang="en-US" sz="1400" dirty="0"/>
          </a:p>
        </p:txBody>
      </p:sp>
      <p:sp>
        <p:nvSpPr>
          <p:cNvPr id="15" name="Text 13"/>
          <p:cNvSpPr/>
          <p:nvPr/>
        </p:nvSpPr>
        <p:spPr>
          <a:xfrm>
            <a:off x="635437" y="7296269"/>
            <a:ext cx="13359527" cy="2905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endParaRPr 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467689"/>
            <a:ext cx="1037975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Introduction to Brain Tumor Detection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630097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Brain tumors are life-threatening abnormal growths.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4072295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Early detection is crucial for treatment.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51449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Manual diagnosis is time-consuming.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4956691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It is also prone to human error.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539888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CNNs have shown state-of-the-art performance in medical image classification tasks.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21043" y="566499"/>
            <a:ext cx="5150763" cy="6437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050"/>
              </a:lnSpc>
              <a:buNone/>
            </a:pPr>
            <a:r>
              <a:rPr lang="en-US" sz="40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Data set:</a:t>
            </a:r>
            <a:endParaRPr lang="en-US" sz="405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1043" y="1622227"/>
            <a:ext cx="13188315" cy="672798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523053"/>
            <a:ext cx="755677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Understanding Our Dataset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79880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Source &amp; Classes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37995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u="sng" dirty="0">
                <a:solidFill>
                  <a:srgbClr val="4950BC"/>
                </a:solidFill>
                <a:latin typeface="Inter" pitchFamily="34" charset="0"/>
                <a:ea typeface="Inter" pitchFamily="34" charset="-122"/>
                <a:cs typeface="Inter" pitchFamily="34" charset="-120"/>
                <a:hlinkClick r:id="rId1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Publicly available Brain MRI datasets.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94692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Images classified as "Tumor" or "No Tumor."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599521" y="3798808"/>
            <a:ext cx="286678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Preprocessing Steps</a:t>
            </a:r>
            <a:endParaRPr lang="en-US" sz="2200" dirty="0"/>
          </a:p>
        </p:txBody>
      </p:sp>
      <p:sp>
        <p:nvSpPr>
          <p:cNvPr id="7" name="Text 5"/>
          <p:cNvSpPr/>
          <p:nvPr/>
        </p:nvSpPr>
        <p:spPr>
          <a:xfrm>
            <a:off x="7599521" y="437995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Image resizing to 150x150 pixels.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599521" y="482215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Normalization of pixel values.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599521" y="526434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Train/Validation/Test split (70/15/15).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524482"/>
            <a:ext cx="1213270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Convolutional Neural Network (CNN) Basics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57342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CNNs are deep learning models particularly effective for image data.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4015621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They use convolutional layers to detect features like edges, shapes, textures.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45781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Pooling layers reduce spatial dimensions.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4900017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Fully connected layers make the final classification.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5342215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CNNs learn hierarchical feature representations automatically.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833199"/>
            <a:ext cx="627947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Our Methodology Flow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1995607"/>
            <a:ext cx="170021" cy="853321"/>
          </a:xfrm>
          <a:prstGeom prst="roundRect">
            <a:avLst>
              <a:gd name="adj" fmla="val 56033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1303973" y="199560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Data Processing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1303973" y="2486025"/>
            <a:ext cx="1253263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Collection, cleaning, and preprocessing of MRI scans.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1133951" y="3075742"/>
            <a:ext cx="170021" cy="853321"/>
          </a:xfrm>
          <a:prstGeom prst="roundRect">
            <a:avLst>
              <a:gd name="adj" fmla="val 56033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1644134" y="307574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Model Building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1644134" y="3566160"/>
            <a:ext cx="1219247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Designing and implementing the CNN architecture.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1474232" y="4155877"/>
            <a:ext cx="170021" cy="853321"/>
          </a:xfrm>
          <a:prstGeom prst="roundRect">
            <a:avLst>
              <a:gd name="adj" fmla="val 56033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1984415" y="415587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Model Training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1984415" y="4646295"/>
            <a:ext cx="1185219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Training the CNN with labeled MRI data.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1814513" y="5236012"/>
            <a:ext cx="170021" cy="853321"/>
          </a:xfrm>
          <a:prstGeom prst="roundRect">
            <a:avLst>
              <a:gd name="adj" fmla="val 56033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2324695" y="523601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Evaluation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2324695" y="5726430"/>
            <a:ext cx="1151191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Assessing performance using various metrics.</a:t>
            </a:r>
            <a:endParaRPr lang="en-US" sz="1750" dirty="0"/>
          </a:p>
        </p:txBody>
      </p:sp>
      <p:sp>
        <p:nvSpPr>
          <p:cNvPr id="15" name="Shape 13"/>
          <p:cNvSpPr/>
          <p:nvPr/>
        </p:nvSpPr>
        <p:spPr>
          <a:xfrm>
            <a:off x="1474232" y="6316147"/>
            <a:ext cx="170021" cy="853321"/>
          </a:xfrm>
          <a:prstGeom prst="roundRect">
            <a:avLst>
              <a:gd name="adj" fmla="val 56033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6" name="Text 14"/>
          <p:cNvSpPr/>
          <p:nvPr/>
        </p:nvSpPr>
        <p:spPr>
          <a:xfrm>
            <a:off x="1984415" y="631614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Visualization</a:t>
            </a:r>
            <a:endParaRPr lang="en-US" sz="2200" dirty="0"/>
          </a:p>
        </p:txBody>
      </p:sp>
      <p:sp>
        <p:nvSpPr>
          <p:cNvPr id="17" name="Text 15"/>
          <p:cNvSpPr/>
          <p:nvPr/>
        </p:nvSpPr>
        <p:spPr>
          <a:xfrm>
            <a:off x="1984415" y="6806565"/>
            <a:ext cx="1185219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Displaying predictions and performance (Confusion Matrix, ROC).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524482"/>
            <a:ext cx="634031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Key Evaluation Metrics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57342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Accuracy: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Measures overall correctness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4015621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Precision: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How many predicted tumors are actual tumors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45781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Recall: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How many actual tumors were correctly predicted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4900017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F1 Score: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Harmonic mean of precision and recall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5342215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Confusion Matrix: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Visual breakdown of TP, FP, TN, FN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2025-05-27T06:28:11Z</dcterms:created>
  <dcterms:modified xsi:type="dcterms:W3CDTF">2025-05-27T06:28:11Z</dcterms:modified>
</cp:coreProperties>
</file>