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69" r:id="rId4"/>
    <p:sldId id="259" r:id="rId5"/>
    <p:sldId id="270" r:id="rId6"/>
    <p:sldId id="261" r:id="rId7"/>
    <p:sldId id="266" r:id="rId8"/>
    <p:sldId id="262" r:id="rId9"/>
    <p:sldId id="264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644" y="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Conversion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736592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Client-Facing AI Solution for Intelligent Lead Scoring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Aryan Mohapatra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21/07/2025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700" b="1">
                <a:latin typeface="+mn-lt"/>
                <a:cs typeface="Times New Roman" panose="02020603050405020304" pitchFamily="18" charset="0"/>
              </a:rPr>
              <a:t>Automation with Apache Airflow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A15E1-A199-4406-C8E1-684AE70B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0" y="1289304"/>
            <a:ext cx="5691469" cy="5029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Used MWAA (Managed Workflows for Apache Airflow).</a:t>
            </a:r>
          </a:p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DAG includes:</a:t>
            </a:r>
          </a:p>
          <a:p>
            <a:pPr marL="0" indent="0">
              <a:buNone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– S3 file check</a:t>
            </a:r>
          </a:p>
          <a:p>
            <a:pPr marL="0" indent="0">
              <a:buNone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– Preprocessing script execution</a:t>
            </a:r>
          </a:p>
          <a:p>
            <a:pPr marL="0" indent="0">
              <a:buNone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– Model training / evaluation</a:t>
            </a:r>
          </a:p>
          <a:p>
            <a:pPr marL="0" indent="0">
              <a:buNone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– Drift check &amp; alert branching</a:t>
            </a:r>
          </a:p>
          <a:p>
            <a:pPr marL="0" indent="0">
              <a:buNone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– Flask deployment trigger</a:t>
            </a:r>
          </a:p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Enables complete retraining and monitoring cycle automatically.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2CE3-7D4B-0E19-DF1F-01810B8B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03867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Conclusion &amp; Next Steps</a:t>
            </a:r>
            <a:endParaRPr lang="en-IN" sz="38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182E-476D-B29B-FFB4-B0766AA0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1328"/>
            <a:ext cx="12191999" cy="53766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delivered a complete ML solution following the CRISP-DM methodology transforming raw lead data into a fully deployed and continuously monitored scoring system on AWS.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&amp; Recommendations: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Scoring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plan to build a lightweight Flask application to let  your sales team instantly retrieve lead scores. For seamless integration, the SageMaker model will connect directly to your CRM.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Monitoring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Regularly revisit model accuracy (quarterly) to maintain performance and ensure it stays aligned with business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226972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872" y="88055"/>
            <a:ext cx="11192255" cy="1303867"/>
          </a:xfrm>
        </p:spPr>
        <p:txBody>
          <a:bodyPr>
            <a:normAutofit/>
          </a:bodyPr>
          <a:lstStyle/>
          <a:p>
            <a:pPr algn="ctr"/>
            <a:r>
              <a:rPr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455930"/>
            <a:ext cx="12192000" cy="5402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Business Challenge:</a:t>
            </a:r>
          </a:p>
          <a:p>
            <a:pPr marL="0" indent="0">
              <a:buNone/>
            </a:pPr>
            <a:r>
              <a:rPr lang="en-US" dirty="0"/>
              <a:t>B2B sales teams often struggle with low conversion rates due to the lack of a smart system that ranks and prioritizes leads. To boost efficiency, there is a need for a predictive model that accurately pinpoints leads with the highest conversion potential, enabling smarter allocation of sales efforts.</a:t>
            </a:r>
          </a:p>
          <a:p>
            <a:pPr marL="0" indent="0">
              <a:buNone/>
            </a:pPr>
            <a:r>
              <a:rPr lang="en-US" b="1" dirty="0"/>
              <a:t>Project Goals:</a:t>
            </a:r>
          </a:p>
          <a:p>
            <a:pPr marL="0" indent="0">
              <a:buNone/>
            </a:pPr>
            <a:r>
              <a:rPr lang="en-US" dirty="0"/>
              <a:t>By deploying the proposed solution, businesses can significantly improve their marketing performance by strategically targeting leads most likely to convert, resulting in better engagement and higher ROI.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/>
              <a:t>Success Metrics: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514721-6E15-C80D-8A19-5C8296F3B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3158"/>
              </p:ext>
            </p:extLst>
          </p:nvPr>
        </p:nvGraphicFramePr>
        <p:xfrm>
          <a:off x="0" y="4418160"/>
          <a:ext cx="9580880" cy="243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0440">
                  <a:extLst>
                    <a:ext uri="{9D8B030D-6E8A-4147-A177-3AD203B41FA5}">
                      <a16:colId xmlns:a16="http://schemas.microsoft.com/office/drawing/2014/main" val="3797324889"/>
                    </a:ext>
                  </a:extLst>
                </a:gridCol>
                <a:gridCol w="4790440">
                  <a:extLst>
                    <a:ext uri="{9D8B030D-6E8A-4147-A177-3AD203B41FA5}">
                      <a16:colId xmlns:a16="http://schemas.microsoft.com/office/drawing/2014/main" val="2195283744"/>
                    </a:ext>
                  </a:extLst>
                </a:gridCol>
              </a:tblGrid>
              <a:tr h="546591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Target Outcome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13220"/>
                  </a:ext>
                </a:extLst>
              </a:tr>
              <a:tr h="673329">
                <a:tc>
                  <a:txBody>
                    <a:bodyPr/>
                    <a:lstStyle/>
                    <a:p>
                      <a:r>
                        <a:rPr lang="en-IN"/>
                        <a:t>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Achieve at least a 25% increase in the number of qualified leads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74575"/>
                  </a:ext>
                </a:extLst>
              </a:tr>
              <a:tr h="546591">
                <a:tc>
                  <a:txBody>
                    <a:bodyPr/>
                    <a:lstStyle/>
                    <a:p>
                      <a:r>
                        <a:rPr lang="en-IN"/>
                        <a:t>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Reach a minimum of 80% model accuracy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09531"/>
                  </a:ext>
                </a:extLst>
              </a:tr>
              <a:tr h="673329">
                <a:tc>
                  <a:txBody>
                    <a:bodyPr/>
                    <a:lstStyle/>
                    <a:p>
                      <a:r>
                        <a:rPr lang="en-IN"/>
                        <a:t>Economic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lead acquisition costs by a minimum of 15%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3793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8549-9410-1007-CB8D-A8F008A1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4008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3800" dirty="0"/>
              <a:t>System Architecture</a:t>
            </a:r>
          </a:p>
        </p:txBody>
      </p:sp>
      <p:pic>
        <p:nvPicPr>
          <p:cNvPr id="5" name="Picture 4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418F0A9C-025F-7360-EE85-AC09C165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4" y="1545336"/>
            <a:ext cx="8138160" cy="49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3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193900"/>
            <a:ext cx="10683240" cy="1303867"/>
          </a:xfrm>
        </p:spPr>
        <p:txBody>
          <a:bodyPr>
            <a:normAutofit/>
          </a:bodyPr>
          <a:lstStyle/>
          <a:p>
            <a:r>
              <a:rPr sz="3800" b="1" dirty="0">
                <a:latin typeface="+mn-lt"/>
                <a:cs typeface="Times New Roman" panose="02020603050405020304" pitchFamily="18" charset="0"/>
              </a:rPr>
              <a:t>Data Understanding &amp; EDA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2768"/>
            <a:ext cx="12192000" cy="5285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Understanding the underlying patterns in our lead dataset was the first critical step toward building a high-performing sales conversion prediction system. The dataset consists of </a:t>
            </a:r>
            <a:r>
              <a:rPr lang="en-US" b="1" dirty="0"/>
              <a:t>9,240 customer leads</a:t>
            </a:r>
            <a:r>
              <a:rPr lang="en-US" dirty="0"/>
              <a:t> and includes </a:t>
            </a:r>
            <a:r>
              <a:rPr lang="en-US" b="1" dirty="0"/>
              <a:t>37 features</a:t>
            </a:r>
            <a:r>
              <a:rPr lang="en-US" dirty="0"/>
              <a:t>, capturing information about user behavior, source of the lead, interests, and interaction history.</a:t>
            </a:r>
          </a:p>
          <a:p>
            <a:pPr marL="0" indent="0">
              <a:buNone/>
            </a:pPr>
            <a:r>
              <a:rPr lang="en-IN" b="1" dirty="0">
                <a:cs typeface="Times New Roman" panose="02020603050405020304" pitchFamily="18" charset="0"/>
              </a:rPr>
              <a:t>Target : Converted </a:t>
            </a:r>
            <a:r>
              <a:rPr lang="en-IN" dirty="0">
                <a:cs typeface="Times New Roman" panose="02020603050405020304" pitchFamily="18" charset="0"/>
              </a:rPr>
              <a:t>(1: Converted, 0: Not Converted)</a:t>
            </a:r>
          </a:p>
          <a:p>
            <a:pPr marL="0" indent="0">
              <a:buNone/>
            </a:pPr>
            <a:r>
              <a:rPr lang="en-US" b="1" dirty="0"/>
              <a:t>Missing Values</a:t>
            </a:r>
            <a:r>
              <a:rPr lang="en-US" dirty="0"/>
              <a:t>: Lead Quality, Tags, and Occupation had 25–50% missingness; handled via imputation or removal.</a:t>
            </a:r>
          </a:p>
          <a:p>
            <a:pPr marL="0" indent="0">
              <a:buNone/>
            </a:pPr>
            <a:r>
              <a:rPr lang="en-US" b="1" dirty="0"/>
              <a:t>Skewed Data</a:t>
            </a:r>
            <a:r>
              <a:rPr lang="en-US" dirty="0"/>
              <a:t>: Features like </a:t>
            </a:r>
            <a:r>
              <a:rPr lang="en-US" i="1" dirty="0"/>
              <a:t>Total Visits</a:t>
            </a:r>
            <a:r>
              <a:rPr lang="en-US" dirty="0"/>
              <a:t> and </a:t>
            </a:r>
            <a:r>
              <a:rPr lang="en-US" i="1" dirty="0"/>
              <a:t>Page Views</a:t>
            </a:r>
            <a:r>
              <a:rPr lang="en-US" dirty="0"/>
              <a:t> were right-skewed → log transformation applied.</a:t>
            </a:r>
          </a:p>
          <a:p>
            <a:pPr marL="0" indent="0">
              <a:buNone/>
            </a:pPr>
            <a:r>
              <a:rPr lang="en-US" b="1" dirty="0"/>
              <a:t>Imbalance</a:t>
            </a:r>
            <a:r>
              <a:rPr lang="en-US" dirty="0"/>
              <a:t>: 38.5% of leads were converted → stratified sampling used for fairness during training.</a:t>
            </a:r>
          </a:p>
          <a:p>
            <a:pPr marL="0" indent="0">
              <a:buNone/>
            </a:pPr>
            <a:r>
              <a:rPr lang="en-US" b="1" dirty="0"/>
              <a:t>High Impact Features</a:t>
            </a:r>
            <a:r>
              <a:rPr lang="en-US" dirty="0"/>
              <a:t>:</a:t>
            </a:r>
          </a:p>
          <a:p>
            <a:r>
              <a:rPr lang="en-US" dirty="0"/>
              <a:t>Leads spending </a:t>
            </a:r>
            <a:r>
              <a:rPr lang="en-US" b="1" dirty="0"/>
              <a:t>more time on site</a:t>
            </a:r>
            <a:r>
              <a:rPr lang="en-US" dirty="0"/>
              <a:t> are more likely to convert.</a:t>
            </a:r>
          </a:p>
          <a:p>
            <a:r>
              <a:rPr lang="en-US" b="1" dirty="0"/>
              <a:t>Repeat visits</a:t>
            </a:r>
            <a:r>
              <a:rPr lang="en-US" dirty="0"/>
              <a:t> also strongly correlate with conversion.</a:t>
            </a:r>
          </a:p>
          <a:p>
            <a:pPr marL="0" indent="0"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17B64-8E09-4304-8D71-7EDCAB04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E58E8F-F745-4CB3-8EB2-71B3C5347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43A29A-CD4A-4902-BECB-F71F97E8C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68B3A-3AE7-4946-8AF6-76E3E5176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C2224D-8669-4449-BA35-66D2DEF0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5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hart with a number of orange and yellow circles&#10;&#10;AI-generated content may be incorrect.">
            <a:extLst>
              <a:ext uri="{FF2B5EF4-FFF2-40B4-BE49-F238E27FC236}">
                <a16:creationId xmlns:a16="http://schemas.microsoft.com/office/drawing/2014/main" id="{51AF8D49-B712-EE5C-EF5D-3875D4444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32" y="1329723"/>
            <a:ext cx="4806271" cy="41934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9E36D9-8C4D-4CA1-89BA-D0BF2FB97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0" y="480060"/>
            <a:ext cx="5455325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conversion rate by lead source&#10;&#10;AI-generated content may be incorrect.">
            <a:extLst>
              <a:ext uri="{FF2B5EF4-FFF2-40B4-BE49-F238E27FC236}">
                <a16:creationId xmlns:a16="http://schemas.microsoft.com/office/drawing/2014/main" id="{322C2187-3F2E-7A57-17BC-3C76624C0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390" y="2230898"/>
            <a:ext cx="4806271" cy="23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  <a:cs typeface="Times New Roman" panose="02020603050405020304" pitchFamily="18" charset="0"/>
              </a:rPr>
              <a:t>Modelling: Strategy &amp; Algorithms</a:t>
            </a:r>
          </a:p>
        </p:txBody>
      </p:sp>
      <p:pic>
        <p:nvPicPr>
          <p:cNvPr id="5" name="Content Placeholder 4" descr="A diagram of a model&#10;&#10;AI-generated content may be incorrect.">
            <a:extLst>
              <a:ext uri="{FF2B5EF4-FFF2-40B4-BE49-F238E27FC236}">
                <a16:creationId xmlns:a16="http://schemas.microsoft.com/office/drawing/2014/main" id="{4BC783A8-179F-BE55-A165-E75294BD4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922103"/>
            <a:ext cx="6882269" cy="502405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343477-55C4-3BEC-5AA3-CB75A8943369}"/>
              </a:ext>
            </a:extLst>
          </p:cNvPr>
          <p:cNvSpPr txBox="1"/>
          <p:nvPr/>
        </p:nvSpPr>
        <p:spPr>
          <a:xfrm>
            <a:off x="7991856" y="2258568"/>
            <a:ext cx="4078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We explored multiple models including Logistic Regression, Random Forest, and </a:t>
            </a:r>
            <a:r>
              <a:rPr lang="en-US" altLang="en-US" dirty="0" err="1"/>
              <a:t>XGBoost</a:t>
            </a:r>
            <a:r>
              <a:rPr lang="en-US" altLang="en-US" dirty="0"/>
              <a:t>. Based on F1 Score and Accuracy tracked via </a:t>
            </a:r>
            <a:r>
              <a:rPr lang="en-US" altLang="en-US" dirty="0" err="1"/>
              <a:t>MLflow</a:t>
            </a:r>
            <a:r>
              <a:rPr lang="en-US" altLang="en-US" dirty="0"/>
              <a:t>, Random Forest performed the best with an F1 Score of 0.80 and was selected for deployment.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F3C9-896A-9BBF-5630-DD9A5E1F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07" y="24722"/>
            <a:ext cx="7436386" cy="1303867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>
                <a:latin typeface="+mn-lt"/>
                <a:cs typeface="Times New Roman" panose="02020603050405020304" pitchFamily="18" charset="0"/>
              </a:rPr>
              <a:t>Benchmark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0E0F-89A9-C29F-8BAF-AA662D8E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296"/>
            <a:ext cx="12192000" cy="5373704"/>
          </a:xfrm>
        </p:spPr>
        <p:txBody>
          <a:bodyPr/>
          <a:lstStyle/>
          <a:p>
            <a:pPr marL="274320" lvl="1" indent="0">
              <a:buNone/>
            </a:pPr>
            <a:r>
              <a:rPr lang="en-IN" b="1" dirty="0">
                <a:cs typeface="Times New Roman" panose="02020603050405020304" pitchFamily="18" charset="0"/>
              </a:rPr>
              <a:t>Business Benchmark:</a:t>
            </a:r>
          </a:p>
          <a:p>
            <a:pPr marL="274320" lvl="1" indent="0">
              <a:buNone/>
            </a:pPr>
            <a:r>
              <a:rPr lang="en-US" dirty="0"/>
              <a:t>The core objective was to assist the sales and marketing teams in improving lead conversion rates. The benchmark was set to build a predictive model capable of supporting at least an </a:t>
            </a:r>
            <a:r>
              <a:rPr lang="en-US" b="1" dirty="0"/>
              <a:t>80% lead conversion efficiency</a:t>
            </a:r>
            <a:r>
              <a:rPr lang="en-US" dirty="0"/>
              <a:t>, ensuring better prioritization and smarter allocation of resources.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IN" b="1" dirty="0"/>
              <a:t>Technical Benchmark:</a:t>
            </a:r>
          </a:p>
          <a:p>
            <a:pPr marL="274320" lvl="1" indent="0">
              <a:buNone/>
            </a:pPr>
            <a:r>
              <a:rPr lang="en-US" dirty="0"/>
              <a:t>From a technical standpoint, the model was evaluated using classification metrics, primarily </a:t>
            </a:r>
            <a:r>
              <a:rPr lang="en-US" b="1" dirty="0"/>
              <a:t>ROC AUC Score</a:t>
            </a:r>
            <a:r>
              <a:rPr lang="en-US" dirty="0"/>
              <a:t>. A minimum threshold of </a:t>
            </a:r>
            <a:r>
              <a:rPr lang="en-US" b="1" dirty="0"/>
              <a:t>0.85 ROC AUC</a:t>
            </a:r>
            <a:r>
              <a:rPr lang="en-US" dirty="0"/>
              <a:t> was set to ensure the model could effectively distinguish between converting and non-converting leads, even under imbalanced conditions.</a:t>
            </a:r>
          </a:p>
          <a:p>
            <a:pPr marL="274320" lvl="1" indent="0">
              <a:buNone/>
            </a:pPr>
            <a:endParaRPr lang="en-US" b="1" dirty="0"/>
          </a:p>
          <a:p>
            <a:pPr marL="274320" lvl="1" indent="0">
              <a:buNone/>
            </a:pPr>
            <a:r>
              <a:rPr lang="en-US" dirty="0"/>
              <a:t>The final Random Forest model achieved an </a:t>
            </a:r>
            <a:r>
              <a:rPr lang="en-US" b="1" dirty="0"/>
              <a:t>F1 Score of 0.80</a:t>
            </a:r>
            <a:r>
              <a:rPr lang="en-US" dirty="0"/>
              <a:t> and a </a:t>
            </a:r>
            <a:r>
              <a:rPr lang="en-US" b="1" dirty="0"/>
              <a:t>ROC AUC Score exceeding 0.85</a:t>
            </a:r>
            <a:r>
              <a:rPr lang="en-US" dirty="0"/>
              <a:t>, meeting both the business and technical benchmarks. This confirms that the solution is not only statistically robust but also valuable for real-world deployment in sales optimization workflows.</a:t>
            </a:r>
            <a:endParaRPr lang="en-US" b="1" dirty="0"/>
          </a:p>
          <a:p>
            <a:pPr marL="274320" lvl="1" indent="0">
              <a:buNone/>
            </a:pPr>
            <a:endParaRPr lang="en-IN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0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03867"/>
          </a:xfrm>
        </p:spPr>
        <p:txBody>
          <a:bodyPr>
            <a:noAutofit/>
          </a:bodyPr>
          <a:lstStyle/>
          <a:p>
            <a:pPr algn="ctr"/>
            <a:r>
              <a:rPr sz="3800" b="1" dirty="0">
                <a:latin typeface="+mn-lt"/>
                <a:cs typeface="Times New Roman" panose="02020603050405020304" pitchFamily="18" charset="0"/>
              </a:rPr>
              <a:t>Cloud-Based Architecture (AWS)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3867"/>
            <a:ext cx="12191999" cy="5554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cs typeface="Times New Roman" panose="02020603050405020304" pitchFamily="18" charset="0"/>
              </a:rPr>
              <a:t>Amazon S3:</a:t>
            </a:r>
          </a:p>
          <a:p>
            <a:pPr marL="0" indent="0">
              <a:buNone/>
            </a:pPr>
            <a:r>
              <a:rPr lang="en-US" dirty="0"/>
              <a:t>Used as the central data lake, it stores raw lead data, processed intermediate files, and trained model artifacts.</a:t>
            </a:r>
          </a:p>
          <a:p>
            <a:pPr marL="0" indent="0">
              <a:buNone/>
            </a:pPr>
            <a:r>
              <a:rPr lang="en-IN" b="1" dirty="0"/>
              <a:t>AWS Glue:</a:t>
            </a:r>
          </a:p>
          <a:p>
            <a:pPr marL="0" indent="0">
              <a:buNone/>
            </a:pPr>
            <a:r>
              <a:rPr lang="en-US" dirty="0"/>
              <a:t>Automatically infers schema from files in S3 and updates the AWS Glue Data Catalog, enabling easy querying and data transformation.</a:t>
            </a:r>
            <a:endParaRPr lang="en-US" b="1" dirty="0"/>
          </a:p>
          <a:p>
            <a:pPr marL="0" indent="0">
              <a:buNone/>
            </a:pPr>
            <a:r>
              <a:rPr lang="en-IN" b="1" dirty="0"/>
              <a:t>Amazon Redshift:</a:t>
            </a:r>
          </a:p>
          <a:p>
            <a:pPr marL="0" indent="0">
              <a:buNone/>
            </a:pPr>
            <a:r>
              <a:rPr lang="en-US" dirty="0"/>
              <a:t>Acts as the analytical data warehouse where cleaned and structured data is stored for training and monitoring purposes.</a:t>
            </a:r>
          </a:p>
          <a:p>
            <a:pPr marL="0" indent="0">
              <a:buNone/>
            </a:pPr>
            <a:r>
              <a:rPr lang="en-IN" b="1" dirty="0"/>
              <a:t>SageMaker + </a:t>
            </a:r>
            <a:r>
              <a:rPr lang="en-IN" b="1" dirty="0" err="1"/>
              <a:t>Mlflow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US" dirty="0"/>
              <a:t>SageMaker is used for model development and training, while </a:t>
            </a:r>
            <a:r>
              <a:rPr lang="en-US" dirty="0" err="1"/>
              <a:t>MLflow</a:t>
            </a:r>
            <a:r>
              <a:rPr lang="en-US" dirty="0"/>
              <a:t> tracks experiments, evaluates metrics (like F1 and ROC AUC), and registers the best models.</a:t>
            </a:r>
          </a:p>
          <a:p>
            <a:pPr marL="0" indent="0">
              <a:buNone/>
            </a:pPr>
            <a:r>
              <a:rPr lang="en-IN" b="1" dirty="0"/>
              <a:t>Flask API (Hosted):</a:t>
            </a:r>
          </a:p>
          <a:p>
            <a:pPr marL="0" indent="0">
              <a:buNone/>
            </a:pPr>
            <a:r>
              <a:rPr lang="en-US" dirty="0"/>
              <a:t>A lightweight Flask application deployed to serve the best model via REST API, allowing real-time predictions through web or UI clients.</a:t>
            </a:r>
          </a:p>
          <a:p>
            <a:pPr marL="0" indent="0">
              <a:buNone/>
            </a:pPr>
            <a:endParaRPr lang="en-US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8174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  <a:cs typeface="Times New Roman" panose="02020603050405020304" pitchFamily="18" charset="0"/>
              </a:rPr>
              <a:t>Model Monitoring</a:t>
            </a:r>
            <a:br>
              <a:rPr lang="en-IN" sz="3200" b="1" dirty="0">
                <a:latin typeface="+mn-lt"/>
                <a:cs typeface="Times New Roman" panose="02020603050405020304" pitchFamily="18" charset="0"/>
              </a:rPr>
            </a:br>
            <a:r>
              <a:rPr lang="en-IN" sz="3200" b="1" dirty="0">
                <a:latin typeface="+mn-lt"/>
                <a:cs typeface="Times New Roman" panose="02020603050405020304" pitchFamily="18" charset="0"/>
              </a:rPr>
              <a:t>via </a:t>
            </a:r>
            <a:r>
              <a:rPr lang="en-IN" sz="3200" b="1" dirty="0" err="1">
                <a:latin typeface="+mn-lt"/>
                <a:cs typeface="Times New Roman" panose="02020603050405020304" pitchFamily="18" charset="0"/>
              </a:rPr>
              <a:t>MLflow</a:t>
            </a:r>
            <a:endParaRPr lang="en-IN" sz="32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B3C438-C01E-59AD-E371-21D93BDE7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541507"/>
            <a:ext cx="6882269" cy="378524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leveraged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manage the complete model lifecycle, enabling a systematic, trackable, and production-ready development process.</a:t>
            </a:r>
          </a:p>
          <a:p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Tracking: 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hyperparameters and performance metrics (e.g., ROC AUC) were auto-logged for every training session.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helped us visually analyze and compare models to select the most effective one</a:t>
            </a:r>
            <a:r>
              <a:rPr lang="en-US" sz="1500" dirty="0"/>
              <a:t>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Registration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top-performing model was registered through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saved to S3, making it deployment-ready.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401</TotalTime>
  <Words>869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Sales Conversion Prediction</vt:lpstr>
      <vt:lpstr>Business Understanding</vt:lpstr>
      <vt:lpstr>System Architecture</vt:lpstr>
      <vt:lpstr>Data Understanding &amp; EDA Insights</vt:lpstr>
      <vt:lpstr>PowerPoint Presentation</vt:lpstr>
      <vt:lpstr>Modelling: Strategy &amp; Algorithms</vt:lpstr>
      <vt:lpstr>Benchmark Set</vt:lpstr>
      <vt:lpstr>Cloud-Based Architecture (AWS)</vt:lpstr>
      <vt:lpstr>Model Monitoring via MLflow</vt:lpstr>
      <vt:lpstr>Automation with Apache Airflow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Minfy</dc:creator>
  <cp:keywords/>
  <dc:description>generated using python-pptx</dc:description>
  <cp:lastModifiedBy>Aryan Mohapatra</cp:lastModifiedBy>
  <cp:revision>6</cp:revision>
  <dcterms:created xsi:type="dcterms:W3CDTF">2013-01-27T09:14:16Z</dcterms:created>
  <dcterms:modified xsi:type="dcterms:W3CDTF">2025-07-23T05:53:18Z</dcterms:modified>
  <cp:category/>
</cp:coreProperties>
</file>