
<file path=[Content_Types].xml><?xml version="1.0" encoding="utf-8"?>
<Types xmlns="http://schemas.openxmlformats.org/package/2006/content-types">
  <Default Extension="jfif"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479748-F374-4530-A873-AF86A8A58B8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100916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79748-F374-4530-A873-AF86A8A58B8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182342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79748-F374-4530-A873-AF86A8A58B8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335283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479748-F374-4530-A873-AF86A8A58B8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303536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479748-F374-4530-A873-AF86A8A58B82}"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30668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479748-F374-4530-A873-AF86A8A58B8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50943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479748-F374-4530-A873-AF86A8A58B82}"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352136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479748-F374-4530-A873-AF86A8A58B82}"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41683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79748-F374-4530-A873-AF86A8A58B82}"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283741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479748-F374-4530-A873-AF86A8A58B8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126275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479748-F374-4530-A873-AF86A8A58B82}"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BB785-0779-4841-B8BB-39D796CF39A2}" type="slidenum">
              <a:rPr lang="en-US" smtClean="0"/>
              <a:t>‹#›</a:t>
            </a:fld>
            <a:endParaRPr lang="en-US"/>
          </a:p>
        </p:txBody>
      </p:sp>
    </p:spTree>
    <p:extLst>
      <p:ext uri="{BB962C8B-B14F-4D97-AF65-F5344CB8AC3E}">
        <p14:creationId xmlns:p14="http://schemas.microsoft.com/office/powerpoint/2010/main" val="206663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79748-F374-4530-A873-AF86A8A58B82}"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BB785-0779-4841-B8BB-39D796CF39A2}" type="slidenum">
              <a:rPr lang="en-US" smtClean="0"/>
              <a:t>‹#›</a:t>
            </a:fld>
            <a:endParaRPr lang="en-US"/>
          </a:p>
        </p:txBody>
      </p:sp>
    </p:spTree>
    <p:extLst>
      <p:ext uri="{BB962C8B-B14F-4D97-AF65-F5344CB8AC3E}">
        <p14:creationId xmlns:p14="http://schemas.microsoft.com/office/powerpoint/2010/main" val="272525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2654" y="1519809"/>
            <a:ext cx="6022109" cy="1323439"/>
          </a:xfrm>
          <a:prstGeom prst="rect">
            <a:avLst/>
          </a:prstGeom>
          <a:noFill/>
        </p:spPr>
        <p:txBody>
          <a:bodyPr wrap="square" rtlCol="0">
            <a:spAutoFit/>
          </a:bodyPr>
          <a:lstStyle/>
          <a:p>
            <a:r>
              <a:rPr lang="en-US" sz="4000" dirty="0">
                <a:ln w="0"/>
                <a:effectLst>
                  <a:outerShdw blurRad="38100" dist="19050" dir="2700000" algn="tl" rotWithShape="0">
                    <a:schemeClr val="dk1">
                      <a:alpha val="40000"/>
                    </a:schemeClr>
                  </a:outerShdw>
                </a:effectLst>
              </a:rPr>
              <a:t>ONLINE MEDICINE DELIEVERY REQUIREMENT</a:t>
            </a:r>
          </a:p>
        </p:txBody>
      </p:sp>
      <p:sp>
        <p:nvSpPr>
          <p:cNvPr id="3" name="TextBox 2"/>
          <p:cNvSpPr txBox="1"/>
          <p:nvPr/>
        </p:nvSpPr>
        <p:spPr>
          <a:xfrm>
            <a:off x="3011054" y="2938939"/>
            <a:ext cx="3260436" cy="461665"/>
          </a:xfrm>
          <a:prstGeom prst="rect">
            <a:avLst/>
          </a:prstGeom>
          <a:noFill/>
        </p:spPr>
        <p:txBody>
          <a:bodyPr wrap="square" rtlCol="0">
            <a:spAutoFit/>
          </a:bodyPr>
          <a:lstStyle/>
          <a:p>
            <a:r>
              <a:rPr lang="en-US" sz="2400" dirty="0" smtClean="0"/>
              <a:t>Prepared by</a:t>
            </a:r>
            <a:endParaRPr lang="en-US" sz="2400" dirty="0"/>
          </a:p>
        </p:txBody>
      </p:sp>
      <p:cxnSp>
        <p:nvCxnSpPr>
          <p:cNvPr id="5" name="Straight Connector 4"/>
          <p:cNvCxnSpPr/>
          <p:nvPr/>
        </p:nvCxnSpPr>
        <p:spPr>
          <a:xfrm flipV="1">
            <a:off x="3260435" y="2712532"/>
            <a:ext cx="4996873" cy="18473"/>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935017" y="3524189"/>
            <a:ext cx="6105237" cy="523220"/>
          </a:xfrm>
          <a:prstGeom prst="rect">
            <a:avLst/>
          </a:prstGeom>
          <a:noFill/>
        </p:spPr>
        <p:txBody>
          <a:bodyPr wrap="square" rtlCol="0">
            <a:spAutoFit/>
          </a:bodyPr>
          <a:lstStyle/>
          <a:p>
            <a:r>
              <a:rPr lang="en-US" sz="2800" dirty="0" smtClean="0">
                <a:ln w="0"/>
                <a:solidFill>
                  <a:schemeClr val="accent1"/>
                </a:solidFill>
                <a:effectLst>
                  <a:outerShdw blurRad="38100" dist="25400" dir="5400000" algn="ctr" rotWithShape="0">
                    <a:srgbClr val="6E747A">
                      <a:alpha val="43000"/>
                    </a:srgbClr>
                  </a:outerShdw>
                </a:effectLst>
              </a:rPr>
              <a:t>ANKIT ARYAN</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3112654" y="4463276"/>
            <a:ext cx="3749964" cy="461665"/>
          </a:xfrm>
          <a:prstGeom prst="rect">
            <a:avLst/>
          </a:prstGeom>
          <a:noFill/>
        </p:spPr>
        <p:txBody>
          <a:bodyPr wrap="square" rtlCol="0">
            <a:spAutoFit/>
          </a:bodyPr>
          <a:lstStyle/>
          <a:p>
            <a:r>
              <a:rPr lang="en-US" sz="2400" dirty="0" smtClean="0"/>
              <a:t>Proposed to </a:t>
            </a:r>
            <a:endParaRPr lang="en-US" sz="2400" dirty="0"/>
          </a:p>
        </p:txBody>
      </p:sp>
      <p:sp>
        <p:nvSpPr>
          <p:cNvPr id="8" name="TextBox 7"/>
          <p:cNvSpPr txBox="1"/>
          <p:nvPr/>
        </p:nvSpPr>
        <p:spPr>
          <a:xfrm>
            <a:off x="2045852" y="5233455"/>
            <a:ext cx="4276437" cy="523220"/>
          </a:xfrm>
          <a:prstGeom prst="rect">
            <a:avLst/>
          </a:prstGeom>
          <a:noFill/>
        </p:spPr>
        <p:txBody>
          <a:bodyPr wrap="square" rtlCol="0">
            <a:spAutoFit/>
          </a:bodyPr>
          <a:lstStyle/>
          <a:p>
            <a:r>
              <a:rPr lang="en-US" sz="2800" dirty="0" smtClean="0">
                <a:ln w="0"/>
                <a:effectLst>
                  <a:outerShdw blurRad="38100" dist="19050" dir="2700000" algn="tl" rotWithShape="0">
                    <a:schemeClr val="dk1">
                      <a:alpha val="40000"/>
                    </a:schemeClr>
                  </a:outerShdw>
                </a:effectLst>
              </a:rPr>
              <a:t>GEETHANJALI ANBALAGAN</a:t>
            </a:r>
            <a:endParaRPr lang="en-US" sz="2800" dirty="0">
              <a:ln w="0"/>
              <a:effectLst>
                <a:outerShdw blurRad="38100" dist="19050" dir="2700000" algn="tl" rotWithShape="0">
                  <a:schemeClr val="dk1">
                    <a:alpha val="40000"/>
                  </a:schemeClr>
                </a:outerShdw>
              </a:effectLst>
            </a:endParaRPr>
          </a:p>
        </p:txBody>
      </p:sp>
      <p:sp>
        <p:nvSpPr>
          <p:cNvPr id="9" name="TextBox 8"/>
          <p:cNvSpPr txBox="1"/>
          <p:nvPr/>
        </p:nvSpPr>
        <p:spPr>
          <a:xfrm>
            <a:off x="3112654" y="6065189"/>
            <a:ext cx="3158836" cy="400110"/>
          </a:xfrm>
          <a:prstGeom prst="rect">
            <a:avLst/>
          </a:prstGeom>
          <a:noFill/>
        </p:spPr>
        <p:txBody>
          <a:bodyPr wrap="square" rtlCol="0">
            <a:spAutoFit/>
          </a:bodyPr>
          <a:lstStyle/>
          <a:p>
            <a:r>
              <a:rPr lang="en-US" sz="2000" dirty="0" smtClean="0"/>
              <a:t>10-03-2022</a:t>
            </a:r>
            <a:endParaRPr lang="en-US" sz="2000" dirty="0"/>
          </a:p>
        </p:txBody>
      </p:sp>
      <p:sp>
        <p:nvSpPr>
          <p:cNvPr id="10" name="TextBox 9"/>
          <p:cNvSpPr txBox="1"/>
          <p:nvPr/>
        </p:nvSpPr>
        <p:spPr>
          <a:xfrm>
            <a:off x="1482436" y="229768"/>
            <a:ext cx="6229928" cy="1077218"/>
          </a:xfrm>
          <a:prstGeom prst="rect">
            <a:avLst/>
          </a:prstGeom>
          <a:noFill/>
        </p:spPr>
        <p:txBody>
          <a:bodyPr wrap="square" rtlCol="0">
            <a:spAutoFit/>
          </a:bodyPr>
          <a:lstStyle/>
          <a:p>
            <a:r>
              <a:rPr lang="en-US" sz="3200" u="sng" dirty="0" smtClean="0">
                <a:solidFill>
                  <a:schemeClr val="bg2">
                    <a:lumMod val="10000"/>
                  </a:schemeClr>
                </a:solidFill>
              </a:rPr>
              <a:t>Software Requirement Specification(SRS)  For</a:t>
            </a:r>
            <a:endParaRPr lang="en-US" sz="3200" u="sng" dirty="0">
              <a:solidFill>
                <a:schemeClr val="bg2">
                  <a:lumMod val="10000"/>
                </a:schemeClr>
              </a:solidFill>
            </a:endParaRPr>
          </a:p>
        </p:txBody>
      </p:sp>
    </p:spTree>
    <p:extLst>
      <p:ext uri="{BB962C8B-B14F-4D97-AF65-F5344CB8AC3E}">
        <p14:creationId xmlns:p14="http://schemas.microsoft.com/office/powerpoint/2010/main" val="1784106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1400491"/>
            <a:ext cx="6096000" cy="1477328"/>
          </a:xfrm>
          <a:prstGeom prst="rect">
            <a:avLst/>
          </a:prstGeom>
        </p:spPr>
        <p:txBody>
          <a:bodyPr>
            <a:spAutoFit/>
          </a:bodyPr>
          <a:lstStyle/>
          <a:p>
            <a:r>
              <a:rPr lang="en-US" dirty="0" smtClean="0"/>
              <a:t>In order to maintain an acceptable speed at maximum number of uploads allowed from a particular customer as any number of users can access to the system at any time. Also the connections to the servers will be based on the attributes of the user like his location and server will be working 24X7 times</a:t>
            </a:r>
            <a:endParaRPr lang="en-US" dirty="0"/>
          </a:p>
        </p:txBody>
      </p:sp>
      <p:sp>
        <p:nvSpPr>
          <p:cNvPr id="4" name="TextBox 3"/>
          <p:cNvSpPr txBox="1"/>
          <p:nvPr/>
        </p:nvSpPr>
        <p:spPr>
          <a:xfrm>
            <a:off x="341745" y="526473"/>
            <a:ext cx="4867565" cy="584775"/>
          </a:xfrm>
          <a:prstGeom prst="rect">
            <a:avLst/>
          </a:prstGeom>
          <a:noFill/>
        </p:spPr>
        <p:txBody>
          <a:bodyPr wrap="square" rtlCol="0">
            <a:spAutoFit/>
          </a:bodyPr>
          <a:lstStyle/>
          <a:p>
            <a:r>
              <a:rPr lang="en-US" sz="3200" dirty="0" smtClean="0"/>
              <a:t>  2. </a:t>
            </a:r>
            <a:r>
              <a:rPr lang="en-US" sz="2800" dirty="0" smtClean="0"/>
              <a:t>Performance Requirements</a:t>
            </a:r>
            <a:endParaRPr lang="en-US" sz="2800" dirty="0"/>
          </a:p>
        </p:txBody>
      </p:sp>
    </p:spTree>
    <p:extLst>
      <p:ext uri="{BB962C8B-B14F-4D97-AF65-F5344CB8AC3E}">
        <p14:creationId xmlns:p14="http://schemas.microsoft.com/office/powerpoint/2010/main" val="183273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709" y="597191"/>
            <a:ext cx="8506691" cy="4337085"/>
          </a:xfrm>
          <a:prstGeom prst="rect">
            <a:avLst/>
          </a:prstGeom>
        </p:spPr>
        <p:txBody>
          <a:bodyPr wrap="square">
            <a:spAutoFit/>
          </a:bodyPr>
          <a:lstStyle/>
          <a:p>
            <a:pPr marL="540385" marR="0">
              <a:lnSpc>
                <a:spcPct val="115000"/>
              </a:lnSpc>
              <a:spcBef>
                <a:spcPts val="0"/>
              </a:spcBef>
              <a:spcAft>
                <a:spcPts val="500"/>
              </a:spcAft>
            </a:pPr>
            <a:r>
              <a:rPr lang="en-US" sz="2400" dirty="0" smtClean="0">
                <a:effectLst/>
                <a:latin typeface="Calibri" panose="020F0502020204030204" pitchFamily="34" charset="0"/>
                <a:ea typeface="Times New Roman" panose="02020603050405020304" pitchFamily="18" charset="0"/>
                <a:cs typeface="Times New Roman" panose="02020603050405020304" pitchFamily="18" charset="0"/>
              </a:rPr>
              <a:t>Table of Contents</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 Introduction</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1.1 Purpose</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1.2 Scope</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1.3 </a:t>
            </a:r>
            <a:r>
              <a:rPr lang="en-US" sz="1600" dirty="0">
                <a:latin typeface="Calibri" panose="020F0502020204030204" pitchFamily="34" charset="0"/>
                <a:ea typeface="Times New Roman" panose="02020603050405020304" pitchFamily="18" charset="0"/>
                <a:cs typeface="Times New Roman" panose="02020603050405020304" pitchFamily="18" charset="0"/>
              </a:rPr>
              <a:t>F</a:t>
            </a: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unctional requirement </a:t>
            </a:r>
          </a:p>
          <a:p>
            <a:pPr marL="540385">
              <a:lnSpc>
                <a:spcPct val="115000"/>
              </a:lnSpc>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1.4 Non-functional requirements will be</a:t>
            </a:r>
          </a:p>
          <a:p>
            <a:pPr marL="540385">
              <a:lnSpc>
                <a:spcPct val="115000"/>
              </a:lnSpc>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1.5 Technical issues</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1.6 Interface requirement</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1.7 Certificates</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1.8 What we offer</a:t>
            </a:r>
          </a:p>
          <a:p>
            <a:pPr marL="540385" marR="0">
              <a:lnSpc>
                <a:spcPct val="115000"/>
              </a:lnSpc>
              <a:spcBef>
                <a:spcPts val="0"/>
              </a:spcBef>
              <a:spcAft>
                <a:spcPts val="500"/>
              </a:spcAft>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1.9 Flowcharts</a:t>
            </a:r>
          </a:p>
          <a:p>
            <a:pPr marL="540385" marR="0">
              <a:lnSpc>
                <a:spcPct val="115000"/>
              </a:lnSpc>
              <a:spcBef>
                <a:spcPts val="0"/>
              </a:spcBef>
              <a:spcAft>
                <a:spcPts val="500"/>
              </a:spcAft>
            </a:pPr>
            <a:r>
              <a:rPr lang="en-US" sz="1600" dirty="0" smtClean="0">
                <a:effectLst/>
                <a:latin typeface="Calibri" panose="020F0502020204030204" pitchFamily="34" charset="0"/>
                <a:ea typeface="Times New Roman" panose="02020603050405020304" pitchFamily="18" charset="0"/>
                <a:cs typeface="Times New Roman" panose="02020603050405020304" pitchFamily="18" charset="0"/>
              </a:rPr>
              <a:t>2.Performance Requirement</a:t>
            </a:r>
          </a:p>
        </p:txBody>
      </p:sp>
    </p:spTree>
    <p:extLst>
      <p:ext uri="{BB962C8B-B14F-4D97-AF65-F5344CB8AC3E}">
        <p14:creationId xmlns:p14="http://schemas.microsoft.com/office/powerpoint/2010/main" val="32924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453" y="840509"/>
            <a:ext cx="6825672" cy="954107"/>
          </a:xfrm>
          <a:prstGeom prst="rect">
            <a:avLst/>
          </a:prstGeom>
          <a:noFill/>
        </p:spPr>
        <p:txBody>
          <a:bodyPr wrap="square" rtlCol="0">
            <a:spAutoFit/>
          </a:bodyPr>
          <a:lstStyle/>
          <a:p>
            <a:r>
              <a:rPr lang="en-US" sz="2800" u="sng" dirty="0" smtClean="0">
                <a:ln w="0"/>
                <a:solidFill>
                  <a:schemeClr val="accent1"/>
                </a:solidFill>
                <a:effectLst>
                  <a:outerShdw blurRad="38100" dist="25400" dir="5400000" algn="ctr" rotWithShape="0">
                    <a:srgbClr val="6E747A">
                      <a:alpha val="43000"/>
                    </a:srgbClr>
                  </a:outerShdw>
                </a:effectLst>
              </a:rPr>
              <a:t>1.2 Scope</a:t>
            </a:r>
          </a:p>
          <a:p>
            <a:r>
              <a:rPr lang="en-US" sz="2800" u="sng" dirty="0" smtClean="0">
                <a:ln w="0"/>
                <a:solidFill>
                  <a:schemeClr val="accent1"/>
                </a:solidFill>
                <a:effectLst>
                  <a:outerShdw blurRad="38100" dist="25400" dir="5400000" algn="ctr" rotWithShape="0">
                    <a:srgbClr val="6E747A">
                      <a:alpha val="43000"/>
                    </a:srgbClr>
                  </a:outerShdw>
                </a:effectLst>
              </a:rPr>
              <a:t> </a:t>
            </a:r>
            <a:endParaRPr lang="en-US" sz="2800" u="sng"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623453" y="1545234"/>
            <a:ext cx="8395855" cy="3693319"/>
          </a:xfrm>
          <a:prstGeom prst="rect">
            <a:avLst/>
          </a:prstGeom>
          <a:noFill/>
        </p:spPr>
        <p:txBody>
          <a:bodyPr wrap="square" rtlCol="0">
            <a:spAutoFit/>
          </a:bodyPr>
          <a:lstStyle/>
          <a:p>
            <a:r>
              <a:rPr lang="en-US" b="1" i="1" dirty="0"/>
              <a:t>Drug Delivery</a:t>
            </a:r>
            <a:r>
              <a:rPr lang="en-US" b="1" dirty="0"/>
              <a:t> </a:t>
            </a:r>
            <a:r>
              <a:rPr lang="en-US" dirty="0"/>
              <a:t> publishes open access peer-reviewed research on the development and application principles of drug delivery and targeting at molecular, cellular, and higher levels. </a:t>
            </a:r>
          </a:p>
          <a:p>
            <a:r>
              <a:rPr lang="en-US" i="1" dirty="0"/>
              <a:t>Drug Delivery</a:t>
            </a:r>
            <a:r>
              <a:rPr lang="en-US" dirty="0"/>
              <a:t> aims to serve both the academic and industrial communities and accepts research on the following topics: </a:t>
            </a:r>
          </a:p>
          <a:p>
            <a:pPr marL="285750" indent="-285750">
              <a:buFont typeface="Wingdings" panose="05000000000000000000" pitchFamily="2" charset="2"/>
              <a:buChar char="Ø"/>
            </a:pPr>
            <a:r>
              <a:rPr lang="en-US" dirty="0"/>
              <a:t>All drug delivery systems, including oral, pulmonary, nasal, parenteral and transdermal delivery;</a:t>
            </a:r>
          </a:p>
          <a:p>
            <a:pPr marL="342900" indent="-342900">
              <a:buFont typeface="Wingdings" panose="05000000000000000000" pitchFamily="2" charset="2"/>
              <a:buChar char="Ø"/>
            </a:pPr>
            <a:r>
              <a:rPr lang="en-US" dirty="0"/>
              <a:t>All modes of drug entry, such as controlled release systems;</a:t>
            </a:r>
          </a:p>
          <a:p>
            <a:pPr marL="285750" indent="-285750">
              <a:buFont typeface="Wingdings" panose="05000000000000000000" pitchFamily="2" charset="2"/>
              <a:buChar char="Ø"/>
            </a:pPr>
            <a:r>
              <a:rPr lang="en-US" dirty="0"/>
              <a:t>Microcapsules, liposomes, vesicles, and macromolecular conjugates;</a:t>
            </a:r>
          </a:p>
          <a:p>
            <a:pPr marL="285750" indent="-285750">
              <a:buFont typeface="Wingdings" panose="05000000000000000000" pitchFamily="2" charset="2"/>
              <a:buChar char="Ø"/>
            </a:pPr>
            <a:r>
              <a:rPr lang="en-US" dirty="0"/>
              <a:t>Antibody targeting;</a:t>
            </a:r>
          </a:p>
          <a:p>
            <a:pPr marL="285750" indent="-285750">
              <a:buFont typeface="Wingdings" panose="05000000000000000000" pitchFamily="2" charset="2"/>
              <a:buChar char="Ø"/>
            </a:pPr>
            <a:r>
              <a:rPr lang="en-US" dirty="0"/>
              <a:t>Protein/peptide delivery;</a:t>
            </a:r>
          </a:p>
          <a:p>
            <a:pPr marL="285750" indent="-285750">
              <a:buFont typeface="Wingdings" panose="05000000000000000000" pitchFamily="2" charset="2"/>
              <a:buChar char="Ø"/>
            </a:pPr>
            <a:r>
              <a:rPr lang="en-US" dirty="0"/>
              <a:t>DNA, oligonucleotide and siRNA delivery.</a:t>
            </a:r>
          </a:p>
          <a:p>
            <a:pPr marL="285750" indent="-285750">
              <a:buFont typeface="Wingdings" panose="05000000000000000000" pitchFamily="2" charset="2"/>
              <a:buChar char="Ø"/>
            </a:pPr>
            <a:endParaRPr lang="en-US" dirty="0"/>
          </a:p>
        </p:txBody>
      </p:sp>
      <p:sp>
        <p:nvSpPr>
          <p:cNvPr id="6" name="TextBox 5"/>
          <p:cNvSpPr txBox="1"/>
          <p:nvPr/>
        </p:nvSpPr>
        <p:spPr>
          <a:xfrm>
            <a:off x="166256" y="1468582"/>
            <a:ext cx="10381672" cy="412865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7201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5309" y="369453"/>
            <a:ext cx="3786909" cy="461665"/>
          </a:xfrm>
          <a:prstGeom prst="rect">
            <a:avLst/>
          </a:prstGeom>
          <a:noFill/>
        </p:spPr>
        <p:txBody>
          <a:bodyPr wrap="square" rtlCol="0">
            <a:spAutoFit/>
          </a:bodyPr>
          <a:lstStyle/>
          <a:p>
            <a:r>
              <a:rPr lang="en-US" sz="2400" dirty="0" smtClean="0">
                <a:solidFill>
                  <a:schemeClr val="accent2">
                    <a:lumMod val="50000"/>
                  </a:schemeClr>
                </a:solidFill>
              </a:rPr>
              <a:t>1.INTRODUCTION</a:t>
            </a:r>
            <a:endParaRPr lang="en-US" sz="2400" dirty="0">
              <a:solidFill>
                <a:schemeClr val="accent2">
                  <a:lumMod val="50000"/>
                </a:schemeClr>
              </a:solidFill>
            </a:endParaRPr>
          </a:p>
        </p:txBody>
      </p:sp>
      <p:sp>
        <p:nvSpPr>
          <p:cNvPr id="4" name="TextBox 3"/>
          <p:cNvSpPr txBox="1"/>
          <p:nvPr/>
        </p:nvSpPr>
        <p:spPr>
          <a:xfrm>
            <a:off x="1145309" y="849591"/>
            <a:ext cx="2456873" cy="461665"/>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1.1 </a:t>
            </a:r>
            <a:r>
              <a:rPr lang="en-US" sz="2400" u="sng" dirty="0" smtClean="0">
                <a:ln w="0"/>
                <a:effectLst>
                  <a:outerShdw blurRad="38100" dist="19050" dir="2700000" algn="tl" rotWithShape="0">
                    <a:schemeClr val="dk1">
                      <a:alpha val="40000"/>
                    </a:schemeClr>
                  </a:outerShdw>
                </a:effectLst>
              </a:rPr>
              <a:t>Purpose</a:t>
            </a:r>
            <a:endParaRPr lang="en-US" sz="2400" u="sng" dirty="0">
              <a:ln w="0"/>
              <a:effectLst>
                <a:outerShdw blurRad="38100" dist="19050" dir="2700000" algn="tl" rotWithShape="0">
                  <a:schemeClr val="dk1">
                    <a:alpha val="40000"/>
                  </a:schemeClr>
                </a:outerShdw>
              </a:effectLst>
            </a:endParaRPr>
          </a:p>
        </p:txBody>
      </p:sp>
      <p:sp>
        <p:nvSpPr>
          <p:cNvPr id="5" name="TextBox 4"/>
          <p:cNvSpPr txBox="1"/>
          <p:nvPr/>
        </p:nvSpPr>
        <p:spPr>
          <a:xfrm>
            <a:off x="1320800" y="1838036"/>
            <a:ext cx="7213600" cy="369332"/>
          </a:xfrm>
          <a:prstGeom prst="rect">
            <a:avLst/>
          </a:prstGeom>
          <a:noFill/>
        </p:spPr>
        <p:txBody>
          <a:bodyPr wrap="square" rtlCol="0">
            <a:spAutoFit/>
          </a:bodyPr>
          <a:lstStyle/>
          <a:p>
            <a:endParaRPr lang="en-US" dirty="0"/>
          </a:p>
        </p:txBody>
      </p:sp>
      <p:sp>
        <p:nvSpPr>
          <p:cNvPr id="6" name="Rectangle 5"/>
          <p:cNvSpPr/>
          <p:nvPr/>
        </p:nvSpPr>
        <p:spPr>
          <a:xfrm>
            <a:off x="1006763" y="1477817"/>
            <a:ext cx="8091055" cy="3139321"/>
          </a:xfrm>
          <a:prstGeom prst="rect">
            <a:avLst/>
          </a:prstGeom>
        </p:spPr>
        <p:txBody>
          <a:bodyPr wrap="square">
            <a:spAutoFit/>
          </a:bodyPr>
          <a:lstStyle/>
          <a:p>
            <a:pPr marL="342900" indent="-342900" fontAlgn="base">
              <a:buFont typeface="Arial" panose="020B0604020202020204" pitchFamily="34" charset="0"/>
              <a:buChar char="•"/>
            </a:pPr>
            <a:r>
              <a:rPr lang="en-US" b="0" i="0" dirty="0" smtClean="0">
                <a:solidFill>
                  <a:srgbClr val="000000"/>
                </a:solidFill>
                <a:effectLst/>
                <a:latin typeface="Open Sans"/>
              </a:rPr>
              <a:t>E-commerce solutions have helped us in numerous ways and now shopping online has become the go-to choice for most consumers across the world. Whether it is clothing, food, furniture, vehicles, everything is available online. When it comes to medical supplies, what is better than going for medicine delivery at the doorstep?</a:t>
            </a:r>
          </a:p>
          <a:p>
            <a:pPr marL="285750" indent="-285750" fontAlgn="base">
              <a:buFont typeface="Arial" panose="020B0604020202020204" pitchFamily="34" charset="0"/>
              <a:buChar char="•"/>
            </a:pPr>
            <a:r>
              <a:rPr lang="en-US" b="0" i="0" dirty="0" smtClean="0">
                <a:solidFill>
                  <a:srgbClr val="000000"/>
                </a:solidFill>
                <a:effectLst/>
                <a:latin typeface="Open Sans"/>
              </a:rPr>
              <a:t>Pharmacies can tie up with delivery partners and take the online route to reach their customers. This gives them an opportunity to reach the consumers who really need the medicine delivery, without worrying about hiring their own delivery staff and the high costs associated with it. The consumers benefit from the sheer convenience of having medicines delivered at their doorstep.</a:t>
            </a:r>
            <a:endParaRPr lang="en-US" b="0" i="0" dirty="0">
              <a:solidFill>
                <a:srgbClr val="000000"/>
              </a:solidFill>
              <a:effectLst/>
              <a:latin typeface="Open Sans"/>
            </a:endParaRPr>
          </a:p>
        </p:txBody>
      </p:sp>
    </p:spTree>
    <p:extLst>
      <p:ext uri="{BB962C8B-B14F-4D97-AF65-F5344CB8AC3E}">
        <p14:creationId xmlns:p14="http://schemas.microsoft.com/office/powerpoint/2010/main" val="2595399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831273"/>
            <a:ext cx="8128000" cy="3970318"/>
          </a:xfrm>
          <a:prstGeom prst="rect">
            <a:avLst/>
          </a:prstGeom>
        </p:spPr>
        <p:txBody>
          <a:bodyPr wrap="square">
            <a:spAutoFit/>
          </a:bodyPr>
          <a:lstStyle/>
          <a:p>
            <a:r>
              <a:rPr lang="en-US" dirty="0" smtClean="0"/>
              <a:t>This section provides requirement overview of the system. Various functional modules that can be implemented by the system will be </a:t>
            </a:r>
          </a:p>
          <a:p>
            <a:r>
              <a:rPr lang="en-US" dirty="0" smtClean="0"/>
              <a:t>1.If customer wants to buy the medicine then he/she must be registered, unregistered user can’t go to the shopping cart. </a:t>
            </a:r>
          </a:p>
          <a:p>
            <a:r>
              <a:rPr lang="en-US" dirty="0" smtClean="0"/>
              <a:t>2.Login Customer logins to the system by entering valid user id and password for the shopping.</a:t>
            </a:r>
          </a:p>
          <a:p>
            <a:r>
              <a:rPr lang="en-US" dirty="0" smtClean="0"/>
              <a:t>3. Changes to Cart Changes to cart means the customer after login or registration can make order or cancel order of the product from the shopping cart.</a:t>
            </a:r>
          </a:p>
          <a:p>
            <a:r>
              <a:rPr lang="en-US" dirty="0" smtClean="0"/>
              <a:t>4. Payment In this system we are dealing the mode of payment by Cash. We will extend this to credit card, debit card </a:t>
            </a:r>
            <a:r>
              <a:rPr lang="en-US" dirty="0" err="1" smtClean="0"/>
              <a:t>etc</a:t>
            </a:r>
            <a:r>
              <a:rPr lang="en-US" dirty="0" smtClean="0"/>
              <a:t> in the future </a:t>
            </a:r>
          </a:p>
          <a:p>
            <a:r>
              <a:rPr lang="en-US" dirty="0" smtClean="0"/>
              <a:t>5. Logout After ordering or surfing for the product customer has to logout. </a:t>
            </a:r>
          </a:p>
          <a:p>
            <a:r>
              <a:rPr lang="en-US" dirty="0" smtClean="0"/>
              <a:t>6. Report Generation After ordering for the product , the system will sent one copy of the bill to the customer’s Email-address and another one for the system data base.</a:t>
            </a:r>
          </a:p>
          <a:p>
            <a:r>
              <a:rPr lang="en-US" dirty="0" smtClean="0"/>
              <a:t>7. Feedbacks customers are requested to give feedback after receiving the product </a:t>
            </a:r>
            <a:endParaRPr lang="en-US" dirty="0"/>
          </a:p>
        </p:txBody>
      </p:sp>
      <p:sp>
        <p:nvSpPr>
          <p:cNvPr id="3" name="TextBox 2"/>
          <p:cNvSpPr txBox="1"/>
          <p:nvPr/>
        </p:nvSpPr>
        <p:spPr>
          <a:xfrm>
            <a:off x="609601" y="138547"/>
            <a:ext cx="5107709" cy="523220"/>
          </a:xfrm>
          <a:prstGeom prst="rect">
            <a:avLst/>
          </a:prstGeom>
          <a:noFill/>
        </p:spPr>
        <p:txBody>
          <a:bodyPr wrap="square" rtlCol="0">
            <a:spAutoFit/>
          </a:bodyPr>
          <a:lstStyle/>
          <a:p>
            <a:r>
              <a:rPr lang="en-US" sz="2800" u="sng" dirty="0" smtClean="0"/>
              <a:t>1.4 </a:t>
            </a:r>
            <a:r>
              <a:rPr lang="en-US" sz="2800" u="sng" dirty="0" smtClean="0">
                <a:solidFill>
                  <a:schemeClr val="accent2">
                    <a:lumMod val="50000"/>
                  </a:schemeClr>
                </a:solidFill>
              </a:rPr>
              <a:t>Functional</a:t>
            </a:r>
            <a:r>
              <a:rPr lang="en-US" sz="2800" u="sng" dirty="0" smtClean="0"/>
              <a:t> Requirements</a:t>
            </a:r>
            <a:r>
              <a:rPr lang="en-US" u="sng" dirty="0" smtClean="0"/>
              <a:t>:</a:t>
            </a:r>
            <a:endParaRPr lang="en-US" u="sng" dirty="0"/>
          </a:p>
        </p:txBody>
      </p:sp>
    </p:spTree>
    <p:extLst>
      <p:ext uri="{BB962C8B-B14F-4D97-AF65-F5344CB8AC3E}">
        <p14:creationId xmlns:p14="http://schemas.microsoft.com/office/powerpoint/2010/main" val="3005726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545" y="406400"/>
            <a:ext cx="6733310" cy="523220"/>
          </a:xfrm>
          <a:prstGeom prst="rect">
            <a:avLst/>
          </a:prstGeom>
          <a:noFill/>
        </p:spPr>
        <p:txBody>
          <a:bodyPr wrap="square" rtlCol="0">
            <a:spAutoFit/>
          </a:bodyPr>
          <a:lstStyle/>
          <a:p>
            <a:r>
              <a:rPr lang="en-US" sz="2800" u="sng" dirty="0" smtClean="0"/>
              <a:t>1.3 Non functional requirements will be: -</a:t>
            </a:r>
            <a:endParaRPr lang="en-US" sz="2800" u="sng" dirty="0"/>
          </a:p>
        </p:txBody>
      </p:sp>
      <p:sp>
        <p:nvSpPr>
          <p:cNvPr id="3" name="TextBox 2"/>
          <p:cNvSpPr txBox="1"/>
          <p:nvPr/>
        </p:nvSpPr>
        <p:spPr>
          <a:xfrm>
            <a:off x="646545" y="824798"/>
            <a:ext cx="7675418" cy="4247317"/>
          </a:xfrm>
          <a:prstGeom prst="rect">
            <a:avLst/>
          </a:prstGeom>
          <a:noFill/>
        </p:spPr>
        <p:txBody>
          <a:bodyPr wrap="square" rtlCol="0">
            <a:spAutoFit/>
          </a:bodyPr>
          <a:lstStyle/>
          <a:p>
            <a:endParaRPr lang="en-US" dirty="0" smtClean="0"/>
          </a:p>
          <a:p>
            <a:pPr marL="285750" indent="-285750">
              <a:buFont typeface="Wingdings" panose="05000000000000000000" pitchFamily="2" charset="2"/>
              <a:buChar char="q"/>
            </a:pPr>
            <a:r>
              <a:rPr lang="en-US" dirty="0" smtClean="0"/>
              <a:t> Secure access of confidential data (user’s</a:t>
            </a:r>
          </a:p>
          <a:p>
            <a:r>
              <a:rPr lang="en-US" dirty="0" smtClean="0"/>
              <a:t>details).</a:t>
            </a:r>
          </a:p>
          <a:p>
            <a:pPr marL="285750" indent="-285750">
              <a:buFont typeface="Wingdings" panose="05000000000000000000" pitchFamily="2" charset="2"/>
              <a:buChar char="q"/>
            </a:pPr>
            <a:r>
              <a:rPr lang="en-US" dirty="0" smtClean="0"/>
              <a:t>Delivery all the day</a:t>
            </a:r>
          </a:p>
          <a:p>
            <a:pPr marL="285750" indent="-285750">
              <a:buFont typeface="Wingdings" panose="05000000000000000000" pitchFamily="2" charset="2"/>
              <a:buChar char="q"/>
            </a:pPr>
            <a:r>
              <a:rPr lang="en-US" dirty="0" smtClean="0"/>
              <a:t>Delivered within the 1 hours of order placed</a:t>
            </a:r>
          </a:p>
          <a:p>
            <a:pPr marL="285750" indent="-285750">
              <a:buFont typeface="Wingdings" panose="05000000000000000000" pitchFamily="2" charset="2"/>
              <a:buChar char="q"/>
            </a:pPr>
            <a:r>
              <a:rPr lang="en-US" dirty="0" smtClean="0"/>
              <a:t> Advertisement space where it will effectively</a:t>
            </a:r>
          </a:p>
          <a:p>
            <a:r>
              <a:rPr lang="en-US" dirty="0" smtClean="0"/>
              <a:t>catch the customer’s attention and as a source of</a:t>
            </a:r>
          </a:p>
          <a:p>
            <a:r>
              <a:rPr lang="en-US" dirty="0" smtClean="0"/>
              <a:t>revenue.</a:t>
            </a:r>
          </a:p>
          <a:p>
            <a:pPr marL="285750" indent="-285750">
              <a:buFont typeface="Wingdings" panose="05000000000000000000" pitchFamily="2" charset="2"/>
              <a:buChar char="q"/>
            </a:pPr>
            <a:r>
              <a:rPr lang="en-US" dirty="0"/>
              <a:t> </a:t>
            </a:r>
            <a:r>
              <a:rPr lang="en-US" dirty="0" smtClean="0"/>
              <a:t>In addition to the above mentioned points, the</a:t>
            </a:r>
          </a:p>
          <a:p>
            <a:r>
              <a:rPr lang="en-US" dirty="0" smtClean="0"/>
              <a:t>following are planned to be delivered if deemed</a:t>
            </a:r>
          </a:p>
          <a:p>
            <a:r>
              <a:rPr lang="en-US" dirty="0" smtClean="0"/>
              <a:t>necessary:</a:t>
            </a:r>
          </a:p>
          <a:p>
            <a:pPr marL="285750" indent="-285750">
              <a:buFont typeface="Wingdings" panose="05000000000000000000" pitchFamily="2" charset="2"/>
              <a:buChar char="q"/>
            </a:pPr>
            <a:r>
              <a:rPr lang="en-US" dirty="0" smtClean="0"/>
              <a:t> Warehousing within the very ambits of the</a:t>
            </a:r>
          </a:p>
          <a:p>
            <a:r>
              <a:rPr lang="en-US" dirty="0" smtClean="0"/>
              <a:t>project</a:t>
            </a:r>
          </a:p>
          <a:p>
            <a:pPr marL="285750" indent="-285750">
              <a:buFont typeface="Wingdings" panose="05000000000000000000" pitchFamily="2" charset="2"/>
              <a:buChar char="q"/>
            </a:pPr>
            <a:r>
              <a:rPr lang="en-US" dirty="0" smtClean="0"/>
              <a:t>More payment gateways.</a:t>
            </a:r>
          </a:p>
          <a:p>
            <a:pPr marL="285750" indent="-285750">
              <a:buFont typeface="Wingdings" panose="05000000000000000000" pitchFamily="2" charset="2"/>
              <a:buChar char="q"/>
            </a:pPr>
            <a:r>
              <a:rPr lang="en-US" dirty="0" smtClean="0"/>
              <a:t> Many offers will be given on eve of any festivals</a:t>
            </a:r>
            <a:endParaRPr lang="en-US" dirty="0"/>
          </a:p>
        </p:txBody>
      </p:sp>
    </p:spTree>
    <p:extLst>
      <p:ext uri="{BB962C8B-B14F-4D97-AF65-F5344CB8AC3E}">
        <p14:creationId xmlns:p14="http://schemas.microsoft.com/office/powerpoint/2010/main" val="4148078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89" y="162826"/>
            <a:ext cx="4692073" cy="523220"/>
          </a:xfrm>
          <a:prstGeom prst="rect">
            <a:avLst/>
          </a:prstGeom>
          <a:noFill/>
        </p:spPr>
        <p:txBody>
          <a:bodyPr wrap="square" rtlCol="0">
            <a:spAutoFit/>
          </a:bodyPr>
          <a:lstStyle/>
          <a:p>
            <a:r>
              <a:rPr lang="en-US" u="sng" dirty="0" smtClean="0">
                <a:ln w="0"/>
                <a:effectLst>
                  <a:outerShdw blurRad="38100" dist="19050" dir="2700000" algn="tl" rotWithShape="0">
                    <a:schemeClr val="dk1">
                      <a:alpha val="40000"/>
                    </a:schemeClr>
                  </a:outerShdw>
                </a:effectLst>
              </a:rPr>
              <a:t> </a:t>
            </a:r>
            <a:r>
              <a:rPr lang="en-US" sz="2800" u="sng" dirty="0" smtClean="0">
                <a:ln w="0"/>
                <a:effectLst>
                  <a:outerShdw blurRad="38100" dist="19050" dir="2700000" algn="tl" rotWithShape="0">
                    <a:schemeClr val="dk1">
                      <a:alpha val="40000"/>
                    </a:schemeClr>
                  </a:outerShdw>
                </a:effectLst>
              </a:rPr>
              <a:t>1.5 TECHNICAL ISSUES</a:t>
            </a:r>
            <a:endParaRPr lang="en-US" sz="2800" u="sng" dirty="0">
              <a:ln w="0"/>
              <a:effectLst>
                <a:outerShdw blurRad="38100" dist="19050" dir="2700000" algn="tl" rotWithShape="0">
                  <a:schemeClr val="dk1">
                    <a:alpha val="40000"/>
                  </a:schemeClr>
                </a:outerShdw>
              </a:effectLst>
            </a:endParaRPr>
          </a:p>
        </p:txBody>
      </p:sp>
      <p:sp>
        <p:nvSpPr>
          <p:cNvPr id="3" name="TextBox 2"/>
          <p:cNvSpPr txBox="1"/>
          <p:nvPr/>
        </p:nvSpPr>
        <p:spPr>
          <a:xfrm>
            <a:off x="304799" y="775855"/>
            <a:ext cx="7389092"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Capitalization of Data. ...</a:t>
            </a:r>
          </a:p>
          <a:p>
            <a:pPr marL="285750" indent="-285750">
              <a:buFont typeface="Wingdings" panose="05000000000000000000" pitchFamily="2" charset="2"/>
              <a:buChar char="ü"/>
            </a:pPr>
            <a:r>
              <a:rPr lang="en-US" dirty="0"/>
              <a:t>Customers' Exploding Expectations. ...</a:t>
            </a:r>
          </a:p>
          <a:p>
            <a:pPr marL="285750" indent="-285750">
              <a:buFont typeface="Wingdings" panose="05000000000000000000" pitchFamily="2" charset="2"/>
              <a:buChar char="ü"/>
            </a:pPr>
            <a:r>
              <a:rPr lang="en-US" dirty="0"/>
              <a:t>Agility Challenge. ...</a:t>
            </a:r>
          </a:p>
          <a:p>
            <a:pPr marL="285750" indent="-285750">
              <a:buFont typeface="Wingdings" panose="05000000000000000000" pitchFamily="2" charset="2"/>
              <a:buChar char="ü"/>
            </a:pPr>
            <a:r>
              <a:rPr lang="en-US" dirty="0"/>
              <a:t>Personalization Approach. ...</a:t>
            </a:r>
          </a:p>
          <a:p>
            <a:pPr marL="285750" indent="-285750">
              <a:buFont typeface="Wingdings" panose="05000000000000000000" pitchFamily="2" charset="2"/>
              <a:buChar char="ü"/>
            </a:pPr>
            <a:r>
              <a:rPr lang="en-US" dirty="0"/>
              <a:t>Being Consistent. ...</a:t>
            </a:r>
          </a:p>
          <a:p>
            <a:pPr marL="285750" indent="-285750">
              <a:buFont typeface="Wingdings" panose="05000000000000000000" pitchFamily="2" charset="2"/>
              <a:buChar char="ü"/>
            </a:pPr>
            <a:r>
              <a:rPr lang="en-US" dirty="0"/>
              <a:t>Facing Competition. ...</a:t>
            </a:r>
          </a:p>
          <a:p>
            <a:pPr marL="285750" indent="-285750">
              <a:buFont typeface="Wingdings" panose="05000000000000000000" pitchFamily="2" charset="2"/>
              <a:buChar char="ü"/>
            </a:pPr>
            <a:r>
              <a:rPr lang="en-US" dirty="0"/>
              <a:t>Data Security. ...</a:t>
            </a:r>
          </a:p>
          <a:p>
            <a:pPr marL="285750" indent="-285750">
              <a:buFont typeface="Wingdings" panose="05000000000000000000" pitchFamily="2" charset="2"/>
              <a:buChar char="ü"/>
            </a:pPr>
            <a:r>
              <a:rPr lang="en-US" dirty="0"/>
              <a:t>Technology Partnerships</a:t>
            </a:r>
            <a:r>
              <a:rPr lang="en-US" dirty="0" smtClean="0"/>
              <a:t>.</a:t>
            </a:r>
          </a:p>
          <a:p>
            <a:pPr marL="285750" indent="-285750">
              <a:buFont typeface="Wingdings" panose="05000000000000000000" pitchFamily="2" charset="2"/>
              <a:buChar char="ü"/>
            </a:pPr>
            <a:r>
              <a:rPr lang="en-US" dirty="0" smtClean="0"/>
              <a:t>Lagging Issues</a:t>
            </a:r>
          </a:p>
          <a:p>
            <a:endParaRPr lang="en-US" dirty="0" smtClean="0"/>
          </a:p>
          <a:p>
            <a:endParaRPr lang="en-US" dirty="0"/>
          </a:p>
          <a:p>
            <a:endParaRPr lang="en-US" dirty="0"/>
          </a:p>
        </p:txBody>
      </p:sp>
      <p:sp>
        <p:nvSpPr>
          <p:cNvPr id="4" name="TextBox 3"/>
          <p:cNvSpPr txBox="1"/>
          <p:nvPr/>
        </p:nvSpPr>
        <p:spPr>
          <a:xfrm>
            <a:off x="720436" y="4589339"/>
            <a:ext cx="5569528" cy="601497"/>
          </a:xfrm>
          <a:prstGeom prst="rect">
            <a:avLst/>
          </a:prstGeom>
          <a:noFill/>
        </p:spPr>
        <p:txBody>
          <a:bodyPr wrap="square" rtlCol="0">
            <a:spAutoFit/>
          </a:bodyPr>
          <a:lstStyle/>
          <a:p>
            <a:endParaRPr lang="en-US" dirty="0"/>
          </a:p>
        </p:txBody>
      </p:sp>
      <p:sp>
        <p:nvSpPr>
          <p:cNvPr id="6" name="Rectangle 5"/>
          <p:cNvSpPr/>
          <p:nvPr/>
        </p:nvSpPr>
        <p:spPr>
          <a:xfrm>
            <a:off x="3702469" y="3556000"/>
            <a:ext cx="296876" cy="369332"/>
          </a:xfrm>
          <a:prstGeom prst="rect">
            <a:avLst/>
          </a:prstGeom>
        </p:spPr>
        <p:txBody>
          <a:bodyPr wrap="none">
            <a:spAutoFit/>
          </a:bodyPr>
          <a:lstStyle/>
          <a:p>
            <a:r>
              <a:rPr lang="en-US" dirty="0" smtClean="0"/>
              <a:t>T</a:t>
            </a:r>
            <a:endParaRPr lang="en-US" dirty="0"/>
          </a:p>
        </p:txBody>
      </p:sp>
      <p:sp>
        <p:nvSpPr>
          <p:cNvPr id="8" name="TextBox 7"/>
          <p:cNvSpPr txBox="1"/>
          <p:nvPr/>
        </p:nvSpPr>
        <p:spPr>
          <a:xfrm>
            <a:off x="304799" y="3376382"/>
            <a:ext cx="5052291" cy="523220"/>
          </a:xfrm>
          <a:prstGeom prst="rect">
            <a:avLst/>
          </a:prstGeom>
          <a:noFill/>
        </p:spPr>
        <p:txBody>
          <a:bodyPr wrap="square" rtlCol="0">
            <a:spAutoFit/>
          </a:bodyPr>
          <a:lstStyle/>
          <a:p>
            <a:r>
              <a:rPr lang="en-US" sz="2800" u="sng" dirty="0" smtClean="0">
                <a:solidFill>
                  <a:schemeClr val="bg2">
                    <a:lumMod val="10000"/>
                  </a:schemeClr>
                </a:solidFill>
              </a:rPr>
              <a:t>1.6 INTERFACE REQUIREMENT</a:t>
            </a:r>
            <a:endParaRPr lang="en-US" sz="2800" u="sng" dirty="0">
              <a:solidFill>
                <a:schemeClr val="bg2">
                  <a:lumMod val="10000"/>
                </a:schemeClr>
              </a:solidFill>
            </a:endParaRPr>
          </a:p>
        </p:txBody>
      </p:sp>
      <p:sp>
        <p:nvSpPr>
          <p:cNvPr id="9" name="TextBox 8"/>
          <p:cNvSpPr txBox="1"/>
          <p:nvPr/>
        </p:nvSpPr>
        <p:spPr>
          <a:xfrm>
            <a:off x="369456" y="4079221"/>
            <a:ext cx="6253018" cy="2585323"/>
          </a:xfrm>
          <a:prstGeom prst="rect">
            <a:avLst/>
          </a:prstGeom>
          <a:noFill/>
        </p:spPr>
        <p:txBody>
          <a:bodyPr wrap="square" rtlCol="0">
            <a:spAutoFit/>
          </a:bodyPr>
          <a:lstStyle/>
          <a:p>
            <a:r>
              <a:rPr lang="en-US" dirty="0" smtClean="0"/>
              <a:t>Various interfaces for the product could be</a:t>
            </a:r>
          </a:p>
          <a:p>
            <a:r>
              <a:rPr lang="en-US" dirty="0"/>
              <a:t> </a:t>
            </a:r>
            <a:r>
              <a:rPr lang="en-US" dirty="0" smtClean="0"/>
              <a:t>1). Login Page </a:t>
            </a:r>
          </a:p>
          <a:p>
            <a:r>
              <a:rPr lang="en-US" dirty="0"/>
              <a:t> 2</a:t>
            </a:r>
            <a:r>
              <a:rPr lang="en-US" dirty="0" smtClean="0"/>
              <a:t>). Registration Form</a:t>
            </a:r>
          </a:p>
          <a:p>
            <a:r>
              <a:rPr lang="en-US" dirty="0" smtClean="0"/>
              <a:t> 3). There will be a screen displaying information about product   that the shop having.</a:t>
            </a:r>
          </a:p>
          <a:p>
            <a:r>
              <a:rPr lang="en-US" dirty="0" smtClean="0"/>
              <a:t> 4). If the customers select the buy button then another screen of shopping cart will be opened.</a:t>
            </a:r>
          </a:p>
          <a:p>
            <a:r>
              <a:rPr lang="en-US" dirty="0" smtClean="0"/>
              <a:t> 5). After ordering for the product , the system will sent one copy of the bill to the customer’s Email address</a:t>
            </a:r>
            <a:endParaRPr lang="en-US" dirty="0"/>
          </a:p>
        </p:txBody>
      </p:sp>
    </p:spTree>
    <p:extLst>
      <p:ext uri="{BB962C8B-B14F-4D97-AF65-F5344CB8AC3E}">
        <p14:creationId xmlns:p14="http://schemas.microsoft.com/office/powerpoint/2010/main" val="172276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14036"/>
            <a:ext cx="3999345" cy="523220"/>
          </a:xfrm>
          <a:prstGeom prst="rect">
            <a:avLst/>
          </a:prstGeom>
          <a:noFill/>
        </p:spPr>
        <p:txBody>
          <a:bodyPr wrap="square" rtlCol="0">
            <a:spAutoFit/>
          </a:bodyPr>
          <a:lstStyle/>
          <a:p>
            <a:r>
              <a:rPr lang="en-US" sz="2800" u="sng" dirty="0" smtClean="0"/>
              <a:t> 1.7 CERTIFICATES</a:t>
            </a:r>
            <a:endParaRPr lang="en-US" sz="2800" u="sng" dirty="0"/>
          </a:p>
        </p:txBody>
      </p:sp>
      <p:sp>
        <p:nvSpPr>
          <p:cNvPr id="3" name="TextBox 2"/>
          <p:cNvSpPr txBox="1"/>
          <p:nvPr/>
        </p:nvSpPr>
        <p:spPr>
          <a:xfrm>
            <a:off x="942108" y="803334"/>
            <a:ext cx="3833091" cy="3139321"/>
          </a:xfrm>
          <a:prstGeom prst="rect">
            <a:avLst/>
          </a:prstGeom>
          <a:noFill/>
        </p:spPr>
        <p:txBody>
          <a:bodyPr wrap="square" rtlCol="0">
            <a:spAutoFit/>
          </a:bodyPr>
          <a:lstStyle/>
          <a:p>
            <a:r>
              <a:rPr lang="en-US" b="1" dirty="0"/>
              <a:t>We are certified "ISO/IEC 27001:2013"</a:t>
            </a:r>
            <a:endParaRPr lang="en-US" dirty="0"/>
          </a:p>
          <a:p>
            <a:r>
              <a:rPr lang="en-US" dirty="0"/>
              <a:t>ISO/IEC 27001:2013 is a certification which lays out implementation and management guidelines to safeguard digital and paper information. This certification ensures that an organization has implemented the required steps to protect all sensitive information against unauthorized access. Tata 1mg has been accredited with this certification.</a:t>
            </a:r>
          </a:p>
        </p:txBody>
      </p:sp>
      <p:sp>
        <p:nvSpPr>
          <p:cNvPr id="4" name="TextBox 3"/>
          <p:cNvSpPr txBox="1"/>
          <p:nvPr/>
        </p:nvSpPr>
        <p:spPr>
          <a:xfrm>
            <a:off x="577272" y="4535055"/>
            <a:ext cx="8395854" cy="2031325"/>
          </a:xfrm>
          <a:prstGeom prst="rect">
            <a:avLst/>
          </a:prstGeom>
          <a:noFill/>
        </p:spPr>
        <p:txBody>
          <a:bodyPr wrap="square" rtlCol="0">
            <a:spAutoFit/>
          </a:bodyPr>
          <a:lstStyle/>
          <a:p>
            <a:r>
              <a:rPr lang="en-US" dirty="0" smtClean="0"/>
              <a:t>We </a:t>
            </a:r>
            <a:r>
              <a:rPr lang="en-US" dirty="0"/>
              <a:t>provide accurate, authoritative &amp; trustworthy information on medicines and help people use their medicines effectively and safely.</a:t>
            </a:r>
          </a:p>
          <a:p>
            <a:r>
              <a:rPr lang="en-US" dirty="0"/>
              <a:t>We get medicines and other health products delivered at home in 1000+ cities across India from licensed and verified pharmacies.</a:t>
            </a:r>
          </a:p>
          <a:p>
            <a:r>
              <a:rPr lang="en-US" dirty="0"/>
              <a:t>We also provide diagnostic services from certified labs and online doctor consults at any time, from anywhere.</a:t>
            </a:r>
          </a:p>
          <a:p>
            <a:endParaRPr lang="en-US" dirty="0"/>
          </a:p>
        </p:txBody>
      </p:sp>
      <p:sp>
        <p:nvSpPr>
          <p:cNvPr id="5" name="TextBox 4"/>
          <p:cNvSpPr txBox="1"/>
          <p:nvPr/>
        </p:nvSpPr>
        <p:spPr>
          <a:xfrm>
            <a:off x="461816" y="3909723"/>
            <a:ext cx="4461163" cy="523220"/>
          </a:xfrm>
          <a:prstGeom prst="rect">
            <a:avLst/>
          </a:prstGeom>
          <a:noFill/>
        </p:spPr>
        <p:txBody>
          <a:bodyPr wrap="square" rtlCol="0">
            <a:spAutoFit/>
          </a:bodyPr>
          <a:lstStyle/>
          <a:p>
            <a:r>
              <a:rPr lang="en-US" sz="2800" u="sng" dirty="0" smtClean="0"/>
              <a:t>1.8 WHAT WE OFFER</a:t>
            </a:r>
            <a:endParaRPr lang="en-US" sz="2800" u="sng" dirty="0"/>
          </a:p>
        </p:txBody>
      </p:sp>
    </p:spTree>
    <p:extLst>
      <p:ext uri="{BB962C8B-B14F-4D97-AF65-F5344CB8AC3E}">
        <p14:creationId xmlns:p14="http://schemas.microsoft.com/office/powerpoint/2010/main" val="961665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237" y="689353"/>
            <a:ext cx="4886035" cy="5019587"/>
          </a:xfrm>
          <a:prstGeom prst="rect">
            <a:avLst/>
          </a:prstGeom>
        </p:spPr>
      </p:pic>
      <p:sp>
        <p:nvSpPr>
          <p:cNvPr id="4" name="TextBox 3"/>
          <p:cNvSpPr txBox="1"/>
          <p:nvPr/>
        </p:nvSpPr>
        <p:spPr>
          <a:xfrm>
            <a:off x="110836" y="347607"/>
            <a:ext cx="2669309" cy="523220"/>
          </a:xfrm>
          <a:prstGeom prst="rect">
            <a:avLst/>
          </a:prstGeom>
          <a:noFill/>
        </p:spPr>
        <p:txBody>
          <a:bodyPr wrap="square" rtlCol="0">
            <a:spAutoFit/>
          </a:bodyPr>
          <a:lstStyle/>
          <a:p>
            <a:r>
              <a:rPr lang="en-US" sz="2800" u="sng" dirty="0" smtClean="0"/>
              <a:t>1.9 Flowchart</a:t>
            </a:r>
            <a:endParaRPr lang="en-US" sz="2800" u="sng" dirty="0"/>
          </a:p>
        </p:txBody>
      </p:sp>
    </p:spTree>
    <p:extLst>
      <p:ext uri="{BB962C8B-B14F-4D97-AF65-F5344CB8AC3E}">
        <p14:creationId xmlns:p14="http://schemas.microsoft.com/office/powerpoint/2010/main" val="169972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765</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TSS_HCL</dc:creator>
  <cp:lastModifiedBy>TSS_HCL</cp:lastModifiedBy>
  <cp:revision>23</cp:revision>
  <dcterms:created xsi:type="dcterms:W3CDTF">2022-03-10T06:39:15Z</dcterms:created>
  <dcterms:modified xsi:type="dcterms:W3CDTF">2022-03-12T14:43:56Z</dcterms:modified>
</cp:coreProperties>
</file>