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Attribute Importance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719018680509627"/>
          <c:y val="9.0026638861444616E-2"/>
          <c:w val="0.92215858759842517"/>
          <c:h val="0.82951139090112014"/>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 Agent Tone</c:v>
                </c:pt>
                <c:pt idx="1">
                  <c:v>Customer Tone</c:v>
                </c:pt>
                <c:pt idx="2">
                  <c:v>Average Sentiment</c:v>
                </c:pt>
                <c:pt idx="3">
                  <c:v>Silence % Average</c:v>
                </c:pt>
                <c:pt idx="4">
                  <c:v>Primary Call Reason</c:v>
                </c:pt>
              </c:strCache>
            </c:strRef>
          </c:cat>
          <c:val>
            <c:numRef>
              <c:f>Sheet1!$B$2:$B$6</c:f>
              <c:numCache>
                <c:formatCode>General</c:formatCode>
                <c:ptCount val="5"/>
                <c:pt idx="0">
                  <c:v>0</c:v>
                </c:pt>
                <c:pt idx="1">
                  <c:v>0</c:v>
                </c:pt>
                <c:pt idx="2">
                  <c:v>0</c:v>
                </c:pt>
                <c:pt idx="3">
                  <c:v>0</c:v>
                </c:pt>
              </c:numCache>
            </c:numRef>
          </c:val>
          <c:extLst>
            <c:ext xmlns:c16="http://schemas.microsoft.com/office/drawing/2014/chart" uri="{C3380CC4-5D6E-409C-BE32-E72D297353CC}">
              <c16:uniqueId val="{00000000-D12F-44E8-846D-F26C6D2FB58E}"/>
            </c:ext>
          </c:extLst>
        </c:ser>
        <c:ser>
          <c:idx val="1"/>
          <c:order val="1"/>
          <c:tx>
            <c:strRef>
              <c:f>Sheet1!$C$1</c:f>
              <c:strCache>
                <c:ptCount val="1"/>
                <c:pt idx="0">
                  <c:v>Attributes</c:v>
                </c:pt>
              </c:strCache>
            </c:strRef>
          </c:tx>
          <c:spPr>
            <a:solidFill>
              <a:schemeClr val="accent2"/>
            </a:solidFill>
            <a:ln>
              <a:noFill/>
            </a:ln>
            <a:effectLst/>
          </c:spPr>
          <c:invertIfNegative val="0"/>
          <c:cat>
            <c:strRef>
              <c:f>Sheet1!$A$2:$A$6</c:f>
              <c:strCache>
                <c:ptCount val="5"/>
                <c:pt idx="0">
                  <c:v> Agent Tone</c:v>
                </c:pt>
                <c:pt idx="1">
                  <c:v>Customer Tone</c:v>
                </c:pt>
                <c:pt idx="2">
                  <c:v>Average Sentiment</c:v>
                </c:pt>
                <c:pt idx="3">
                  <c:v>Silence % Average</c:v>
                </c:pt>
                <c:pt idx="4">
                  <c:v>Primary Call Reason</c:v>
                </c:pt>
              </c:strCache>
            </c:strRef>
          </c:cat>
          <c:val>
            <c:numRef>
              <c:f>Sheet1!$C$2:$C$6</c:f>
              <c:numCache>
                <c:formatCode>General</c:formatCode>
                <c:ptCount val="5"/>
                <c:pt idx="0">
                  <c:v>0.189</c:v>
                </c:pt>
                <c:pt idx="1">
                  <c:v>0.01</c:v>
                </c:pt>
                <c:pt idx="2">
                  <c:v>0.14199999999999999</c:v>
                </c:pt>
                <c:pt idx="3">
                  <c:v>0.30299999999999999</c:v>
                </c:pt>
                <c:pt idx="4">
                  <c:v>0.35399999999999998</c:v>
                </c:pt>
              </c:numCache>
            </c:numRef>
          </c:val>
          <c:extLst>
            <c:ext xmlns:c16="http://schemas.microsoft.com/office/drawing/2014/chart" uri="{C3380CC4-5D6E-409C-BE32-E72D297353CC}">
              <c16:uniqueId val="{00000001-D12F-44E8-846D-F26C6D2FB58E}"/>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 Agent Tone</c:v>
                </c:pt>
                <c:pt idx="1">
                  <c:v>Customer Tone</c:v>
                </c:pt>
                <c:pt idx="2">
                  <c:v>Average Sentiment</c:v>
                </c:pt>
                <c:pt idx="3">
                  <c:v>Silence % Average</c:v>
                </c:pt>
                <c:pt idx="4">
                  <c:v>Primary Call Reason</c:v>
                </c:pt>
              </c:strCache>
            </c:strRef>
          </c:cat>
          <c:val>
            <c:numRef>
              <c:f>Sheet1!$D$2:$D$6</c:f>
              <c:numCache>
                <c:formatCode>General</c:formatCode>
                <c:ptCount val="5"/>
                <c:pt idx="0">
                  <c:v>0</c:v>
                </c:pt>
                <c:pt idx="1">
                  <c:v>0</c:v>
                </c:pt>
                <c:pt idx="2">
                  <c:v>0</c:v>
                </c:pt>
                <c:pt idx="3">
                  <c:v>0</c:v>
                </c:pt>
              </c:numCache>
            </c:numRef>
          </c:val>
          <c:extLst>
            <c:ext xmlns:c16="http://schemas.microsoft.com/office/drawing/2014/chart" uri="{C3380CC4-5D6E-409C-BE32-E72D297353CC}">
              <c16:uniqueId val="{00000002-D12F-44E8-846D-F26C6D2FB58E}"/>
            </c:ext>
          </c:extLst>
        </c:ser>
        <c:dLbls>
          <c:showLegendKey val="0"/>
          <c:showVal val="0"/>
          <c:showCatName val="0"/>
          <c:showSerName val="0"/>
          <c:showPercent val="0"/>
          <c:showBubbleSize val="0"/>
        </c:dLbls>
        <c:gapWidth val="219"/>
        <c:overlap val="-27"/>
        <c:axId val="579981119"/>
        <c:axId val="579981599"/>
      </c:barChart>
      <c:catAx>
        <c:axId val="5799811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9981599"/>
        <c:crosses val="autoZero"/>
        <c:auto val="1"/>
        <c:lblAlgn val="ctr"/>
        <c:lblOffset val="100"/>
        <c:noMultiLvlLbl val="0"/>
      </c:catAx>
      <c:valAx>
        <c:axId val="579981599"/>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9981119"/>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bg1"/>
                </a:solidFill>
                <a:latin typeface="Agency FB" panose="020B0503020202020204" pitchFamily="34" charset="0"/>
              </a:rPr>
              <a:t>AHT Comparison: Most Frequent vs Least Frequent Call Reasons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AHT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Unaccompanied Minor</c:v>
                </c:pt>
                <c:pt idx="1">
                  <c:v>IRROPS</c:v>
                </c:pt>
              </c:strCache>
            </c:strRef>
          </c:cat>
          <c:val>
            <c:numRef>
              <c:f>Sheet1!$B$2:$B$3</c:f>
              <c:numCache>
                <c:formatCode>General</c:formatCode>
                <c:ptCount val="2"/>
                <c:pt idx="0">
                  <c:v>35.549999999999997</c:v>
                </c:pt>
                <c:pt idx="1">
                  <c:v>64.45</c:v>
                </c:pt>
              </c:numCache>
            </c:numRef>
          </c:val>
          <c:extLst>
            <c:ext xmlns:c16="http://schemas.microsoft.com/office/drawing/2014/chart" uri="{C3380CC4-5D6E-409C-BE32-E72D297353CC}">
              <c16:uniqueId val="{00000000-F2C5-4ED6-92AB-42B3334DEF0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Reduction in Total call time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After Reduction</c:v>
                </c:pt>
              </c:strCache>
            </c:strRef>
          </c:tx>
          <c:spPr>
            <a:solidFill>
              <a:schemeClr val="accent1"/>
            </a:solidFill>
            <a:ln>
              <a:noFill/>
            </a:ln>
            <a:effectLst/>
          </c:spPr>
          <c:invertIfNegative val="0"/>
          <c:cat>
            <c:strRef>
              <c:f>Sheet1!$A$2</c:f>
              <c:strCache>
                <c:ptCount val="1"/>
                <c:pt idx="0">
                  <c:v>Call Time</c:v>
                </c:pt>
              </c:strCache>
            </c:strRef>
          </c:cat>
          <c:val>
            <c:numRef>
              <c:f>Sheet1!$B$2</c:f>
              <c:numCache>
                <c:formatCode>General</c:formatCode>
                <c:ptCount val="1"/>
                <c:pt idx="0">
                  <c:v>437000</c:v>
                </c:pt>
              </c:numCache>
            </c:numRef>
          </c:val>
          <c:extLst>
            <c:ext xmlns:c16="http://schemas.microsoft.com/office/drawing/2014/chart" uri="{C3380CC4-5D6E-409C-BE32-E72D297353CC}">
              <c16:uniqueId val="{00000000-8785-4232-A082-D6191903BD4C}"/>
            </c:ext>
          </c:extLst>
        </c:ser>
        <c:ser>
          <c:idx val="1"/>
          <c:order val="1"/>
          <c:tx>
            <c:strRef>
              <c:f>Sheet1!$C$1</c:f>
              <c:strCache>
                <c:ptCount val="1"/>
                <c:pt idx="0">
                  <c:v>Before Reduction</c:v>
                </c:pt>
              </c:strCache>
            </c:strRef>
          </c:tx>
          <c:spPr>
            <a:solidFill>
              <a:schemeClr val="accent2"/>
            </a:solidFill>
            <a:ln>
              <a:noFill/>
            </a:ln>
            <a:effectLst/>
          </c:spPr>
          <c:invertIfNegative val="0"/>
          <c:cat>
            <c:strRef>
              <c:f>Sheet1!$A$2</c:f>
              <c:strCache>
                <c:ptCount val="1"/>
                <c:pt idx="0">
                  <c:v>Call Time</c:v>
                </c:pt>
              </c:strCache>
            </c:strRef>
          </c:cat>
          <c:val>
            <c:numRef>
              <c:f>Sheet1!$C$2</c:f>
              <c:numCache>
                <c:formatCode>General</c:formatCode>
                <c:ptCount val="1"/>
                <c:pt idx="0">
                  <c:v>300000</c:v>
                </c:pt>
              </c:numCache>
            </c:numRef>
          </c:val>
          <c:extLst>
            <c:ext xmlns:c16="http://schemas.microsoft.com/office/drawing/2014/chart" uri="{C3380CC4-5D6E-409C-BE32-E72D297353CC}">
              <c16:uniqueId val="{00000001-8785-4232-A082-D6191903BD4C}"/>
            </c:ext>
          </c:extLst>
        </c:ser>
        <c:dLbls>
          <c:showLegendKey val="0"/>
          <c:showVal val="0"/>
          <c:showCatName val="0"/>
          <c:showSerName val="0"/>
          <c:showPercent val="0"/>
          <c:showBubbleSize val="0"/>
        </c:dLbls>
        <c:gapWidth val="150"/>
        <c:overlap val="100"/>
        <c:axId val="857208847"/>
        <c:axId val="857198767"/>
      </c:barChart>
      <c:catAx>
        <c:axId val="8572088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7198767"/>
        <c:crosses val="autoZero"/>
        <c:auto val="1"/>
        <c:lblAlgn val="ctr"/>
        <c:lblOffset val="100"/>
        <c:noMultiLvlLbl val="0"/>
      </c:catAx>
      <c:valAx>
        <c:axId val="8571987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72088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7669E-0B0B-4182-858F-D7199DE61197}"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FEA5B1CC-378A-4F91-9ECC-E515FBDBA55B}">
      <dgm:prSet phldrT="[Text]" custT="1"/>
      <dgm:spPr>
        <a:solidFill>
          <a:srgbClr val="0099FF"/>
        </a:solidFill>
        <a:ln>
          <a:noFill/>
        </a:ln>
      </dgm:spPr>
      <dgm:t>
        <a:bodyPr/>
        <a:lstStyle/>
        <a:p>
          <a:r>
            <a:rPr lang="en-IN" sz="2000" b="1" dirty="0">
              <a:latin typeface="Agency FB" panose="020B0503020202020204" pitchFamily="34" charset="0"/>
            </a:rPr>
            <a:t>Sentiment Analysis</a:t>
          </a:r>
          <a:endParaRPr lang="en-IN" sz="2000" dirty="0">
            <a:latin typeface="Agency FB" panose="020B0503020202020204" pitchFamily="34" charset="0"/>
          </a:endParaRPr>
        </a:p>
      </dgm:t>
    </dgm:pt>
    <dgm:pt modelId="{398ADADB-13B5-4910-B163-659DE883650A}" type="parTrans" cxnId="{92C6331C-2C6F-4AA6-A63C-03738F6505D2}">
      <dgm:prSet/>
      <dgm:spPr/>
      <dgm:t>
        <a:bodyPr/>
        <a:lstStyle/>
        <a:p>
          <a:endParaRPr lang="en-IN"/>
        </a:p>
      </dgm:t>
    </dgm:pt>
    <dgm:pt modelId="{8301B2D4-3C9C-4AF1-8FD3-A4B7606444EB}" type="sibTrans" cxnId="{92C6331C-2C6F-4AA6-A63C-03738F6505D2}">
      <dgm:prSet/>
      <dgm:spPr>
        <a:solidFill>
          <a:srgbClr val="0099FF"/>
        </a:solidFill>
      </dgm:spPr>
      <dgm:t>
        <a:bodyPr/>
        <a:lstStyle/>
        <a:p>
          <a:endParaRPr lang="en-IN"/>
        </a:p>
      </dgm:t>
    </dgm:pt>
    <dgm:pt modelId="{FFC004EC-EA2B-4170-A4BB-3FB4076180B6}">
      <dgm:prSet phldrT="[Text]" custT="1"/>
      <dgm:spPr>
        <a:solidFill>
          <a:srgbClr val="0099FF"/>
        </a:solidFill>
      </dgm:spPr>
      <dgm:t>
        <a:bodyPr/>
        <a:lstStyle/>
        <a:p>
          <a:r>
            <a:rPr lang="en-IN" sz="2000" b="1" dirty="0">
              <a:latin typeface="Agency FB" panose="020B0503020202020204" pitchFamily="34" charset="0"/>
            </a:rPr>
            <a:t>IVR Improvements</a:t>
          </a:r>
          <a:endParaRPr lang="en-IN" sz="2000" dirty="0">
            <a:latin typeface="Agency FB" panose="020B0503020202020204" pitchFamily="34" charset="0"/>
          </a:endParaRPr>
        </a:p>
      </dgm:t>
    </dgm:pt>
    <dgm:pt modelId="{D629FE0A-3A6C-4168-852D-C4B6DF928FFB}" type="parTrans" cxnId="{00E2DD4E-3F69-456C-B17E-5D92C8E59F06}">
      <dgm:prSet/>
      <dgm:spPr/>
      <dgm:t>
        <a:bodyPr/>
        <a:lstStyle/>
        <a:p>
          <a:endParaRPr lang="en-IN"/>
        </a:p>
      </dgm:t>
    </dgm:pt>
    <dgm:pt modelId="{7B479934-DA40-460F-B024-4EEBFCE279F6}" type="sibTrans" cxnId="{00E2DD4E-3F69-456C-B17E-5D92C8E59F06}">
      <dgm:prSet/>
      <dgm:spPr>
        <a:solidFill>
          <a:srgbClr val="0099FF"/>
        </a:solidFill>
      </dgm:spPr>
      <dgm:t>
        <a:bodyPr/>
        <a:lstStyle/>
        <a:p>
          <a:endParaRPr lang="en-IN"/>
        </a:p>
      </dgm:t>
    </dgm:pt>
    <dgm:pt modelId="{0C052D4F-8302-4AD1-B77C-69D211A94BA2}">
      <dgm:prSet phldrT="[Text]"/>
      <dgm:spPr/>
      <dgm:t>
        <a:bodyPr/>
        <a:lstStyle/>
        <a:p>
          <a:endParaRPr lang="en-IN" dirty="0"/>
        </a:p>
      </dgm:t>
    </dgm:pt>
    <dgm:pt modelId="{799C9E3E-B9F1-40A5-8FBC-02248BE9A538}" type="parTrans" cxnId="{C65387A7-7033-4587-96B2-D9CCC203F34A}">
      <dgm:prSet/>
      <dgm:spPr/>
      <dgm:t>
        <a:bodyPr/>
        <a:lstStyle/>
        <a:p>
          <a:endParaRPr lang="en-IN"/>
        </a:p>
      </dgm:t>
    </dgm:pt>
    <dgm:pt modelId="{6DDA4F9F-44B8-41B6-A9B5-23A5D317603F}" type="sibTrans" cxnId="{C65387A7-7033-4587-96B2-D9CCC203F34A}">
      <dgm:prSet/>
      <dgm:spPr/>
      <dgm:t>
        <a:bodyPr/>
        <a:lstStyle/>
        <a:p>
          <a:endParaRPr lang="en-IN"/>
        </a:p>
      </dgm:t>
    </dgm:pt>
    <dgm:pt modelId="{B0AE6599-D5A8-4C81-A8C6-AA11D2521812}">
      <dgm:prSet phldrT="[Text]"/>
      <dgm:spPr>
        <a:solidFill>
          <a:srgbClr val="0099FF"/>
        </a:solidFill>
      </dgm:spPr>
      <dgm:t>
        <a:bodyPr/>
        <a:lstStyle/>
        <a:p>
          <a:endParaRPr lang="en-IN" dirty="0"/>
        </a:p>
      </dgm:t>
    </dgm:pt>
    <dgm:pt modelId="{673FE007-32A0-4382-B991-0136DD1DBC27}" type="sibTrans" cxnId="{FDF96687-D35E-48B5-95A7-FDBCAD1B41E5}">
      <dgm:prSet/>
      <dgm:spPr>
        <a:solidFill>
          <a:srgbClr val="0099FF"/>
        </a:solidFill>
      </dgm:spPr>
      <dgm:t>
        <a:bodyPr/>
        <a:lstStyle/>
        <a:p>
          <a:endParaRPr lang="en-IN"/>
        </a:p>
      </dgm:t>
    </dgm:pt>
    <dgm:pt modelId="{2430513F-CF7A-45CE-9D17-16DA54A8AFA8}" type="parTrans" cxnId="{FDF96687-D35E-48B5-95A7-FDBCAD1B41E5}">
      <dgm:prSet/>
      <dgm:spPr/>
      <dgm:t>
        <a:bodyPr/>
        <a:lstStyle/>
        <a:p>
          <a:endParaRPr lang="en-IN"/>
        </a:p>
      </dgm:t>
    </dgm:pt>
    <dgm:pt modelId="{57D71C28-372C-48EA-A2F0-8564E90B7AF8}" type="pres">
      <dgm:prSet presAssocID="{1EE7669E-0B0B-4182-858F-D7199DE61197}" presName="Name0" presStyleCnt="0">
        <dgm:presLayoutVars>
          <dgm:chMax/>
          <dgm:chPref/>
          <dgm:dir/>
          <dgm:animLvl val="lvl"/>
        </dgm:presLayoutVars>
      </dgm:prSet>
      <dgm:spPr/>
    </dgm:pt>
    <dgm:pt modelId="{6CF4BB88-FF48-43BE-953C-67CCAF199FE7}" type="pres">
      <dgm:prSet presAssocID="{B0AE6599-D5A8-4C81-A8C6-AA11D2521812}" presName="composite" presStyleCnt="0"/>
      <dgm:spPr/>
    </dgm:pt>
    <dgm:pt modelId="{AE10FAB8-064A-4AEB-A1B8-80AA950A42FA}" type="pres">
      <dgm:prSet presAssocID="{B0AE6599-D5A8-4C81-A8C6-AA11D2521812}" presName="Parent1" presStyleLbl="node1" presStyleIdx="0" presStyleCnt="6" custLinFactNeighborX="563" custLinFactNeighborY="-2937">
        <dgm:presLayoutVars>
          <dgm:chMax val="1"/>
          <dgm:chPref val="1"/>
          <dgm:bulletEnabled val="1"/>
        </dgm:presLayoutVars>
      </dgm:prSet>
      <dgm:spPr/>
    </dgm:pt>
    <dgm:pt modelId="{D0F7C7FA-0AB9-453B-BAAB-E9C8D59E4827}" type="pres">
      <dgm:prSet presAssocID="{B0AE6599-D5A8-4C81-A8C6-AA11D2521812}" presName="Childtext1" presStyleLbl="revTx" presStyleIdx="0" presStyleCnt="3" custLinFactX="-100000" custLinFactNeighborX="-155889" custLinFactNeighborY="9790">
        <dgm:presLayoutVars>
          <dgm:chMax val="0"/>
          <dgm:chPref val="0"/>
          <dgm:bulletEnabled val="1"/>
        </dgm:presLayoutVars>
      </dgm:prSet>
      <dgm:spPr/>
    </dgm:pt>
    <dgm:pt modelId="{B0762BE0-85B9-42FE-9153-8E418837C99B}" type="pres">
      <dgm:prSet presAssocID="{B0AE6599-D5A8-4C81-A8C6-AA11D2521812}" presName="BalanceSpacing" presStyleCnt="0"/>
      <dgm:spPr/>
    </dgm:pt>
    <dgm:pt modelId="{BDD9EAB0-FA3F-45B0-B0ED-783CEF8748A5}" type="pres">
      <dgm:prSet presAssocID="{B0AE6599-D5A8-4C81-A8C6-AA11D2521812}" presName="BalanceSpacing1" presStyleCnt="0"/>
      <dgm:spPr/>
    </dgm:pt>
    <dgm:pt modelId="{4885A191-46BF-4F7C-A10C-37F38861A82A}" type="pres">
      <dgm:prSet presAssocID="{673FE007-32A0-4382-B991-0136DD1DBC27}" presName="Accent1Text" presStyleLbl="node1" presStyleIdx="1" presStyleCnt="6"/>
      <dgm:spPr/>
    </dgm:pt>
    <dgm:pt modelId="{46A5C523-BD6C-4454-945A-DCC6372E8A02}" type="pres">
      <dgm:prSet presAssocID="{673FE007-32A0-4382-B991-0136DD1DBC27}" presName="spaceBetweenRectangles" presStyleCnt="0"/>
      <dgm:spPr/>
    </dgm:pt>
    <dgm:pt modelId="{6C83BAB2-2E50-4397-99B7-4ADBD0A56838}" type="pres">
      <dgm:prSet presAssocID="{FEA5B1CC-378A-4F91-9ECC-E515FBDBA55B}" presName="composite" presStyleCnt="0"/>
      <dgm:spPr/>
    </dgm:pt>
    <dgm:pt modelId="{E2D68C4D-D470-4203-8151-0E394EE5AA65}" type="pres">
      <dgm:prSet presAssocID="{FEA5B1CC-378A-4F91-9ECC-E515FBDBA55B}" presName="Parent1" presStyleLbl="node1" presStyleIdx="2" presStyleCnt="6" custLinFactNeighborX="-2209" custLinFactNeighborY="0">
        <dgm:presLayoutVars>
          <dgm:chMax val="1"/>
          <dgm:chPref val="1"/>
          <dgm:bulletEnabled val="1"/>
        </dgm:presLayoutVars>
      </dgm:prSet>
      <dgm:spPr/>
    </dgm:pt>
    <dgm:pt modelId="{4FAADDAA-D092-41BF-9F69-868BC6E1E11D}" type="pres">
      <dgm:prSet presAssocID="{FEA5B1CC-378A-4F91-9ECC-E515FBDBA55B}" presName="Childtext1" presStyleLbl="revTx" presStyleIdx="1" presStyleCnt="3" custLinFactX="-4207" custLinFactNeighborX="-100000" custLinFactNeighborY="94436">
        <dgm:presLayoutVars>
          <dgm:chMax val="0"/>
          <dgm:chPref val="0"/>
          <dgm:bulletEnabled val="1"/>
        </dgm:presLayoutVars>
      </dgm:prSet>
      <dgm:spPr/>
    </dgm:pt>
    <dgm:pt modelId="{7F4B04D1-87FF-44B0-87CB-3EBD06638C19}" type="pres">
      <dgm:prSet presAssocID="{FEA5B1CC-378A-4F91-9ECC-E515FBDBA55B}" presName="BalanceSpacing" presStyleCnt="0"/>
      <dgm:spPr/>
    </dgm:pt>
    <dgm:pt modelId="{0DB3EB00-1AEF-430E-9B38-79D5809A27F7}" type="pres">
      <dgm:prSet presAssocID="{FEA5B1CC-378A-4F91-9ECC-E515FBDBA55B}" presName="BalanceSpacing1" presStyleCnt="0"/>
      <dgm:spPr/>
    </dgm:pt>
    <dgm:pt modelId="{5E415F2D-B506-4D77-B306-82E63E79312B}" type="pres">
      <dgm:prSet presAssocID="{8301B2D4-3C9C-4AF1-8FD3-A4B7606444EB}" presName="Accent1Text" presStyleLbl="node1" presStyleIdx="3" presStyleCnt="6" custLinFactNeighborX="-2365" custLinFactNeighborY="0"/>
      <dgm:spPr/>
    </dgm:pt>
    <dgm:pt modelId="{5EE08014-1368-4F32-9279-72A74D182423}" type="pres">
      <dgm:prSet presAssocID="{8301B2D4-3C9C-4AF1-8FD3-A4B7606444EB}" presName="spaceBetweenRectangles" presStyleCnt="0"/>
      <dgm:spPr/>
    </dgm:pt>
    <dgm:pt modelId="{7562ED43-1DBE-4D58-A6AF-CD0D45DFE1CC}" type="pres">
      <dgm:prSet presAssocID="{FFC004EC-EA2B-4170-A4BB-3FB4076180B6}" presName="composite" presStyleCnt="0"/>
      <dgm:spPr/>
    </dgm:pt>
    <dgm:pt modelId="{0EBC4A11-5858-465C-A789-17EB3DB12F44}" type="pres">
      <dgm:prSet presAssocID="{FFC004EC-EA2B-4170-A4BB-3FB4076180B6}" presName="Parent1" presStyleLbl="node1" presStyleIdx="4" presStyleCnt="6" custScaleX="100339">
        <dgm:presLayoutVars>
          <dgm:chMax val="1"/>
          <dgm:chPref val="1"/>
          <dgm:bulletEnabled val="1"/>
        </dgm:presLayoutVars>
      </dgm:prSet>
      <dgm:spPr/>
    </dgm:pt>
    <dgm:pt modelId="{31A54445-BE22-4C24-B254-C1EBE18D1736}" type="pres">
      <dgm:prSet presAssocID="{FFC004EC-EA2B-4170-A4BB-3FB4076180B6}" presName="Childtext1" presStyleLbl="revTx" presStyleIdx="2" presStyleCnt="3" custLinFactY="-41467" custLinFactNeighborX="-30265" custLinFactNeighborY="-100000">
        <dgm:presLayoutVars>
          <dgm:chMax val="0"/>
          <dgm:chPref val="0"/>
          <dgm:bulletEnabled val="1"/>
        </dgm:presLayoutVars>
      </dgm:prSet>
      <dgm:spPr/>
    </dgm:pt>
    <dgm:pt modelId="{ADE7087E-7158-445D-9CC0-03AF8267410D}" type="pres">
      <dgm:prSet presAssocID="{FFC004EC-EA2B-4170-A4BB-3FB4076180B6}" presName="BalanceSpacing" presStyleCnt="0"/>
      <dgm:spPr/>
    </dgm:pt>
    <dgm:pt modelId="{6704EA9E-2745-48CC-AC6D-A0C23321EC0E}" type="pres">
      <dgm:prSet presAssocID="{FFC004EC-EA2B-4170-A4BB-3FB4076180B6}" presName="BalanceSpacing1" presStyleCnt="0"/>
      <dgm:spPr/>
    </dgm:pt>
    <dgm:pt modelId="{88E5D4A8-FFF2-4484-9D65-74B8E9BDDD8B}" type="pres">
      <dgm:prSet presAssocID="{7B479934-DA40-460F-B024-4EEBFCE279F6}" presName="Accent1Text" presStyleLbl="node1" presStyleIdx="5" presStyleCnt="6" custLinFactNeighborX="2071" custLinFactNeighborY="75"/>
      <dgm:spPr/>
    </dgm:pt>
  </dgm:ptLst>
  <dgm:cxnLst>
    <dgm:cxn modelId="{7CC55011-2819-436B-8137-8DE262156FF2}" type="presOf" srcId="{673FE007-32A0-4382-B991-0136DD1DBC27}" destId="{4885A191-46BF-4F7C-A10C-37F38861A82A}" srcOrd="0" destOrd="0" presId="urn:microsoft.com/office/officeart/2008/layout/AlternatingHexagons"/>
    <dgm:cxn modelId="{92C6331C-2C6F-4AA6-A63C-03738F6505D2}" srcId="{1EE7669E-0B0B-4182-858F-D7199DE61197}" destId="{FEA5B1CC-378A-4F91-9ECC-E515FBDBA55B}" srcOrd="1" destOrd="0" parTransId="{398ADADB-13B5-4910-B163-659DE883650A}" sibTransId="{8301B2D4-3C9C-4AF1-8FD3-A4B7606444EB}"/>
    <dgm:cxn modelId="{D953DC2E-BACA-4C0F-9F15-1E6AC4C493A3}" type="presOf" srcId="{FEA5B1CC-378A-4F91-9ECC-E515FBDBA55B}" destId="{E2D68C4D-D470-4203-8151-0E394EE5AA65}" srcOrd="0" destOrd="0" presId="urn:microsoft.com/office/officeart/2008/layout/AlternatingHexagons"/>
    <dgm:cxn modelId="{D021D441-60D4-4256-A4E4-586DA4E8622F}" type="presOf" srcId="{B0AE6599-D5A8-4C81-A8C6-AA11D2521812}" destId="{AE10FAB8-064A-4AEB-A1B8-80AA950A42FA}" srcOrd="0" destOrd="0" presId="urn:microsoft.com/office/officeart/2008/layout/AlternatingHexagons"/>
    <dgm:cxn modelId="{0E50C943-7F9B-47AE-95D7-153DD6235010}" type="presOf" srcId="{8301B2D4-3C9C-4AF1-8FD3-A4B7606444EB}" destId="{5E415F2D-B506-4D77-B306-82E63E79312B}" srcOrd="0" destOrd="0" presId="urn:microsoft.com/office/officeart/2008/layout/AlternatingHexagons"/>
    <dgm:cxn modelId="{00E2DD4E-3F69-456C-B17E-5D92C8E59F06}" srcId="{1EE7669E-0B0B-4182-858F-D7199DE61197}" destId="{FFC004EC-EA2B-4170-A4BB-3FB4076180B6}" srcOrd="2" destOrd="0" parTransId="{D629FE0A-3A6C-4168-852D-C4B6DF928FFB}" sibTransId="{7B479934-DA40-460F-B024-4EEBFCE279F6}"/>
    <dgm:cxn modelId="{D811EB54-3E4C-4817-B4FB-FC55B90A32C7}" type="presOf" srcId="{0C052D4F-8302-4AD1-B77C-69D211A94BA2}" destId="{31A54445-BE22-4C24-B254-C1EBE18D1736}" srcOrd="0" destOrd="0" presId="urn:microsoft.com/office/officeart/2008/layout/AlternatingHexagons"/>
    <dgm:cxn modelId="{FDF96687-D35E-48B5-95A7-FDBCAD1B41E5}" srcId="{1EE7669E-0B0B-4182-858F-D7199DE61197}" destId="{B0AE6599-D5A8-4C81-A8C6-AA11D2521812}" srcOrd="0" destOrd="0" parTransId="{2430513F-CF7A-45CE-9D17-16DA54A8AFA8}" sibTransId="{673FE007-32A0-4382-B991-0136DD1DBC27}"/>
    <dgm:cxn modelId="{C65387A7-7033-4587-96B2-D9CCC203F34A}" srcId="{FFC004EC-EA2B-4170-A4BB-3FB4076180B6}" destId="{0C052D4F-8302-4AD1-B77C-69D211A94BA2}" srcOrd="0" destOrd="0" parTransId="{799C9E3E-B9F1-40A5-8FBC-02248BE9A538}" sibTransId="{6DDA4F9F-44B8-41B6-A9B5-23A5D317603F}"/>
    <dgm:cxn modelId="{75B4F6A8-127C-4387-B917-D1398CA75C01}" type="presOf" srcId="{7B479934-DA40-460F-B024-4EEBFCE279F6}" destId="{88E5D4A8-FFF2-4484-9D65-74B8E9BDDD8B}" srcOrd="0" destOrd="0" presId="urn:microsoft.com/office/officeart/2008/layout/AlternatingHexagons"/>
    <dgm:cxn modelId="{534208B7-1341-4A09-BD31-D89F1BE76711}" type="presOf" srcId="{FFC004EC-EA2B-4170-A4BB-3FB4076180B6}" destId="{0EBC4A11-5858-465C-A789-17EB3DB12F44}" srcOrd="0" destOrd="0" presId="urn:microsoft.com/office/officeart/2008/layout/AlternatingHexagons"/>
    <dgm:cxn modelId="{960958E0-1525-4BDE-8F09-A112B2164E81}" type="presOf" srcId="{1EE7669E-0B0B-4182-858F-D7199DE61197}" destId="{57D71C28-372C-48EA-A2F0-8564E90B7AF8}" srcOrd="0" destOrd="0" presId="urn:microsoft.com/office/officeart/2008/layout/AlternatingHexagons"/>
    <dgm:cxn modelId="{33FDD3A1-764E-413C-BED9-970E2630C132}" type="presParOf" srcId="{57D71C28-372C-48EA-A2F0-8564E90B7AF8}" destId="{6CF4BB88-FF48-43BE-953C-67CCAF199FE7}" srcOrd="0" destOrd="0" presId="urn:microsoft.com/office/officeart/2008/layout/AlternatingHexagons"/>
    <dgm:cxn modelId="{58E2774F-04E8-427A-AD49-8087578A641F}" type="presParOf" srcId="{6CF4BB88-FF48-43BE-953C-67CCAF199FE7}" destId="{AE10FAB8-064A-4AEB-A1B8-80AA950A42FA}" srcOrd="0" destOrd="0" presId="urn:microsoft.com/office/officeart/2008/layout/AlternatingHexagons"/>
    <dgm:cxn modelId="{4C4B0BA5-971C-45B5-802B-7F48B5C373B6}" type="presParOf" srcId="{6CF4BB88-FF48-43BE-953C-67CCAF199FE7}" destId="{D0F7C7FA-0AB9-453B-BAAB-E9C8D59E4827}" srcOrd="1" destOrd="0" presId="urn:microsoft.com/office/officeart/2008/layout/AlternatingHexagons"/>
    <dgm:cxn modelId="{300BA896-BDCC-443A-BF16-0AEFA30BA2B1}" type="presParOf" srcId="{6CF4BB88-FF48-43BE-953C-67CCAF199FE7}" destId="{B0762BE0-85B9-42FE-9153-8E418837C99B}" srcOrd="2" destOrd="0" presId="urn:microsoft.com/office/officeart/2008/layout/AlternatingHexagons"/>
    <dgm:cxn modelId="{4B0A4552-1EA9-4B5A-A74C-E1FCF55AA6C5}" type="presParOf" srcId="{6CF4BB88-FF48-43BE-953C-67CCAF199FE7}" destId="{BDD9EAB0-FA3F-45B0-B0ED-783CEF8748A5}" srcOrd="3" destOrd="0" presId="urn:microsoft.com/office/officeart/2008/layout/AlternatingHexagons"/>
    <dgm:cxn modelId="{5D0C7E34-840B-4EBD-8AE2-339E0E4C0675}" type="presParOf" srcId="{6CF4BB88-FF48-43BE-953C-67CCAF199FE7}" destId="{4885A191-46BF-4F7C-A10C-37F38861A82A}" srcOrd="4" destOrd="0" presId="urn:microsoft.com/office/officeart/2008/layout/AlternatingHexagons"/>
    <dgm:cxn modelId="{0AA48D9E-C579-4D0B-AEFA-B502D95AD44E}" type="presParOf" srcId="{57D71C28-372C-48EA-A2F0-8564E90B7AF8}" destId="{46A5C523-BD6C-4454-945A-DCC6372E8A02}" srcOrd="1" destOrd="0" presId="urn:microsoft.com/office/officeart/2008/layout/AlternatingHexagons"/>
    <dgm:cxn modelId="{03272BA1-44EA-40D4-AD1F-A6009DFE39A3}" type="presParOf" srcId="{57D71C28-372C-48EA-A2F0-8564E90B7AF8}" destId="{6C83BAB2-2E50-4397-99B7-4ADBD0A56838}" srcOrd="2" destOrd="0" presId="urn:microsoft.com/office/officeart/2008/layout/AlternatingHexagons"/>
    <dgm:cxn modelId="{1937307C-05E9-4AB4-831B-D275C6D6C7F5}" type="presParOf" srcId="{6C83BAB2-2E50-4397-99B7-4ADBD0A56838}" destId="{E2D68C4D-D470-4203-8151-0E394EE5AA65}" srcOrd="0" destOrd="0" presId="urn:microsoft.com/office/officeart/2008/layout/AlternatingHexagons"/>
    <dgm:cxn modelId="{CC885CA4-A3DD-40C8-B33C-83E30F335A9F}" type="presParOf" srcId="{6C83BAB2-2E50-4397-99B7-4ADBD0A56838}" destId="{4FAADDAA-D092-41BF-9F69-868BC6E1E11D}" srcOrd="1" destOrd="0" presId="urn:microsoft.com/office/officeart/2008/layout/AlternatingHexagons"/>
    <dgm:cxn modelId="{A2D57C4A-0D51-415D-B35E-9E03616DD4CE}" type="presParOf" srcId="{6C83BAB2-2E50-4397-99B7-4ADBD0A56838}" destId="{7F4B04D1-87FF-44B0-87CB-3EBD06638C19}" srcOrd="2" destOrd="0" presId="urn:microsoft.com/office/officeart/2008/layout/AlternatingHexagons"/>
    <dgm:cxn modelId="{29EF5BC4-D7BD-461F-9B12-CEAAC82F029D}" type="presParOf" srcId="{6C83BAB2-2E50-4397-99B7-4ADBD0A56838}" destId="{0DB3EB00-1AEF-430E-9B38-79D5809A27F7}" srcOrd="3" destOrd="0" presId="urn:microsoft.com/office/officeart/2008/layout/AlternatingHexagons"/>
    <dgm:cxn modelId="{71A0CC9D-F3A4-4AF1-9E9C-65F1969915F5}" type="presParOf" srcId="{6C83BAB2-2E50-4397-99B7-4ADBD0A56838}" destId="{5E415F2D-B506-4D77-B306-82E63E79312B}" srcOrd="4" destOrd="0" presId="urn:microsoft.com/office/officeart/2008/layout/AlternatingHexagons"/>
    <dgm:cxn modelId="{4088BE00-0B91-4EEE-BAFB-E4D949A50DA8}" type="presParOf" srcId="{57D71C28-372C-48EA-A2F0-8564E90B7AF8}" destId="{5EE08014-1368-4F32-9279-72A74D182423}" srcOrd="3" destOrd="0" presId="urn:microsoft.com/office/officeart/2008/layout/AlternatingHexagons"/>
    <dgm:cxn modelId="{3189613B-280B-47FC-840A-4BAFC7DF3140}" type="presParOf" srcId="{57D71C28-372C-48EA-A2F0-8564E90B7AF8}" destId="{7562ED43-1DBE-4D58-A6AF-CD0D45DFE1CC}" srcOrd="4" destOrd="0" presId="urn:microsoft.com/office/officeart/2008/layout/AlternatingHexagons"/>
    <dgm:cxn modelId="{F1AE7BBE-E213-41D6-B511-63A5DB91FD20}" type="presParOf" srcId="{7562ED43-1DBE-4D58-A6AF-CD0D45DFE1CC}" destId="{0EBC4A11-5858-465C-A789-17EB3DB12F44}" srcOrd="0" destOrd="0" presId="urn:microsoft.com/office/officeart/2008/layout/AlternatingHexagons"/>
    <dgm:cxn modelId="{F95D00D0-2874-4533-AB1A-7ED6109D9509}" type="presParOf" srcId="{7562ED43-1DBE-4D58-A6AF-CD0D45DFE1CC}" destId="{31A54445-BE22-4C24-B254-C1EBE18D1736}" srcOrd="1" destOrd="0" presId="urn:microsoft.com/office/officeart/2008/layout/AlternatingHexagons"/>
    <dgm:cxn modelId="{F55A05B2-7E5C-4263-9FB8-6CEDD5DE369E}" type="presParOf" srcId="{7562ED43-1DBE-4D58-A6AF-CD0D45DFE1CC}" destId="{ADE7087E-7158-445D-9CC0-03AF8267410D}" srcOrd="2" destOrd="0" presId="urn:microsoft.com/office/officeart/2008/layout/AlternatingHexagons"/>
    <dgm:cxn modelId="{3CA393E5-FC83-4E6B-98C7-DF5A4E266386}" type="presParOf" srcId="{7562ED43-1DBE-4D58-A6AF-CD0D45DFE1CC}" destId="{6704EA9E-2745-48CC-AC6D-A0C23321EC0E}" srcOrd="3" destOrd="0" presId="urn:microsoft.com/office/officeart/2008/layout/AlternatingHexagons"/>
    <dgm:cxn modelId="{ED3A0E52-C8BA-4F39-BF98-59296D9FF30F}" type="presParOf" srcId="{7562ED43-1DBE-4D58-A6AF-CD0D45DFE1CC}" destId="{88E5D4A8-FFF2-4484-9D65-74B8E9BDDD8B}"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0FAB8-064A-4AEB-A1B8-80AA950A42FA}">
      <dsp:nvSpPr>
        <dsp:cNvPr id="0" name=""/>
        <dsp:cNvSpPr/>
      </dsp:nvSpPr>
      <dsp:spPr>
        <a:xfrm rot="5400000">
          <a:off x="3235844" y="130464"/>
          <a:ext cx="2007147" cy="1746218"/>
        </a:xfrm>
        <a:prstGeom prst="hexagon">
          <a:avLst>
            <a:gd name="adj" fmla="val 25000"/>
            <a:gd name="vf" fmla="val 115470"/>
          </a:avLst>
        </a:prstGeom>
        <a:solidFill>
          <a:srgbClr val="009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IN" sz="6400" kern="1200" dirty="0"/>
        </a:p>
      </dsp:txBody>
      <dsp:txXfrm rot="-5400000">
        <a:off x="3638427" y="312780"/>
        <a:ext cx="1201980" cy="1381587"/>
      </dsp:txXfrm>
    </dsp:sp>
    <dsp:sp modelId="{D0F7C7FA-0AB9-453B-BAAB-E9C8D59E4827}">
      <dsp:nvSpPr>
        <dsp:cNvPr id="0" name=""/>
        <dsp:cNvSpPr/>
      </dsp:nvSpPr>
      <dsp:spPr>
        <a:xfrm>
          <a:off x="0" y="521422"/>
          <a:ext cx="2239976" cy="1204288"/>
        </a:xfrm>
        <a:prstGeom prst="rect">
          <a:avLst/>
        </a:prstGeom>
        <a:noFill/>
        <a:ln>
          <a:noFill/>
        </a:ln>
        <a:effectLst/>
      </dsp:spPr>
      <dsp:style>
        <a:lnRef idx="0">
          <a:scrgbClr r="0" g="0" b="0"/>
        </a:lnRef>
        <a:fillRef idx="0">
          <a:scrgbClr r="0" g="0" b="0"/>
        </a:fillRef>
        <a:effectRef idx="0">
          <a:scrgbClr r="0" g="0" b="0"/>
        </a:effectRef>
        <a:fontRef idx="minor"/>
      </dsp:style>
    </dsp:sp>
    <dsp:sp modelId="{4885A191-46BF-4F7C-A10C-37F38861A82A}">
      <dsp:nvSpPr>
        <dsp:cNvPr id="0" name=""/>
        <dsp:cNvSpPr/>
      </dsp:nvSpPr>
      <dsp:spPr>
        <a:xfrm rot="5400000">
          <a:off x="1340097" y="132557"/>
          <a:ext cx="2007147" cy="1746218"/>
        </a:xfrm>
        <a:prstGeom prst="hexagon">
          <a:avLst>
            <a:gd name="adj" fmla="val 25000"/>
            <a:gd name="vf" fmla="val 115470"/>
          </a:avLst>
        </a:prstGeom>
        <a:solidFill>
          <a:srgbClr val="009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42680" y="314873"/>
        <a:ext cx="1201980" cy="1381587"/>
      </dsp:txXfrm>
    </dsp:sp>
    <dsp:sp modelId="{E2D68C4D-D470-4203-8151-0E394EE5AA65}">
      <dsp:nvSpPr>
        <dsp:cNvPr id="0" name=""/>
        <dsp:cNvSpPr/>
      </dsp:nvSpPr>
      <dsp:spPr>
        <a:xfrm rot="5400000">
          <a:off x="2240868" y="1836224"/>
          <a:ext cx="2007147" cy="1746218"/>
        </a:xfrm>
        <a:prstGeom prst="hexagon">
          <a:avLst>
            <a:gd name="adj" fmla="val 25000"/>
            <a:gd name="vf" fmla="val 115470"/>
          </a:avLst>
        </a:prstGeom>
        <a:solidFill>
          <a:srgbClr val="0099F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Agency FB" panose="020B0503020202020204" pitchFamily="34" charset="0"/>
            </a:rPr>
            <a:t>Sentiment Analysis</a:t>
          </a:r>
          <a:endParaRPr lang="en-IN" sz="2000" kern="1200" dirty="0">
            <a:latin typeface="Agency FB" panose="020B0503020202020204" pitchFamily="34" charset="0"/>
          </a:endParaRPr>
        </a:p>
      </dsp:txBody>
      <dsp:txXfrm rot="-5400000">
        <a:off x="2643451" y="2018540"/>
        <a:ext cx="1201980" cy="1381587"/>
      </dsp:txXfrm>
    </dsp:sp>
    <dsp:sp modelId="{4FAADDAA-D092-41BF-9F69-868BC6E1E11D}">
      <dsp:nvSpPr>
        <dsp:cNvPr id="0" name=""/>
        <dsp:cNvSpPr/>
      </dsp:nvSpPr>
      <dsp:spPr>
        <a:xfrm>
          <a:off x="0" y="3244471"/>
          <a:ext cx="2167719" cy="1204288"/>
        </a:xfrm>
        <a:prstGeom prst="rect">
          <a:avLst/>
        </a:prstGeom>
        <a:noFill/>
        <a:ln>
          <a:noFill/>
        </a:ln>
        <a:effectLst/>
      </dsp:spPr>
      <dsp:style>
        <a:lnRef idx="0">
          <a:scrgbClr r="0" g="0" b="0"/>
        </a:lnRef>
        <a:fillRef idx="0">
          <a:scrgbClr r="0" g="0" b="0"/>
        </a:fillRef>
        <a:effectRef idx="0">
          <a:scrgbClr r="0" g="0" b="0"/>
        </a:effectRef>
        <a:fontRef idx="minor"/>
      </dsp:style>
    </dsp:sp>
    <dsp:sp modelId="{5E415F2D-B506-4D77-B306-82E63E79312B}">
      <dsp:nvSpPr>
        <dsp:cNvPr id="0" name=""/>
        <dsp:cNvSpPr/>
      </dsp:nvSpPr>
      <dsp:spPr>
        <a:xfrm rot="5400000">
          <a:off x="4124059" y="1836224"/>
          <a:ext cx="2007147" cy="1746218"/>
        </a:xfrm>
        <a:prstGeom prst="hexagon">
          <a:avLst>
            <a:gd name="adj" fmla="val 25000"/>
            <a:gd name="vf" fmla="val 115470"/>
          </a:avLst>
        </a:prstGeom>
        <a:solidFill>
          <a:srgbClr val="009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526642" y="2018540"/>
        <a:ext cx="1201980" cy="1381587"/>
      </dsp:txXfrm>
    </dsp:sp>
    <dsp:sp modelId="{0EBC4A11-5858-465C-A789-17EB3DB12F44}">
      <dsp:nvSpPr>
        <dsp:cNvPr id="0" name=""/>
        <dsp:cNvSpPr/>
      </dsp:nvSpPr>
      <dsp:spPr>
        <a:xfrm rot="5400000">
          <a:off x="3226012" y="3536931"/>
          <a:ext cx="2007147" cy="1752137"/>
        </a:xfrm>
        <a:prstGeom prst="hexagon">
          <a:avLst>
            <a:gd name="adj" fmla="val 25000"/>
            <a:gd name="vf" fmla="val 115470"/>
          </a:avLst>
        </a:prstGeom>
        <a:solidFill>
          <a:srgbClr val="009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Agency FB" panose="020B0503020202020204" pitchFamily="34" charset="0"/>
            </a:rPr>
            <a:t>IVR Improvements</a:t>
          </a:r>
          <a:endParaRPr lang="en-IN" sz="2000" kern="1200" dirty="0">
            <a:latin typeface="Agency FB" panose="020B0503020202020204" pitchFamily="34" charset="0"/>
          </a:endParaRPr>
        </a:p>
      </dsp:txBody>
      <dsp:txXfrm rot="-5400000">
        <a:off x="3626989" y="3722700"/>
        <a:ext cx="1205193" cy="1380599"/>
      </dsp:txXfrm>
    </dsp:sp>
    <dsp:sp modelId="{31A54445-BE22-4C24-B254-C1EBE18D1736}">
      <dsp:nvSpPr>
        <dsp:cNvPr id="0" name=""/>
        <dsp:cNvSpPr/>
      </dsp:nvSpPr>
      <dsp:spPr>
        <a:xfrm>
          <a:off x="4477755" y="2107185"/>
          <a:ext cx="2239976" cy="120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en-IN" sz="3600" kern="1200" dirty="0"/>
        </a:p>
      </dsp:txBody>
      <dsp:txXfrm>
        <a:off x="4477755" y="2107185"/>
        <a:ext cx="2239976" cy="1204288"/>
      </dsp:txXfrm>
    </dsp:sp>
    <dsp:sp modelId="{88E5D4A8-FFF2-4484-9D65-74B8E9BDDD8B}">
      <dsp:nvSpPr>
        <dsp:cNvPr id="0" name=""/>
        <dsp:cNvSpPr/>
      </dsp:nvSpPr>
      <dsp:spPr>
        <a:xfrm rot="5400000">
          <a:off x="1376261" y="3541396"/>
          <a:ext cx="2007147" cy="1746218"/>
        </a:xfrm>
        <a:prstGeom prst="hexagon">
          <a:avLst>
            <a:gd name="adj" fmla="val 25000"/>
            <a:gd name="vf" fmla="val 115470"/>
          </a:avLst>
        </a:prstGeom>
        <a:solidFill>
          <a:srgbClr val="009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8844" y="3723712"/>
        <a:ext cx="1201980" cy="138158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32BB6-53DB-49A0-9957-39C213043D77}" type="datetimeFigureOut">
              <a:rPr lang="en-IN" smtClean="0"/>
              <a:t>09-10-2024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C8608E-35E3-497B-BB89-97588EEBD8C1}" type="slidenum">
              <a:rPr lang="en-IN" smtClean="0"/>
              <a:t>‹#›</a:t>
            </a:fld>
            <a:endParaRPr lang="en-IN"/>
          </a:p>
        </p:txBody>
      </p:sp>
    </p:spTree>
    <p:extLst>
      <p:ext uri="{BB962C8B-B14F-4D97-AF65-F5344CB8AC3E}">
        <p14:creationId xmlns:p14="http://schemas.microsoft.com/office/powerpoint/2010/main" val="1161884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DF21-2312-CA70-52D7-5238A4E2FD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FBB611-99D2-475C-945A-7AA06CEEB8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9D03F0-83E1-95D2-7567-E563305880D9}"/>
              </a:ext>
            </a:extLst>
          </p:cNvPr>
          <p:cNvSpPr>
            <a:spLocks noGrp="1"/>
          </p:cNvSpPr>
          <p:nvPr>
            <p:ph type="dt" sz="half" idx="10"/>
          </p:nvPr>
        </p:nvSpPr>
        <p:spPr/>
        <p:txBody>
          <a:bodyPr/>
          <a:lstStyle/>
          <a:p>
            <a:fld id="{7528514B-02BD-4FF1-806B-F789B8318AC4}" type="datetimeFigureOut">
              <a:rPr lang="en-IN" smtClean="0"/>
              <a:t>09-10-2024</a:t>
            </a:fld>
            <a:endParaRPr lang="en-IN"/>
          </a:p>
        </p:txBody>
      </p:sp>
      <p:sp>
        <p:nvSpPr>
          <p:cNvPr id="5" name="Footer Placeholder 4">
            <a:extLst>
              <a:ext uri="{FF2B5EF4-FFF2-40B4-BE49-F238E27FC236}">
                <a16:creationId xmlns:a16="http://schemas.microsoft.com/office/drawing/2014/main" id="{7224CD04-3577-C1DC-6D86-720A0BEF1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0C78A-9BBC-2BF9-9E2D-A836D7205BEF}"/>
              </a:ext>
            </a:extLst>
          </p:cNvPr>
          <p:cNvSpPr>
            <a:spLocks noGrp="1"/>
          </p:cNvSpPr>
          <p:nvPr>
            <p:ph type="sldNum" sz="quarter" idx="12"/>
          </p:nvPr>
        </p:nvSpPr>
        <p:spPr/>
        <p:txBody>
          <a:bodyPr/>
          <a:lstStyle/>
          <a:p>
            <a:fld id="{F81394FE-D6F2-44F5-BFFA-D5E8AE82632A}" type="slidenum">
              <a:rPr lang="en-IN" smtClean="0"/>
              <a:t>‹#›</a:t>
            </a:fld>
            <a:endParaRPr lang="en-IN"/>
          </a:p>
        </p:txBody>
      </p:sp>
    </p:spTree>
    <p:extLst>
      <p:ext uri="{BB962C8B-B14F-4D97-AF65-F5344CB8AC3E}">
        <p14:creationId xmlns:p14="http://schemas.microsoft.com/office/powerpoint/2010/main" val="325418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2BD6-6211-10B6-AFB9-13C7FE2961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8F4A78-2B96-65F9-DE0A-417E4B1EF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464FE-42E3-AE0B-0535-AE112BC90A00}"/>
              </a:ext>
            </a:extLst>
          </p:cNvPr>
          <p:cNvSpPr>
            <a:spLocks noGrp="1"/>
          </p:cNvSpPr>
          <p:nvPr>
            <p:ph type="dt" sz="half" idx="10"/>
          </p:nvPr>
        </p:nvSpPr>
        <p:spPr/>
        <p:txBody>
          <a:bodyPr/>
          <a:lstStyle/>
          <a:p>
            <a:fld id="{7528514B-02BD-4FF1-806B-F789B8318AC4}" type="datetimeFigureOut">
              <a:rPr lang="en-IN" smtClean="0"/>
              <a:t>09-10-2024</a:t>
            </a:fld>
            <a:endParaRPr lang="en-IN"/>
          </a:p>
        </p:txBody>
      </p:sp>
      <p:sp>
        <p:nvSpPr>
          <p:cNvPr id="5" name="Footer Placeholder 4">
            <a:extLst>
              <a:ext uri="{FF2B5EF4-FFF2-40B4-BE49-F238E27FC236}">
                <a16:creationId xmlns:a16="http://schemas.microsoft.com/office/drawing/2014/main" id="{600FF00B-89B6-C83A-38BF-05885B8082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F359C-420C-B5CC-C66D-2A87206EAD37}"/>
              </a:ext>
            </a:extLst>
          </p:cNvPr>
          <p:cNvSpPr>
            <a:spLocks noGrp="1"/>
          </p:cNvSpPr>
          <p:nvPr>
            <p:ph type="sldNum" sz="quarter" idx="12"/>
          </p:nvPr>
        </p:nvSpPr>
        <p:spPr/>
        <p:txBody>
          <a:bodyPr/>
          <a:lstStyle/>
          <a:p>
            <a:fld id="{F81394FE-D6F2-44F5-BFFA-D5E8AE82632A}" type="slidenum">
              <a:rPr lang="en-IN" smtClean="0"/>
              <a:t>‹#›</a:t>
            </a:fld>
            <a:endParaRPr lang="en-IN"/>
          </a:p>
        </p:txBody>
      </p:sp>
    </p:spTree>
    <p:extLst>
      <p:ext uri="{BB962C8B-B14F-4D97-AF65-F5344CB8AC3E}">
        <p14:creationId xmlns:p14="http://schemas.microsoft.com/office/powerpoint/2010/main" val="139962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B4A34A-7384-5231-213F-0EA5DA180C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EC5BF1-49E1-46C1-307F-23AD6B72A6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66097-802E-8315-7C2A-0DA52CFF598E}"/>
              </a:ext>
            </a:extLst>
          </p:cNvPr>
          <p:cNvSpPr>
            <a:spLocks noGrp="1"/>
          </p:cNvSpPr>
          <p:nvPr>
            <p:ph type="dt" sz="half" idx="10"/>
          </p:nvPr>
        </p:nvSpPr>
        <p:spPr/>
        <p:txBody>
          <a:bodyPr/>
          <a:lstStyle/>
          <a:p>
            <a:fld id="{7528514B-02BD-4FF1-806B-F789B8318AC4}" type="datetimeFigureOut">
              <a:rPr lang="en-IN" smtClean="0"/>
              <a:t>09-10-2024</a:t>
            </a:fld>
            <a:endParaRPr lang="en-IN"/>
          </a:p>
        </p:txBody>
      </p:sp>
      <p:sp>
        <p:nvSpPr>
          <p:cNvPr id="5" name="Footer Placeholder 4">
            <a:extLst>
              <a:ext uri="{FF2B5EF4-FFF2-40B4-BE49-F238E27FC236}">
                <a16:creationId xmlns:a16="http://schemas.microsoft.com/office/drawing/2014/main" id="{E1F93BB5-FC67-3CE0-E1B3-9334AEEF98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7E8860-5E1F-5406-570F-41B8E5A35575}"/>
              </a:ext>
            </a:extLst>
          </p:cNvPr>
          <p:cNvSpPr>
            <a:spLocks noGrp="1"/>
          </p:cNvSpPr>
          <p:nvPr>
            <p:ph type="sldNum" sz="quarter" idx="12"/>
          </p:nvPr>
        </p:nvSpPr>
        <p:spPr/>
        <p:txBody>
          <a:bodyPr/>
          <a:lstStyle/>
          <a:p>
            <a:fld id="{F81394FE-D6F2-44F5-BFFA-D5E8AE82632A}" type="slidenum">
              <a:rPr lang="en-IN" smtClean="0"/>
              <a:t>‹#›</a:t>
            </a:fld>
            <a:endParaRPr lang="en-IN"/>
          </a:p>
        </p:txBody>
      </p:sp>
    </p:spTree>
    <p:extLst>
      <p:ext uri="{BB962C8B-B14F-4D97-AF65-F5344CB8AC3E}">
        <p14:creationId xmlns:p14="http://schemas.microsoft.com/office/powerpoint/2010/main" val="404433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7F9F-1DFB-33DA-7CBC-19311C4D07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33F23E-A88E-080F-1417-3C77A47666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5BE0B5-675B-1D66-7D23-B610F1AF8272}"/>
              </a:ext>
            </a:extLst>
          </p:cNvPr>
          <p:cNvSpPr>
            <a:spLocks noGrp="1"/>
          </p:cNvSpPr>
          <p:nvPr>
            <p:ph type="dt" sz="half" idx="10"/>
          </p:nvPr>
        </p:nvSpPr>
        <p:spPr/>
        <p:txBody>
          <a:bodyPr/>
          <a:lstStyle/>
          <a:p>
            <a:fld id="{7528514B-02BD-4FF1-806B-F789B8318AC4}" type="datetimeFigureOut">
              <a:rPr lang="en-IN" smtClean="0"/>
              <a:t>09-10-2024</a:t>
            </a:fld>
            <a:endParaRPr lang="en-IN"/>
          </a:p>
        </p:txBody>
      </p:sp>
      <p:sp>
        <p:nvSpPr>
          <p:cNvPr id="5" name="Footer Placeholder 4">
            <a:extLst>
              <a:ext uri="{FF2B5EF4-FFF2-40B4-BE49-F238E27FC236}">
                <a16:creationId xmlns:a16="http://schemas.microsoft.com/office/drawing/2014/main" id="{E24A6D3C-534B-4AA0-DE58-889C85F458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2B17A-C044-16A4-E45A-29EBAD39DFB0}"/>
              </a:ext>
            </a:extLst>
          </p:cNvPr>
          <p:cNvSpPr>
            <a:spLocks noGrp="1"/>
          </p:cNvSpPr>
          <p:nvPr>
            <p:ph type="sldNum" sz="quarter" idx="12"/>
          </p:nvPr>
        </p:nvSpPr>
        <p:spPr/>
        <p:txBody>
          <a:bodyPr/>
          <a:lstStyle/>
          <a:p>
            <a:fld id="{F81394FE-D6F2-44F5-BFFA-D5E8AE82632A}" type="slidenum">
              <a:rPr lang="en-IN" smtClean="0"/>
              <a:t>‹#›</a:t>
            </a:fld>
            <a:endParaRPr lang="en-IN"/>
          </a:p>
        </p:txBody>
      </p:sp>
    </p:spTree>
    <p:extLst>
      <p:ext uri="{BB962C8B-B14F-4D97-AF65-F5344CB8AC3E}">
        <p14:creationId xmlns:p14="http://schemas.microsoft.com/office/powerpoint/2010/main" val="1614235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3C94-E0CF-817B-D730-13DEFB2B78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17422B-766E-9E31-4325-6338A7562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1A50A5-8639-E6A7-8918-D863CA06EABB}"/>
              </a:ext>
            </a:extLst>
          </p:cNvPr>
          <p:cNvSpPr>
            <a:spLocks noGrp="1"/>
          </p:cNvSpPr>
          <p:nvPr>
            <p:ph type="dt" sz="half" idx="10"/>
          </p:nvPr>
        </p:nvSpPr>
        <p:spPr/>
        <p:txBody>
          <a:bodyPr/>
          <a:lstStyle/>
          <a:p>
            <a:fld id="{7528514B-02BD-4FF1-806B-F789B8318AC4}" type="datetimeFigureOut">
              <a:rPr lang="en-IN" smtClean="0"/>
              <a:t>09-10-2024</a:t>
            </a:fld>
            <a:endParaRPr lang="en-IN"/>
          </a:p>
        </p:txBody>
      </p:sp>
      <p:sp>
        <p:nvSpPr>
          <p:cNvPr id="5" name="Footer Placeholder 4">
            <a:extLst>
              <a:ext uri="{FF2B5EF4-FFF2-40B4-BE49-F238E27FC236}">
                <a16:creationId xmlns:a16="http://schemas.microsoft.com/office/drawing/2014/main" id="{38C344FA-39A5-FC42-AAE4-AC39EE0DC7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55662E-1531-E074-2941-260A187AC0DF}"/>
              </a:ext>
            </a:extLst>
          </p:cNvPr>
          <p:cNvSpPr>
            <a:spLocks noGrp="1"/>
          </p:cNvSpPr>
          <p:nvPr>
            <p:ph type="sldNum" sz="quarter" idx="12"/>
          </p:nvPr>
        </p:nvSpPr>
        <p:spPr/>
        <p:txBody>
          <a:bodyPr/>
          <a:lstStyle/>
          <a:p>
            <a:fld id="{F81394FE-D6F2-44F5-BFFA-D5E8AE82632A}" type="slidenum">
              <a:rPr lang="en-IN" smtClean="0"/>
              <a:t>‹#›</a:t>
            </a:fld>
            <a:endParaRPr lang="en-IN"/>
          </a:p>
        </p:txBody>
      </p:sp>
    </p:spTree>
    <p:extLst>
      <p:ext uri="{BB962C8B-B14F-4D97-AF65-F5344CB8AC3E}">
        <p14:creationId xmlns:p14="http://schemas.microsoft.com/office/powerpoint/2010/main" val="2100554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6495-63FF-D87B-E8BC-193E90FD5D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8BEA83-64F2-DF28-B157-3309116836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C23CF-4BF0-2910-6E64-FF8DC53DFB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DAACBB-35BB-610E-E81E-938F91B2BC07}"/>
              </a:ext>
            </a:extLst>
          </p:cNvPr>
          <p:cNvSpPr>
            <a:spLocks noGrp="1"/>
          </p:cNvSpPr>
          <p:nvPr>
            <p:ph type="dt" sz="half" idx="10"/>
          </p:nvPr>
        </p:nvSpPr>
        <p:spPr/>
        <p:txBody>
          <a:bodyPr/>
          <a:lstStyle/>
          <a:p>
            <a:fld id="{7528514B-02BD-4FF1-806B-F789B8318AC4}" type="datetimeFigureOut">
              <a:rPr lang="en-IN" smtClean="0"/>
              <a:t>09-10-2024</a:t>
            </a:fld>
            <a:endParaRPr lang="en-IN"/>
          </a:p>
        </p:txBody>
      </p:sp>
      <p:sp>
        <p:nvSpPr>
          <p:cNvPr id="6" name="Footer Placeholder 5">
            <a:extLst>
              <a:ext uri="{FF2B5EF4-FFF2-40B4-BE49-F238E27FC236}">
                <a16:creationId xmlns:a16="http://schemas.microsoft.com/office/drawing/2014/main" id="{CC1DF626-5BDC-63FE-1DCE-85619123BA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5B9206-3EF5-C96D-6B6A-8F98E4121311}"/>
              </a:ext>
            </a:extLst>
          </p:cNvPr>
          <p:cNvSpPr>
            <a:spLocks noGrp="1"/>
          </p:cNvSpPr>
          <p:nvPr>
            <p:ph type="sldNum" sz="quarter" idx="12"/>
          </p:nvPr>
        </p:nvSpPr>
        <p:spPr/>
        <p:txBody>
          <a:bodyPr/>
          <a:lstStyle/>
          <a:p>
            <a:fld id="{F81394FE-D6F2-44F5-BFFA-D5E8AE82632A}" type="slidenum">
              <a:rPr lang="en-IN" smtClean="0"/>
              <a:t>‹#›</a:t>
            </a:fld>
            <a:endParaRPr lang="en-IN"/>
          </a:p>
        </p:txBody>
      </p:sp>
    </p:spTree>
    <p:extLst>
      <p:ext uri="{BB962C8B-B14F-4D97-AF65-F5344CB8AC3E}">
        <p14:creationId xmlns:p14="http://schemas.microsoft.com/office/powerpoint/2010/main" val="107489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11C2-9A42-0590-9109-29D50F94DC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273D99-63B6-5EA1-EC6D-9A41F1FFA7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23BA8-8EB9-5469-5044-57807B7F08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027BB3-60F8-A1AD-514C-7BCFF323D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86A579-E9DF-4E76-4DFE-5ABC8E59D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90522D-16F8-C0CF-510B-922C08893606}"/>
              </a:ext>
            </a:extLst>
          </p:cNvPr>
          <p:cNvSpPr>
            <a:spLocks noGrp="1"/>
          </p:cNvSpPr>
          <p:nvPr>
            <p:ph type="dt" sz="half" idx="10"/>
          </p:nvPr>
        </p:nvSpPr>
        <p:spPr/>
        <p:txBody>
          <a:bodyPr/>
          <a:lstStyle/>
          <a:p>
            <a:fld id="{7528514B-02BD-4FF1-806B-F789B8318AC4}" type="datetimeFigureOut">
              <a:rPr lang="en-IN" smtClean="0"/>
              <a:t>09-10-2024</a:t>
            </a:fld>
            <a:endParaRPr lang="en-IN"/>
          </a:p>
        </p:txBody>
      </p:sp>
      <p:sp>
        <p:nvSpPr>
          <p:cNvPr id="8" name="Footer Placeholder 7">
            <a:extLst>
              <a:ext uri="{FF2B5EF4-FFF2-40B4-BE49-F238E27FC236}">
                <a16:creationId xmlns:a16="http://schemas.microsoft.com/office/drawing/2014/main" id="{AC093349-0DCD-CA54-8D19-6A24F6E39C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8481BF-2F20-BC59-97FE-B16EE7B016BA}"/>
              </a:ext>
            </a:extLst>
          </p:cNvPr>
          <p:cNvSpPr>
            <a:spLocks noGrp="1"/>
          </p:cNvSpPr>
          <p:nvPr>
            <p:ph type="sldNum" sz="quarter" idx="12"/>
          </p:nvPr>
        </p:nvSpPr>
        <p:spPr/>
        <p:txBody>
          <a:bodyPr/>
          <a:lstStyle/>
          <a:p>
            <a:fld id="{F81394FE-D6F2-44F5-BFFA-D5E8AE82632A}" type="slidenum">
              <a:rPr lang="en-IN" smtClean="0"/>
              <a:t>‹#›</a:t>
            </a:fld>
            <a:endParaRPr lang="en-IN"/>
          </a:p>
        </p:txBody>
      </p:sp>
    </p:spTree>
    <p:extLst>
      <p:ext uri="{BB962C8B-B14F-4D97-AF65-F5344CB8AC3E}">
        <p14:creationId xmlns:p14="http://schemas.microsoft.com/office/powerpoint/2010/main" val="41438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E21F-7375-5A22-FB1A-1EE85D6F91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7CB6E1-2C59-9A7D-16FB-CE6F1097C286}"/>
              </a:ext>
            </a:extLst>
          </p:cNvPr>
          <p:cNvSpPr>
            <a:spLocks noGrp="1"/>
          </p:cNvSpPr>
          <p:nvPr>
            <p:ph type="dt" sz="half" idx="10"/>
          </p:nvPr>
        </p:nvSpPr>
        <p:spPr/>
        <p:txBody>
          <a:bodyPr/>
          <a:lstStyle/>
          <a:p>
            <a:fld id="{7528514B-02BD-4FF1-806B-F789B8318AC4}" type="datetimeFigureOut">
              <a:rPr lang="en-IN" smtClean="0"/>
              <a:t>09-10-2024</a:t>
            </a:fld>
            <a:endParaRPr lang="en-IN"/>
          </a:p>
        </p:txBody>
      </p:sp>
      <p:sp>
        <p:nvSpPr>
          <p:cNvPr id="4" name="Footer Placeholder 3">
            <a:extLst>
              <a:ext uri="{FF2B5EF4-FFF2-40B4-BE49-F238E27FC236}">
                <a16:creationId xmlns:a16="http://schemas.microsoft.com/office/drawing/2014/main" id="{30736E34-8081-DD9F-934F-CDFAF4C07E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ED9026-A8EB-A635-4ABA-C2887231DB2A}"/>
              </a:ext>
            </a:extLst>
          </p:cNvPr>
          <p:cNvSpPr>
            <a:spLocks noGrp="1"/>
          </p:cNvSpPr>
          <p:nvPr>
            <p:ph type="sldNum" sz="quarter" idx="12"/>
          </p:nvPr>
        </p:nvSpPr>
        <p:spPr/>
        <p:txBody>
          <a:bodyPr/>
          <a:lstStyle/>
          <a:p>
            <a:fld id="{F81394FE-D6F2-44F5-BFFA-D5E8AE82632A}" type="slidenum">
              <a:rPr lang="en-IN" smtClean="0"/>
              <a:t>‹#›</a:t>
            </a:fld>
            <a:endParaRPr lang="en-IN"/>
          </a:p>
        </p:txBody>
      </p:sp>
    </p:spTree>
    <p:extLst>
      <p:ext uri="{BB962C8B-B14F-4D97-AF65-F5344CB8AC3E}">
        <p14:creationId xmlns:p14="http://schemas.microsoft.com/office/powerpoint/2010/main" val="423945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20A130-9E5F-FC11-955D-FDBD61D2F369}"/>
              </a:ext>
            </a:extLst>
          </p:cNvPr>
          <p:cNvSpPr>
            <a:spLocks noGrp="1"/>
          </p:cNvSpPr>
          <p:nvPr>
            <p:ph type="dt" sz="half" idx="10"/>
          </p:nvPr>
        </p:nvSpPr>
        <p:spPr/>
        <p:txBody>
          <a:bodyPr/>
          <a:lstStyle/>
          <a:p>
            <a:fld id="{7528514B-02BD-4FF1-806B-F789B8318AC4}" type="datetimeFigureOut">
              <a:rPr lang="en-IN" smtClean="0"/>
              <a:t>09-10-2024</a:t>
            </a:fld>
            <a:endParaRPr lang="en-IN"/>
          </a:p>
        </p:txBody>
      </p:sp>
      <p:sp>
        <p:nvSpPr>
          <p:cNvPr id="3" name="Footer Placeholder 2">
            <a:extLst>
              <a:ext uri="{FF2B5EF4-FFF2-40B4-BE49-F238E27FC236}">
                <a16:creationId xmlns:a16="http://schemas.microsoft.com/office/drawing/2014/main" id="{D1A6BE2D-0A47-34FF-44E1-9917C6DE8F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AD385D-5382-9D9B-8856-9C6C4898708D}"/>
              </a:ext>
            </a:extLst>
          </p:cNvPr>
          <p:cNvSpPr>
            <a:spLocks noGrp="1"/>
          </p:cNvSpPr>
          <p:nvPr>
            <p:ph type="sldNum" sz="quarter" idx="12"/>
          </p:nvPr>
        </p:nvSpPr>
        <p:spPr/>
        <p:txBody>
          <a:bodyPr/>
          <a:lstStyle/>
          <a:p>
            <a:fld id="{F81394FE-D6F2-44F5-BFFA-D5E8AE82632A}" type="slidenum">
              <a:rPr lang="en-IN" smtClean="0"/>
              <a:t>‹#›</a:t>
            </a:fld>
            <a:endParaRPr lang="en-IN"/>
          </a:p>
        </p:txBody>
      </p:sp>
    </p:spTree>
    <p:extLst>
      <p:ext uri="{BB962C8B-B14F-4D97-AF65-F5344CB8AC3E}">
        <p14:creationId xmlns:p14="http://schemas.microsoft.com/office/powerpoint/2010/main" val="303861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FB08-FAC4-B382-F9A3-3BC081C11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CB66AA-CDE8-4F5C-F096-6150915DE4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FB5BB2-03F7-8A7D-B123-29FB818DF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0968D-404B-2B0E-2D6A-5A31CC056A09}"/>
              </a:ext>
            </a:extLst>
          </p:cNvPr>
          <p:cNvSpPr>
            <a:spLocks noGrp="1"/>
          </p:cNvSpPr>
          <p:nvPr>
            <p:ph type="dt" sz="half" idx="10"/>
          </p:nvPr>
        </p:nvSpPr>
        <p:spPr/>
        <p:txBody>
          <a:bodyPr/>
          <a:lstStyle/>
          <a:p>
            <a:fld id="{7528514B-02BD-4FF1-806B-F789B8318AC4}" type="datetimeFigureOut">
              <a:rPr lang="en-IN" smtClean="0"/>
              <a:t>09-10-2024</a:t>
            </a:fld>
            <a:endParaRPr lang="en-IN"/>
          </a:p>
        </p:txBody>
      </p:sp>
      <p:sp>
        <p:nvSpPr>
          <p:cNvPr id="6" name="Footer Placeholder 5">
            <a:extLst>
              <a:ext uri="{FF2B5EF4-FFF2-40B4-BE49-F238E27FC236}">
                <a16:creationId xmlns:a16="http://schemas.microsoft.com/office/drawing/2014/main" id="{DD8C3655-FE25-3214-B020-2E524519BA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737373-FBE5-34A4-00B2-A890628D2426}"/>
              </a:ext>
            </a:extLst>
          </p:cNvPr>
          <p:cNvSpPr>
            <a:spLocks noGrp="1"/>
          </p:cNvSpPr>
          <p:nvPr>
            <p:ph type="sldNum" sz="quarter" idx="12"/>
          </p:nvPr>
        </p:nvSpPr>
        <p:spPr/>
        <p:txBody>
          <a:bodyPr/>
          <a:lstStyle/>
          <a:p>
            <a:fld id="{F81394FE-D6F2-44F5-BFFA-D5E8AE82632A}" type="slidenum">
              <a:rPr lang="en-IN" smtClean="0"/>
              <a:t>‹#›</a:t>
            </a:fld>
            <a:endParaRPr lang="en-IN"/>
          </a:p>
        </p:txBody>
      </p:sp>
    </p:spTree>
    <p:extLst>
      <p:ext uri="{BB962C8B-B14F-4D97-AF65-F5344CB8AC3E}">
        <p14:creationId xmlns:p14="http://schemas.microsoft.com/office/powerpoint/2010/main" val="88137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3182-0D26-8DB9-2338-6F509B354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B8FB76-CC52-2BD5-58E1-7E0A3523F6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5A2E9A-6D5C-7D7F-FE60-53964F445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29DCB-41E3-D98F-A648-3CE5163CBCC4}"/>
              </a:ext>
            </a:extLst>
          </p:cNvPr>
          <p:cNvSpPr>
            <a:spLocks noGrp="1"/>
          </p:cNvSpPr>
          <p:nvPr>
            <p:ph type="dt" sz="half" idx="10"/>
          </p:nvPr>
        </p:nvSpPr>
        <p:spPr/>
        <p:txBody>
          <a:bodyPr/>
          <a:lstStyle/>
          <a:p>
            <a:fld id="{7528514B-02BD-4FF1-806B-F789B8318AC4}" type="datetimeFigureOut">
              <a:rPr lang="en-IN" smtClean="0"/>
              <a:t>09-10-2024</a:t>
            </a:fld>
            <a:endParaRPr lang="en-IN"/>
          </a:p>
        </p:txBody>
      </p:sp>
      <p:sp>
        <p:nvSpPr>
          <p:cNvPr id="6" name="Footer Placeholder 5">
            <a:extLst>
              <a:ext uri="{FF2B5EF4-FFF2-40B4-BE49-F238E27FC236}">
                <a16:creationId xmlns:a16="http://schemas.microsoft.com/office/drawing/2014/main" id="{68B12BAF-D41F-047C-89D7-4F1B128F5A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2ACB10-1675-F797-7D99-6C2F4EFFD1D3}"/>
              </a:ext>
            </a:extLst>
          </p:cNvPr>
          <p:cNvSpPr>
            <a:spLocks noGrp="1"/>
          </p:cNvSpPr>
          <p:nvPr>
            <p:ph type="sldNum" sz="quarter" idx="12"/>
          </p:nvPr>
        </p:nvSpPr>
        <p:spPr/>
        <p:txBody>
          <a:bodyPr/>
          <a:lstStyle/>
          <a:p>
            <a:fld id="{F81394FE-D6F2-44F5-BFFA-D5E8AE82632A}" type="slidenum">
              <a:rPr lang="en-IN" smtClean="0"/>
              <a:t>‹#›</a:t>
            </a:fld>
            <a:endParaRPr lang="en-IN"/>
          </a:p>
        </p:txBody>
      </p:sp>
    </p:spTree>
    <p:extLst>
      <p:ext uri="{BB962C8B-B14F-4D97-AF65-F5344CB8AC3E}">
        <p14:creationId xmlns:p14="http://schemas.microsoft.com/office/powerpoint/2010/main" val="392029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5FE8ED-0FE2-C6AD-AC43-E4C07FA907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26BA1F-D393-43CD-9967-B21A2BD42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43DFFF-B112-C60C-90FD-813EAD8D7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8514B-02BD-4FF1-806B-F789B8318AC4}" type="datetimeFigureOut">
              <a:rPr lang="en-IN" smtClean="0"/>
              <a:t>09-10-2024</a:t>
            </a:fld>
            <a:endParaRPr lang="en-IN"/>
          </a:p>
        </p:txBody>
      </p:sp>
      <p:sp>
        <p:nvSpPr>
          <p:cNvPr id="5" name="Footer Placeholder 4">
            <a:extLst>
              <a:ext uri="{FF2B5EF4-FFF2-40B4-BE49-F238E27FC236}">
                <a16:creationId xmlns:a16="http://schemas.microsoft.com/office/drawing/2014/main" id="{2849398D-F5A3-A3B2-DC73-07D13F03A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EAF6C9-F918-29D1-BC00-F2DB8865C9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394FE-D6F2-44F5-BFFA-D5E8AE82632A}" type="slidenum">
              <a:rPr lang="en-IN" smtClean="0"/>
              <a:t>‹#›</a:t>
            </a:fld>
            <a:endParaRPr lang="en-IN"/>
          </a:p>
        </p:txBody>
      </p:sp>
    </p:spTree>
    <p:extLst>
      <p:ext uri="{BB962C8B-B14F-4D97-AF65-F5344CB8AC3E}">
        <p14:creationId xmlns:p14="http://schemas.microsoft.com/office/powerpoint/2010/main" val="140707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66CCFF"/>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gra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8B0E8256-02C5-6772-BE3E-F915158BAE08}"/>
              </a:ext>
            </a:extLst>
          </p:cNvPr>
          <p:cNvSpPr/>
          <p:nvPr/>
        </p:nvSpPr>
        <p:spPr>
          <a:xfrm rot="21364252">
            <a:off x="4839776" y="1903771"/>
            <a:ext cx="8712440" cy="6596935"/>
          </a:xfrm>
          <a:prstGeom prst="ellipse">
            <a:avLst/>
          </a:prstGeom>
          <a:blipFill>
            <a:blip r:embed="rId2"/>
            <a:stretch>
              <a:fillRect l="-2589" t="105" r="8771" b="6075"/>
            </a:stretch>
          </a:blipFill>
          <a:effectLst>
            <a:outerShdw dist="50800" dir="5400000" algn="ctr" rotWithShape="0">
              <a:srgbClr val="000000">
                <a:alpha val="0"/>
              </a:srgbClr>
            </a:outerShdw>
            <a:reflection endPos="53000" dir="5400000" sy="-100000" algn="bl" rotWithShape="0"/>
            <a:softEdge rad="139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a:extLst>
              <a:ext uri="{FF2B5EF4-FFF2-40B4-BE49-F238E27FC236}">
                <a16:creationId xmlns:a16="http://schemas.microsoft.com/office/drawing/2014/main" id="{8DB75E81-5D44-D53F-BD1A-CAD873A3750A}"/>
              </a:ext>
            </a:extLst>
          </p:cNvPr>
          <p:cNvSpPr>
            <a:spLocks noGrp="1"/>
          </p:cNvSpPr>
          <p:nvPr>
            <p:ph type="subTitle" idx="1"/>
          </p:nvPr>
        </p:nvSpPr>
        <p:spPr>
          <a:xfrm>
            <a:off x="88490" y="4035926"/>
            <a:ext cx="4201209" cy="1655762"/>
          </a:xfrm>
        </p:spPr>
        <p:txBody>
          <a:bodyPr>
            <a:noAutofit/>
          </a:bodyPr>
          <a:lstStyle/>
          <a:p>
            <a:pPr algn="l"/>
            <a:r>
              <a:rPr lang="en-US" sz="3200" dirty="0">
                <a:solidFill>
                  <a:srgbClr val="0070C0"/>
                </a:solidFill>
                <a:latin typeface="Agency FB" panose="020B0503020202020204" pitchFamily="34" charset="0"/>
              </a:rPr>
              <a:t>Aryan Kuhar</a:t>
            </a:r>
          </a:p>
          <a:p>
            <a:pPr algn="l"/>
            <a:r>
              <a:rPr lang="en-US" sz="3200" dirty="0">
                <a:solidFill>
                  <a:srgbClr val="0070C0"/>
                </a:solidFill>
                <a:latin typeface="Agency FB" panose="020B0503020202020204" pitchFamily="34" charset="0"/>
              </a:rPr>
              <a:t>Unnat </a:t>
            </a:r>
            <a:r>
              <a:rPr lang="en-US" sz="3200" dirty="0" err="1">
                <a:solidFill>
                  <a:srgbClr val="0070C0"/>
                </a:solidFill>
                <a:latin typeface="Agency FB" panose="020B0503020202020204" pitchFamily="34" charset="0"/>
              </a:rPr>
              <a:t>Bharol</a:t>
            </a:r>
            <a:endParaRPr lang="en-US" sz="3200" dirty="0">
              <a:solidFill>
                <a:srgbClr val="0070C0"/>
              </a:solidFill>
              <a:latin typeface="Agency FB" panose="020B0503020202020204" pitchFamily="34" charset="0"/>
            </a:endParaRPr>
          </a:p>
          <a:p>
            <a:pPr algn="l"/>
            <a:r>
              <a:rPr lang="en-US" sz="3200" dirty="0">
                <a:solidFill>
                  <a:srgbClr val="0070C0"/>
                </a:solidFill>
                <a:latin typeface="Agency FB" panose="020B0503020202020204" pitchFamily="34" charset="0"/>
              </a:rPr>
              <a:t>Delhi Technological University</a:t>
            </a:r>
            <a:endParaRPr lang="en-IN" sz="3200" dirty="0">
              <a:solidFill>
                <a:srgbClr val="0070C0"/>
              </a:solidFill>
              <a:latin typeface="Agency FB" panose="020B0503020202020204" pitchFamily="34" charset="0"/>
            </a:endParaRPr>
          </a:p>
        </p:txBody>
      </p:sp>
      <p:sp>
        <p:nvSpPr>
          <p:cNvPr id="5" name="TextBox 4">
            <a:extLst>
              <a:ext uri="{FF2B5EF4-FFF2-40B4-BE49-F238E27FC236}">
                <a16:creationId xmlns:a16="http://schemas.microsoft.com/office/drawing/2014/main" id="{2F1F91AA-3F8A-3D8F-D4F0-6ED4314F2D21}"/>
              </a:ext>
            </a:extLst>
          </p:cNvPr>
          <p:cNvSpPr txBox="1"/>
          <p:nvPr/>
        </p:nvSpPr>
        <p:spPr>
          <a:xfrm>
            <a:off x="88490" y="128027"/>
            <a:ext cx="11573644" cy="1938992"/>
          </a:xfrm>
          <a:prstGeom prst="rect">
            <a:avLst/>
          </a:prstGeom>
          <a:noFill/>
        </p:spPr>
        <p:txBody>
          <a:bodyPr wrap="square">
            <a:spAutoFit/>
          </a:bodyPr>
          <a:lstStyle/>
          <a:p>
            <a:r>
              <a:rPr lang="en-US" sz="6000" dirty="0">
                <a:solidFill>
                  <a:srgbClr val="0070C0"/>
                </a:solidFill>
                <a:latin typeface="Agency FB" panose="020B0503020202020204" pitchFamily="34" charset="0"/>
              </a:rPr>
              <a:t>Data Analytics Project: </a:t>
            </a:r>
          </a:p>
          <a:p>
            <a:r>
              <a:rPr lang="en-US" sz="6000" dirty="0">
                <a:solidFill>
                  <a:srgbClr val="0070C0"/>
                </a:solidFill>
                <a:latin typeface="Agency FB" panose="020B0503020202020204" pitchFamily="34" charset="0"/>
              </a:rPr>
              <a:t>Analyzing Customer Call Data</a:t>
            </a:r>
            <a:endParaRPr lang="en-IN" sz="6000" dirty="0">
              <a:solidFill>
                <a:srgbClr val="0070C0"/>
              </a:solidFill>
              <a:latin typeface="Agency FB" panose="020B0503020202020204" pitchFamily="34" charset="0"/>
            </a:endParaRPr>
          </a:p>
        </p:txBody>
      </p:sp>
      <p:pic>
        <p:nvPicPr>
          <p:cNvPr id="12" name="Picture 11">
            <a:extLst>
              <a:ext uri="{FF2B5EF4-FFF2-40B4-BE49-F238E27FC236}">
                <a16:creationId xmlns:a16="http://schemas.microsoft.com/office/drawing/2014/main" id="{B13CB6FF-B3A5-FFCF-D015-A1FC41D34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071" y="0"/>
            <a:ext cx="2172929" cy="1024698"/>
          </a:xfrm>
          <a:prstGeom prst="rect">
            <a:avLst/>
          </a:prstGeom>
        </p:spPr>
      </p:pic>
      <p:sp>
        <p:nvSpPr>
          <p:cNvPr id="13" name="TextBox 12">
            <a:extLst>
              <a:ext uri="{FF2B5EF4-FFF2-40B4-BE49-F238E27FC236}">
                <a16:creationId xmlns:a16="http://schemas.microsoft.com/office/drawing/2014/main" id="{B50E2A51-38F7-D204-18EF-4E446320AE23}"/>
              </a:ext>
            </a:extLst>
          </p:cNvPr>
          <p:cNvSpPr txBox="1"/>
          <p:nvPr/>
        </p:nvSpPr>
        <p:spPr>
          <a:xfrm>
            <a:off x="88490" y="2347274"/>
            <a:ext cx="4389242" cy="646331"/>
          </a:xfrm>
          <a:prstGeom prst="rect">
            <a:avLst/>
          </a:prstGeom>
          <a:noFill/>
        </p:spPr>
        <p:txBody>
          <a:bodyPr wrap="square" rtlCol="0">
            <a:spAutoFit/>
          </a:bodyPr>
          <a:lstStyle/>
          <a:p>
            <a:r>
              <a:rPr lang="en-US" sz="3600" dirty="0">
                <a:solidFill>
                  <a:srgbClr val="0070C0"/>
                </a:solidFill>
                <a:latin typeface="Agency FB" panose="020B0503020202020204" pitchFamily="34" charset="0"/>
              </a:rPr>
              <a:t>United Airlines Hackathon</a:t>
            </a:r>
            <a:endParaRPr lang="en-IN" sz="36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118655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50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nodeType="clickEffect">
                                  <p:stCondLst>
                                    <p:cond delay="50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0-#ppt_h/2"/>
                                          </p:val>
                                        </p:tav>
                                        <p:tav tm="100000">
                                          <p:val>
                                            <p:strVal val="#ppt_y"/>
                                          </p:val>
                                        </p:tav>
                                      </p:tavLst>
                                    </p:anim>
                                  </p:childTnLst>
                                </p:cTn>
                              </p:par>
                              <p:par>
                                <p:cTn id="35" presetID="2" presetClass="entr" presetSubtype="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1+#ppt_w/2"/>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uiExpand="1" build="p"/>
      <p:bldP spid="5"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6CCFF"/>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9CA8-01AE-3CE3-01E1-A91DAA26331B}"/>
              </a:ext>
            </a:extLst>
          </p:cNvPr>
          <p:cNvSpPr>
            <a:spLocks noGrp="1"/>
          </p:cNvSpPr>
          <p:nvPr>
            <p:ph type="title"/>
          </p:nvPr>
        </p:nvSpPr>
        <p:spPr>
          <a:xfrm>
            <a:off x="108155" y="18255"/>
            <a:ext cx="10515600" cy="1325563"/>
          </a:xfrm>
        </p:spPr>
        <p:txBody>
          <a:bodyPr/>
          <a:lstStyle/>
          <a:p>
            <a:r>
              <a:rPr lang="en-US" b="1" dirty="0">
                <a:solidFill>
                  <a:schemeClr val="bg1"/>
                </a:solidFill>
                <a:latin typeface="Agency FB" panose="020B0503020202020204" pitchFamily="34" charset="0"/>
              </a:rPr>
              <a:t>Predictive Model</a:t>
            </a:r>
            <a:endParaRPr lang="en-IN" dirty="0"/>
          </a:p>
        </p:txBody>
      </p:sp>
      <p:sp>
        <p:nvSpPr>
          <p:cNvPr id="3" name="Content Placeholder 2">
            <a:extLst>
              <a:ext uri="{FF2B5EF4-FFF2-40B4-BE49-F238E27FC236}">
                <a16:creationId xmlns:a16="http://schemas.microsoft.com/office/drawing/2014/main" id="{15B353F1-8882-79D1-BCE8-EECBD47169E3}"/>
              </a:ext>
            </a:extLst>
          </p:cNvPr>
          <p:cNvSpPr>
            <a:spLocks noGrp="1"/>
          </p:cNvSpPr>
          <p:nvPr>
            <p:ph idx="1"/>
          </p:nvPr>
        </p:nvSpPr>
        <p:spPr>
          <a:xfrm>
            <a:off x="218767" y="1432335"/>
            <a:ext cx="10515600" cy="4351338"/>
          </a:xfrm>
        </p:spPr>
        <p:txBody>
          <a:bodyPr>
            <a:normAutofit/>
          </a:bodyPr>
          <a:lstStyle/>
          <a:p>
            <a:pPr marL="0" indent="0">
              <a:buNone/>
            </a:pPr>
            <a:r>
              <a:rPr lang="en-US" sz="2000" dirty="0">
                <a:solidFill>
                  <a:schemeClr val="bg1"/>
                </a:solidFill>
                <a:latin typeface="Agency FB" panose="020B0503020202020204" pitchFamily="34" charset="0"/>
              </a:rPr>
              <a:t>We have also built a predictive model for predicting call reasons from call id, we used these simple steps to accomplish the task:</a:t>
            </a:r>
          </a:p>
          <a:p>
            <a:pPr marL="457200" indent="-457200">
              <a:buFont typeface="+mj-lt"/>
              <a:buAutoNum type="arabicPeriod"/>
            </a:pPr>
            <a:r>
              <a:rPr lang="en-US" sz="2000" dirty="0">
                <a:solidFill>
                  <a:schemeClr val="bg1"/>
                </a:solidFill>
                <a:latin typeface="Agency FB" panose="020B0503020202020204" pitchFamily="34" charset="0"/>
              </a:rPr>
              <a:t>We made a data frame from </a:t>
            </a:r>
            <a:r>
              <a:rPr lang="en-US" sz="2000" dirty="0">
                <a:solidFill>
                  <a:srgbClr val="0070C0"/>
                </a:solidFill>
                <a:latin typeface="Agency FB" panose="020B0503020202020204" pitchFamily="34" charset="0"/>
              </a:rPr>
              <a:t>test.csv </a:t>
            </a:r>
            <a:r>
              <a:rPr lang="en-US" sz="2000" dirty="0">
                <a:solidFill>
                  <a:schemeClr val="bg1"/>
                </a:solidFill>
                <a:latin typeface="Agency FB" panose="020B0503020202020204" pitchFamily="34" charset="0"/>
              </a:rPr>
              <a:t>file which has call id and combined them with their respective transcripts from </a:t>
            </a:r>
            <a:r>
              <a:rPr lang="en-US" sz="2000" dirty="0">
                <a:solidFill>
                  <a:srgbClr val="0070C0"/>
                </a:solidFill>
                <a:latin typeface="Agency FB" panose="020B0503020202020204" pitchFamily="34" charset="0"/>
              </a:rPr>
              <a:t>call.csv </a:t>
            </a:r>
            <a:r>
              <a:rPr lang="en-US" sz="2000" dirty="0">
                <a:solidFill>
                  <a:schemeClr val="bg1"/>
                </a:solidFill>
                <a:latin typeface="Agency FB" panose="020B0503020202020204" pitchFamily="34" charset="0"/>
              </a:rPr>
              <a:t>file.</a:t>
            </a:r>
          </a:p>
          <a:p>
            <a:pPr marL="457200" indent="-457200">
              <a:buFont typeface="+mj-lt"/>
              <a:buAutoNum type="arabicPeriod"/>
            </a:pPr>
            <a:r>
              <a:rPr lang="en-US" sz="2000" dirty="0">
                <a:solidFill>
                  <a:schemeClr val="bg1"/>
                </a:solidFill>
                <a:latin typeface="Agency FB" panose="020B0503020202020204" pitchFamily="34" charset="0"/>
              </a:rPr>
              <a:t>Identified call reasons and key words for each call reason by reading transcripts.</a:t>
            </a:r>
          </a:p>
          <a:p>
            <a:pPr marL="457200" indent="-457200">
              <a:buFont typeface="+mj-lt"/>
              <a:buAutoNum type="arabicPeriod"/>
            </a:pPr>
            <a:r>
              <a:rPr lang="en-US" sz="2000" dirty="0">
                <a:solidFill>
                  <a:schemeClr val="bg1"/>
                </a:solidFill>
                <a:latin typeface="Agency FB" panose="020B0503020202020204" pitchFamily="34" charset="0"/>
              </a:rPr>
              <a:t>Used transcripts to predict call reasons for each call id on </a:t>
            </a:r>
            <a:r>
              <a:rPr lang="en-US" sz="2000" dirty="0">
                <a:solidFill>
                  <a:srgbClr val="0070C0"/>
                </a:solidFill>
                <a:latin typeface="Agency FB" panose="020B0503020202020204" pitchFamily="34" charset="0"/>
              </a:rPr>
              <a:t>test.csv</a:t>
            </a:r>
            <a:r>
              <a:rPr lang="en-US" sz="2000" dirty="0">
                <a:solidFill>
                  <a:schemeClr val="bg1"/>
                </a:solidFill>
                <a:latin typeface="Agency FB" panose="020B0503020202020204" pitchFamily="34" charset="0"/>
              </a:rPr>
              <a:t>.</a:t>
            </a:r>
          </a:p>
          <a:p>
            <a:pPr marL="457200" indent="-457200">
              <a:buFont typeface="+mj-lt"/>
              <a:buAutoNum type="arabicPeriod"/>
            </a:pPr>
            <a:r>
              <a:rPr lang="en-US" sz="2000" dirty="0">
                <a:solidFill>
                  <a:schemeClr val="bg1"/>
                </a:solidFill>
                <a:latin typeface="Agency FB" panose="020B0503020202020204" pitchFamily="34" charset="0"/>
              </a:rPr>
              <a:t>Updated the data frame with call reasons.</a:t>
            </a:r>
          </a:p>
          <a:p>
            <a:pPr marL="457200" indent="-457200">
              <a:buFont typeface="+mj-lt"/>
              <a:buAutoNum type="arabicPeriod"/>
            </a:pPr>
            <a:r>
              <a:rPr lang="en-US" sz="2000" dirty="0">
                <a:solidFill>
                  <a:schemeClr val="bg1"/>
                </a:solidFill>
                <a:latin typeface="Agency FB" panose="020B0503020202020204" pitchFamily="34" charset="0"/>
              </a:rPr>
              <a:t>Saved data on a new csv file called </a:t>
            </a:r>
            <a:r>
              <a:rPr lang="en-US" sz="2000" dirty="0">
                <a:solidFill>
                  <a:srgbClr val="0070C0"/>
                </a:solidFill>
                <a:latin typeface="Agency FB" panose="020B0503020202020204" pitchFamily="34" charset="0"/>
              </a:rPr>
              <a:t>test_predicted.csv </a:t>
            </a:r>
            <a:r>
              <a:rPr lang="en-US" sz="2000" dirty="0">
                <a:solidFill>
                  <a:schemeClr val="bg1"/>
                </a:solidFill>
                <a:latin typeface="Agency FB" panose="020B0503020202020204" pitchFamily="34" charset="0"/>
              </a:rPr>
              <a:t>.</a:t>
            </a:r>
          </a:p>
        </p:txBody>
      </p:sp>
    </p:spTree>
    <p:extLst>
      <p:ext uri="{BB962C8B-B14F-4D97-AF65-F5344CB8AC3E}">
        <p14:creationId xmlns:p14="http://schemas.microsoft.com/office/powerpoint/2010/main" val="91848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6CC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5F05-D0B5-862F-9297-910C2BFB5006}"/>
              </a:ext>
            </a:extLst>
          </p:cNvPr>
          <p:cNvSpPr>
            <a:spLocks noGrp="1"/>
          </p:cNvSpPr>
          <p:nvPr>
            <p:ph type="title"/>
          </p:nvPr>
        </p:nvSpPr>
        <p:spPr>
          <a:xfrm>
            <a:off x="5400675" y="2766218"/>
            <a:ext cx="1390650" cy="1325563"/>
          </a:xfrm>
        </p:spPr>
        <p:txBody>
          <a:bodyPr>
            <a:normAutofit/>
          </a:bodyPr>
          <a:lstStyle/>
          <a:p>
            <a:r>
              <a:rPr lang="en-US" sz="7200" dirty="0">
                <a:solidFill>
                  <a:srgbClr val="0070C0"/>
                </a:solidFill>
                <a:latin typeface="Agency FB" panose="020B0503020202020204" pitchFamily="34" charset="0"/>
              </a:rPr>
              <a:t>END</a:t>
            </a:r>
            <a:endParaRPr lang="en-IN" sz="7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385184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66CC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Content Placeholder 4" descr="Head with gears">
            <a:extLst>
              <a:ext uri="{FF2B5EF4-FFF2-40B4-BE49-F238E27FC236}">
                <a16:creationId xmlns:a16="http://schemas.microsoft.com/office/drawing/2014/main" id="{9C4C31FB-E151-A2DE-3490-72F77186B990}"/>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009206" y="-146509"/>
            <a:ext cx="5058966" cy="5058966"/>
          </a:xfrm>
        </p:spPr>
      </p:pic>
      <p:sp>
        <p:nvSpPr>
          <p:cNvPr id="2" name="Title 1">
            <a:extLst>
              <a:ext uri="{FF2B5EF4-FFF2-40B4-BE49-F238E27FC236}">
                <a16:creationId xmlns:a16="http://schemas.microsoft.com/office/drawing/2014/main" id="{48F137E7-289A-3137-5C03-41B613D78C7A}"/>
              </a:ext>
            </a:extLst>
          </p:cNvPr>
          <p:cNvSpPr>
            <a:spLocks noGrp="1"/>
          </p:cNvSpPr>
          <p:nvPr>
            <p:ph type="title"/>
          </p:nvPr>
        </p:nvSpPr>
        <p:spPr>
          <a:xfrm>
            <a:off x="5072195" y="2382974"/>
            <a:ext cx="1858297" cy="1325563"/>
          </a:xfrm>
        </p:spPr>
        <p:txBody>
          <a:bodyPr>
            <a:normAutofit/>
          </a:bodyPr>
          <a:lstStyle/>
          <a:p>
            <a:r>
              <a:rPr lang="en-US" sz="5300" b="1" dirty="0">
                <a:solidFill>
                  <a:srgbClr val="0070C0"/>
                </a:solidFill>
                <a:latin typeface="Agency FB" panose="020B0503020202020204" pitchFamily="34" charset="0"/>
              </a:rPr>
              <a:t>Agenda</a:t>
            </a:r>
            <a:endParaRPr lang="en-IN" b="1" dirty="0">
              <a:solidFill>
                <a:srgbClr val="0070C0"/>
              </a:solidFill>
              <a:latin typeface="Agency FB" panose="020B0503020202020204" pitchFamily="34" charset="0"/>
            </a:endParaRPr>
          </a:p>
        </p:txBody>
      </p:sp>
      <p:graphicFrame>
        <p:nvGraphicFramePr>
          <p:cNvPr id="6" name="Diagram 5">
            <a:extLst>
              <a:ext uri="{FF2B5EF4-FFF2-40B4-BE49-F238E27FC236}">
                <a16:creationId xmlns:a16="http://schemas.microsoft.com/office/drawing/2014/main" id="{DC68864A-B2BE-E481-8CFB-8B950CD67AD3}"/>
              </a:ext>
            </a:extLst>
          </p:cNvPr>
          <p:cNvGraphicFramePr/>
          <p:nvPr>
            <p:extLst>
              <p:ext uri="{D42A27DB-BD31-4B8C-83A1-F6EECF244321}">
                <p14:modId xmlns:p14="http://schemas.microsoft.com/office/powerpoint/2010/main" val="1138453038"/>
              </p:ext>
            </p:extLst>
          </p:nvPr>
        </p:nvGraphicFramePr>
        <p:xfrm>
          <a:off x="5977296" y="719665"/>
          <a:ext cx="7565591"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3BB32EBB-6762-E6EC-A352-D60BCA523E1E}"/>
              </a:ext>
            </a:extLst>
          </p:cNvPr>
          <p:cNvSpPr txBox="1"/>
          <p:nvPr/>
        </p:nvSpPr>
        <p:spPr>
          <a:xfrm>
            <a:off x="9552438" y="1307705"/>
            <a:ext cx="1337188" cy="707886"/>
          </a:xfrm>
          <a:prstGeom prst="rect">
            <a:avLst/>
          </a:prstGeom>
          <a:noFill/>
        </p:spPr>
        <p:txBody>
          <a:bodyPr wrap="square" rtlCol="0">
            <a:spAutoFit/>
          </a:bodyPr>
          <a:lstStyle/>
          <a:p>
            <a:pPr algn="ctr"/>
            <a:r>
              <a:rPr lang="en-US" sz="2000" b="1" dirty="0">
                <a:solidFill>
                  <a:schemeClr val="bg1"/>
                </a:solidFill>
                <a:latin typeface="Agency FB" panose="020B0503020202020204" pitchFamily="34" charset="0"/>
              </a:rPr>
              <a:t>Analysis of </a:t>
            </a:r>
          </a:p>
          <a:p>
            <a:pPr algn="ctr"/>
            <a:r>
              <a:rPr lang="en-US" sz="2000" b="1" dirty="0">
                <a:solidFill>
                  <a:schemeClr val="bg1"/>
                </a:solidFill>
                <a:latin typeface="Agency FB" panose="020B0503020202020204" pitchFamily="34" charset="0"/>
              </a:rPr>
              <a:t>Call Reasons</a:t>
            </a:r>
            <a:endParaRPr lang="en-IN" sz="2000" b="1" dirty="0">
              <a:solidFill>
                <a:schemeClr val="bg1"/>
              </a:solidFill>
              <a:latin typeface="Agency FB" panose="020B0503020202020204" pitchFamily="34" charset="0"/>
            </a:endParaRPr>
          </a:p>
        </p:txBody>
      </p:sp>
      <p:sp>
        <p:nvSpPr>
          <p:cNvPr id="8" name="TextBox 7">
            <a:extLst>
              <a:ext uri="{FF2B5EF4-FFF2-40B4-BE49-F238E27FC236}">
                <a16:creationId xmlns:a16="http://schemas.microsoft.com/office/drawing/2014/main" id="{2935352E-AB75-8555-11A8-2830F52C05AE}"/>
              </a:ext>
            </a:extLst>
          </p:cNvPr>
          <p:cNvSpPr txBox="1"/>
          <p:nvPr/>
        </p:nvSpPr>
        <p:spPr>
          <a:xfrm>
            <a:off x="10338510" y="3023992"/>
            <a:ext cx="1582993" cy="984885"/>
          </a:xfrm>
          <a:prstGeom prst="rect">
            <a:avLst/>
          </a:prstGeom>
          <a:noFill/>
        </p:spPr>
        <p:txBody>
          <a:bodyPr wrap="square" rtlCol="0">
            <a:spAutoFit/>
          </a:bodyPr>
          <a:lstStyle/>
          <a:p>
            <a:pPr algn="ctr"/>
            <a:r>
              <a:rPr lang="en-IN" sz="2000" b="1" dirty="0">
                <a:solidFill>
                  <a:schemeClr val="bg1"/>
                </a:solidFill>
                <a:latin typeface="Agency FB" panose="020B0503020202020204" pitchFamily="34" charset="0"/>
              </a:rPr>
              <a:t>Predictive </a:t>
            </a:r>
          </a:p>
          <a:p>
            <a:pPr algn="ctr"/>
            <a:r>
              <a:rPr lang="en-IN" sz="2000" b="1" dirty="0">
                <a:solidFill>
                  <a:schemeClr val="bg1"/>
                </a:solidFill>
                <a:latin typeface="Agency FB" panose="020B0503020202020204" pitchFamily="34" charset="0"/>
              </a:rPr>
              <a:t>Models</a:t>
            </a:r>
            <a:endParaRPr lang="en-IN" sz="2000" dirty="0">
              <a:solidFill>
                <a:schemeClr val="bg1"/>
              </a:solidFill>
              <a:latin typeface="Agency FB" panose="020B0503020202020204" pitchFamily="34" charset="0"/>
            </a:endParaRPr>
          </a:p>
          <a:p>
            <a:endParaRPr lang="en-IN" dirty="0"/>
          </a:p>
        </p:txBody>
      </p:sp>
      <p:sp>
        <p:nvSpPr>
          <p:cNvPr id="9" name="TextBox 8">
            <a:extLst>
              <a:ext uri="{FF2B5EF4-FFF2-40B4-BE49-F238E27FC236}">
                <a16:creationId xmlns:a16="http://schemas.microsoft.com/office/drawing/2014/main" id="{0C3B5F98-B432-D520-3B4B-5668784A9585}"/>
              </a:ext>
            </a:extLst>
          </p:cNvPr>
          <p:cNvSpPr txBox="1"/>
          <p:nvPr/>
        </p:nvSpPr>
        <p:spPr>
          <a:xfrm>
            <a:off x="7646231" y="1307705"/>
            <a:ext cx="1327354" cy="707886"/>
          </a:xfrm>
          <a:prstGeom prst="rect">
            <a:avLst/>
          </a:prstGeom>
          <a:noFill/>
        </p:spPr>
        <p:txBody>
          <a:bodyPr wrap="square" rtlCol="0">
            <a:spAutoFit/>
          </a:bodyPr>
          <a:lstStyle/>
          <a:p>
            <a:pPr algn="ctr"/>
            <a:r>
              <a:rPr lang="en-US" sz="2000" b="1" dirty="0">
                <a:solidFill>
                  <a:schemeClr val="bg1"/>
                </a:solidFill>
                <a:latin typeface="Agency FB" panose="020B0503020202020204" pitchFamily="34" charset="0"/>
              </a:rPr>
              <a:t>Analysis of AHT and AST</a:t>
            </a:r>
            <a:endParaRPr lang="en-IN" sz="2000" b="1" dirty="0">
              <a:solidFill>
                <a:schemeClr val="bg1"/>
              </a:solidFill>
              <a:latin typeface="Agency FB" panose="020B0503020202020204" pitchFamily="34" charset="0"/>
            </a:endParaRPr>
          </a:p>
        </p:txBody>
      </p:sp>
      <p:sp>
        <p:nvSpPr>
          <p:cNvPr id="10" name="TextBox 9">
            <a:extLst>
              <a:ext uri="{FF2B5EF4-FFF2-40B4-BE49-F238E27FC236}">
                <a16:creationId xmlns:a16="http://schemas.microsoft.com/office/drawing/2014/main" id="{7D18A8CB-0464-7643-7EFD-A1978D75C2AB}"/>
              </a:ext>
            </a:extLst>
          </p:cNvPr>
          <p:cNvSpPr txBox="1"/>
          <p:nvPr/>
        </p:nvSpPr>
        <p:spPr>
          <a:xfrm>
            <a:off x="7591345" y="4636814"/>
            <a:ext cx="1504335" cy="1292662"/>
          </a:xfrm>
          <a:prstGeom prst="rect">
            <a:avLst/>
          </a:prstGeom>
          <a:noFill/>
        </p:spPr>
        <p:txBody>
          <a:bodyPr wrap="square" rtlCol="0">
            <a:spAutoFit/>
          </a:bodyPr>
          <a:lstStyle/>
          <a:p>
            <a:pPr algn="ctr"/>
            <a:r>
              <a:rPr lang="en-IN" sz="2000" b="1" dirty="0">
                <a:solidFill>
                  <a:schemeClr val="bg1"/>
                </a:solidFill>
                <a:latin typeface="Agency FB" panose="020B0503020202020204" pitchFamily="34" charset="0"/>
              </a:rPr>
              <a:t>Identifying Self-Solvable Issues</a:t>
            </a:r>
            <a:endParaRPr lang="en-IN" sz="2000" dirty="0">
              <a:solidFill>
                <a:schemeClr val="bg1"/>
              </a:solidFill>
              <a:latin typeface="Agency FB" panose="020B0503020202020204" pitchFamily="34" charset="0"/>
            </a:endParaRPr>
          </a:p>
          <a:p>
            <a:endParaRPr lang="en-IN" dirty="0"/>
          </a:p>
        </p:txBody>
      </p:sp>
      <p:sp>
        <p:nvSpPr>
          <p:cNvPr id="13" name="TextBox 12">
            <a:extLst>
              <a:ext uri="{FF2B5EF4-FFF2-40B4-BE49-F238E27FC236}">
                <a16:creationId xmlns:a16="http://schemas.microsoft.com/office/drawing/2014/main" id="{EBAFE53A-A986-0600-1452-3B2711818442}"/>
              </a:ext>
            </a:extLst>
          </p:cNvPr>
          <p:cNvSpPr txBox="1"/>
          <p:nvPr/>
        </p:nvSpPr>
        <p:spPr>
          <a:xfrm>
            <a:off x="7520099" y="347268"/>
            <a:ext cx="1031545" cy="1200329"/>
          </a:xfrm>
          <a:prstGeom prst="rect">
            <a:avLst/>
          </a:prstGeom>
          <a:noFill/>
        </p:spPr>
        <p:txBody>
          <a:bodyPr wrap="square" rtlCol="0">
            <a:spAutoFit/>
          </a:bodyPr>
          <a:lstStyle/>
          <a:p>
            <a:r>
              <a:rPr lang="en-US" sz="7200" dirty="0">
                <a:solidFill>
                  <a:schemeClr val="bg1"/>
                </a:solidFill>
                <a:latin typeface="Agency FB" panose="020B0503020202020204" pitchFamily="34" charset="0"/>
              </a:rPr>
              <a:t>1</a:t>
            </a:r>
            <a:endParaRPr lang="en-IN" sz="7200" dirty="0">
              <a:solidFill>
                <a:schemeClr val="bg1"/>
              </a:solidFill>
              <a:latin typeface="Agency FB" panose="020B0503020202020204" pitchFamily="34" charset="0"/>
            </a:endParaRPr>
          </a:p>
        </p:txBody>
      </p:sp>
      <p:sp>
        <p:nvSpPr>
          <p:cNvPr id="14" name="TextBox 13">
            <a:extLst>
              <a:ext uri="{FF2B5EF4-FFF2-40B4-BE49-F238E27FC236}">
                <a16:creationId xmlns:a16="http://schemas.microsoft.com/office/drawing/2014/main" id="{EDBD24A0-C0ED-60AA-56C7-470CC4088FF0}"/>
              </a:ext>
            </a:extLst>
          </p:cNvPr>
          <p:cNvSpPr txBox="1"/>
          <p:nvPr/>
        </p:nvSpPr>
        <p:spPr>
          <a:xfrm>
            <a:off x="10303720" y="229902"/>
            <a:ext cx="1031545" cy="1200329"/>
          </a:xfrm>
          <a:prstGeom prst="rect">
            <a:avLst/>
          </a:prstGeom>
          <a:noFill/>
        </p:spPr>
        <p:txBody>
          <a:bodyPr wrap="square" rtlCol="0">
            <a:spAutoFit/>
          </a:bodyPr>
          <a:lstStyle/>
          <a:p>
            <a:r>
              <a:rPr lang="en-US" sz="7200" dirty="0">
                <a:solidFill>
                  <a:schemeClr val="bg1"/>
                </a:solidFill>
                <a:latin typeface="Agency FB" panose="020B0503020202020204" pitchFamily="34" charset="0"/>
              </a:rPr>
              <a:t>2</a:t>
            </a:r>
            <a:endParaRPr lang="en-IN" sz="7200" dirty="0">
              <a:solidFill>
                <a:schemeClr val="bg1"/>
              </a:solidFill>
              <a:latin typeface="Agency FB" panose="020B0503020202020204" pitchFamily="34" charset="0"/>
            </a:endParaRPr>
          </a:p>
        </p:txBody>
      </p:sp>
      <p:sp>
        <p:nvSpPr>
          <p:cNvPr id="15" name="TextBox 14">
            <a:extLst>
              <a:ext uri="{FF2B5EF4-FFF2-40B4-BE49-F238E27FC236}">
                <a16:creationId xmlns:a16="http://schemas.microsoft.com/office/drawing/2014/main" id="{42C7EDF2-0B78-0748-CFC9-0D8C26D0A8E2}"/>
              </a:ext>
            </a:extLst>
          </p:cNvPr>
          <p:cNvSpPr txBox="1"/>
          <p:nvPr/>
        </p:nvSpPr>
        <p:spPr>
          <a:xfrm>
            <a:off x="8054722" y="2808775"/>
            <a:ext cx="1031545" cy="1200329"/>
          </a:xfrm>
          <a:prstGeom prst="rect">
            <a:avLst/>
          </a:prstGeom>
          <a:noFill/>
        </p:spPr>
        <p:txBody>
          <a:bodyPr wrap="square" rtlCol="0">
            <a:spAutoFit/>
          </a:bodyPr>
          <a:lstStyle/>
          <a:p>
            <a:r>
              <a:rPr lang="en-US" sz="7200" dirty="0">
                <a:solidFill>
                  <a:schemeClr val="bg1"/>
                </a:solidFill>
                <a:latin typeface="Agency FB" panose="020B0503020202020204" pitchFamily="34" charset="0"/>
              </a:rPr>
              <a:t>3</a:t>
            </a:r>
            <a:endParaRPr lang="en-IN" sz="7200" dirty="0">
              <a:solidFill>
                <a:schemeClr val="bg1"/>
              </a:solidFill>
              <a:latin typeface="Agency FB" panose="020B0503020202020204" pitchFamily="34" charset="0"/>
            </a:endParaRPr>
          </a:p>
        </p:txBody>
      </p:sp>
      <p:sp>
        <p:nvSpPr>
          <p:cNvPr id="16" name="TextBox 15">
            <a:extLst>
              <a:ext uri="{FF2B5EF4-FFF2-40B4-BE49-F238E27FC236}">
                <a16:creationId xmlns:a16="http://schemas.microsoft.com/office/drawing/2014/main" id="{BABBD315-16CC-3FAF-E1F9-EFAE99AE5F6C}"/>
              </a:ext>
            </a:extLst>
          </p:cNvPr>
          <p:cNvSpPr txBox="1"/>
          <p:nvPr/>
        </p:nvSpPr>
        <p:spPr>
          <a:xfrm>
            <a:off x="11676227" y="2557603"/>
            <a:ext cx="1031545" cy="1200329"/>
          </a:xfrm>
          <a:prstGeom prst="rect">
            <a:avLst/>
          </a:prstGeom>
          <a:noFill/>
        </p:spPr>
        <p:txBody>
          <a:bodyPr wrap="square" rtlCol="0">
            <a:spAutoFit/>
          </a:bodyPr>
          <a:lstStyle/>
          <a:p>
            <a:r>
              <a:rPr lang="en-US" sz="7200" dirty="0">
                <a:solidFill>
                  <a:schemeClr val="bg1"/>
                </a:solidFill>
                <a:latin typeface="Agency FB" panose="020B0503020202020204" pitchFamily="34" charset="0"/>
              </a:rPr>
              <a:t>4</a:t>
            </a:r>
            <a:endParaRPr lang="en-IN" sz="7200" dirty="0">
              <a:solidFill>
                <a:schemeClr val="bg1"/>
              </a:solidFill>
              <a:latin typeface="Agency FB" panose="020B0503020202020204" pitchFamily="34" charset="0"/>
            </a:endParaRPr>
          </a:p>
        </p:txBody>
      </p:sp>
      <p:sp>
        <p:nvSpPr>
          <p:cNvPr id="17" name="TextBox 16">
            <a:extLst>
              <a:ext uri="{FF2B5EF4-FFF2-40B4-BE49-F238E27FC236}">
                <a16:creationId xmlns:a16="http://schemas.microsoft.com/office/drawing/2014/main" id="{24F1D8E0-EC19-75B4-AF78-8BF2ADE99C5B}"/>
              </a:ext>
            </a:extLst>
          </p:cNvPr>
          <p:cNvSpPr txBox="1"/>
          <p:nvPr/>
        </p:nvSpPr>
        <p:spPr>
          <a:xfrm>
            <a:off x="8424378" y="5350411"/>
            <a:ext cx="1031545" cy="1200329"/>
          </a:xfrm>
          <a:prstGeom prst="rect">
            <a:avLst/>
          </a:prstGeom>
          <a:noFill/>
        </p:spPr>
        <p:txBody>
          <a:bodyPr wrap="square" rtlCol="0">
            <a:spAutoFit/>
          </a:bodyPr>
          <a:lstStyle/>
          <a:p>
            <a:r>
              <a:rPr lang="en-US" sz="7200" dirty="0">
                <a:solidFill>
                  <a:schemeClr val="bg1"/>
                </a:solidFill>
                <a:latin typeface="Agency FB" panose="020B0503020202020204" pitchFamily="34" charset="0"/>
              </a:rPr>
              <a:t>5</a:t>
            </a:r>
            <a:endParaRPr lang="en-IN" sz="7200" dirty="0">
              <a:solidFill>
                <a:schemeClr val="bg1"/>
              </a:solidFill>
              <a:latin typeface="Agency FB" panose="020B0503020202020204" pitchFamily="34" charset="0"/>
            </a:endParaRPr>
          </a:p>
        </p:txBody>
      </p:sp>
      <p:sp>
        <p:nvSpPr>
          <p:cNvPr id="18" name="TextBox 17">
            <a:extLst>
              <a:ext uri="{FF2B5EF4-FFF2-40B4-BE49-F238E27FC236}">
                <a16:creationId xmlns:a16="http://schemas.microsoft.com/office/drawing/2014/main" id="{4957609B-904F-E330-FED9-15BA317049A8}"/>
              </a:ext>
            </a:extLst>
          </p:cNvPr>
          <p:cNvSpPr txBox="1"/>
          <p:nvPr/>
        </p:nvSpPr>
        <p:spPr>
          <a:xfrm>
            <a:off x="9405433" y="5307466"/>
            <a:ext cx="1031545" cy="1200329"/>
          </a:xfrm>
          <a:prstGeom prst="rect">
            <a:avLst/>
          </a:prstGeom>
          <a:noFill/>
        </p:spPr>
        <p:txBody>
          <a:bodyPr wrap="square" rtlCol="0">
            <a:spAutoFit/>
          </a:bodyPr>
          <a:lstStyle/>
          <a:p>
            <a:r>
              <a:rPr lang="en-US" sz="7200" dirty="0">
                <a:solidFill>
                  <a:schemeClr val="bg1"/>
                </a:solidFill>
                <a:latin typeface="Agency FB" panose="020B0503020202020204" pitchFamily="34" charset="0"/>
              </a:rPr>
              <a:t>6</a:t>
            </a:r>
            <a:endParaRPr lang="en-IN" sz="7200" dirty="0">
              <a:solidFill>
                <a:schemeClr val="bg1"/>
              </a:solidFill>
              <a:latin typeface="Agency FB" panose="020B0503020202020204" pitchFamily="34" charset="0"/>
            </a:endParaRPr>
          </a:p>
        </p:txBody>
      </p:sp>
      <p:sp>
        <p:nvSpPr>
          <p:cNvPr id="19" name="TextBox 18">
            <a:extLst>
              <a:ext uri="{FF2B5EF4-FFF2-40B4-BE49-F238E27FC236}">
                <a16:creationId xmlns:a16="http://schemas.microsoft.com/office/drawing/2014/main" id="{4950A10B-9F6D-A7BB-2E23-E8F815AB8679}"/>
              </a:ext>
            </a:extLst>
          </p:cNvPr>
          <p:cNvSpPr txBox="1"/>
          <p:nvPr/>
        </p:nvSpPr>
        <p:spPr>
          <a:xfrm>
            <a:off x="234999" y="886680"/>
            <a:ext cx="3698557" cy="5293757"/>
          </a:xfrm>
          <a:prstGeom prst="rect">
            <a:avLst/>
          </a:prstGeom>
          <a:noFill/>
        </p:spPr>
        <p:txBody>
          <a:bodyPr wrap="square" rtlCol="0">
            <a:spAutoFit/>
          </a:bodyPr>
          <a:lstStyle/>
          <a:p>
            <a:pPr lvl="0" eaLnBrk="0" fontAlgn="base" hangingPunct="0">
              <a:spcBef>
                <a:spcPct val="0"/>
              </a:spcBef>
              <a:spcAft>
                <a:spcPct val="0"/>
              </a:spcAft>
            </a:pPr>
            <a:r>
              <a:rPr lang="en-US" altLang="en-US" sz="3200" b="1" dirty="0">
                <a:solidFill>
                  <a:srgbClr val="0070C0"/>
                </a:solidFill>
                <a:latin typeface="Agency FB" panose="020B0503020202020204" pitchFamily="34" charset="0"/>
              </a:rPr>
              <a:t>Objective</a:t>
            </a:r>
            <a:r>
              <a:rPr lang="en-US" altLang="en-US" sz="3200" dirty="0">
                <a:solidFill>
                  <a:srgbClr val="0070C0"/>
                </a:solidFill>
                <a:latin typeface="Agency FB" panose="020B0503020202020204" pitchFamily="34" charset="0"/>
              </a:rPr>
              <a:t>: </a:t>
            </a:r>
            <a:r>
              <a:rPr lang="en-US" altLang="en-US" sz="3200" dirty="0">
                <a:solidFill>
                  <a:schemeClr val="bg1"/>
                </a:solidFill>
                <a:latin typeface="Agency FB" panose="020B0503020202020204" pitchFamily="34" charset="0"/>
              </a:rPr>
              <a:t>To analyze customer call data to identify trends and areas for improvement in customer service.</a:t>
            </a:r>
          </a:p>
          <a:p>
            <a:pPr lvl="0" eaLnBrk="0" fontAlgn="base" hangingPunct="0">
              <a:spcBef>
                <a:spcPct val="0"/>
              </a:spcBef>
              <a:spcAft>
                <a:spcPct val="0"/>
              </a:spcAft>
            </a:pPr>
            <a:r>
              <a:rPr lang="en-US" altLang="en-US" sz="3200" dirty="0">
                <a:solidFill>
                  <a:schemeClr val="bg1"/>
                </a:solidFill>
                <a:latin typeface="Agency FB" panose="020B0503020202020204" pitchFamily="34" charset="0"/>
              </a:rPr>
              <a:t>Analyze call timing, call reasons and other attributes and propose actionable recommendations. </a:t>
            </a:r>
          </a:p>
          <a:p>
            <a:endParaRPr lang="en-IN" dirty="0"/>
          </a:p>
        </p:txBody>
      </p:sp>
    </p:spTree>
    <p:extLst>
      <p:ext uri="{BB962C8B-B14F-4D97-AF65-F5344CB8AC3E}">
        <p14:creationId xmlns:p14="http://schemas.microsoft.com/office/powerpoint/2010/main" val="191979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graphicEl>
                                              <a:dgm id="{AE10FAB8-064A-4AEB-A1B8-80AA950A42FA}"/>
                                            </p:graphicEl>
                                          </p:spTgt>
                                        </p:tgtEl>
                                        <p:attrNameLst>
                                          <p:attrName>style.visibility</p:attrName>
                                        </p:attrNameLst>
                                      </p:cBhvr>
                                      <p:to>
                                        <p:strVal val="visible"/>
                                      </p:to>
                                    </p:set>
                                    <p:animEffect transition="in" filter="fade">
                                      <p:cBhvr>
                                        <p:cTn id="19" dur="1000"/>
                                        <p:tgtEl>
                                          <p:spTgt spid="6">
                                            <p:graphicEl>
                                              <a:dgm id="{AE10FAB8-064A-4AEB-A1B8-80AA950A42FA}"/>
                                            </p:graphicEl>
                                          </p:spTgt>
                                        </p:tgtEl>
                                      </p:cBhvr>
                                    </p:animEffect>
                                    <p:anim calcmode="lin" valueType="num">
                                      <p:cBhvr>
                                        <p:cTn id="20" dur="1000" fill="hold"/>
                                        <p:tgtEl>
                                          <p:spTgt spid="6">
                                            <p:graphicEl>
                                              <a:dgm id="{AE10FAB8-064A-4AEB-A1B8-80AA950A42FA}"/>
                                            </p:graphicEl>
                                          </p:spTgt>
                                        </p:tgtEl>
                                        <p:attrNameLst>
                                          <p:attrName>ppt_x</p:attrName>
                                        </p:attrNameLst>
                                      </p:cBhvr>
                                      <p:tavLst>
                                        <p:tav tm="0">
                                          <p:val>
                                            <p:strVal val="#ppt_x"/>
                                          </p:val>
                                        </p:tav>
                                        <p:tav tm="100000">
                                          <p:val>
                                            <p:strVal val="#ppt_x"/>
                                          </p:val>
                                        </p:tav>
                                      </p:tavLst>
                                    </p:anim>
                                    <p:anim calcmode="lin" valueType="num">
                                      <p:cBhvr>
                                        <p:cTn id="21" dur="1000" fill="hold"/>
                                        <p:tgtEl>
                                          <p:spTgt spid="6">
                                            <p:graphicEl>
                                              <a:dgm id="{AE10FAB8-064A-4AEB-A1B8-80AA950A42FA}"/>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graphicEl>
                                              <a:dgm id="{D0F7C7FA-0AB9-453B-BAAB-E9C8D59E4827}"/>
                                            </p:graphicEl>
                                          </p:spTgt>
                                        </p:tgtEl>
                                        <p:attrNameLst>
                                          <p:attrName>style.visibility</p:attrName>
                                        </p:attrNameLst>
                                      </p:cBhvr>
                                      <p:to>
                                        <p:strVal val="visible"/>
                                      </p:to>
                                    </p:set>
                                    <p:animEffect transition="in" filter="fade">
                                      <p:cBhvr>
                                        <p:cTn id="24" dur="1000"/>
                                        <p:tgtEl>
                                          <p:spTgt spid="6">
                                            <p:graphicEl>
                                              <a:dgm id="{D0F7C7FA-0AB9-453B-BAAB-E9C8D59E4827}"/>
                                            </p:graphicEl>
                                          </p:spTgt>
                                        </p:tgtEl>
                                      </p:cBhvr>
                                    </p:animEffect>
                                    <p:anim calcmode="lin" valueType="num">
                                      <p:cBhvr>
                                        <p:cTn id="25" dur="1000" fill="hold"/>
                                        <p:tgtEl>
                                          <p:spTgt spid="6">
                                            <p:graphicEl>
                                              <a:dgm id="{D0F7C7FA-0AB9-453B-BAAB-E9C8D59E4827}"/>
                                            </p:graphicEl>
                                          </p:spTgt>
                                        </p:tgtEl>
                                        <p:attrNameLst>
                                          <p:attrName>ppt_x</p:attrName>
                                        </p:attrNameLst>
                                      </p:cBhvr>
                                      <p:tavLst>
                                        <p:tav tm="0">
                                          <p:val>
                                            <p:strVal val="#ppt_x"/>
                                          </p:val>
                                        </p:tav>
                                        <p:tav tm="100000">
                                          <p:val>
                                            <p:strVal val="#ppt_x"/>
                                          </p:val>
                                        </p:tav>
                                      </p:tavLst>
                                    </p:anim>
                                    <p:anim calcmode="lin" valueType="num">
                                      <p:cBhvr>
                                        <p:cTn id="26" dur="1000" fill="hold"/>
                                        <p:tgtEl>
                                          <p:spTgt spid="6">
                                            <p:graphicEl>
                                              <a:dgm id="{D0F7C7FA-0AB9-453B-BAAB-E9C8D59E4827}"/>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graphicEl>
                                              <a:dgm id="{4885A191-46BF-4F7C-A10C-37F38861A82A}"/>
                                            </p:graphicEl>
                                          </p:spTgt>
                                        </p:tgtEl>
                                        <p:attrNameLst>
                                          <p:attrName>style.visibility</p:attrName>
                                        </p:attrNameLst>
                                      </p:cBhvr>
                                      <p:to>
                                        <p:strVal val="visible"/>
                                      </p:to>
                                    </p:set>
                                    <p:animEffect transition="in" filter="fade">
                                      <p:cBhvr>
                                        <p:cTn id="29" dur="1000"/>
                                        <p:tgtEl>
                                          <p:spTgt spid="6">
                                            <p:graphicEl>
                                              <a:dgm id="{4885A191-46BF-4F7C-A10C-37F38861A82A}"/>
                                            </p:graphicEl>
                                          </p:spTgt>
                                        </p:tgtEl>
                                      </p:cBhvr>
                                    </p:animEffect>
                                    <p:anim calcmode="lin" valueType="num">
                                      <p:cBhvr>
                                        <p:cTn id="30" dur="1000" fill="hold"/>
                                        <p:tgtEl>
                                          <p:spTgt spid="6">
                                            <p:graphicEl>
                                              <a:dgm id="{4885A191-46BF-4F7C-A10C-37F38861A82A}"/>
                                            </p:graphicEl>
                                          </p:spTgt>
                                        </p:tgtEl>
                                        <p:attrNameLst>
                                          <p:attrName>ppt_x</p:attrName>
                                        </p:attrNameLst>
                                      </p:cBhvr>
                                      <p:tavLst>
                                        <p:tav tm="0">
                                          <p:val>
                                            <p:strVal val="#ppt_x"/>
                                          </p:val>
                                        </p:tav>
                                        <p:tav tm="100000">
                                          <p:val>
                                            <p:strVal val="#ppt_x"/>
                                          </p:val>
                                        </p:tav>
                                      </p:tavLst>
                                    </p:anim>
                                    <p:anim calcmode="lin" valueType="num">
                                      <p:cBhvr>
                                        <p:cTn id="31" dur="1000" fill="hold"/>
                                        <p:tgtEl>
                                          <p:spTgt spid="6">
                                            <p:graphicEl>
                                              <a:dgm id="{4885A191-46BF-4F7C-A10C-37F38861A82A}"/>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graphicEl>
                                              <a:dgm id="{E2D68C4D-D470-4203-8151-0E394EE5AA65}"/>
                                            </p:graphicEl>
                                          </p:spTgt>
                                        </p:tgtEl>
                                        <p:attrNameLst>
                                          <p:attrName>style.visibility</p:attrName>
                                        </p:attrNameLst>
                                      </p:cBhvr>
                                      <p:to>
                                        <p:strVal val="visible"/>
                                      </p:to>
                                    </p:set>
                                    <p:animEffect transition="in" filter="fade">
                                      <p:cBhvr>
                                        <p:cTn id="34" dur="1000"/>
                                        <p:tgtEl>
                                          <p:spTgt spid="6">
                                            <p:graphicEl>
                                              <a:dgm id="{E2D68C4D-D470-4203-8151-0E394EE5AA65}"/>
                                            </p:graphicEl>
                                          </p:spTgt>
                                        </p:tgtEl>
                                      </p:cBhvr>
                                    </p:animEffect>
                                    <p:anim calcmode="lin" valueType="num">
                                      <p:cBhvr>
                                        <p:cTn id="35" dur="1000" fill="hold"/>
                                        <p:tgtEl>
                                          <p:spTgt spid="6">
                                            <p:graphicEl>
                                              <a:dgm id="{E2D68C4D-D470-4203-8151-0E394EE5AA65}"/>
                                            </p:graphicEl>
                                          </p:spTgt>
                                        </p:tgtEl>
                                        <p:attrNameLst>
                                          <p:attrName>ppt_x</p:attrName>
                                        </p:attrNameLst>
                                      </p:cBhvr>
                                      <p:tavLst>
                                        <p:tav tm="0">
                                          <p:val>
                                            <p:strVal val="#ppt_x"/>
                                          </p:val>
                                        </p:tav>
                                        <p:tav tm="100000">
                                          <p:val>
                                            <p:strVal val="#ppt_x"/>
                                          </p:val>
                                        </p:tav>
                                      </p:tavLst>
                                    </p:anim>
                                    <p:anim calcmode="lin" valueType="num">
                                      <p:cBhvr>
                                        <p:cTn id="36" dur="1000" fill="hold"/>
                                        <p:tgtEl>
                                          <p:spTgt spid="6">
                                            <p:graphicEl>
                                              <a:dgm id="{E2D68C4D-D470-4203-8151-0E394EE5AA65}"/>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
                                            <p:graphicEl>
                                              <a:dgm id="{4FAADDAA-D092-41BF-9F69-868BC6E1E11D}"/>
                                            </p:graphicEl>
                                          </p:spTgt>
                                        </p:tgtEl>
                                        <p:attrNameLst>
                                          <p:attrName>style.visibility</p:attrName>
                                        </p:attrNameLst>
                                      </p:cBhvr>
                                      <p:to>
                                        <p:strVal val="visible"/>
                                      </p:to>
                                    </p:set>
                                    <p:animEffect transition="in" filter="fade">
                                      <p:cBhvr>
                                        <p:cTn id="39" dur="1000"/>
                                        <p:tgtEl>
                                          <p:spTgt spid="6">
                                            <p:graphicEl>
                                              <a:dgm id="{4FAADDAA-D092-41BF-9F69-868BC6E1E11D}"/>
                                            </p:graphicEl>
                                          </p:spTgt>
                                        </p:tgtEl>
                                      </p:cBhvr>
                                    </p:animEffect>
                                    <p:anim calcmode="lin" valueType="num">
                                      <p:cBhvr>
                                        <p:cTn id="40" dur="1000" fill="hold"/>
                                        <p:tgtEl>
                                          <p:spTgt spid="6">
                                            <p:graphicEl>
                                              <a:dgm id="{4FAADDAA-D092-41BF-9F69-868BC6E1E11D}"/>
                                            </p:graphicEl>
                                          </p:spTgt>
                                        </p:tgtEl>
                                        <p:attrNameLst>
                                          <p:attrName>ppt_x</p:attrName>
                                        </p:attrNameLst>
                                      </p:cBhvr>
                                      <p:tavLst>
                                        <p:tav tm="0">
                                          <p:val>
                                            <p:strVal val="#ppt_x"/>
                                          </p:val>
                                        </p:tav>
                                        <p:tav tm="100000">
                                          <p:val>
                                            <p:strVal val="#ppt_x"/>
                                          </p:val>
                                        </p:tav>
                                      </p:tavLst>
                                    </p:anim>
                                    <p:anim calcmode="lin" valueType="num">
                                      <p:cBhvr>
                                        <p:cTn id="41" dur="1000" fill="hold"/>
                                        <p:tgtEl>
                                          <p:spTgt spid="6">
                                            <p:graphicEl>
                                              <a:dgm id="{4FAADDAA-D092-41BF-9F69-868BC6E1E11D}"/>
                                            </p:graphic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
                                            <p:graphicEl>
                                              <a:dgm id="{5E415F2D-B506-4D77-B306-82E63E79312B}"/>
                                            </p:graphicEl>
                                          </p:spTgt>
                                        </p:tgtEl>
                                        <p:attrNameLst>
                                          <p:attrName>style.visibility</p:attrName>
                                        </p:attrNameLst>
                                      </p:cBhvr>
                                      <p:to>
                                        <p:strVal val="visible"/>
                                      </p:to>
                                    </p:set>
                                    <p:animEffect transition="in" filter="fade">
                                      <p:cBhvr>
                                        <p:cTn id="44" dur="1000"/>
                                        <p:tgtEl>
                                          <p:spTgt spid="6">
                                            <p:graphicEl>
                                              <a:dgm id="{5E415F2D-B506-4D77-B306-82E63E79312B}"/>
                                            </p:graphicEl>
                                          </p:spTgt>
                                        </p:tgtEl>
                                      </p:cBhvr>
                                    </p:animEffect>
                                    <p:anim calcmode="lin" valueType="num">
                                      <p:cBhvr>
                                        <p:cTn id="45" dur="1000" fill="hold"/>
                                        <p:tgtEl>
                                          <p:spTgt spid="6">
                                            <p:graphicEl>
                                              <a:dgm id="{5E415F2D-B506-4D77-B306-82E63E79312B}"/>
                                            </p:graphicEl>
                                          </p:spTgt>
                                        </p:tgtEl>
                                        <p:attrNameLst>
                                          <p:attrName>ppt_x</p:attrName>
                                        </p:attrNameLst>
                                      </p:cBhvr>
                                      <p:tavLst>
                                        <p:tav tm="0">
                                          <p:val>
                                            <p:strVal val="#ppt_x"/>
                                          </p:val>
                                        </p:tav>
                                        <p:tav tm="100000">
                                          <p:val>
                                            <p:strVal val="#ppt_x"/>
                                          </p:val>
                                        </p:tav>
                                      </p:tavLst>
                                    </p:anim>
                                    <p:anim calcmode="lin" valueType="num">
                                      <p:cBhvr>
                                        <p:cTn id="46" dur="1000" fill="hold"/>
                                        <p:tgtEl>
                                          <p:spTgt spid="6">
                                            <p:graphicEl>
                                              <a:dgm id="{5E415F2D-B506-4D77-B306-82E63E79312B}"/>
                                            </p:graphic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
                                            <p:graphicEl>
                                              <a:dgm id="{0EBC4A11-5858-465C-A789-17EB3DB12F44}"/>
                                            </p:graphicEl>
                                          </p:spTgt>
                                        </p:tgtEl>
                                        <p:attrNameLst>
                                          <p:attrName>style.visibility</p:attrName>
                                        </p:attrNameLst>
                                      </p:cBhvr>
                                      <p:to>
                                        <p:strVal val="visible"/>
                                      </p:to>
                                    </p:set>
                                    <p:animEffect transition="in" filter="fade">
                                      <p:cBhvr>
                                        <p:cTn id="49" dur="1000"/>
                                        <p:tgtEl>
                                          <p:spTgt spid="6">
                                            <p:graphicEl>
                                              <a:dgm id="{0EBC4A11-5858-465C-A789-17EB3DB12F44}"/>
                                            </p:graphicEl>
                                          </p:spTgt>
                                        </p:tgtEl>
                                      </p:cBhvr>
                                    </p:animEffect>
                                    <p:anim calcmode="lin" valueType="num">
                                      <p:cBhvr>
                                        <p:cTn id="50" dur="1000" fill="hold"/>
                                        <p:tgtEl>
                                          <p:spTgt spid="6">
                                            <p:graphicEl>
                                              <a:dgm id="{0EBC4A11-5858-465C-A789-17EB3DB12F44}"/>
                                            </p:graphicEl>
                                          </p:spTgt>
                                        </p:tgtEl>
                                        <p:attrNameLst>
                                          <p:attrName>ppt_x</p:attrName>
                                        </p:attrNameLst>
                                      </p:cBhvr>
                                      <p:tavLst>
                                        <p:tav tm="0">
                                          <p:val>
                                            <p:strVal val="#ppt_x"/>
                                          </p:val>
                                        </p:tav>
                                        <p:tav tm="100000">
                                          <p:val>
                                            <p:strVal val="#ppt_x"/>
                                          </p:val>
                                        </p:tav>
                                      </p:tavLst>
                                    </p:anim>
                                    <p:anim calcmode="lin" valueType="num">
                                      <p:cBhvr>
                                        <p:cTn id="51" dur="1000" fill="hold"/>
                                        <p:tgtEl>
                                          <p:spTgt spid="6">
                                            <p:graphicEl>
                                              <a:dgm id="{0EBC4A11-5858-465C-A789-17EB3DB12F44}"/>
                                            </p:graphic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6">
                                            <p:graphicEl>
                                              <a:dgm id="{31A54445-BE22-4C24-B254-C1EBE18D1736}"/>
                                            </p:graphicEl>
                                          </p:spTgt>
                                        </p:tgtEl>
                                        <p:attrNameLst>
                                          <p:attrName>style.visibility</p:attrName>
                                        </p:attrNameLst>
                                      </p:cBhvr>
                                      <p:to>
                                        <p:strVal val="visible"/>
                                      </p:to>
                                    </p:set>
                                    <p:animEffect transition="in" filter="fade">
                                      <p:cBhvr>
                                        <p:cTn id="54" dur="1000"/>
                                        <p:tgtEl>
                                          <p:spTgt spid="6">
                                            <p:graphicEl>
                                              <a:dgm id="{31A54445-BE22-4C24-B254-C1EBE18D1736}"/>
                                            </p:graphicEl>
                                          </p:spTgt>
                                        </p:tgtEl>
                                      </p:cBhvr>
                                    </p:animEffect>
                                    <p:anim calcmode="lin" valueType="num">
                                      <p:cBhvr>
                                        <p:cTn id="55" dur="1000" fill="hold"/>
                                        <p:tgtEl>
                                          <p:spTgt spid="6">
                                            <p:graphicEl>
                                              <a:dgm id="{31A54445-BE22-4C24-B254-C1EBE18D1736}"/>
                                            </p:graphicEl>
                                          </p:spTgt>
                                        </p:tgtEl>
                                        <p:attrNameLst>
                                          <p:attrName>ppt_x</p:attrName>
                                        </p:attrNameLst>
                                      </p:cBhvr>
                                      <p:tavLst>
                                        <p:tav tm="0">
                                          <p:val>
                                            <p:strVal val="#ppt_x"/>
                                          </p:val>
                                        </p:tav>
                                        <p:tav tm="100000">
                                          <p:val>
                                            <p:strVal val="#ppt_x"/>
                                          </p:val>
                                        </p:tav>
                                      </p:tavLst>
                                    </p:anim>
                                    <p:anim calcmode="lin" valueType="num">
                                      <p:cBhvr>
                                        <p:cTn id="56" dur="1000" fill="hold"/>
                                        <p:tgtEl>
                                          <p:spTgt spid="6">
                                            <p:graphicEl>
                                              <a:dgm id="{31A54445-BE22-4C24-B254-C1EBE18D1736}"/>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6">
                                            <p:graphicEl>
                                              <a:dgm id="{88E5D4A8-FFF2-4484-9D65-74B8E9BDDD8B}"/>
                                            </p:graphicEl>
                                          </p:spTgt>
                                        </p:tgtEl>
                                        <p:attrNameLst>
                                          <p:attrName>style.visibility</p:attrName>
                                        </p:attrNameLst>
                                      </p:cBhvr>
                                      <p:to>
                                        <p:strVal val="visible"/>
                                      </p:to>
                                    </p:set>
                                    <p:animEffect transition="in" filter="fade">
                                      <p:cBhvr>
                                        <p:cTn id="59" dur="1000"/>
                                        <p:tgtEl>
                                          <p:spTgt spid="6">
                                            <p:graphicEl>
                                              <a:dgm id="{88E5D4A8-FFF2-4484-9D65-74B8E9BDDD8B}"/>
                                            </p:graphicEl>
                                          </p:spTgt>
                                        </p:tgtEl>
                                      </p:cBhvr>
                                    </p:animEffect>
                                    <p:anim calcmode="lin" valueType="num">
                                      <p:cBhvr>
                                        <p:cTn id="60" dur="1000" fill="hold"/>
                                        <p:tgtEl>
                                          <p:spTgt spid="6">
                                            <p:graphicEl>
                                              <a:dgm id="{88E5D4A8-FFF2-4484-9D65-74B8E9BDDD8B}"/>
                                            </p:graphicEl>
                                          </p:spTgt>
                                        </p:tgtEl>
                                        <p:attrNameLst>
                                          <p:attrName>ppt_x</p:attrName>
                                        </p:attrNameLst>
                                      </p:cBhvr>
                                      <p:tavLst>
                                        <p:tav tm="0">
                                          <p:val>
                                            <p:strVal val="#ppt_x"/>
                                          </p:val>
                                        </p:tav>
                                        <p:tav tm="100000">
                                          <p:val>
                                            <p:strVal val="#ppt_x"/>
                                          </p:val>
                                        </p:tav>
                                      </p:tavLst>
                                    </p:anim>
                                    <p:anim calcmode="lin" valueType="num">
                                      <p:cBhvr>
                                        <p:cTn id="61" dur="1000" fill="hold"/>
                                        <p:tgtEl>
                                          <p:spTgt spid="6">
                                            <p:graphicEl>
                                              <a:dgm id="{88E5D4A8-FFF2-4484-9D65-74B8E9BDDD8B}"/>
                                            </p:graphic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1000"/>
                                        <p:tgtEl>
                                          <p:spTgt spid="9"/>
                                        </p:tgtEl>
                                      </p:cBhvr>
                                    </p:animEffect>
                                    <p:anim calcmode="lin" valueType="num">
                                      <p:cBhvr>
                                        <p:cTn id="65" dur="1000" fill="hold"/>
                                        <p:tgtEl>
                                          <p:spTgt spid="9"/>
                                        </p:tgtEl>
                                        <p:attrNameLst>
                                          <p:attrName>ppt_x</p:attrName>
                                        </p:attrNameLst>
                                      </p:cBhvr>
                                      <p:tavLst>
                                        <p:tav tm="0">
                                          <p:val>
                                            <p:strVal val="#ppt_x"/>
                                          </p:val>
                                        </p:tav>
                                        <p:tav tm="100000">
                                          <p:val>
                                            <p:strVal val="#ppt_x"/>
                                          </p:val>
                                        </p:tav>
                                      </p:tavLst>
                                    </p:anim>
                                    <p:anim calcmode="lin" valueType="num">
                                      <p:cBhvr>
                                        <p:cTn id="66" dur="1000" fill="hold"/>
                                        <p:tgtEl>
                                          <p:spTgt spid="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1000"/>
                                        <p:tgtEl>
                                          <p:spTgt spid="7"/>
                                        </p:tgtEl>
                                      </p:cBhvr>
                                    </p:animEffect>
                                    <p:anim calcmode="lin" valueType="num">
                                      <p:cBhvr>
                                        <p:cTn id="70" dur="1000" fill="hold"/>
                                        <p:tgtEl>
                                          <p:spTgt spid="7"/>
                                        </p:tgtEl>
                                        <p:attrNameLst>
                                          <p:attrName>ppt_x</p:attrName>
                                        </p:attrNameLst>
                                      </p:cBhvr>
                                      <p:tavLst>
                                        <p:tav tm="0">
                                          <p:val>
                                            <p:strVal val="#ppt_x"/>
                                          </p:val>
                                        </p:tav>
                                        <p:tav tm="100000">
                                          <p:val>
                                            <p:strVal val="#ppt_x"/>
                                          </p:val>
                                        </p:tav>
                                      </p:tavLst>
                                    </p:anim>
                                    <p:anim calcmode="lin" valueType="num">
                                      <p:cBhvr>
                                        <p:cTn id="71" dur="1000" fill="hold"/>
                                        <p:tgtEl>
                                          <p:spTgt spid="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fade">
                                      <p:cBhvr>
                                        <p:cTn id="74" dur="1000"/>
                                        <p:tgtEl>
                                          <p:spTgt spid="8"/>
                                        </p:tgtEl>
                                      </p:cBhvr>
                                    </p:animEffect>
                                    <p:anim calcmode="lin" valueType="num">
                                      <p:cBhvr>
                                        <p:cTn id="75" dur="1000" fill="hold"/>
                                        <p:tgtEl>
                                          <p:spTgt spid="8"/>
                                        </p:tgtEl>
                                        <p:attrNameLst>
                                          <p:attrName>ppt_x</p:attrName>
                                        </p:attrNameLst>
                                      </p:cBhvr>
                                      <p:tavLst>
                                        <p:tav tm="0">
                                          <p:val>
                                            <p:strVal val="#ppt_x"/>
                                          </p:val>
                                        </p:tav>
                                        <p:tav tm="100000">
                                          <p:val>
                                            <p:strVal val="#ppt_x"/>
                                          </p:val>
                                        </p:tav>
                                      </p:tavLst>
                                    </p:anim>
                                    <p:anim calcmode="lin" valueType="num">
                                      <p:cBhvr>
                                        <p:cTn id="76" dur="1000" fill="hold"/>
                                        <p:tgtEl>
                                          <p:spTgt spid="8"/>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0">
                                            <p:txEl>
                                              <p:pRg st="0" end="0"/>
                                            </p:txEl>
                                          </p:spTgt>
                                        </p:tgtEl>
                                        <p:attrNameLst>
                                          <p:attrName>style.visibility</p:attrName>
                                        </p:attrNameLst>
                                      </p:cBhvr>
                                      <p:to>
                                        <p:strVal val="visible"/>
                                      </p:to>
                                    </p:set>
                                    <p:animEffect transition="in" filter="fade">
                                      <p:cBhvr>
                                        <p:cTn id="79" dur="1000"/>
                                        <p:tgtEl>
                                          <p:spTgt spid="10">
                                            <p:txEl>
                                              <p:pRg st="0" end="0"/>
                                            </p:txEl>
                                          </p:spTgt>
                                        </p:tgtEl>
                                      </p:cBhvr>
                                    </p:animEffect>
                                    <p:anim calcmode="lin" valueType="num">
                                      <p:cBhvr>
                                        <p:cTn id="8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81"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fade">
                                      <p:cBhvr>
                                        <p:cTn id="84" dur="1000"/>
                                        <p:tgtEl>
                                          <p:spTgt spid="13"/>
                                        </p:tgtEl>
                                      </p:cBhvr>
                                    </p:animEffect>
                                    <p:anim calcmode="lin" valueType="num">
                                      <p:cBhvr>
                                        <p:cTn id="85" dur="1000" fill="hold"/>
                                        <p:tgtEl>
                                          <p:spTgt spid="13"/>
                                        </p:tgtEl>
                                        <p:attrNameLst>
                                          <p:attrName>ppt_x</p:attrName>
                                        </p:attrNameLst>
                                      </p:cBhvr>
                                      <p:tavLst>
                                        <p:tav tm="0">
                                          <p:val>
                                            <p:strVal val="#ppt_x"/>
                                          </p:val>
                                        </p:tav>
                                        <p:tav tm="100000">
                                          <p:val>
                                            <p:strVal val="#ppt_x"/>
                                          </p:val>
                                        </p:tav>
                                      </p:tavLst>
                                    </p:anim>
                                    <p:anim calcmode="lin" valueType="num">
                                      <p:cBhvr>
                                        <p:cTn id="86" dur="1000" fill="hold"/>
                                        <p:tgtEl>
                                          <p:spTgt spid="13"/>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1000"/>
                                        <p:tgtEl>
                                          <p:spTgt spid="14"/>
                                        </p:tgtEl>
                                      </p:cBhvr>
                                    </p:animEffect>
                                    <p:anim calcmode="lin" valueType="num">
                                      <p:cBhvr>
                                        <p:cTn id="90" dur="1000" fill="hold"/>
                                        <p:tgtEl>
                                          <p:spTgt spid="14"/>
                                        </p:tgtEl>
                                        <p:attrNameLst>
                                          <p:attrName>ppt_x</p:attrName>
                                        </p:attrNameLst>
                                      </p:cBhvr>
                                      <p:tavLst>
                                        <p:tav tm="0">
                                          <p:val>
                                            <p:strVal val="#ppt_x"/>
                                          </p:val>
                                        </p:tav>
                                        <p:tav tm="100000">
                                          <p:val>
                                            <p:strVal val="#ppt_x"/>
                                          </p:val>
                                        </p:tav>
                                      </p:tavLst>
                                    </p:anim>
                                    <p:anim calcmode="lin" valueType="num">
                                      <p:cBhvr>
                                        <p:cTn id="91" dur="1000" fill="hold"/>
                                        <p:tgtEl>
                                          <p:spTgt spid="1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1000"/>
                                        <p:tgtEl>
                                          <p:spTgt spid="15"/>
                                        </p:tgtEl>
                                      </p:cBhvr>
                                    </p:animEffect>
                                    <p:anim calcmode="lin" valueType="num">
                                      <p:cBhvr>
                                        <p:cTn id="95" dur="1000" fill="hold"/>
                                        <p:tgtEl>
                                          <p:spTgt spid="15"/>
                                        </p:tgtEl>
                                        <p:attrNameLst>
                                          <p:attrName>ppt_x</p:attrName>
                                        </p:attrNameLst>
                                      </p:cBhvr>
                                      <p:tavLst>
                                        <p:tav tm="0">
                                          <p:val>
                                            <p:strVal val="#ppt_x"/>
                                          </p:val>
                                        </p:tav>
                                        <p:tav tm="100000">
                                          <p:val>
                                            <p:strVal val="#ppt_x"/>
                                          </p:val>
                                        </p:tav>
                                      </p:tavLst>
                                    </p:anim>
                                    <p:anim calcmode="lin" valueType="num">
                                      <p:cBhvr>
                                        <p:cTn id="96" dur="1000" fill="hold"/>
                                        <p:tgtEl>
                                          <p:spTgt spid="1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1000"/>
                                        <p:tgtEl>
                                          <p:spTgt spid="17"/>
                                        </p:tgtEl>
                                      </p:cBhvr>
                                    </p:animEffect>
                                    <p:anim calcmode="lin" valueType="num">
                                      <p:cBhvr>
                                        <p:cTn id="105" dur="1000" fill="hold"/>
                                        <p:tgtEl>
                                          <p:spTgt spid="17"/>
                                        </p:tgtEl>
                                        <p:attrNameLst>
                                          <p:attrName>ppt_x</p:attrName>
                                        </p:attrNameLst>
                                      </p:cBhvr>
                                      <p:tavLst>
                                        <p:tav tm="0">
                                          <p:val>
                                            <p:strVal val="#ppt_x"/>
                                          </p:val>
                                        </p:tav>
                                        <p:tav tm="100000">
                                          <p:val>
                                            <p:strVal val="#ppt_x"/>
                                          </p:val>
                                        </p:tav>
                                      </p:tavLst>
                                    </p:anim>
                                    <p:anim calcmode="lin" valueType="num">
                                      <p:cBhvr>
                                        <p:cTn id="106" dur="1000" fill="hold"/>
                                        <p:tgtEl>
                                          <p:spTgt spid="1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8"/>
                                        </p:tgtEl>
                                        <p:attrNameLst>
                                          <p:attrName>style.visibility</p:attrName>
                                        </p:attrNameLst>
                                      </p:cBhvr>
                                      <p:to>
                                        <p:strVal val="visible"/>
                                      </p:to>
                                    </p:set>
                                    <p:animEffect transition="in" filter="fade">
                                      <p:cBhvr>
                                        <p:cTn id="109" dur="1000"/>
                                        <p:tgtEl>
                                          <p:spTgt spid="18"/>
                                        </p:tgtEl>
                                      </p:cBhvr>
                                    </p:animEffect>
                                    <p:anim calcmode="lin" valueType="num">
                                      <p:cBhvr>
                                        <p:cTn id="110" dur="1000" fill="hold"/>
                                        <p:tgtEl>
                                          <p:spTgt spid="18"/>
                                        </p:tgtEl>
                                        <p:attrNameLst>
                                          <p:attrName>ppt_x</p:attrName>
                                        </p:attrNameLst>
                                      </p:cBhvr>
                                      <p:tavLst>
                                        <p:tav tm="0">
                                          <p:val>
                                            <p:strVal val="#ppt_x"/>
                                          </p:val>
                                        </p:tav>
                                        <p:tav tm="100000">
                                          <p:val>
                                            <p:strVal val="#ppt_x"/>
                                          </p:val>
                                        </p:tav>
                                      </p:tavLst>
                                    </p:anim>
                                    <p:anim calcmode="lin" valueType="num">
                                      <p:cBhvr>
                                        <p:cTn id="11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fade">
                                      <p:cBhvr>
                                        <p:cTn id="116" dur="1000"/>
                                        <p:tgtEl>
                                          <p:spTgt spid="19"/>
                                        </p:tgtEl>
                                      </p:cBhvr>
                                    </p:animEffect>
                                    <p:anim calcmode="lin" valueType="num">
                                      <p:cBhvr>
                                        <p:cTn id="117" dur="1000" fill="hold"/>
                                        <p:tgtEl>
                                          <p:spTgt spid="19"/>
                                        </p:tgtEl>
                                        <p:attrNameLst>
                                          <p:attrName>ppt_x</p:attrName>
                                        </p:attrNameLst>
                                      </p:cBhvr>
                                      <p:tavLst>
                                        <p:tav tm="0">
                                          <p:val>
                                            <p:strVal val="#ppt_x"/>
                                          </p:val>
                                        </p:tav>
                                        <p:tav tm="100000">
                                          <p:val>
                                            <p:strVal val="#ppt_x"/>
                                          </p:val>
                                        </p:tav>
                                      </p:tavLst>
                                    </p:anim>
                                    <p:anim calcmode="lin" valueType="num">
                                      <p:cBhvr>
                                        <p:cTn id="11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uiExpand="1">
        <p:bldSub>
          <a:bldDgm bld="one"/>
        </p:bldSub>
      </p:bldGraphic>
      <p:bldP spid="7" grpId="0"/>
      <p:bldP spid="8" grpId="0"/>
      <p:bldP spid="9" grpId="0"/>
      <p:bldP spid="13" grpId="0"/>
      <p:bldP spid="14" grpId="0"/>
      <p:bldP spid="15"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66CCFF"/>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8ECD-2BFD-F6D4-ED54-8BC0425200D2}"/>
              </a:ext>
            </a:extLst>
          </p:cNvPr>
          <p:cNvSpPr>
            <a:spLocks noGrp="1"/>
          </p:cNvSpPr>
          <p:nvPr>
            <p:ph type="title"/>
          </p:nvPr>
        </p:nvSpPr>
        <p:spPr>
          <a:xfrm>
            <a:off x="85725" y="0"/>
            <a:ext cx="10515600" cy="1325563"/>
          </a:xfrm>
        </p:spPr>
        <p:txBody>
          <a:bodyPr/>
          <a:lstStyle/>
          <a:p>
            <a:r>
              <a:rPr lang="en-US" b="1" dirty="0">
                <a:solidFill>
                  <a:schemeClr val="bg1"/>
                </a:solidFill>
                <a:latin typeface="Agency FB" panose="020B0503020202020204" pitchFamily="34" charset="0"/>
              </a:rPr>
              <a:t>Analysis of AHT and AST</a:t>
            </a:r>
            <a:endParaRPr lang="en-IN" b="1" dirty="0">
              <a:solidFill>
                <a:schemeClr val="bg1"/>
              </a:solidFill>
              <a:latin typeface="Agency FB" panose="020B0503020202020204" pitchFamily="34" charset="0"/>
            </a:endParaRPr>
          </a:p>
        </p:txBody>
      </p:sp>
      <p:pic>
        <p:nvPicPr>
          <p:cNvPr id="19" name="Content Placeholder 18">
            <a:extLst>
              <a:ext uri="{FF2B5EF4-FFF2-40B4-BE49-F238E27FC236}">
                <a16:creationId xmlns:a16="http://schemas.microsoft.com/office/drawing/2014/main" id="{A4F9511F-7EDA-C32D-D132-D03960AD9A79}"/>
              </a:ext>
            </a:extLst>
          </p:cNvPr>
          <p:cNvPicPr>
            <a:picLocks noGrp="1" noChangeAspect="1"/>
          </p:cNvPicPr>
          <p:nvPr>
            <p:ph idx="1"/>
          </p:nvPr>
        </p:nvPicPr>
        <p:blipFill>
          <a:blip r:embed="rId2"/>
          <a:stretch>
            <a:fillRect/>
          </a:stretch>
        </p:blipFill>
        <p:spPr>
          <a:xfrm>
            <a:off x="7027039" y="307051"/>
            <a:ext cx="4354760" cy="2780691"/>
          </a:xfrm>
        </p:spPr>
      </p:pic>
      <p:graphicFrame>
        <p:nvGraphicFramePr>
          <p:cNvPr id="25" name="Chart 24">
            <a:extLst>
              <a:ext uri="{FF2B5EF4-FFF2-40B4-BE49-F238E27FC236}">
                <a16:creationId xmlns:a16="http://schemas.microsoft.com/office/drawing/2014/main" id="{83AE17A2-3A05-2D31-5C1D-D9F463286439}"/>
              </a:ext>
            </a:extLst>
          </p:cNvPr>
          <p:cNvGraphicFramePr/>
          <p:nvPr>
            <p:extLst>
              <p:ext uri="{D42A27DB-BD31-4B8C-83A1-F6EECF244321}">
                <p14:modId xmlns:p14="http://schemas.microsoft.com/office/powerpoint/2010/main" val="3928201010"/>
              </p:ext>
            </p:extLst>
          </p:nvPr>
        </p:nvGraphicFramePr>
        <p:xfrm>
          <a:off x="6853084" y="3274143"/>
          <a:ext cx="4656190" cy="3583858"/>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0BBD0E56-E34F-AB98-A995-00C2921F23AA}"/>
              </a:ext>
            </a:extLst>
          </p:cNvPr>
          <p:cNvSpPr txBox="1"/>
          <p:nvPr/>
        </p:nvSpPr>
        <p:spPr>
          <a:xfrm>
            <a:off x="393290" y="1592713"/>
            <a:ext cx="5702710" cy="4062651"/>
          </a:xfrm>
          <a:prstGeom prst="rect">
            <a:avLst/>
          </a:prstGeom>
          <a:noFill/>
        </p:spPr>
        <p:txBody>
          <a:bodyPr wrap="square" rtlCol="0">
            <a:spAutoFit/>
          </a:bodyPr>
          <a:lstStyle/>
          <a:p>
            <a:r>
              <a:rPr lang="en-US" altLang="en-US" sz="2000" dirty="0">
                <a:solidFill>
                  <a:schemeClr val="bg1"/>
                </a:solidFill>
                <a:latin typeface="Agency FB" panose="020B0503020202020204" pitchFamily="34" charset="0"/>
              </a:rPr>
              <a:t>Average handle time = </a:t>
            </a:r>
            <a:r>
              <a:rPr lang="en-US" altLang="en-US" sz="2000" dirty="0">
                <a:solidFill>
                  <a:srgbClr val="0070C0"/>
                </a:solidFill>
                <a:latin typeface="Agency FB" panose="020B0503020202020204" pitchFamily="34" charset="0"/>
              </a:rPr>
              <a:t>11.6 min</a:t>
            </a:r>
          </a:p>
          <a:p>
            <a:r>
              <a:rPr lang="en-US" altLang="en-US" sz="2000" dirty="0">
                <a:solidFill>
                  <a:schemeClr val="bg1"/>
                </a:solidFill>
                <a:latin typeface="Agency FB" panose="020B0503020202020204" pitchFamily="34" charset="0"/>
              </a:rPr>
              <a:t>Average answer speed = </a:t>
            </a:r>
            <a:r>
              <a:rPr lang="en-US" altLang="en-US" sz="2000" dirty="0">
                <a:solidFill>
                  <a:srgbClr val="0070C0"/>
                </a:solidFill>
                <a:latin typeface="Agency FB" panose="020B0503020202020204" pitchFamily="34" charset="0"/>
              </a:rPr>
              <a:t>7.2 min</a:t>
            </a:r>
          </a:p>
          <a:p>
            <a:r>
              <a:rPr lang="en-US" altLang="en-US" sz="2000" dirty="0">
                <a:solidFill>
                  <a:schemeClr val="bg1"/>
                </a:solidFill>
                <a:latin typeface="Agency FB" panose="020B0503020202020204" pitchFamily="34" charset="0"/>
              </a:rPr>
              <a:t>Average call time = </a:t>
            </a:r>
            <a:r>
              <a:rPr lang="en-US" altLang="en-US" sz="2000" dirty="0">
                <a:solidFill>
                  <a:srgbClr val="0070C0"/>
                </a:solidFill>
                <a:latin typeface="Agency FB" panose="020B0503020202020204" pitchFamily="34" charset="0"/>
              </a:rPr>
              <a:t>18.9 min</a:t>
            </a:r>
            <a:endParaRPr kumimoji="0" lang="en-US" altLang="en-US" sz="2000" i="0" u="none" strike="noStrike" cap="none" normalizeH="0" baseline="0" dirty="0">
              <a:ln>
                <a:noFill/>
              </a:ln>
              <a:solidFill>
                <a:srgbClr val="0070C0"/>
              </a:solidFill>
              <a:effectLst/>
              <a:latin typeface="Agency FB" panose="020B0503020202020204" pitchFamily="34" charset="0"/>
            </a:endParaRPr>
          </a:p>
          <a:p>
            <a:endParaRPr lang="en-US" altLang="en-US" sz="2000" dirty="0">
              <a:solidFill>
                <a:schemeClr val="bg1"/>
              </a:solidFill>
              <a:latin typeface="Agency FB" panose="020B0503020202020204" pitchFamily="34" charset="0"/>
            </a:endParaRPr>
          </a:p>
          <a:p>
            <a:endParaRPr kumimoji="0" lang="en-US" altLang="en-US" sz="2000" i="0" u="none" strike="noStrike" cap="none" normalizeH="0" baseline="0" dirty="0">
              <a:ln>
                <a:noFill/>
              </a:ln>
              <a:solidFill>
                <a:schemeClr val="bg1"/>
              </a:solidFill>
              <a:effectLst/>
              <a:latin typeface="Agency FB" panose="020B0503020202020204" pitchFamily="34" charset="0"/>
            </a:endParaRPr>
          </a:p>
          <a:p>
            <a:r>
              <a:rPr kumimoji="0" lang="en-US" altLang="en-US" sz="2000" i="0" u="none" strike="noStrike" cap="none" normalizeH="0" baseline="0" dirty="0">
                <a:ln>
                  <a:noFill/>
                </a:ln>
                <a:solidFill>
                  <a:schemeClr val="bg1"/>
                </a:solidFill>
                <a:effectLst/>
                <a:latin typeface="Agency FB" panose="020B0503020202020204" pitchFamily="34" charset="0"/>
              </a:rPr>
              <a:t>Attribute Importance bar graph shows importance of attributes in deciding the handle time of a call.</a:t>
            </a:r>
          </a:p>
          <a:p>
            <a:r>
              <a:rPr lang="en-US" altLang="en-US" sz="2000" dirty="0">
                <a:solidFill>
                  <a:schemeClr val="bg1"/>
                </a:solidFill>
                <a:latin typeface="Agency FB" panose="020B0503020202020204" pitchFamily="34" charset="0"/>
              </a:rPr>
              <a:t>We can conclude attributes which have most importance in deciding handle time is Primary call reason.</a:t>
            </a:r>
          </a:p>
          <a:p>
            <a:r>
              <a:rPr lang="en-US" altLang="en-US" sz="2000" dirty="0">
                <a:solidFill>
                  <a:schemeClr val="bg1"/>
                </a:solidFill>
                <a:latin typeface="Agency FB" panose="020B0503020202020204" pitchFamily="34" charset="0"/>
              </a:rPr>
              <a:t>So, to reduce AHT we have to focus more on Primary call reasons and how we can reduce handle time from it.</a:t>
            </a:r>
          </a:p>
          <a:p>
            <a:r>
              <a:rPr kumimoji="0" lang="en-US" altLang="en-US" sz="2000" i="0" u="none" strike="noStrike" cap="none" normalizeH="0" baseline="0" dirty="0">
                <a:ln>
                  <a:noFill/>
                </a:ln>
                <a:solidFill>
                  <a:schemeClr val="bg1"/>
                </a:solidFill>
                <a:effectLst/>
                <a:latin typeface="Agency FB" panose="020B0503020202020204" pitchFamily="34" charset="0"/>
              </a:rPr>
              <a:t>(I </a:t>
            </a:r>
            <a:r>
              <a:rPr lang="en-US" altLang="en-US" sz="2000" dirty="0">
                <a:solidFill>
                  <a:schemeClr val="bg1"/>
                </a:solidFill>
                <a:latin typeface="Agency FB" panose="020B0503020202020204" pitchFamily="34" charset="0"/>
              </a:rPr>
              <a:t>calculated this graph by using random forest classifier)</a:t>
            </a:r>
            <a:endParaRPr kumimoji="0" lang="en-US" altLang="en-US" sz="2000" i="0" u="none" strike="noStrike" cap="none" normalizeH="0" baseline="0" dirty="0">
              <a:ln>
                <a:noFill/>
              </a:ln>
              <a:solidFill>
                <a:schemeClr val="bg1"/>
              </a:solidFill>
              <a:effectLst/>
              <a:latin typeface="Agency FB" panose="020B0503020202020204" pitchFamily="34" charset="0"/>
            </a:endParaRPr>
          </a:p>
          <a:p>
            <a:endParaRPr lang="en-IN" dirty="0"/>
          </a:p>
        </p:txBody>
      </p:sp>
      <p:sp>
        <p:nvSpPr>
          <p:cNvPr id="27" name="Rectangle 1">
            <a:extLst>
              <a:ext uri="{FF2B5EF4-FFF2-40B4-BE49-F238E27FC236}">
                <a16:creationId xmlns:a16="http://schemas.microsoft.com/office/drawing/2014/main" id="{B38C1A7F-2D51-EAC6-F073-A3CA2EA9012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331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1+#ppt_w/2"/>
                                          </p:val>
                                        </p:tav>
                                        <p:tav tm="100000">
                                          <p:val>
                                            <p:strVal val="#ppt_x"/>
                                          </p:val>
                                        </p:tav>
                                      </p:tavLst>
                                    </p:anim>
                                    <p:anim calcmode="lin" valueType="num">
                                      <p:cBhvr additive="base">
                                        <p:cTn id="26"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5" grpId="0">
        <p:bldAsOne/>
      </p:bldGraphic>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66CCFF"/>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03BD-E0A9-FBBE-1756-817A4157D4CA}"/>
              </a:ext>
            </a:extLst>
          </p:cNvPr>
          <p:cNvSpPr>
            <a:spLocks noGrp="1"/>
          </p:cNvSpPr>
          <p:nvPr>
            <p:ph type="title"/>
          </p:nvPr>
        </p:nvSpPr>
        <p:spPr>
          <a:xfrm>
            <a:off x="0" y="18255"/>
            <a:ext cx="10515600" cy="1325563"/>
          </a:xfrm>
        </p:spPr>
        <p:txBody>
          <a:bodyPr/>
          <a:lstStyle/>
          <a:p>
            <a:r>
              <a:rPr lang="en-US" b="1" dirty="0">
                <a:solidFill>
                  <a:schemeClr val="bg1"/>
                </a:solidFill>
                <a:latin typeface="Agency FB" panose="020B0503020202020204" pitchFamily="34" charset="0"/>
              </a:rPr>
              <a:t>Analysis of Call Reasons</a:t>
            </a:r>
            <a:endParaRPr lang="en-IN" dirty="0"/>
          </a:p>
        </p:txBody>
      </p:sp>
      <p:graphicFrame>
        <p:nvGraphicFramePr>
          <p:cNvPr id="6" name="Content Placeholder 5">
            <a:extLst>
              <a:ext uri="{FF2B5EF4-FFF2-40B4-BE49-F238E27FC236}">
                <a16:creationId xmlns:a16="http://schemas.microsoft.com/office/drawing/2014/main" id="{A69DE617-69FB-F9DA-3F66-C9EF39938FBE}"/>
              </a:ext>
            </a:extLst>
          </p:cNvPr>
          <p:cNvGraphicFramePr>
            <a:graphicFrameLocks noGrp="1"/>
          </p:cNvGraphicFramePr>
          <p:nvPr>
            <p:ph idx="1"/>
            <p:extLst>
              <p:ext uri="{D42A27DB-BD31-4B8C-83A1-F6EECF244321}">
                <p14:modId xmlns:p14="http://schemas.microsoft.com/office/powerpoint/2010/main" val="1401384232"/>
              </p:ext>
            </p:extLst>
          </p:nvPr>
        </p:nvGraphicFramePr>
        <p:xfrm>
          <a:off x="-400665" y="3254477"/>
          <a:ext cx="5296935" cy="3513423"/>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3778D241-3EEF-9E03-41D9-91E3D4FC3006}"/>
              </a:ext>
            </a:extLst>
          </p:cNvPr>
          <p:cNvPicPr>
            <a:picLocks noChangeAspect="1"/>
          </p:cNvPicPr>
          <p:nvPr/>
        </p:nvPicPr>
        <p:blipFill>
          <a:blip r:embed="rId3"/>
          <a:stretch>
            <a:fillRect/>
          </a:stretch>
        </p:blipFill>
        <p:spPr>
          <a:xfrm>
            <a:off x="5173451" y="144907"/>
            <a:ext cx="6890730" cy="4051727"/>
          </a:xfrm>
          <a:prstGeom prst="rect">
            <a:avLst/>
          </a:prstGeom>
        </p:spPr>
      </p:pic>
      <p:sp>
        <p:nvSpPr>
          <p:cNvPr id="10" name="TextBox 9">
            <a:extLst>
              <a:ext uri="{FF2B5EF4-FFF2-40B4-BE49-F238E27FC236}">
                <a16:creationId xmlns:a16="http://schemas.microsoft.com/office/drawing/2014/main" id="{B29C99E7-4906-9E65-1A4C-703111EC2327}"/>
              </a:ext>
            </a:extLst>
          </p:cNvPr>
          <p:cNvSpPr txBox="1"/>
          <p:nvPr/>
        </p:nvSpPr>
        <p:spPr>
          <a:xfrm>
            <a:off x="99067" y="1346262"/>
            <a:ext cx="4935794" cy="1908215"/>
          </a:xfrm>
          <a:prstGeom prst="rect">
            <a:avLst/>
          </a:prstGeom>
          <a:noFill/>
        </p:spPr>
        <p:txBody>
          <a:bodyPr wrap="square" rtlCol="0">
            <a:spAutoFit/>
          </a:bodyPr>
          <a:lstStyle/>
          <a:p>
            <a:r>
              <a:rPr lang="en-US" altLang="en-US" sz="2000" dirty="0">
                <a:solidFill>
                  <a:schemeClr val="bg1"/>
                </a:solidFill>
                <a:latin typeface="Agency FB" panose="020B0503020202020204" pitchFamily="34" charset="0"/>
              </a:rPr>
              <a:t>Most frequent call reason: </a:t>
            </a:r>
            <a:r>
              <a:rPr lang="en-US" altLang="en-US" sz="2000" dirty="0">
                <a:solidFill>
                  <a:srgbClr val="0070C0"/>
                </a:solidFill>
                <a:latin typeface="Agency FB" panose="020B0503020202020204" pitchFamily="34" charset="0"/>
              </a:rPr>
              <a:t>IRROPS</a:t>
            </a:r>
            <a:r>
              <a:rPr lang="en-US" altLang="en-US" sz="2000" dirty="0">
                <a:solidFill>
                  <a:schemeClr val="bg1"/>
                </a:solidFill>
                <a:latin typeface="Agency FB" panose="020B0503020202020204" pitchFamily="34" charset="0"/>
              </a:rPr>
              <a:t> </a:t>
            </a:r>
          </a:p>
          <a:p>
            <a:r>
              <a:rPr lang="en-US" altLang="en-US" sz="2000" dirty="0">
                <a:solidFill>
                  <a:schemeClr val="bg1"/>
                </a:solidFill>
                <a:latin typeface="Agency FB" panose="020B0503020202020204" pitchFamily="34" charset="0"/>
              </a:rPr>
              <a:t>(AHT: 12.99 minutes) </a:t>
            </a:r>
          </a:p>
          <a:p>
            <a:r>
              <a:rPr lang="en-US" altLang="en-US" sz="2000" dirty="0">
                <a:solidFill>
                  <a:schemeClr val="bg1"/>
                </a:solidFill>
                <a:latin typeface="Agency FB" panose="020B0503020202020204" pitchFamily="34" charset="0"/>
              </a:rPr>
              <a:t>Least frequent call reason: </a:t>
            </a:r>
            <a:r>
              <a:rPr lang="en-US" altLang="en-US" sz="2000" dirty="0">
                <a:solidFill>
                  <a:srgbClr val="0070C0"/>
                </a:solidFill>
                <a:latin typeface="Agency FB" panose="020B0503020202020204" pitchFamily="34" charset="0"/>
              </a:rPr>
              <a:t>Unaccompanied Minor </a:t>
            </a:r>
          </a:p>
          <a:p>
            <a:r>
              <a:rPr lang="en-US" altLang="en-US" sz="2000" dirty="0">
                <a:solidFill>
                  <a:schemeClr val="bg1"/>
                </a:solidFill>
                <a:latin typeface="Agency FB" panose="020B0503020202020204" pitchFamily="34" charset="0"/>
              </a:rPr>
              <a:t>(AHT: 7.17 minutes) </a:t>
            </a:r>
          </a:p>
          <a:p>
            <a:r>
              <a:rPr lang="en-US" altLang="en-US" sz="2000" dirty="0">
                <a:solidFill>
                  <a:schemeClr val="bg1"/>
                </a:solidFill>
                <a:latin typeface="Agency FB" panose="020B0503020202020204" pitchFamily="34" charset="0"/>
              </a:rPr>
              <a:t>Percentage difference in AHT: </a:t>
            </a:r>
            <a:r>
              <a:rPr lang="en-US" altLang="en-US" sz="2000" dirty="0">
                <a:solidFill>
                  <a:srgbClr val="0070C0"/>
                </a:solidFill>
                <a:latin typeface="Agency FB" panose="020B0503020202020204" pitchFamily="34" charset="0"/>
              </a:rPr>
              <a:t>81.26%</a:t>
            </a:r>
            <a:r>
              <a:rPr kumimoji="0" lang="en-US" altLang="en-US" sz="2000" b="0" i="0" u="none" strike="noStrike" cap="none" normalizeH="0" baseline="0" dirty="0">
                <a:ln>
                  <a:noFill/>
                </a:ln>
                <a:solidFill>
                  <a:srgbClr val="0070C0"/>
                </a:solidFill>
                <a:effectLst/>
                <a:latin typeface="Agency FB" panose="020B0503020202020204" pitchFamily="34" charset="0"/>
              </a:rPr>
              <a:t> </a:t>
            </a:r>
          </a:p>
          <a:p>
            <a:endParaRPr lang="en-IN" dirty="0"/>
          </a:p>
        </p:txBody>
      </p:sp>
      <p:sp>
        <p:nvSpPr>
          <p:cNvPr id="11" name="Rectangle 2">
            <a:extLst>
              <a:ext uri="{FF2B5EF4-FFF2-40B4-BE49-F238E27FC236}">
                <a16:creationId xmlns:a16="http://schemas.microsoft.com/office/drawing/2014/main" id="{4FC66511-50DA-C034-7A5B-9DBD98EE23F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F98385B0-3ADD-491B-795A-89D7AD09EA0E}"/>
              </a:ext>
            </a:extLst>
          </p:cNvPr>
          <p:cNvSpPr txBox="1"/>
          <p:nvPr/>
        </p:nvSpPr>
        <p:spPr>
          <a:xfrm>
            <a:off x="5173451" y="4357697"/>
            <a:ext cx="6890730" cy="1938992"/>
          </a:xfrm>
          <a:prstGeom prst="rect">
            <a:avLst/>
          </a:prstGeom>
          <a:noFill/>
        </p:spPr>
        <p:txBody>
          <a:bodyPr wrap="square" rtlCol="0">
            <a:spAutoFit/>
          </a:bodyPr>
          <a:lstStyle/>
          <a:p>
            <a:r>
              <a:rPr lang="en-US" sz="2400" dirty="0">
                <a:solidFill>
                  <a:schemeClr val="bg1"/>
                </a:solidFill>
                <a:latin typeface="Agency FB" panose="020B0503020202020204" pitchFamily="34" charset="0"/>
              </a:rPr>
              <a:t>The bar graph shows average handle time of different call reasons. The reasons whose AHT is more than average are highlighted in red.</a:t>
            </a:r>
          </a:p>
          <a:p>
            <a:r>
              <a:rPr lang="en-US" sz="2400" dirty="0">
                <a:solidFill>
                  <a:schemeClr val="bg1"/>
                </a:solidFill>
                <a:latin typeface="Agency FB" panose="020B0503020202020204" pitchFamily="34" charset="0"/>
              </a:rPr>
              <a:t>We can see reasons which have high AHT are Voluntary cancel, </a:t>
            </a:r>
            <a:r>
              <a:rPr lang="en-US" sz="2400" dirty="0">
                <a:solidFill>
                  <a:srgbClr val="0070C0"/>
                </a:solidFill>
                <a:latin typeface="Agency FB" panose="020B0503020202020204" pitchFamily="34" charset="0"/>
              </a:rPr>
              <a:t>IRROPS</a:t>
            </a:r>
            <a:r>
              <a:rPr lang="en-US" sz="2400" dirty="0">
                <a:solidFill>
                  <a:schemeClr val="bg1"/>
                </a:solidFill>
                <a:latin typeface="Agency FB" panose="020B0503020202020204" pitchFamily="34" charset="0"/>
              </a:rPr>
              <a:t>, </a:t>
            </a:r>
            <a:r>
              <a:rPr lang="en-US" sz="2400" dirty="0">
                <a:solidFill>
                  <a:srgbClr val="0070C0"/>
                </a:solidFill>
                <a:latin typeface="Agency FB" panose="020B0503020202020204" pitchFamily="34" charset="0"/>
              </a:rPr>
              <a:t>Mileage plus</a:t>
            </a:r>
            <a:r>
              <a:rPr lang="en-US" sz="2400" dirty="0">
                <a:solidFill>
                  <a:schemeClr val="bg1"/>
                </a:solidFill>
                <a:latin typeface="Agency FB" panose="020B0503020202020204" pitchFamily="34" charset="0"/>
              </a:rPr>
              <a:t>, </a:t>
            </a:r>
            <a:r>
              <a:rPr lang="en-US" sz="2400" dirty="0">
                <a:solidFill>
                  <a:srgbClr val="0070C0"/>
                </a:solidFill>
                <a:latin typeface="Agency FB" panose="020B0503020202020204" pitchFamily="34" charset="0"/>
              </a:rPr>
              <a:t>Communications</a:t>
            </a:r>
            <a:r>
              <a:rPr lang="en-US" sz="2400" dirty="0">
                <a:solidFill>
                  <a:schemeClr val="bg1"/>
                </a:solidFill>
                <a:latin typeface="Agency FB" panose="020B0503020202020204" pitchFamily="34" charset="0"/>
              </a:rPr>
              <a:t>, </a:t>
            </a:r>
            <a:r>
              <a:rPr lang="en-US" sz="2400" dirty="0">
                <a:solidFill>
                  <a:srgbClr val="0070C0"/>
                </a:solidFill>
                <a:latin typeface="Agency FB" panose="020B0503020202020204" pitchFamily="34" charset="0"/>
              </a:rPr>
              <a:t>Products &amp; service</a:t>
            </a:r>
            <a:r>
              <a:rPr lang="en-US" sz="2400" dirty="0">
                <a:solidFill>
                  <a:schemeClr val="bg1"/>
                </a:solidFill>
                <a:latin typeface="Agency FB" panose="020B0503020202020204" pitchFamily="34" charset="0"/>
              </a:rPr>
              <a:t>, </a:t>
            </a:r>
            <a:r>
              <a:rPr lang="en-US" sz="2400" dirty="0">
                <a:solidFill>
                  <a:srgbClr val="0070C0"/>
                </a:solidFill>
                <a:latin typeface="Agency FB" panose="020B0503020202020204" pitchFamily="34" charset="0"/>
              </a:rPr>
              <a:t>Post</a:t>
            </a:r>
            <a:r>
              <a:rPr lang="en-US" sz="2400" dirty="0">
                <a:solidFill>
                  <a:schemeClr val="bg1"/>
                </a:solidFill>
                <a:latin typeface="Agency FB" panose="020B0503020202020204" pitchFamily="34" charset="0"/>
              </a:rPr>
              <a:t> </a:t>
            </a:r>
            <a:r>
              <a:rPr lang="en-US" sz="2400" dirty="0">
                <a:solidFill>
                  <a:srgbClr val="0070C0"/>
                </a:solidFill>
                <a:latin typeface="Agency FB" panose="020B0503020202020204" pitchFamily="34" charset="0"/>
              </a:rPr>
              <a:t>flight</a:t>
            </a:r>
            <a:r>
              <a:rPr lang="en-US" sz="2400" dirty="0">
                <a:solidFill>
                  <a:schemeClr val="bg1"/>
                </a:solidFill>
                <a:latin typeface="Agency FB" panose="020B0503020202020204" pitchFamily="34" charset="0"/>
              </a:rPr>
              <a:t> and </a:t>
            </a:r>
            <a:r>
              <a:rPr lang="en-US" sz="2400" dirty="0">
                <a:solidFill>
                  <a:srgbClr val="0070C0"/>
                </a:solidFill>
                <a:latin typeface="Agency FB" panose="020B0503020202020204" pitchFamily="34" charset="0"/>
              </a:rPr>
              <a:t>ETC</a:t>
            </a:r>
            <a:r>
              <a:rPr lang="en-US" sz="2400" dirty="0">
                <a:solidFill>
                  <a:schemeClr val="bg1"/>
                </a:solidFill>
                <a:latin typeface="Agency FB" panose="020B0503020202020204" pitchFamily="34" charset="0"/>
              </a:rPr>
              <a:t>. To reduce AHT we have to work on these call reasons.</a:t>
            </a:r>
            <a:endParaRPr lang="en-IN" sz="24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71186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par>
                                <p:cTn id="28" presetID="2" presetClass="entr" presetSubtype="1"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66CCFF"/>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5C10-132C-607C-8B7D-6A5FFF09F035}"/>
              </a:ext>
            </a:extLst>
          </p:cNvPr>
          <p:cNvSpPr>
            <a:spLocks noGrp="1"/>
          </p:cNvSpPr>
          <p:nvPr>
            <p:ph type="title"/>
          </p:nvPr>
        </p:nvSpPr>
        <p:spPr>
          <a:xfrm>
            <a:off x="159775" y="158647"/>
            <a:ext cx="10515600" cy="1325563"/>
          </a:xfrm>
        </p:spPr>
        <p:txBody>
          <a:bodyPr/>
          <a:lstStyle/>
          <a:p>
            <a:r>
              <a:rPr lang="en-US" b="1" dirty="0">
                <a:solidFill>
                  <a:schemeClr val="bg1"/>
                </a:solidFill>
                <a:latin typeface="Agency FB" panose="020B0503020202020204" pitchFamily="34" charset="0"/>
              </a:rPr>
              <a:t>Analysis of Call Reasons Contd.</a:t>
            </a:r>
            <a:endParaRPr lang="en-IN" dirty="0"/>
          </a:p>
        </p:txBody>
      </p:sp>
      <p:pic>
        <p:nvPicPr>
          <p:cNvPr id="8" name="Picture 7">
            <a:extLst>
              <a:ext uri="{FF2B5EF4-FFF2-40B4-BE49-F238E27FC236}">
                <a16:creationId xmlns:a16="http://schemas.microsoft.com/office/drawing/2014/main" id="{6B2EEF11-A49F-AB0B-2D91-DB828D21CA9B}"/>
              </a:ext>
            </a:extLst>
          </p:cNvPr>
          <p:cNvPicPr>
            <a:picLocks noChangeAspect="1"/>
          </p:cNvPicPr>
          <p:nvPr/>
        </p:nvPicPr>
        <p:blipFill>
          <a:blip r:embed="rId2"/>
          <a:stretch>
            <a:fillRect/>
          </a:stretch>
        </p:blipFill>
        <p:spPr>
          <a:xfrm>
            <a:off x="7106834" y="1009440"/>
            <a:ext cx="4770533" cy="4839119"/>
          </a:xfrm>
          <a:prstGeom prst="rect">
            <a:avLst/>
          </a:prstGeom>
        </p:spPr>
      </p:pic>
      <p:sp>
        <p:nvSpPr>
          <p:cNvPr id="11" name="TextBox 10">
            <a:extLst>
              <a:ext uri="{FF2B5EF4-FFF2-40B4-BE49-F238E27FC236}">
                <a16:creationId xmlns:a16="http://schemas.microsoft.com/office/drawing/2014/main" id="{CA2B0B34-A67D-AE7C-AF97-670219BB55FB}"/>
              </a:ext>
            </a:extLst>
          </p:cNvPr>
          <p:cNvSpPr txBox="1"/>
          <p:nvPr/>
        </p:nvSpPr>
        <p:spPr>
          <a:xfrm>
            <a:off x="314633" y="1617560"/>
            <a:ext cx="5378245" cy="3416320"/>
          </a:xfrm>
          <a:prstGeom prst="rect">
            <a:avLst/>
          </a:prstGeom>
          <a:noFill/>
        </p:spPr>
        <p:txBody>
          <a:bodyPr wrap="square" rtlCol="0">
            <a:spAutoFit/>
          </a:bodyPr>
          <a:lstStyle/>
          <a:p>
            <a:r>
              <a:rPr lang="en-US" sz="2400" dirty="0">
                <a:solidFill>
                  <a:schemeClr val="bg1"/>
                </a:solidFill>
                <a:latin typeface="Agency FB" panose="020B0503020202020204" pitchFamily="34" charset="0"/>
              </a:rPr>
              <a:t>This pie chart shows Distribution of call reasons by frequency of calls. This tells us the Call reasons which occur the most which are:</a:t>
            </a:r>
          </a:p>
          <a:p>
            <a:endParaRPr lang="en-US" sz="2400" dirty="0">
              <a:solidFill>
                <a:schemeClr val="bg1"/>
              </a:solidFill>
              <a:latin typeface="Agency FB" panose="020B0503020202020204" pitchFamily="34" charset="0"/>
            </a:endParaRPr>
          </a:p>
          <a:p>
            <a:pPr marL="285750" indent="-285750">
              <a:buFont typeface="Arial" panose="020B0604020202020204" pitchFamily="34" charset="0"/>
              <a:buChar char="•"/>
            </a:pPr>
            <a:r>
              <a:rPr lang="en-US" sz="2400" dirty="0">
                <a:solidFill>
                  <a:srgbClr val="0070C0"/>
                </a:solidFill>
                <a:latin typeface="Agency FB" panose="020B0503020202020204" pitchFamily="34" charset="0"/>
              </a:rPr>
              <a:t>IRROPS</a:t>
            </a:r>
            <a:r>
              <a:rPr lang="en-US" sz="2400" dirty="0">
                <a:solidFill>
                  <a:schemeClr val="bg1"/>
                </a:solidFill>
                <a:latin typeface="Agency FB" panose="020B0503020202020204" pitchFamily="34" charset="0"/>
              </a:rPr>
              <a:t> (20.24%)</a:t>
            </a:r>
          </a:p>
          <a:p>
            <a:pPr marL="285750" indent="-285750">
              <a:buFont typeface="Arial" panose="020B0604020202020204" pitchFamily="34" charset="0"/>
              <a:buChar char="•"/>
            </a:pPr>
            <a:r>
              <a:rPr lang="en-US" sz="2400" dirty="0">
                <a:solidFill>
                  <a:srgbClr val="0070C0"/>
                </a:solidFill>
                <a:latin typeface="Agency FB" panose="020B0503020202020204" pitchFamily="34" charset="0"/>
              </a:rPr>
              <a:t>Mileage Plus</a:t>
            </a:r>
            <a:r>
              <a:rPr lang="en-US" sz="2400" dirty="0">
                <a:solidFill>
                  <a:schemeClr val="bg1"/>
                </a:solidFill>
                <a:latin typeface="Agency FB" panose="020B0503020202020204" pitchFamily="34" charset="0"/>
              </a:rPr>
              <a:t>(19.13%)</a:t>
            </a:r>
          </a:p>
          <a:p>
            <a:pPr marL="285750" indent="-285750">
              <a:buFont typeface="Arial" panose="020B0604020202020204" pitchFamily="34" charset="0"/>
              <a:buChar char="•"/>
            </a:pPr>
            <a:r>
              <a:rPr lang="en-US" sz="2400" dirty="0">
                <a:solidFill>
                  <a:srgbClr val="0070C0"/>
                </a:solidFill>
                <a:latin typeface="Agency FB" panose="020B0503020202020204" pitchFamily="34" charset="0"/>
              </a:rPr>
              <a:t>Voluntary Change </a:t>
            </a:r>
            <a:r>
              <a:rPr lang="en-US" sz="2400" dirty="0">
                <a:solidFill>
                  <a:schemeClr val="bg1"/>
                </a:solidFill>
                <a:latin typeface="Agency FB" panose="020B0503020202020204" pitchFamily="34" charset="0"/>
              </a:rPr>
              <a:t>(13.85%)</a:t>
            </a:r>
          </a:p>
          <a:p>
            <a:pPr marL="285750" indent="-285750">
              <a:buFont typeface="Arial" panose="020B0604020202020204" pitchFamily="34" charset="0"/>
              <a:buChar char="•"/>
            </a:pPr>
            <a:r>
              <a:rPr lang="en-US" sz="2400" dirty="0">
                <a:solidFill>
                  <a:srgbClr val="0070C0"/>
                </a:solidFill>
                <a:latin typeface="Agency FB" panose="020B0503020202020204" pitchFamily="34" charset="0"/>
              </a:rPr>
              <a:t>Post Flight </a:t>
            </a:r>
            <a:r>
              <a:rPr lang="en-US" sz="2400" dirty="0">
                <a:solidFill>
                  <a:schemeClr val="bg1"/>
                </a:solidFill>
                <a:latin typeface="Agency FB" panose="020B0503020202020204" pitchFamily="34" charset="0"/>
              </a:rPr>
              <a:t>(7.97%)</a:t>
            </a:r>
          </a:p>
          <a:p>
            <a:pPr marL="285750" indent="-285750">
              <a:buFont typeface="Arial" panose="020B0604020202020204" pitchFamily="34" charset="0"/>
              <a:buChar char="•"/>
            </a:pPr>
            <a:r>
              <a:rPr lang="en-US" sz="2400" dirty="0">
                <a:solidFill>
                  <a:srgbClr val="0070C0"/>
                </a:solidFill>
                <a:latin typeface="Agency FB" panose="020B0503020202020204" pitchFamily="34" charset="0"/>
              </a:rPr>
              <a:t>Communications</a:t>
            </a:r>
            <a:r>
              <a:rPr lang="en-US" sz="2400" dirty="0">
                <a:solidFill>
                  <a:schemeClr val="bg1"/>
                </a:solidFill>
                <a:latin typeface="Agency FB" panose="020B0503020202020204" pitchFamily="34" charset="0"/>
              </a:rPr>
              <a:t>(6.34%)</a:t>
            </a:r>
          </a:p>
        </p:txBody>
      </p:sp>
    </p:spTree>
    <p:extLst>
      <p:ext uri="{BB962C8B-B14F-4D97-AF65-F5344CB8AC3E}">
        <p14:creationId xmlns:p14="http://schemas.microsoft.com/office/powerpoint/2010/main" val="153337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66CCFF"/>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B70C-3321-CCD8-7D02-1CA910187E6F}"/>
              </a:ext>
            </a:extLst>
          </p:cNvPr>
          <p:cNvSpPr>
            <a:spLocks noGrp="1"/>
          </p:cNvSpPr>
          <p:nvPr>
            <p:ph type="title"/>
          </p:nvPr>
        </p:nvSpPr>
        <p:spPr>
          <a:xfrm>
            <a:off x="0" y="0"/>
            <a:ext cx="10515600" cy="1325563"/>
          </a:xfrm>
        </p:spPr>
        <p:txBody>
          <a:bodyPr>
            <a:normAutofit/>
          </a:bodyPr>
          <a:lstStyle/>
          <a:p>
            <a:r>
              <a:rPr lang="en-US" b="1" dirty="0">
                <a:solidFill>
                  <a:schemeClr val="bg1"/>
                </a:solidFill>
                <a:latin typeface="Agency FB" panose="020B0503020202020204" pitchFamily="34" charset="0"/>
              </a:rPr>
              <a:t>Analysis of Total Call Time</a:t>
            </a:r>
            <a:endParaRPr lang="en-IN" b="1" dirty="0">
              <a:solidFill>
                <a:schemeClr val="bg1"/>
              </a:solidFill>
              <a:latin typeface="Agency FB" panose="020B0503020202020204" pitchFamily="34" charset="0"/>
            </a:endParaRPr>
          </a:p>
        </p:txBody>
      </p:sp>
      <p:pic>
        <p:nvPicPr>
          <p:cNvPr id="5" name="Content Placeholder 4">
            <a:extLst>
              <a:ext uri="{FF2B5EF4-FFF2-40B4-BE49-F238E27FC236}">
                <a16:creationId xmlns:a16="http://schemas.microsoft.com/office/drawing/2014/main" id="{2454BD47-DCBD-439E-7F9B-02E50730B065}"/>
              </a:ext>
            </a:extLst>
          </p:cNvPr>
          <p:cNvPicPr>
            <a:picLocks noGrp="1" noChangeAspect="1"/>
          </p:cNvPicPr>
          <p:nvPr>
            <p:ph idx="1"/>
          </p:nvPr>
        </p:nvPicPr>
        <p:blipFill>
          <a:blip r:embed="rId2"/>
          <a:stretch>
            <a:fillRect/>
          </a:stretch>
        </p:blipFill>
        <p:spPr>
          <a:xfrm>
            <a:off x="5126671" y="1388242"/>
            <a:ext cx="6929811" cy="4081515"/>
          </a:xfrm>
        </p:spPr>
      </p:pic>
      <p:sp>
        <p:nvSpPr>
          <p:cNvPr id="6" name="TextBox 5">
            <a:extLst>
              <a:ext uri="{FF2B5EF4-FFF2-40B4-BE49-F238E27FC236}">
                <a16:creationId xmlns:a16="http://schemas.microsoft.com/office/drawing/2014/main" id="{0DE851FC-1DA3-9193-A1B7-6A7AD1EE88CE}"/>
              </a:ext>
            </a:extLst>
          </p:cNvPr>
          <p:cNvSpPr txBox="1"/>
          <p:nvPr/>
        </p:nvSpPr>
        <p:spPr>
          <a:xfrm>
            <a:off x="275303" y="1592826"/>
            <a:ext cx="4444181" cy="4154984"/>
          </a:xfrm>
          <a:prstGeom prst="rect">
            <a:avLst/>
          </a:prstGeom>
          <a:noFill/>
        </p:spPr>
        <p:txBody>
          <a:bodyPr wrap="square" rtlCol="0">
            <a:spAutoFit/>
          </a:bodyPr>
          <a:lstStyle/>
          <a:p>
            <a:r>
              <a:rPr lang="en-US" sz="2400" dirty="0">
                <a:solidFill>
                  <a:schemeClr val="bg1"/>
                </a:solidFill>
                <a:latin typeface="Agency FB" panose="020B0503020202020204" pitchFamily="34" charset="0"/>
              </a:rPr>
              <a:t>This graph shows total call time of different call reasons and we can see many outliers which singlehandedly increase handle time of calls.</a:t>
            </a:r>
          </a:p>
          <a:p>
            <a:r>
              <a:rPr lang="en-US" sz="2400" dirty="0">
                <a:solidFill>
                  <a:schemeClr val="bg1"/>
                </a:solidFill>
                <a:latin typeface="Agency FB" panose="020B0503020202020204" pitchFamily="34" charset="0"/>
              </a:rPr>
              <a:t>Outliers are:</a:t>
            </a:r>
          </a:p>
          <a:p>
            <a:endParaRPr lang="en-US" sz="2400" dirty="0">
              <a:solidFill>
                <a:schemeClr val="bg1"/>
              </a:solidFill>
              <a:latin typeface="Agency FB" panose="020B0503020202020204" pitchFamily="34" charset="0"/>
            </a:endParaRPr>
          </a:p>
          <a:p>
            <a:pPr marL="285750" indent="-285750">
              <a:buFont typeface="Arial" panose="020B0604020202020204" pitchFamily="34" charset="0"/>
              <a:buChar char="•"/>
            </a:pPr>
            <a:r>
              <a:rPr lang="en-US" sz="2400" dirty="0">
                <a:solidFill>
                  <a:srgbClr val="0070C0"/>
                </a:solidFill>
                <a:latin typeface="Agency FB" panose="020B0503020202020204" pitchFamily="34" charset="0"/>
              </a:rPr>
              <a:t>IRROPS</a:t>
            </a:r>
          </a:p>
          <a:p>
            <a:pPr marL="285750" indent="-285750">
              <a:buFont typeface="Arial" panose="020B0604020202020204" pitchFamily="34" charset="0"/>
              <a:buChar char="•"/>
            </a:pPr>
            <a:r>
              <a:rPr lang="en-US" sz="2400" dirty="0">
                <a:solidFill>
                  <a:srgbClr val="0070C0"/>
                </a:solidFill>
                <a:latin typeface="Agency FB" panose="020B0503020202020204" pitchFamily="34" charset="0"/>
              </a:rPr>
              <a:t>Seating</a:t>
            </a:r>
          </a:p>
          <a:p>
            <a:pPr marL="285750" indent="-285750">
              <a:buFont typeface="Arial" panose="020B0604020202020204" pitchFamily="34" charset="0"/>
              <a:buChar char="•"/>
            </a:pPr>
            <a:r>
              <a:rPr lang="en-US" sz="2400" dirty="0">
                <a:solidFill>
                  <a:srgbClr val="0070C0"/>
                </a:solidFill>
                <a:latin typeface="Agency FB" panose="020B0503020202020204" pitchFamily="34" charset="0"/>
              </a:rPr>
              <a:t>Mileage Plus</a:t>
            </a:r>
          </a:p>
          <a:p>
            <a:pPr marL="285750" indent="-285750">
              <a:buFont typeface="Arial" panose="020B0604020202020204" pitchFamily="34" charset="0"/>
              <a:buChar char="•"/>
            </a:pPr>
            <a:r>
              <a:rPr lang="en-US" sz="2400" dirty="0">
                <a:solidFill>
                  <a:srgbClr val="0070C0"/>
                </a:solidFill>
                <a:latin typeface="Agency FB" panose="020B0503020202020204" pitchFamily="34" charset="0"/>
              </a:rPr>
              <a:t>Voluntary Change</a:t>
            </a:r>
          </a:p>
          <a:p>
            <a:pPr marL="285750" indent="-285750">
              <a:buFont typeface="Arial" panose="020B0604020202020204" pitchFamily="34" charset="0"/>
              <a:buChar char="•"/>
            </a:pPr>
            <a:r>
              <a:rPr lang="en-US" sz="2400" dirty="0">
                <a:solidFill>
                  <a:srgbClr val="0070C0"/>
                </a:solidFill>
                <a:latin typeface="Agency FB" panose="020B0503020202020204" pitchFamily="34" charset="0"/>
              </a:rPr>
              <a:t>Post Flight</a:t>
            </a:r>
            <a:endParaRPr lang="en-IN" sz="24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388466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6CCFF"/>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EEBE-5375-3894-868F-E51B1E5C273C}"/>
              </a:ext>
            </a:extLst>
          </p:cNvPr>
          <p:cNvSpPr>
            <a:spLocks noGrp="1"/>
          </p:cNvSpPr>
          <p:nvPr>
            <p:ph type="title"/>
          </p:nvPr>
        </p:nvSpPr>
        <p:spPr>
          <a:xfrm>
            <a:off x="130042" y="19665"/>
            <a:ext cx="10515600" cy="1325563"/>
          </a:xfrm>
        </p:spPr>
        <p:txBody>
          <a:bodyPr/>
          <a:lstStyle/>
          <a:p>
            <a:r>
              <a:rPr lang="en-US" b="1" dirty="0">
                <a:solidFill>
                  <a:schemeClr val="bg1"/>
                </a:solidFill>
                <a:latin typeface="Agency FB" panose="020B0503020202020204" pitchFamily="34" charset="0"/>
              </a:rPr>
              <a:t>Analysis of Sentiment</a:t>
            </a:r>
            <a:endParaRPr lang="en-IN" dirty="0"/>
          </a:p>
        </p:txBody>
      </p:sp>
      <p:pic>
        <p:nvPicPr>
          <p:cNvPr id="5" name="Content Placeholder 4">
            <a:extLst>
              <a:ext uri="{FF2B5EF4-FFF2-40B4-BE49-F238E27FC236}">
                <a16:creationId xmlns:a16="http://schemas.microsoft.com/office/drawing/2014/main" id="{528FFC6C-2C07-AE0B-134A-B1C4E3BE8C53}"/>
              </a:ext>
            </a:extLst>
          </p:cNvPr>
          <p:cNvPicPr>
            <a:picLocks noGrp="1" noChangeAspect="1"/>
          </p:cNvPicPr>
          <p:nvPr>
            <p:ph idx="1"/>
          </p:nvPr>
        </p:nvPicPr>
        <p:blipFill>
          <a:blip r:embed="rId2"/>
          <a:stretch>
            <a:fillRect/>
          </a:stretch>
        </p:blipFill>
        <p:spPr>
          <a:xfrm>
            <a:off x="6096000" y="111994"/>
            <a:ext cx="5946294" cy="3446511"/>
          </a:xfrm>
        </p:spPr>
      </p:pic>
      <p:pic>
        <p:nvPicPr>
          <p:cNvPr id="7" name="Picture 6">
            <a:extLst>
              <a:ext uri="{FF2B5EF4-FFF2-40B4-BE49-F238E27FC236}">
                <a16:creationId xmlns:a16="http://schemas.microsoft.com/office/drawing/2014/main" id="{3ED54A2C-E848-6ADF-A570-9F947B8788A8}"/>
              </a:ext>
            </a:extLst>
          </p:cNvPr>
          <p:cNvPicPr>
            <a:picLocks noChangeAspect="1"/>
          </p:cNvPicPr>
          <p:nvPr/>
        </p:nvPicPr>
        <p:blipFill>
          <a:blip r:embed="rId3"/>
          <a:stretch>
            <a:fillRect/>
          </a:stretch>
        </p:blipFill>
        <p:spPr>
          <a:xfrm>
            <a:off x="130042" y="3544462"/>
            <a:ext cx="5464513" cy="3196959"/>
          </a:xfrm>
          <a:prstGeom prst="rect">
            <a:avLst/>
          </a:prstGeom>
        </p:spPr>
      </p:pic>
      <p:sp>
        <p:nvSpPr>
          <p:cNvPr id="8" name="TextBox 7">
            <a:extLst>
              <a:ext uri="{FF2B5EF4-FFF2-40B4-BE49-F238E27FC236}">
                <a16:creationId xmlns:a16="http://schemas.microsoft.com/office/drawing/2014/main" id="{60AA2C93-5D5A-72B2-9DE9-B0EA000A53C1}"/>
              </a:ext>
            </a:extLst>
          </p:cNvPr>
          <p:cNvSpPr txBox="1"/>
          <p:nvPr/>
        </p:nvSpPr>
        <p:spPr>
          <a:xfrm>
            <a:off x="353961" y="1435510"/>
            <a:ext cx="5240594" cy="1631216"/>
          </a:xfrm>
          <a:prstGeom prst="rect">
            <a:avLst/>
          </a:prstGeom>
          <a:noFill/>
        </p:spPr>
        <p:txBody>
          <a:bodyPr wrap="square" rtlCol="0">
            <a:spAutoFit/>
          </a:bodyPr>
          <a:lstStyle/>
          <a:p>
            <a:r>
              <a:rPr lang="en-US" sz="2000" dirty="0">
                <a:solidFill>
                  <a:schemeClr val="bg1"/>
                </a:solidFill>
                <a:latin typeface="Agency FB" panose="020B0503020202020204" pitchFamily="34" charset="0"/>
              </a:rPr>
              <a:t>In scatter plot we can see sentiment scores at different call time. Orange trend line shows total call time.</a:t>
            </a:r>
          </a:p>
          <a:p>
            <a:r>
              <a:rPr lang="en-US" sz="2000" dirty="0">
                <a:solidFill>
                  <a:schemeClr val="bg1"/>
                </a:solidFill>
                <a:latin typeface="Agency FB" panose="020B0503020202020204" pitchFamily="34" charset="0"/>
              </a:rPr>
              <a:t>The scatter plot clearly tells us there are more negative sentiment scores than positive sentiment scores. And the call reasons responsible for that is shown by bar graph.</a:t>
            </a:r>
            <a:endParaRPr lang="en-IN" sz="2000" dirty="0">
              <a:solidFill>
                <a:schemeClr val="bg1"/>
              </a:solidFill>
              <a:latin typeface="Agency FB" panose="020B0503020202020204" pitchFamily="34" charset="0"/>
            </a:endParaRPr>
          </a:p>
        </p:txBody>
      </p:sp>
      <p:sp>
        <p:nvSpPr>
          <p:cNvPr id="9" name="TextBox 8">
            <a:extLst>
              <a:ext uri="{FF2B5EF4-FFF2-40B4-BE49-F238E27FC236}">
                <a16:creationId xmlns:a16="http://schemas.microsoft.com/office/drawing/2014/main" id="{98807CB3-5335-63D4-0470-26D4BAFB2A42}"/>
              </a:ext>
            </a:extLst>
          </p:cNvPr>
          <p:cNvSpPr txBox="1"/>
          <p:nvPr/>
        </p:nvSpPr>
        <p:spPr>
          <a:xfrm>
            <a:off x="5997678" y="3834580"/>
            <a:ext cx="5791200" cy="2246769"/>
          </a:xfrm>
          <a:prstGeom prst="rect">
            <a:avLst/>
          </a:prstGeom>
          <a:noFill/>
        </p:spPr>
        <p:txBody>
          <a:bodyPr wrap="square" rtlCol="0">
            <a:spAutoFit/>
          </a:bodyPr>
          <a:lstStyle/>
          <a:p>
            <a:r>
              <a:rPr lang="en-US" sz="2000" dirty="0">
                <a:solidFill>
                  <a:schemeClr val="bg1"/>
                </a:solidFill>
                <a:latin typeface="Agency FB" panose="020B0503020202020204" pitchFamily="34" charset="0"/>
              </a:rPr>
              <a:t>The bar graph shows us average sentiment scores of different call reasons.</a:t>
            </a:r>
          </a:p>
          <a:p>
            <a:r>
              <a:rPr lang="en-US" sz="2000" dirty="0">
                <a:solidFill>
                  <a:schemeClr val="bg1"/>
                </a:solidFill>
                <a:latin typeface="Agency FB" panose="020B0503020202020204" pitchFamily="34" charset="0"/>
              </a:rPr>
              <a:t>Reasons which have most negative average sentiment scores are:</a:t>
            </a:r>
          </a:p>
          <a:p>
            <a:endParaRPr lang="en-US" sz="2000" dirty="0">
              <a:solidFill>
                <a:schemeClr val="bg1"/>
              </a:solidFill>
              <a:latin typeface="Agency FB" panose="020B0503020202020204" pitchFamily="34" charset="0"/>
            </a:endParaRPr>
          </a:p>
          <a:p>
            <a:pPr marL="285750" indent="-285750">
              <a:buFont typeface="Arial" panose="020B0604020202020204" pitchFamily="34" charset="0"/>
              <a:buChar char="•"/>
            </a:pPr>
            <a:r>
              <a:rPr lang="en-US" sz="2000" dirty="0">
                <a:solidFill>
                  <a:schemeClr val="bg1"/>
                </a:solidFill>
                <a:latin typeface="Agency FB" panose="020B0503020202020204" pitchFamily="34" charset="0"/>
              </a:rPr>
              <a:t>IRROPS</a:t>
            </a:r>
          </a:p>
          <a:p>
            <a:pPr marL="285750" indent="-285750">
              <a:buFont typeface="Arial" panose="020B0604020202020204" pitchFamily="34" charset="0"/>
              <a:buChar char="•"/>
            </a:pPr>
            <a:r>
              <a:rPr lang="en-US" sz="2000" dirty="0">
                <a:solidFill>
                  <a:schemeClr val="bg1"/>
                </a:solidFill>
                <a:latin typeface="Agency FB" panose="020B0503020202020204" pitchFamily="34" charset="0"/>
              </a:rPr>
              <a:t>Checkout</a:t>
            </a:r>
          </a:p>
          <a:p>
            <a:pPr marL="285750" indent="-285750">
              <a:buFont typeface="Arial" panose="020B0604020202020204" pitchFamily="34" charset="0"/>
              <a:buChar char="•"/>
            </a:pPr>
            <a:r>
              <a:rPr lang="en-US" sz="2000" dirty="0">
                <a:solidFill>
                  <a:schemeClr val="bg1"/>
                </a:solidFill>
                <a:latin typeface="Agency FB" panose="020B0503020202020204" pitchFamily="34" charset="0"/>
              </a:rPr>
              <a:t>Postflight</a:t>
            </a:r>
            <a:endParaRPr lang="en-IN" sz="2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17833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1"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66CCFF"/>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59F4-C32A-6877-DDA5-FDD6D36E3FB8}"/>
              </a:ext>
            </a:extLst>
          </p:cNvPr>
          <p:cNvSpPr>
            <a:spLocks noGrp="1"/>
          </p:cNvSpPr>
          <p:nvPr>
            <p:ph type="title"/>
          </p:nvPr>
        </p:nvSpPr>
        <p:spPr>
          <a:xfrm>
            <a:off x="228600" y="188144"/>
            <a:ext cx="10515600" cy="1325563"/>
          </a:xfrm>
        </p:spPr>
        <p:txBody>
          <a:bodyPr/>
          <a:lstStyle/>
          <a:p>
            <a:r>
              <a:rPr lang="en-IN" b="1" dirty="0">
                <a:solidFill>
                  <a:schemeClr val="bg1"/>
                </a:solidFill>
                <a:latin typeface="Agency FB" panose="020B0503020202020204" pitchFamily="34" charset="0"/>
              </a:rPr>
              <a:t>Identifying Self-Solvable Issues</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733B51F5-4AB8-8676-D44D-A74AAE2FA7BE}"/>
              </a:ext>
            </a:extLst>
          </p:cNvPr>
          <p:cNvSpPr>
            <a:spLocks noGrp="1"/>
          </p:cNvSpPr>
          <p:nvPr>
            <p:ph idx="1"/>
          </p:nvPr>
        </p:nvSpPr>
        <p:spPr>
          <a:xfrm>
            <a:off x="228600" y="1155724"/>
            <a:ext cx="11858625" cy="5156149"/>
          </a:xfrm>
        </p:spPr>
        <p:txBody>
          <a:bodyPr>
            <a:normAutofit/>
          </a:bodyPr>
          <a:lstStyle/>
          <a:p>
            <a:pPr marL="0" indent="0">
              <a:buNone/>
            </a:pPr>
            <a:r>
              <a:rPr lang="en-US" sz="2000" dirty="0">
                <a:solidFill>
                  <a:schemeClr val="bg1"/>
                </a:solidFill>
                <a:latin typeface="Agency FB" panose="020B0503020202020204" pitchFamily="34" charset="0"/>
              </a:rPr>
              <a:t>After analyzing transcripts and call reasons, We have come up with few call reasons that can self resolvable via airline website or better communication:</a:t>
            </a:r>
          </a:p>
          <a:p>
            <a:r>
              <a:rPr lang="en-IN" sz="2000" b="1" dirty="0">
                <a:solidFill>
                  <a:srgbClr val="0070C0"/>
                </a:solidFill>
                <a:latin typeface="Agency FB" panose="020B0503020202020204" pitchFamily="34" charset="0"/>
              </a:rPr>
              <a:t>Recurring Call Reasons </a:t>
            </a:r>
            <a:r>
              <a:rPr lang="en-US" sz="2000" dirty="0">
                <a:solidFill>
                  <a:schemeClr val="bg1"/>
                </a:solidFill>
                <a:latin typeface="Agency FB" panose="020B0503020202020204" pitchFamily="34" charset="0"/>
              </a:rPr>
              <a:t>like booking changes. These can be directly done on airline website. Calls of this nature can be redirected to website.</a:t>
            </a:r>
          </a:p>
          <a:p>
            <a:r>
              <a:rPr lang="en-US" sz="2000" b="1" dirty="0">
                <a:solidFill>
                  <a:srgbClr val="0070C0"/>
                </a:solidFill>
                <a:latin typeface="Agency FB" panose="020B0503020202020204" pitchFamily="34" charset="0"/>
              </a:rPr>
              <a:t>Fixing of airline website </a:t>
            </a:r>
            <a:r>
              <a:rPr lang="en-US" sz="2000" dirty="0">
                <a:solidFill>
                  <a:schemeClr val="bg1"/>
                </a:solidFill>
                <a:latin typeface="Agency FB" panose="020B0503020202020204" pitchFamily="34" charset="0"/>
              </a:rPr>
              <a:t>: After analyzing transcripts, I found out customers were complaining that sometimes website was not working properly. We have to make sure website is in order always. If website is not working properly there will be a large influx of self-solvable calls.</a:t>
            </a:r>
          </a:p>
          <a:p>
            <a:r>
              <a:rPr lang="en-US" sz="2000" b="1" dirty="0">
                <a:solidFill>
                  <a:srgbClr val="0070C0"/>
                </a:solidFill>
                <a:latin typeface="Agency FB" panose="020B0503020202020204" pitchFamily="34" charset="0"/>
              </a:rPr>
              <a:t>Improvement in Communication</a:t>
            </a:r>
            <a:r>
              <a:rPr lang="en-US" sz="2000" b="1" dirty="0">
                <a:solidFill>
                  <a:schemeClr val="bg1"/>
                </a:solidFill>
                <a:latin typeface="Agency FB" panose="020B0503020202020204" pitchFamily="34" charset="0"/>
              </a:rPr>
              <a:t> : </a:t>
            </a:r>
            <a:r>
              <a:rPr lang="en-US" sz="2000" dirty="0">
                <a:solidFill>
                  <a:schemeClr val="bg1"/>
                </a:solidFill>
                <a:latin typeface="Agency FB" panose="020B0503020202020204" pitchFamily="34" charset="0"/>
              </a:rPr>
              <a:t>Many customers were also asking for information about flights this can be solved by improving communication with the customer. As shown by data one of the most time-consuming call reason was IRROPS , this can be solved by proper communication channels, whether it is Emails or SMS. Customers were asking about various scenarios such weather condition affecting their flight time. These can be resolved easily.</a:t>
            </a:r>
          </a:p>
          <a:p>
            <a:r>
              <a:rPr lang="en-IN" sz="2000" b="1" dirty="0">
                <a:solidFill>
                  <a:srgbClr val="0070C0"/>
                </a:solidFill>
                <a:latin typeface="Agency FB" panose="020B0503020202020204" pitchFamily="34" charset="0"/>
              </a:rPr>
              <a:t>Identify Low-Complexity Queries </a:t>
            </a:r>
            <a:r>
              <a:rPr lang="en-US" sz="2000" dirty="0">
                <a:solidFill>
                  <a:schemeClr val="bg1"/>
                </a:solidFill>
                <a:latin typeface="Agency FB" panose="020B0503020202020204" pitchFamily="34" charset="0"/>
              </a:rPr>
              <a:t>like booking, seating, upgrade, schedule change, check-in can be done in easy automated steps and don’t require an agent. This is supported by data in analysis of call reasons.</a:t>
            </a:r>
          </a:p>
          <a:p>
            <a:r>
              <a:rPr lang="en-US" sz="2000" b="1" dirty="0">
                <a:solidFill>
                  <a:srgbClr val="0070C0"/>
                </a:solidFill>
                <a:latin typeface="Agency FB" panose="020B0503020202020204" pitchFamily="34" charset="0"/>
              </a:rPr>
              <a:t>Reduce Total Call Time </a:t>
            </a:r>
            <a:r>
              <a:rPr lang="en-US" sz="2000" dirty="0">
                <a:solidFill>
                  <a:srgbClr val="0070C0"/>
                </a:solidFill>
                <a:latin typeface="Agency FB" panose="020B0503020202020204" pitchFamily="34" charset="0"/>
              </a:rPr>
              <a:t>: </a:t>
            </a:r>
            <a:r>
              <a:rPr lang="en-US" sz="2000" dirty="0">
                <a:solidFill>
                  <a:schemeClr val="bg1"/>
                </a:solidFill>
                <a:latin typeface="Agency FB" panose="020B0503020202020204" pitchFamily="34" charset="0"/>
              </a:rPr>
              <a:t>If we identify these self solvable issues, we can reduce total call time by </a:t>
            </a:r>
            <a:r>
              <a:rPr lang="en-US" sz="2000" dirty="0">
                <a:solidFill>
                  <a:srgbClr val="0070C0"/>
                </a:solidFill>
                <a:latin typeface="Agency FB" panose="020B0503020202020204" pitchFamily="34" charset="0"/>
              </a:rPr>
              <a:t>3,00,000 minutes or 40%. </a:t>
            </a:r>
            <a:r>
              <a:rPr lang="en-US" sz="2000" dirty="0">
                <a:solidFill>
                  <a:schemeClr val="bg1"/>
                </a:solidFill>
                <a:latin typeface="Agency FB" panose="020B0503020202020204" pitchFamily="34" charset="0"/>
              </a:rPr>
              <a:t>This will greatly reduce total call time. </a:t>
            </a:r>
          </a:p>
          <a:p>
            <a:endParaRPr lang="en-US" sz="2000" dirty="0">
              <a:solidFill>
                <a:schemeClr val="bg1"/>
              </a:solidFill>
              <a:latin typeface="Agency FB" panose="020B0503020202020204" pitchFamily="34" charset="0"/>
            </a:endParaRPr>
          </a:p>
          <a:p>
            <a:endParaRPr lang="en-US" sz="2000" dirty="0">
              <a:solidFill>
                <a:schemeClr val="bg1"/>
              </a:solidFill>
              <a:latin typeface="Agency FB" panose="020B0503020202020204" pitchFamily="34" charset="0"/>
            </a:endParaRPr>
          </a:p>
          <a:p>
            <a:endParaRPr lang="en-US" sz="2000" dirty="0">
              <a:solidFill>
                <a:schemeClr val="bg1"/>
              </a:solidFill>
              <a:latin typeface="Agency FB" panose="020B0503020202020204" pitchFamily="34" charset="0"/>
            </a:endParaRPr>
          </a:p>
          <a:p>
            <a:endParaRPr lang="en-IN" sz="2000" dirty="0">
              <a:solidFill>
                <a:schemeClr val="bg1"/>
              </a:solidFill>
              <a:latin typeface="Agency FB" panose="020B0503020202020204" pitchFamily="34" charset="0"/>
            </a:endParaRPr>
          </a:p>
        </p:txBody>
      </p:sp>
      <p:graphicFrame>
        <p:nvGraphicFramePr>
          <p:cNvPr id="6" name="Chart 5">
            <a:extLst>
              <a:ext uri="{FF2B5EF4-FFF2-40B4-BE49-F238E27FC236}">
                <a16:creationId xmlns:a16="http://schemas.microsoft.com/office/drawing/2014/main" id="{11DEADEC-3CE2-ADBD-08EC-E90DDF5E46C6}"/>
              </a:ext>
            </a:extLst>
          </p:cNvPr>
          <p:cNvGraphicFramePr/>
          <p:nvPr>
            <p:extLst>
              <p:ext uri="{D42A27DB-BD31-4B8C-83A1-F6EECF244321}">
                <p14:modId xmlns:p14="http://schemas.microsoft.com/office/powerpoint/2010/main" val="254257705"/>
              </p:ext>
            </p:extLst>
          </p:nvPr>
        </p:nvGraphicFramePr>
        <p:xfrm>
          <a:off x="1733550" y="5143500"/>
          <a:ext cx="8000999" cy="18520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857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6CCFF"/>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1AF0-CCD6-9995-45AA-2B827A70DC61}"/>
              </a:ext>
            </a:extLst>
          </p:cNvPr>
          <p:cNvSpPr>
            <a:spLocks noGrp="1"/>
          </p:cNvSpPr>
          <p:nvPr>
            <p:ph type="title"/>
          </p:nvPr>
        </p:nvSpPr>
        <p:spPr>
          <a:xfrm>
            <a:off x="133350" y="0"/>
            <a:ext cx="10515600" cy="1325563"/>
          </a:xfrm>
        </p:spPr>
        <p:txBody>
          <a:bodyPr/>
          <a:lstStyle/>
          <a:p>
            <a:r>
              <a:rPr lang="en-US" b="1" dirty="0">
                <a:solidFill>
                  <a:schemeClr val="bg1"/>
                </a:solidFill>
                <a:latin typeface="Agency FB" panose="020B0503020202020204" pitchFamily="34" charset="0"/>
              </a:rPr>
              <a:t>IVR Improvements</a:t>
            </a:r>
            <a:endParaRPr lang="en-IN" b="1"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4358C65B-F73F-B57D-5829-98CD5CA7A853}"/>
              </a:ext>
            </a:extLst>
          </p:cNvPr>
          <p:cNvSpPr>
            <a:spLocks noGrp="1"/>
          </p:cNvSpPr>
          <p:nvPr>
            <p:ph idx="1"/>
          </p:nvPr>
        </p:nvSpPr>
        <p:spPr>
          <a:xfrm>
            <a:off x="133350" y="1253331"/>
            <a:ext cx="12058650" cy="5481766"/>
          </a:xfrm>
        </p:spPr>
        <p:txBody>
          <a:bodyPr>
            <a:normAutofit/>
          </a:bodyPr>
          <a:lstStyle/>
          <a:p>
            <a:pPr marL="0" indent="0">
              <a:buNone/>
            </a:pPr>
            <a:r>
              <a:rPr lang="en-US" sz="2000" dirty="0">
                <a:solidFill>
                  <a:schemeClr val="bg1"/>
                </a:solidFill>
                <a:latin typeface="Agency FB" panose="020B0503020202020204" pitchFamily="34" charset="0"/>
              </a:rPr>
              <a:t>To effectively reduce agent intervention and streamline the customer experience, the following IVR improvements are proposed, based on the analysis of call reasons and call data patterns:</a:t>
            </a:r>
          </a:p>
          <a:p>
            <a:r>
              <a:rPr lang="en-US" sz="2000" b="1" dirty="0">
                <a:solidFill>
                  <a:srgbClr val="0070C0"/>
                </a:solidFill>
                <a:latin typeface="Agency FB" panose="020B0503020202020204" pitchFamily="34" charset="0"/>
              </a:rPr>
              <a:t>Automate Flight Status and Notifications</a:t>
            </a:r>
            <a:r>
              <a:rPr lang="en-US" sz="2000" dirty="0">
                <a:solidFill>
                  <a:srgbClr val="0070C0"/>
                </a:solidFill>
                <a:latin typeface="Agency FB" panose="020B0503020202020204" pitchFamily="34" charset="0"/>
              </a:rPr>
              <a:t>: </a:t>
            </a:r>
            <a:r>
              <a:rPr lang="en-US" sz="2000" dirty="0">
                <a:solidFill>
                  <a:schemeClr val="bg1"/>
                </a:solidFill>
                <a:latin typeface="Agency FB" panose="020B0503020202020204" pitchFamily="34" charset="0"/>
              </a:rPr>
              <a:t>One of the most common reason to call was flight status. To solve this we can integrate real-time flight status updates into the IVR, allowing customers to check the status of their flight (delays, cancellations, gate changes) by providing their flight number or booking reference.</a:t>
            </a:r>
          </a:p>
          <a:p>
            <a:r>
              <a:rPr lang="en-US" sz="2000" b="1" dirty="0">
                <a:solidFill>
                  <a:srgbClr val="0070C0"/>
                </a:solidFill>
                <a:latin typeface="Agency FB" panose="020B0503020202020204" pitchFamily="34" charset="0"/>
              </a:rPr>
              <a:t>Booking Modifications and Voluntary Changes: </a:t>
            </a:r>
            <a:r>
              <a:rPr lang="en-US" sz="2000" dirty="0">
                <a:solidFill>
                  <a:schemeClr val="bg1"/>
                </a:solidFill>
                <a:latin typeface="Agency FB" panose="020B0503020202020204" pitchFamily="34" charset="0"/>
              </a:rPr>
              <a:t>Around </a:t>
            </a:r>
            <a:r>
              <a:rPr lang="en-US" sz="2000" dirty="0">
                <a:solidFill>
                  <a:srgbClr val="0070C0"/>
                </a:solidFill>
                <a:latin typeface="Agency FB" panose="020B0503020202020204" pitchFamily="34" charset="0"/>
              </a:rPr>
              <a:t>25 %</a:t>
            </a:r>
            <a:r>
              <a:rPr lang="en-US" sz="2000" dirty="0">
                <a:solidFill>
                  <a:schemeClr val="bg1"/>
                </a:solidFill>
                <a:latin typeface="Agency FB" panose="020B0503020202020204" pitchFamily="34" charset="0"/>
              </a:rPr>
              <a:t> of calls were about booking modification or cancellation, so we can enable customers to make basic booking modifications (such as seat changes, voluntary cancellations, or upgrades) through the IVR without the need for agent assistance.</a:t>
            </a:r>
          </a:p>
          <a:p>
            <a:r>
              <a:rPr lang="en-US" sz="2000" b="1" dirty="0">
                <a:solidFill>
                  <a:srgbClr val="0070C0"/>
                </a:solidFill>
                <a:latin typeface="Agency FB" panose="020B0503020202020204" pitchFamily="34" charset="0"/>
              </a:rPr>
              <a:t>MileagePlus Program Self-Service: </a:t>
            </a:r>
            <a:r>
              <a:rPr lang="en-US" sz="2000" dirty="0">
                <a:solidFill>
                  <a:schemeClr val="bg1"/>
                </a:solidFill>
                <a:latin typeface="Agency FB" panose="020B0503020202020204" pitchFamily="34" charset="0"/>
              </a:rPr>
              <a:t>Around </a:t>
            </a:r>
            <a:r>
              <a:rPr lang="en-US" sz="2000" dirty="0">
                <a:solidFill>
                  <a:srgbClr val="0070C0"/>
                </a:solidFill>
                <a:latin typeface="Agency FB" panose="020B0503020202020204" pitchFamily="34" charset="0"/>
              </a:rPr>
              <a:t>19%</a:t>
            </a:r>
            <a:r>
              <a:rPr lang="en-US" sz="2000" dirty="0">
                <a:solidFill>
                  <a:schemeClr val="bg1"/>
                </a:solidFill>
                <a:latin typeface="Agency FB" panose="020B0503020202020204" pitchFamily="34" charset="0"/>
              </a:rPr>
              <a:t> of calls were about MileagePlus Program, we can solve this by</a:t>
            </a:r>
            <a:r>
              <a:rPr lang="en-US" sz="2000" b="1" dirty="0">
                <a:solidFill>
                  <a:schemeClr val="bg1"/>
                </a:solidFill>
                <a:latin typeface="Agency FB" panose="020B0503020202020204" pitchFamily="34" charset="0"/>
              </a:rPr>
              <a:t> </a:t>
            </a:r>
            <a:r>
              <a:rPr lang="en-US" sz="2000" dirty="0">
                <a:solidFill>
                  <a:schemeClr val="bg1"/>
                </a:solidFill>
                <a:latin typeface="Agency FB" panose="020B0503020202020204" pitchFamily="34" charset="0"/>
              </a:rPr>
              <a:t>creating a self-service IVR option where MileagePlus members can check their point balance, redeem miles, and inquire about rewards.</a:t>
            </a:r>
          </a:p>
          <a:p>
            <a:r>
              <a:rPr lang="en-US" sz="2000" b="1" dirty="0">
                <a:solidFill>
                  <a:srgbClr val="0070C0"/>
                </a:solidFill>
                <a:latin typeface="Agency FB" panose="020B0503020202020204" pitchFamily="34" charset="0"/>
              </a:rPr>
              <a:t>Proactive Call Deflection via Notifications</a:t>
            </a:r>
            <a:r>
              <a:rPr lang="en-US" sz="2000" b="1" dirty="0">
                <a:solidFill>
                  <a:schemeClr val="bg1"/>
                </a:solidFill>
                <a:latin typeface="Agency FB" panose="020B0503020202020204" pitchFamily="34" charset="0"/>
              </a:rPr>
              <a:t>: </a:t>
            </a:r>
            <a:r>
              <a:rPr lang="en-US" sz="2000" dirty="0">
                <a:solidFill>
                  <a:schemeClr val="bg1"/>
                </a:solidFill>
                <a:latin typeface="Agency FB" panose="020B0503020202020204" pitchFamily="34" charset="0"/>
              </a:rPr>
              <a:t>Proactively send SMS or email notifications to customers for flight delays, cancellations, or gate changes, with a link to a self-service portal or IVR option for further assistance. This will automatically solve most of the problems of customers and reduce agent assistance.</a:t>
            </a:r>
          </a:p>
          <a:p>
            <a:r>
              <a:rPr lang="en-US" sz="2000" b="1" dirty="0">
                <a:solidFill>
                  <a:srgbClr val="0070C0"/>
                </a:solidFill>
                <a:latin typeface="Agency FB" panose="020B0503020202020204" pitchFamily="34" charset="0"/>
              </a:rPr>
              <a:t>Detailed Pre-Screening for Complex Requests</a:t>
            </a:r>
            <a:r>
              <a:rPr lang="en-US" sz="2000" dirty="0">
                <a:solidFill>
                  <a:schemeClr val="bg1"/>
                </a:solidFill>
                <a:latin typeface="Agency FB" panose="020B0503020202020204" pitchFamily="34" charset="0"/>
              </a:rPr>
              <a:t>: We can use the IVR system to gather relevant details such as flight number , name etc., before routing more complex queries (such as special assistance or unaccompanied minor requests) to an agent. This will reduce the agent’s workload by pre-collecting necessary information which will further reduce handle time.</a:t>
            </a:r>
          </a:p>
          <a:p>
            <a:endParaRPr lang="en-US" sz="800" dirty="0"/>
          </a:p>
          <a:p>
            <a:endParaRPr lang="en-US" sz="1050" dirty="0"/>
          </a:p>
          <a:p>
            <a:endParaRPr lang="en-US" sz="1400" dirty="0"/>
          </a:p>
          <a:p>
            <a:endParaRPr lang="en-US" sz="2000" dirty="0">
              <a:solidFill>
                <a:schemeClr val="bg1"/>
              </a:solidFill>
              <a:latin typeface="Agency FB" panose="020B0503020202020204" pitchFamily="34" charset="0"/>
            </a:endParaRPr>
          </a:p>
          <a:p>
            <a:endParaRPr lang="en-IN" sz="4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27778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1110</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Agency FB</vt:lpstr>
      <vt:lpstr>Arial</vt:lpstr>
      <vt:lpstr>Calibri</vt:lpstr>
      <vt:lpstr>Calibri Light</vt:lpstr>
      <vt:lpstr>Office Theme</vt:lpstr>
      <vt:lpstr>PowerPoint Presentation</vt:lpstr>
      <vt:lpstr>Agenda</vt:lpstr>
      <vt:lpstr>Analysis of AHT and AST</vt:lpstr>
      <vt:lpstr>Analysis of Call Reasons</vt:lpstr>
      <vt:lpstr>Analysis of Call Reasons Contd.</vt:lpstr>
      <vt:lpstr>Analysis of Total Call Time</vt:lpstr>
      <vt:lpstr>Analysis of Sentiment</vt:lpstr>
      <vt:lpstr>Identifying Self-Solvable Issues</vt:lpstr>
      <vt:lpstr>IVR Improvements</vt:lpstr>
      <vt:lpstr>Predictive Model</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Aryan Kuhar</dc:creator>
  <cp:lastModifiedBy>Aryan Kuhar</cp:lastModifiedBy>
  <cp:revision>2</cp:revision>
  <dcterms:created xsi:type="dcterms:W3CDTF">2024-10-09T16:07:52Z</dcterms:created>
  <dcterms:modified xsi:type="dcterms:W3CDTF">2024-10-09T16:08:45Z</dcterms:modified>
</cp:coreProperties>
</file>