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7202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1" d="100"/>
          <a:sy n="51" d="100"/>
        </p:scale>
        <p:origin x="165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2945943"/>
            <a:ext cx="8262224" cy="6266897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9454516"/>
            <a:ext cx="7290197" cy="4345992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64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87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958369"/>
            <a:ext cx="2095932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958369"/>
            <a:ext cx="6166292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56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176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4487671"/>
            <a:ext cx="8383727" cy="7487774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12046282"/>
            <a:ext cx="8383727" cy="3937644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/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47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4791843"/>
            <a:ext cx="413111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4791843"/>
            <a:ext cx="413111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44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958373"/>
            <a:ext cx="8383727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4412664"/>
            <a:ext cx="4112126" cy="2162578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6575242"/>
            <a:ext cx="41121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4412664"/>
            <a:ext cx="4132378" cy="2162578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6575242"/>
            <a:ext cx="4132378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2023-03-14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15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2023-03-14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61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2023-03-14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888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200044"/>
            <a:ext cx="3135038" cy="4200155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2591766"/>
            <a:ext cx="4920883" cy="12792138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5400199"/>
            <a:ext cx="3135038" cy="10004536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15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200044"/>
            <a:ext cx="3135038" cy="4200155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2591766"/>
            <a:ext cx="4920883" cy="12792138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5400199"/>
            <a:ext cx="3135038" cy="10004536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58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958373"/>
            <a:ext cx="838372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4791843"/>
            <a:ext cx="838372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16683952"/>
            <a:ext cx="218705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7E8E3-5124-4A3F-AEC7-737BD558E592}" type="datetimeFigureOut">
              <a:rPr lang="en-CA" smtClean="0"/>
              <a:t>2023-03-14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16683952"/>
            <a:ext cx="328058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16683952"/>
            <a:ext cx="218705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325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7E7C0D-9EBF-1734-0E49-39FA7727F675}"/>
              </a:ext>
            </a:extLst>
          </p:cNvPr>
          <p:cNvSpPr/>
          <p:nvPr/>
        </p:nvSpPr>
        <p:spPr>
          <a:xfrm>
            <a:off x="933042" y="1689152"/>
            <a:ext cx="8225959" cy="68664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7D401-C580-F804-1EA6-4A653397CEA7}"/>
              </a:ext>
            </a:extLst>
          </p:cNvPr>
          <p:cNvSpPr/>
          <p:nvPr/>
        </p:nvSpPr>
        <p:spPr>
          <a:xfrm>
            <a:off x="2465839" y="10949302"/>
            <a:ext cx="5181492" cy="10166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Drawing samples from the covariance matrix with mean value fixed at zero</a:t>
            </a:r>
          </a:p>
          <a:p>
            <a:pPr algn="ctr"/>
            <a:r>
              <a:rPr lang="en-CA" sz="1600" dirty="0"/>
              <a:t>(may involve pre-normalization of the covariance matrix)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4F9D45-5B99-091A-08CB-5D527EE754DD}"/>
              </a:ext>
            </a:extLst>
          </p:cNvPr>
          <p:cNvSpPr/>
          <p:nvPr/>
        </p:nvSpPr>
        <p:spPr>
          <a:xfrm>
            <a:off x="1116453" y="12342125"/>
            <a:ext cx="7880264" cy="41736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14327" indent="-514327" algn="ctr">
              <a:buFontTx/>
              <a:buAutoNum type="arabicPeriod"/>
              <a:defRPr/>
            </a:pPr>
            <a:endParaRPr lang="fa-IR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FF1C99-31C8-A325-86D4-9CAB5DA9C30A}"/>
              </a:ext>
            </a:extLst>
          </p:cNvPr>
          <p:cNvSpPr/>
          <p:nvPr/>
        </p:nvSpPr>
        <p:spPr>
          <a:xfrm>
            <a:off x="2696755" y="688857"/>
            <a:ext cx="4698530" cy="5989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Arbitrary set of parameters in phase space (m)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35B939-62CA-1A5F-2CC4-E65AEC54FD37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5046020" y="1287818"/>
            <a:ext cx="0" cy="401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1F22553-3C63-4C26-BB56-F57E2330478A}"/>
              </a:ext>
            </a:extLst>
          </p:cNvPr>
          <p:cNvSpPr/>
          <p:nvPr/>
        </p:nvSpPr>
        <p:spPr>
          <a:xfrm rot="16200000">
            <a:off x="-1232120" y="5202094"/>
            <a:ext cx="3657600" cy="3415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Levenberg-Marquardt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C789BD-8E8C-37A9-DCCC-53B3C65C940F}"/>
              </a:ext>
            </a:extLst>
          </p:cNvPr>
          <p:cNvSpPr/>
          <p:nvPr/>
        </p:nvSpPr>
        <p:spPr>
          <a:xfrm rot="16200000">
            <a:off x="-1068917" y="14236877"/>
            <a:ext cx="3657600" cy="3415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Markov Chain Monte Carlo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4EC3D8-5FE3-2669-1B71-1E31F69B349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056585" y="11965904"/>
            <a:ext cx="0" cy="3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556B382-A618-3C97-B1F2-6008F8D198BC}"/>
              </a:ext>
            </a:extLst>
          </p:cNvPr>
          <p:cNvSpPr/>
          <p:nvPr/>
        </p:nvSpPr>
        <p:spPr>
          <a:xfrm>
            <a:off x="1952364" y="2655167"/>
            <a:ext cx="6667879" cy="4809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  <a:latin typeface="Calibri" panose="020F0502020204030204"/>
              </a:rPr>
              <a:t>Calculating the matrix of local derivatives of the model function at 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B3EA6AA-5E4B-C383-5C39-A22EE991B3D8}"/>
              </a:ext>
            </a:extLst>
          </p:cNvPr>
          <p:cNvSpPr/>
          <p:nvPr/>
        </p:nvSpPr>
        <p:spPr>
          <a:xfrm>
            <a:off x="3949170" y="3316210"/>
            <a:ext cx="2674261" cy="876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black"/>
                </a:solidFill>
                <a:latin typeface="Calibri" panose="020F0502020204030204"/>
              </a:rPr>
              <a:t>Calculating the </a:t>
            </a:r>
            <a:r>
              <a:rPr lang="el-GR" dirty="0">
                <a:solidFill>
                  <a:prstClr val="black"/>
                </a:solidFill>
                <a:latin typeface="Calibri" panose="020F0502020204030204"/>
              </a:rPr>
              <a:t>δ</a:t>
            </a:r>
            <a:r>
              <a:rPr lang="en-CA" dirty="0">
                <a:solidFill>
                  <a:prstClr val="black"/>
                </a:solidFill>
                <a:latin typeface="Calibri" panose="020F0502020204030204"/>
              </a:rPr>
              <a:t>m</a:t>
            </a:r>
          </a:p>
          <a:p>
            <a:pPr algn="ctr"/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F73517-4341-2670-BAB5-68E9C29366E7}"/>
              </a:ext>
            </a:extLst>
          </p:cNvPr>
          <p:cNvSpPr/>
          <p:nvPr/>
        </p:nvSpPr>
        <p:spPr>
          <a:xfrm>
            <a:off x="1654915" y="4357462"/>
            <a:ext cx="7274072" cy="4419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Calculating the chi-square based on the new set of parameters (m+ </a:t>
            </a:r>
            <a:r>
              <a:rPr lang="el-GR" dirty="0">
                <a:solidFill>
                  <a:prstClr val="black"/>
                </a:solidFill>
                <a:latin typeface="Calibri" panose="020F0502020204030204"/>
              </a:rPr>
              <a:t>δ</a:t>
            </a:r>
            <a:r>
              <a:rPr lang="en-CA" dirty="0">
                <a:solidFill>
                  <a:prstClr val="black"/>
                </a:solidFill>
                <a:latin typeface="Calibri" panose="020F0502020204030204"/>
              </a:rPr>
              <a:t>m)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4B44B06-ED57-3FCE-D402-0099D3F21CE2}"/>
              </a:ext>
            </a:extLst>
          </p:cNvPr>
          <p:cNvSpPr/>
          <p:nvPr/>
        </p:nvSpPr>
        <p:spPr>
          <a:xfrm>
            <a:off x="2431219" y="4992492"/>
            <a:ext cx="5732623" cy="4419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black"/>
                </a:solidFill>
                <a:latin typeface="Calibri" panose="020F0502020204030204"/>
              </a:rPr>
              <a:t>Comparing the chi-square to its value on the last iteration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7D6C3F-8904-9FFD-AF90-F242E22B6566}"/>
              </a:ext>
            </a:extLst>
          </p:cNvPr>
          <p:cNvSpPr/>
          <p:nvPr/>
        </p:nvSpPr>
        <p:spPr>
          <a:xfrm>
            <a:off x="4967829" y="6352413"/>
            <a:ext cx="4116398" cy="4419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black"/>
                </a:solidFill>
                <a:latin typeface="Calibri" panose="020F0502020204030204"/>
              </a:rPr>
              <a:t>checking if lambda == 0, and chi &lt; </a:t>
            </a:r>
            <a:r>
              <a:rPr lang="en-CA" dirty="0" err="1">
                <a:solidFill>
                  <a:prstClr val="black"/>
                </a:solidFill>
                <a:latin typeface="Calibri" panose="020F0502020204030204"/>
              </a:rPr>
              <a:t>chi_tol</a:t>
            </a:r>
            <a:endParaRPr lang="en-CA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A802E9C-9201-72D8-38D7-4025D5A4F6BE}"/>
              </a:ext>
            </a:extLst>
          </p:cNvPr>
          <p:cNvSpPr/>
          <p:nvPr/>
        </p:nvSpPr>
        <p:spPr>
          <a:xfrm>
            <a:off x="1841886" y="6418122"/>
            <a:ext cx="2835116" cy="8025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black"/>
                </a:solidFill>
                <a:latin typeface="Calibri" panose="020F0502020204030204"/>
              </a:rPr>
              <a:t>updating the lambda to a higher value, rejecting the proposed parameters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72645B-DE58-A8AD-715C-7FF2FF7A3FEC}"/>
              </a:ext>
            </a:extLst>
          </p:cNvPr>
          <p:cNvCxnSpPr>
            <a:cxnSpLocks/>
            <a:stCxn id="57" idx="2"/>
            <a:endCxn id="63" idx="0"/>
          </p:cNvCxnSpPr>
          <p:nvPr/>
        </p:nvCxnSpPr>
        <p:spPr>
          <a:xfrm flipH="1">
            <a:off x="3259443" y="5434418"/>
            <a:ext cx="2038086" cy="983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782ACD0-456F-E862-9911-260B459C8172}"/>
              </a:ext>
            </a:extLst>
          </p:cNvPr>
          <p:cNvCxnSpPr>
            <a:cxnSpLocks/>
            <a:stCxn id="57" idx="2"/>
            <a:endCxn id="62" idx="0"/>
          </p:cNvCxnSpPr>
          <p:nvPr/>
        </p:nvCxnSpPr>
        <p:spPr>
          <a:xfrm>
            <a:off x="5297532" y="5434421"/>
            <a:ext cx="1728499" cy="917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0569147-0402-1F95-90DF-80DC27478113}"/>
              </a:ext>
            </a:extLst>
          </p:cNvPr>
          <p:cNvSpPr/>
          <p:nvPr/>
        </p:nvSpPr>
        <p:spPr>
          <a:xfrm>
            <a:off x="2013486" y="7642006"/>
            <a:ext cx="4635517" cy="8025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black"/>
                </a:solidFill>
                <a:latin typeface="Calibri" panose="020F0502020204030204"/>
              </a:rPr>
              <a:t>updating the lambda to a lower value, accepting the proposed parameters</a:t>
            </a:r>
            <a:endParaRPr lang="en-CA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B189436-76C2-DCA2-39CE-8FD9D5AB6CB6}"/>
              </a:ext>
            </a:extLst>
          </p:cNvPr>
          <p:cNvSpPr/>
          <p:nvPr/>
        </p:nvSpPr>
        <p:spPr>
          <a:xfrm>
            <a:off x="7180173" y="7824442"/>
            <a:ext cx="1594345" cy="59896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black"/>
                </a:solidFill>
                <a:latin typeface="Calibri" panose="020F0502020204030204"/>
              </a:rPr>
              <a:t>converged</a:t>
            </a:r>
            <a:endParaRPr lang="en-CA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856EEEC-8C72-6443-EFBB-3B326D4BABB9}"/>
              </a:ext>
            </a:extLst>
          </p:cNvPr>
          <p:cNvCxnSpPr>
            <a:cxnSpLocks/>
            <a:stCxn id="62" idx="2"/>
            <a:endCxn id="108" idx="0"/>
          </p:cNvCxnSpPr>
          <p:nvPr/>
        </p:nvCxnSpPr>
        <p:spPr>
          <a:xfrm flipH="1">
            <a:off x="4331242" y="6794344"/>
            <a:ext cx="2694786" cy="847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FD34A2B-99AC-4FC6-7FBB-E96933972DFB}"/>
              </a:ext>
            </a:extLst>
          </p:cNvPr>
          <p:cNvCxnSpPr>
            <a:cxnSpLocks/>
            <a:stCxn id="62" idx="2"/>
            <a:endCxn id="109" idx="0"/>
          </p:cNvCxnSpPr>
          <p:nvPr/>
        </p:nvCxnSpPr>
        <p:spPr>
          <a:xfrm>
            <a:off x="7026028" y="6794346"/>
            <a:ext cx="951316" cy="1030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94B3470-57F3-5422-D61A-18E0797C3662}"/>
              </a:ext>
            </a:extLst>
          </p:cNvPr>
          <p:cNvCxnSpPr>
            <a:cxnSpLocks/>
            <a:stCxn id="43" idx="2"/>
            <a:endCxn id="55" idx="0"/>
          </p:cNvCxnSpPr>
          <p:nvPr/>
        </p:nvCxnSpPr>
        <p:spPr>
          <a:xfrm flipH="1">
            <a:off x="5286297" y="3136091"/>
            <a:ext cx="4" cy="1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B6CADD6-0102-7BCF-5A32-211D6A42A7AD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286301" y="4192865"/>
            <a:ext cx="5653" cy="164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F38EE11-7191-057E-6F7C-A7B6EED37EBD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5291954" y="4799388"/>
            <a:ext cx="5579" cy="193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1270C9A-911B-9769-2AA9-3892B3059B2B}"/>
              </a:ext>
            </a:extLst>
          </p:cNvPr>
          <p:cNvSpPr/>
          <p:nvPr/>
        </p:nvSpPr>
        <p:spPr>
          <a:xfrm rot="20053154">
            <a:off x="3428448" y="5770577"/>
            <a:ext cx="867493" cy="272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higher</a:t>
            </a:r>
            <a:endParaRPr lang="en-CA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7C985C6-02A4-E371-6642-41B0BC4CC3C5}"/>
              </a:ext>
            </a:extLst>
          </p:cNvPr>
          <p:cNvSpPr/>
          <p:nvPr/>
        </p:nvSpPr>
        <p:spPr>
          <a:xfrm rot="1661551">
            <a:off x="5969723" y="5666233"/>
            <a:ext cx="867493" cy="272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lower</a:t>
            </a:r>
            <a:endParaRPr lang="en-CA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41BAA63-3766-899B-E359-68B7EA9D6364}"/>
              </a:ext>
            </a:extLst>
          </p:cNvPr>
          <p:cNvSpPr/>
          <p:nvPr/>
        </p:nvSpPr>
        <p:spPr>
          <a:xfrm rot="20502822">
            <a:off x="4756671" y="7015416"/>
            <a:ext cx="867493" cy="272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  <a:endParaRPr lang="en-CA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9F6AC7F-E869-F7A0-2CE3-DEDC2159B243}"/>
              </a:ext>
            </a:extLst>
          </p:cNvPr>
          <p:cNvSpPr/>
          <p:nvPr/>
        </p:nvSpPr>
        <p:spPr>
          <a:xfrm rot="2806275">
            <a:off x="7467077" y="7124438"/>
            <a:ext cx="566660" cy="2657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en-CA" dirty="0"/>
          </a:p>
        </p:txBody>
      </p:sp>
      <p:cxnSp>
        <p:nvCxnSpPr>
          <p:cNvPr id="219" name="Connector: Curved 218">
            <a:extLst>
              <a:ext uri="{FF2B5EF4-FFF2-40B4-BE49-F238E27FC236}">
                <a16:creationId xmlns:a16="http://schemas.microsoft.com/office/drawing/2014/main" id="{822EC57E-9011-AE08-BDD1-611F90CD87D5}"/>
              </a:ext>
            </a:extLst>
          </p:cNvPr>
          <p:cNvCxnSpPr>
            <a:stCxn id="108" idx="1"/>
            <a:endCxn id="43" idx="1"/>
          </p:cNvCxnSpPr>
          <p:nvPr/>
        </p:nvCxnSpPr>
        <p:spPr>
          <a:xfrm rot="10800000">
            <a:off x="1952366" y="2895631"/>
            <a:ext cx="61123" cy="5147647"/>
          </a:xfrm>
          <a:prstGeom prst="curvedConnector3">
            <a:avLst>
              <a:gd name="adj1" fmla="val 153069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1" name="Rectangle 290">
            <a:extLst>
              <a:ext uri="{FF2B5EF4-FFF2-40B4-BE49-F238E27FC236}">
                <a16:creationId xmlns:a16="http://schemas.microsoft.com/office/drawing/2014/main" id="{42FD024E-3BA3-F4EF-E13C-BCB5B2148226}"/>
              </a:ext>
            </a:extLst>
          </p:cNvPr>
          <p:cNvSpPr/>
          <p:nvPr/>
        </p:nvSpPr>
        <p:spPr>
          <a:xfrm>
            <a:off x="2372226" y="9520022"/>
            <a:ext cx="5378185" cy="1152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Calculating the Covariance Matrix at the best-fit point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cxnSp>
        <p:nvCxnSpPr>
          <p:cNvPr id="327" name="Connector: Elbow 326">
            <a:extLst>
              <a:ext uri="{FF2B5EF4-FFF2-40B4-BE49-F238E27FC236}">
                <a16:creationId xmlns:a16="http://schemas.microsoft.com/office/drawing/2014/main" id="{AD70FD08-30E0-6B2B-C936-777DA3987438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 flipH="1">
            <a:off x="1841887" y="2895629"/>
            <a:ext cx="96941" cy="3923765"/>
          </a:xfrm>
          <a:prstGeom prst="bentConnector4">
            <a:avLst>
              <a:gd name="adj1" fmla="val -497829"/>
              <a:gd name="adj2" fmla="val 6732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2" name="Rectangle 341">
            <a:extLst>
              <a:ext uri="{FF2B5EF4-FFF2-40B4-BE49-F238E27FC236}">
                <a16:creationId xmlns:a16="http://schemas.microsoft.com/office/drawing/2014/main" id="{8BF377F9-2E8F-AE8D-0668-30500A6866F2}"/>
              </a:ext>
            </a:extLst>
          </p:cNvPr>
          <p:cNvSpPr/>
          <p:nvPr/>
        </p:nvSpPr>
        <p:spPr>
          <a:xfrm>
            <a:off x="3271111" y="8811761"/>
            <a:ext cx="3570952" cy="4013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 set of best-fit parameters (</a:t>
            </a:r>
            <a:r>
              <a:rPr lang="en-CA" dirty="0" err="1"/>
              <a:t>m_fit</a:t>
            </a:r>
            <a:r>
              <a:rPr lang="en-CA" dirty="0"/>
              <a:t>)</a:t>
            </a:r>
          </a:p>
        </p:txBody>
      </p: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9B2E90AF-D97E-4840-73CF-452807575F42}"/>
              </a:ext>
            </a:extLst>
          </p:cNvPr>
          <p:cNvCxnSpPr>
            <a:cxnSpLocks/>
            <a:stCxn id="4" idx="2"/>
            <a:endCxn id="342" idx="0"/>
          </p:cNvCxnSpPr>
          <p:nvPr/>
        </p:nvCxnSpPr>
        <p:spPr>
          <a:xfrm>
            <a:off x="5046020" y="8555618"/>
            <a:ext cx="10568" cy="256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5D8F547C-BC9A-BBF4-F3BF-F000C0257FAF}"/>
              </a:ext>
            </a:extLst>
          </p:cNvPr>
          <p:cNvCxnSpPr>
            <a:cxnSpLocks/>
            <a:stCxn id="342" idx="2"/>
            <a:endCxn id="291" idx="0"/>
          </p:cNvCxnSpPr>
          <p:nvPr/>
        </p:nvCxnSpPr>
        <p:spPr>
          <a:xfrm>
            <a:off x="5056588" y="9213091"/>
            <a:ext cx="4728" cy="306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7" name="Picture 356">
            <a:extLst>
              <a:ext uri="{FF2B5EF4-FFF2-40B4-BE49-F238E27FC236}">
                <a16:creationId xmlns:a16="http://schemas.microsoft.com/office/drawing/2014/main" id="{98DB8941-9606-C144-30FA-461DD0AF7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127" y="3821172"/>
            <a:ext cx="2234340" cy="234752"/>
          </a:xfrm>
          <a:prstGeom prst="rect">
            <a:avLst/>
          </a:prstGeom>
        </p:spPr>
      </p:pic>
      <p:pic>
        <p:nvPicPr>
          <p:cNvPr id="432" name="Picture 431">
            <a:extLst>
              <a:ext uri="{FF2B5EF4-FFF2-40B4-BE49-F238E27FC236}">
                <a16:creationId xmlns:a16="http://schemas.microsoft.com/office/drawing/2014/main" id="{D45B3D6D-8381-F961-3DD7-5CD604D2A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146" y="9974721"/>
            <a:ext cx="2058889" cy="474520"/>
          </a:xfrm>
          <a:prstGeom prst="rect">
            <a:avLst/>
          </a:prstGeom>
        </p:spPr>
      </p:pic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196E705A-838D-3FDD-FCEB-3D7E7A046B96}"/>
              </a:ext>
            </a:extLst>
          </p:cNvPr>
          <p:cNvCxnSpPr>
            <a:cxnSpLocks/>
            <a:stCxn id="291" idx="2"/>
            <a:endCxn id="5" idx="0"/>
          </p:cNvCxnSpPr>
          <p:nvPr/>
        </p:nvCxnSpPr>
        <p:spPr>
          <a:xfrm flipH="1">
            <a:off x="5056586" y="10672045"/>
            <a:ext cx="4730" cy="277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1" name="Rectangle 480">
            <a:extLst>
              <a:ext uri="{FF2B5EF4-FFF2-40B4-BE49-F238E27FC236}">
                <a16:creationId xmlns:a16="http://schemas.microsoft.com/office/drawing/2014/main" id="{3642E768-D7AE-4AA7-8804-C7CF41B86815}"/>
              </a:ext>
            </a:extLst>
          </p:cNvPr>
          <p:cNvSpPr/>
          <p:nvPr/>
        </p:nvSpPr>
        <p:spPr>
          <a:xfrm rot="16200000">
            <a:off x="796849" y="10287805"/>
            <a:ext cx="1454004" cy="6360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Starting guess of MCMC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2BD7CFEC-DD3C-0898-A001-5DA1BD2A576A}"/>
              </a:ext>
            </a:extLst>
          </p:cNvPr>
          <p:cNvSpPr/>
          <p:nvPr/>
        </p:nvSpPr>
        <p:spPr>
          <a:xfrm>
            <a:off x="2317341" y="1927353"/>
            <a:ext cx="5937917" cy="4500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Calculating the initial chi-square based on the parameters m</a:t>
            </a:r>
          </a:p>
        </p:txBody>
      </p:sp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79193828-B71D-192C-B50E-2034244CE964}"/>
              </a:ext>
            </a:extLst>
          </p:cNvPr>
          <p:cNvCxnSpPr>
            <a:cxnSpLocks/>
            <a:stCxn id="513" idx="2"/>
            <a:endCxn id="43" idx="0"/>
          </p:cNvCxnSpPr>
          <p:nvPr/>
        </p:nvCxnSpPr>
        <p:spPr>
          <a:xfrm>
            <a:off x="5286298" y="2377430"/>
            <a:ext cx="4" cy="277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A062B20-B590-5949-E069-5029FE320F9C}"/>
              </a:ext>
            </a:extLst>
          </p:cNvPr>
          <p:cNvSpPr/>
          <p:nvPr/>
        </p:nvSpPr>
        <p:spPr>
          <a:xfrm>
            <a:off x="2077063" y="12551056"/>
            <a:ext cx="5937917" cy="4500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Calculating the initial chi-square based on the </a:t>
            </a:r>
            <a:r>
              <a:rPr lang="en-CA" dirty="0" err="1"/>
              <a:t>m_fit</a:t>
            </a:r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366F22-5553-A93A-92A7-601E38366A66}"/>
              </a:ext>
            </a:extLst>
          </p:cNvPr>
          <p:cNvSpPr/>
          <p:nvPr/>
        </p:nvSpPr>
        <p:spPr>
          <a:xfrm>
            <a:off x="2754501" y="13328013"/>
            <a:ext cx="4604173" cy="66999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Calculating the initial chi-square based on a drawn sample + m on the last iteration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A1F1FF-BBA7-0CD9-A872-393035D9CBC4}"/>
              </a:ext>
            </a:extLst>
          </p:cNvPr>
          <p:cNvSpPr/>
          <p:nvPr/>
        </p:nvSpPr>
        <p:spPr>
          <a:xfrm rot="19130673">
            <a:off x="3697224" y="14374998"/>
            <a:ext cx="867493" cy="272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higher</a:t>
            </a:r>
            <a:endParaRPr lang="en-CA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B6633B-F288-D1E1-3207-38845DCAD087}"/>
              </a:ext>
            </a:extLst>
          </p:cNvPr>
          <p:cNvSpPr/>
          <p:nvPr/>
        </p:nvSpPr>
        <p:spPr>
          <a:xfrm rot="1795773">
            <a:off x="6034907" y="14380821"/>
            <a:ext cx="867493" cy="272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lower</a:t>
            </a:r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AFC9A0-AD1A-3C95-1224-409B2A6E3F49}"/>
              </a:ext>
            </a:extLst>
          </p:cNvPr>
          <p:cNvSpPr/>
          <p:nvPr/>
        </p:nvSpPr>
        <p:spPr>
          <a:xfrm>
            <a:off x="5934469" y="15266751"/>
            <a:ext cx="2840051" cy="6447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accepting the proposed parameters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6F61D4E-F4AD-5084-7A97-9A5CB3179EAE}"/>
              </a:ext>
            </a:extLst>
          </p:cNvPr>
          <p:cNvSpPr/>
          <p:nvPr/>
        </p:nvSpPr>
        <p:spPr>
          <a:xfrm>
            <a:off x="1488857" y="15196040"/>
            <a:ext cx="4352706" cy="11127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accepting the proposed parameters with a probability of exp(-0.5*(</a:t>
            </a:r>
            <a:r>
              <a:rPr lang="en-CA" dirty="0" err="1"/>
              <a:t>chi_new</a:t>
            </a:r>
            <a:r>
              <a:rPr lang="en-CA" dirty="0"/>
              <a:t> – </a:t>
            </a:r>
            <a:r>
              <a:rPr lang="en-CA" dirty="0" err="1"/>
              <a:t>chi_old</a:t>
            </a:r>
            <a:r>
              <a:rPr lang="en-CA" dirty="0"/>
              <a:t>))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2408446-10A0-FBAB-1E27-612B8C430A0A}"/>
              </a:ext>
            </a:extLst>
          </p:cNvPr>
          <p:cNvCxnSpPr>
            <a:cxnSpLocks/>
            <a:stCxn id="35" idx="2"/>
            <a:endCxn id="42" idx="0"/>
          </p:cNvCxnSpPr>
          <p:nvPr/>
        </p:nvCxnSpPr>
        <p:spPr>
          <a:xfrm>
            <a:off x="5046020" y="13001130"/>
            <a:ext cx="10566" cy="326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7235C7EF-CC92-37CC-0D42-E4D8D89F4648}"/>
              </a:ext>
            </a:extLst>
          </p:cNvPr>
          <p:cNvCxnSpPr>
            <a:cxnSpLocks/>
            <a:stCxn id="42" idx="2"/>
            <a:endCxn id="54" idx="0"/>
          </p:cNvCxnSpPr>
          <p:nvPr/>
        </p:nvCxnSpPr>
        <p:spPr>
          <a:xfrm flipH="1">
            <a:off x="3665209" y="13998013"/>
            <a:ext cx="1391376" cy="1198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72DFE638-E51D-785F-DA37-74505E44A755}"/>
              </a:ext>
            </a:extLst>
          </p:cNvPr>
          <p:cNvCxnSpPr>
            <a:cxnSpLocks/>
            <a:stCxn id="42" idx="2"/>
            <a:endCxn id="53" idx="0"/>
          </p:cNvCxnSpPr>
          <p:nvPr/>
        </p:nvCxnSpPr>
        <p:spPr>
          <a:xfrm>
            <a:off x="5056587" y="13998013"/>
            <a:ext cx="2297907" cy="1268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8" name="Connector: Curved 477">
            <a:extLst>
              <a:ext uri="{FF2B5EF4-FFF2-40B4-BE49-F238E27FC236}">
                <a16:creationId xmlns:a16="http://schemas.microsoft.com/office/drawing/2014/main" id="{7CBDDBF9-0ADB-7FA5-CEB5-F0C86DC8BB94}"/>
              </a:ext>
            </a:extLst>
          </p:cNvPr>
          <p:cNvCxnSpPr>
            <a:stCxn id="54" idx="1"/>
            <a:endCxn id="35" idx="1"/>
          </p:cNvCxnSpPr>
          <p:nvPr/>
        </p:nvCxnSpPr>
        <p:spPr>
          <a:xfrm rot="10800000" flipH="1">
            <a:off x="1488856" y="12776096"/>
            <a:ext cx="588204" cy="2976317"/>
          </a:xfrm>
          <a:prstGeom prst="curvedConnector3">
            <a:avLst>
              <a:gd name="adj1" fmla="val -388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4" name="Connector: Curved 483">
            <a:extLst>
              <a:ext uri="{FF2B5EF4-FFF2-40B4-BE49-F238E27FC236}">
                <a16:creationId xmlns:a16="http://schemas.microsoft.com/office/drawing/2014/main" id="{803CB2CD-3610-0D62-72B5-7D70AA419213}"/>
              </a:ext>
            </a:extLst>
          </p:cNvPr>
          <p:cNvCxnSpPr>
            <a:stCxn id="53" idx="3"/>
            <a:endCxn id="35" idx="3"/>
          </p:cNvCxnSpPr>
          <p:nvPr/>
        </p:nvCxnSpPr>
        <p:spPr>
          <a:xfrm flipH="1" flipV="1">
            <a:off x="8014978" y="12776093"/>
            <a:ext cx="759540" cy="2813024"/>
          </a:xfrm>
          <a:prstGeom prst="curvedConnector3">
            <a:avLst>
              <a:gd name="adj1" fmla="val -196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5" name="Connector: Elbow 494">
            <a:extLst>
              <a:ext uri="{FF2B5EF4-FFF2-40B4-BE49-F238E27FC236}">
                <a16:creationId xmlns:a16="http://schemas.microsoft.com/office/drawing/2014/main" id="{5D312296-EE19-8B60-6E42-14050F3A2A56}"/>
              </a:ext>
            </a:extLst>
          </p:cNvPr>
          <p:cNvCxnSpPr>
            <a:cxnSpLocks/>
            <a:stCxn id="342" idx="1"/>
            <a:endCxn id="6" idx="0"/>
          </p:cNvCxnSpPr>
          <p:nvPr/>
        </p:nvCxnSpPr>
        <p:spPr>
          <a:xfrm rot="10800000" flipH="1" flipV="1">
            <a:off x="3271112" y="9012426"/>
            <a:ext cx="1785474" cy="3329698"/>
          </a:xfrm>
          <a:prstGeom prst="bentConnector4">
            <a:avLst>
              <a:gd name="adj1" fmla="val -72366"/>
              <a:gd name="adj2" fmla="val 9480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6" name="Rectangle 505">
            <a:extLst>
              <a:ext uri="{FF2B5EF4-FFF2-40B4-BE49-F238E27FC236}">
                <a16:creationId xmlns:a16="http://schemas.microsoft.com/office/drawing/2014/main" id="{72B36A20-E343-F9BA-AFE1-ECA268F69BBC}"/>
              </a:ext>
            </a:extLst>
          </p:cNvPr>
          <p:cNvSpPr/>
          <p:nvPr/>
        </p:nvSpPr>
        <p:spPr>
          <a:xfrm>
            <a:off x="3286343" y="16979556"/>
            <a:ext cx="3570952" cy="40133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 set of best-fit parameters (</a:t>
            </a:r>
            <a:r>
              <a:rPr lang="en-CA" dirty="0" err="1"/>
              <a:t>m_fit</a:t>
            </a:r>
            <a:r>
              <a:rPr lang="en-CA" dirty="0"/>
              <a:t>)</a:t>
            </a:r>
          </a:p>
        </p:txBody>
      </p: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5A666DE4-7028-2F2D-280C-9FAD4B3E0BDA}"/>
              </a:ext>
            </a:extLst>
          </p:cNvPr>
          <p:cNvCxnSpPr>
            <a:stCxn id="6" idx="2"/>
            <a:endCxn id="506" idx="0"/>
          </p:cNvCxnSpPr>
          <p:nvPr/>
        </p:nvCxnSpPr>
        <p:spPr>
          <a:xfrm>
            <a:off x="5056585" y="16515814"/>
            <a:ext cx="15234" cy="463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22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931</TotalTime>
  <Words>211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Aryana Haghjoo</dc:creator>
  <cp:lastModifiedBy>Aryana Haghjoo</cp:lastModifiedBy>
  <cp:revision>26</cp:revision>
  <dcterms:created xsi:type="dcterms:W3CDTF">2023-03-13T20:24:25Z</dcterms:created>
  <dcterms:modified xsi:type="dcterms:W3CDTF">2023-03-14T16:17:09Z</dcterms:modified>
</cp:coreProperties>
</file>