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2C9FB-E4D9-47E3-8B99-0D4298D52710}" v="4" dt="2023-05-04T18:46:3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0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945943"/>
            <a:ext cx="8262224" cy="626689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9454516"/>
            <a:ext cx="7290197" cy="4345992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958369"/>
            <a:ext cx="209593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958369"/>
            <a:ext cx="6166292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5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7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4487671"/>
            <a:ext cx="8383727" cy="748777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12046282"/>
            <a:ext cx="8383727" cy="3937644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4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8373"/>
            <a:ext cx="838372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4412664"/>
            <a:ext cx="4112126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6575242"/>
            <a:ext cx="41121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4412664"/>
            <a:ext cx="4132378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6575242"/>
            <a:ext cx="413237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1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1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88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591766"/>
            <a:ext cx="4920883" cy="1279213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1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591766"/>
            <a:ext cx="4920883" cy="1279213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958373"/>
            <a:ext cx="838372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791843"/>
            <a:ext cx="838372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6683952"/>
            <a:ext cx="328058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E7C0D-9EBF-1734-0E49-39FA7727F675}"/>
              </a:ext>
            </a:extLst>
          </p:cNvPr>
          <p:cNvSpPr/>
          <p:nvPr/>
        </p:nvSpPr>
        <p:spPr>
          <a:xfrm>
            <a:off x="858612" y="1514014"/>
            <a:ext cx="8225959" cy="82573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22553-3C63-4C26-BB56-F57E2330478A}"/>
              </a:ext>
            </a:extLst>
          </p:cNvPr>
          <p:cNvSpPr/>
          <p:nvPr/>
        </p:nvSpPr>
        <p:spPr>
          <a:xfrm rot="16200000">
            <a:off x="-1232120" y="5202094"/>
            <a:ext cx="3657600" cy="341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Levenberg-Marquardt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56B382-A618-3C97-B1F2-6008F8D198BC}"/>
              </a:ext>
            </a:extLst>
          </p:cNvPr>
          <p:cNvSpPr/>
          <p:nvPr/>
        </p:nvSpPr>
        <p:spPr>
          <a:xfrm>
            <a:off x="1952357" y="2508512"/>
            <a:ext cx="6667879" cy="480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Calculating the matrix of local derivatives of A(m)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3EA6AA-5E4B-C383-5C39-A22EE991B3D8}"/>
              </a:ext>
            </a:extLst>
          </p:cNvPr>
          <p:cNvSpPr/>
          <p:nvPr/>
        </p:nvSpPr>
        <p:spPr>
          <a:xfrm>
            <a:off x="3868551" y="3210404"/>
            <a:ext cx="2855564" cy="979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Calculating the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m</a:t>
            </a:r>
          </a:p>
          <a:p>
            <a:pPr algn="ctr"/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F73517-4341-2670-BAB5-68E9C29366E7}"/>
              </a:ext>
            </a:extLst>
          </p:cNvPr>
          <p:cNvSpPr/>
          <p:nvPr/>
        </p:nvSpPr>
        <p:spPr>
          <a:xfrm>
            <a:off x="2849478" y="4445049"/>
            <a:ext cx="4900930" cy="4419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the chi-square based on A(m+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m)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802E9C-9201-72D8-38D7-4025D5A4F6BE}"/>
              </a:ext>
            </a:extLst>
          </p:cNvPr>
          <p:cNvSpPr/>
          <p:nvPr/>
        </p:nvSpPr>
        <p:spPr>
          <a:xfrm>
            <a:off x="1952357" y="6834208"/>
            <a:ext cx="2835116" cy="802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updating the lambda to a higher value, rejecting the proposed parameters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0569147-0402-1F95-90DF-80DC27478113}"/>
              </a:ext>
            </a:extLst>
          </p:cNvPr>
          <p:cNvSpPr/>
          <p:nvPr/>
        </p:nvSpPr>
        <p:spPr>
          <a:xfrm>
            <a:off x="1538800" y="8738048"/>
            <a:ext cx="4635517" cy="802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updating the lambda to a lower value, accepting the proposed parameters</a:t>
            </a:r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89436-76C2-DCA2-39CE-8FD9D5AB6CB6}"/>
              </a:ext>
            </a:extLst>
          </p:cNvPr>
          <p:cNvSpPr/>
          <p:nvPr/>
        </p:nvSpPr>
        <p:spPr>
          <a:xfrm>
            <a:off x="7086965" y="8958088"/>
            <a:ext cx="1594345" cy="5989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converged</a:t>
            </a:r>
            <a:endParaRPr lang="en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94B3470-57F3-5422-D61A-18E0797C3662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5286297" y="2989439"/>
            <a:ext cx="10036" cy="220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B6CADD6-0102-7BCF-5A32-211D6A42A7AD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296333" y="4189605"/>
            <a:ext cx="3610" cy="255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38EE11-7191-057E-6F7C-A7B6EED37EBD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299943" y="4886978"/>
            <a:ext cx="773" cy="26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1270C9A-911B-9769-2AA9-3892B3059B2B}"/>
              </a:ext>
            </a:extLst>
          </p:cNvPr>
          <p:cNvSpPr/>
          <p:nvPr/>
        </p:nvSpPr>
        <p:spPr>
          <a:xfrm>
            <a:off x="2600095" y="6362754"/>
            <a:ext cx="649342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CA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7C985C6-02A4-E371-6642-41B0BC4CC3C5}"/>
              </a:ext>
            </a:extLst>
          </p:cNvPr>
          <p:cNvSpPr/>
          <p:nvPr/>
        </p:nvSpPr>
        <p:spPr>
          <a:xfrm>
            <a:off x="7187325" y="6281238"/>
            <a:ext cx="770847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CA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41BAA63-3766-899B-E359-68B7EA9D6364}"/>
              </a:ext>
            </a:extLst>
          </p:cNvPr>
          <p:cNvSpPr/>
          <p:nvPr/>
        </p:nvSpPr>
        <p:spPr>
          <a:xfrm>
            <a:off x="4852549" y="8141986"/>
            <a:ext cx="867493" cy="272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CA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F6AC7F-E869-F7A0-2CE3-DEDC2159B243}"/>
              </a:ext>
            </a:extLst>
          </p:cNvPr>
          <p:cNvSpPr/>
          <p:nvPr/>
        </p:nvSpPr>
        <p:spPr>
          <a:xfrm>
            <a:off x="8259887" y="7949613"/>
            <a:ext cx="566660" cy="265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CA" dirty="0"/>
          </a:p>
        </p:txBody>
      </p: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822EC57E-9011-AE08-BDD1-611F90CD87D5}"/>
              </a:ext>
            </a:extLst>
          </p:cNvPr>
          <p:cNvCxnSpPr>
            <a:stCxn id="108" idx="1"/>
            <a:endCxn id="43" idx="1"/>
          </p:cNvCxnSpPr>
          <p:nvPr/>
        </p:nvCxnSpPr>
        <p:spPr>
          <a:xfrm rot="10800000" flipH="1">
            <a:off x="1538799" y="2748976"/>
            <a:ext cx="413557" cy="6390344"/>
          </a:xfrm>
          <a:prstGeom prst="curvedConnector3">
            <a:avLst>
              <a:gd name="adj1" fmla="val -552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FD024E-3BA3-F4EF-E13C-BCB5B2148226}"/>
              </a:ext>
            </a:extLst>
          </p:cNvPr>
          <p:cNvSpPr/>
          <p:nvPr/>
        </p:nvSpPr>
        <p:spPr>
          <a:xfrm>
            <a:off x="2282498" y="11537332"/>
            <a:ext cx="5378185" cy="1152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Covariance Matrix at the best-fit point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AD70FD08-30E0-6B2B-C936-777DA3987438}"/>
              </a:ext>
            </a:extLst>
          </p:cNvPr>
          <p:cNvCxnSpPr>
            <a:cxnSpLocks/>
            <a:stCxn id="63" idx="1"/>
            <a:endCxn id="43" idx="1"/>
          </p:cNvCxnSpPr>
          <p:nvPr/>
        </p:nvCxnSpPr>
        <p:spPr>
          <a:xfrm rot="10800000">
            <a:off x="1952357" y="2748976"/>
            <a:ext cx="12700" cy="44865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B2E90AF-D97E-4840-73CF-452807575F42}"/>
              </a:ext>
            </a:extLst>
          </p:cNvPr>
          <p:cNvCxnSpPr>
            <a:cxnSpLocks/>
            <a:stCxn id="4" idx="2"/>
            <a:endCxn id="523" idx="0"/>
          </p:cNvCxnSpPr>
          <p:nvPr/>
        </p:nvCxnSpPr>
        <p:spPr>
          <a:xfrm flipH="1">
            <a:off x="4965220" y="9771321"/>
            <a:ext cx="6372" cy="354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D8F547C-BC9A-BBF4-F3BF-F000C0257FAF}"/>
              </a:ext>
            </a:extLst>
          </p:cNvPr>
          <p:cNvCxnSpPr>
            <a:cxnSpLocks/>
            <a:stCxn id="523" idx="4"/>
            <a:endCxn id="291" idx="0"/>
          </p:cNvCxnSpPr>
          <p:nvPr/>
        </p:nvCxnSpPr>
        <p:spPr>
          <a:xfrm>
            <a:off x="4965220" y="11277399"/>
            <a:ext cx="6371" cy="25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7" name="Picture 356">
            <a:extLst>
              <a:ext uri="{FF2B5EF4-FFF2-40B4-BE49-F238E27FC236}">
                <a16:creationId xmlns:a16="http://schemas.microsoft.com/office/drawing/2014/main" id="{98DB8941-9606-C144-30FA-461DD0AF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57" y="3769787"/>
            <a:ext cx="2516478" cy="264395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D45B3D6D-8381-F961-3DD7-5CD604D2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45" y="12040985"/>
            <a:ext cx="2058889" cy="474520"/>
          </a:xfrm>
          <a:prstGeom prst="rect">
            <a:avLst/>
          </a:prstGeom>
        </p:spPr>
      </p:pic>
      <p:sp>
        <p:nvSpPr>
          <p:cNvPr id="513" name="Rectangle 512">
            <a:extLst>
              <a:ext uri="{FF2B5EF4-FFF2-40B4-BE49-F238E27FC236}">
                <a16:creationId xmlns:a16="http://schemas.microsoft.com/office/drawing/2014/main" id="{2BD7CFEC-DD3C-0898-A001-5DA1BD2A576A}"/>
              </a:ext>
            </a:extLst>
          </p:cNvPr>
          <p:cNvSpPr/>
          <p:nvPr/>
        </p:nvSpPr>
        <p:spPr>
          <a:xfrm>
            <a:off x="2715210" y="1770955"/>
            <a:ext cx="5142174" cy="4500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Calculating the initial chi-square based on A(m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): </a:t>
            </a:r>
            <a:endParaRPr lang="en-CA" dirty="0"/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79193828-B71D-192C-B50E-2034244CE964}"/>
              </a:ext>
            </a:extLst>
          </p:cNvPr>
          <p:cNvCxnSpPr>
            <a:cxnSpLocks/>
            <a:stCxn id="513" idx="2"/>
            <a:endCxn id="43" idx="0"/>
          </p:cNvCxnSpPr>
          <p:nvPr/>
        </p:nvCxnSpPr>
        <p:spPr>
          <a:xfrm>
            <a:off x="5286297" y="2221032"/>
            <a:ext cx="0" cy="28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97D53BA8-D999-5B4B-EB95-7113183E7071}"/>
              </a:ext>
            </a:extLst>
          </p:cNvPr>
          <p:cNvSpPr/>
          <p:nvPr/>
        </p:nvSpPr>
        <p:spPr>
          <a:xfrm>
            <a:off x="3796697" y="5155632"/>
            <a:ext cx="3008037" cy="1881539"/>
          </a:xfrm>
          <a:prstGeom prst="flowChartDecis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the new chi-square bigger than the last one?</a:t>
            </a:r>
          </a:p>
        </p:txBody>
      </p: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AE976F55-3632-034A-FFC1-0028BBE6755D}"/>
              </a:ext>
            </a:extLst>
          </p:cNvPr>
          <p:cNvCxnSpPr>
            <a:cxnSpLocks/>
            <a:stCxn id="58" idx="1"/>
            <a:endCxn id="63" idx="0"/>
          </p:cNvCxnSpPr>
          <p:nvPr/>
        </p:nvCxnSpPr>
        <p:spPr>
          <a:xfrm rot="10800000" flipV="1">
            <a:off x="3369915" y="6096402"/>
            <a:ext cx="426782" cy="7378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3FDB4327-CD63-38BB-A00E-BDA09934551F}"/>
              </a:ext>
            </a:extLst>
          </p:cNvPr>
          <p:cNvCxnSpPr>
            <a:cxnSpLocks/>
            <a:stCxn id="58" idx="3"/>
            <a:endCxn id="66" idx="0"/>
          </p:cNvCxnSpPr>
          <p:nvPr/>
        </p:nvCxnSpPr>
        <p:spPr>
          <a:xfrm>
            <a:off x="6804734" y="6096402"/>
            <a:ext cx="343661" cy="6586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140F45BC-9F5E-7D2A-DFC7-847F4271D0FC}"/>
              </a:ext>
            </a:extLst>
          </p:cNvPr>
          <p:cNvSpPr/>
          <p:nvPr/>
        </p:nvSpPr>
        <p:spPr>
          <a:xfrm>
            <a:off x="5471527" y="6755088"/>
            <a:ext cx="3353735" cy="1592607"/>
          </a:xfrm>
          <a:prstGeom prst="flowChartDecision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Is lambda == 0, and chi &lt; </a:t>
            </a:r>
            <a:r>
              <a:rPr lang="en-CA" dirty="0" err="1">
                <a:solidFill>
                  <a:prstClr val="black"/>
                </a:solidFill>
                <a:latin typeface="Calibri" panose="020F0502020204030204"/>
              </a:rPr>
              <a:t>chi</a:t>
            </a:r>
            <a:r>
              <a:rPr lang="en-CA" baseline="-25000" dirty="0" err="1">
                <a:solidFill>
                  <a:prstClr val="black"/>
                </a:solidFill>
                <a:latin typeface="Calibri" panose="020F0502020204030204"/>
              </a:rPr>
              <a:t>tol</a:t>
            </a: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 ?</a:t>
            </a:r>
            <a:endParaRPr lang="en-CA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85DA51F-4154-F1B0-C80A-F19C3A50B3EB}"/>
              </a:ext>
            </a:extLst>
          </p:cNvPr>
          <p:cNvCxnSpPr>
            <a:stCxn id="66" idx="3"/>
            <a:endCxn id="109" idx="0"/>
          </p:cNvCxnSpPr>
          <p:nvPr/>
        </p:nvCxnSpPr>
        <p:spPr>
          <a:xfrm flipH="1">
            <a:off x="7884138" y="7551392"/>
            <a:ext cx="941124" cy="1406696"/>
          </a:xfrm>
          <a:prstGeom prst="bentConnector4">
            <a:avLst>
              <a:gd name="adj1" fmla="val -10733"/>
              <a:gd name="adj2" fmla="val 783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9A03068-45C8-DCFA-08F0-9DFB57C0C9B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5400000">
            <a:off x="5307301" y="6896953"/>
            <a:ext cx="390353" cy="32918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C5D25FD3-8396-8E0D-CB16-2D1375C8FD16}"/>
              </a:ext>
            </a:extLst>
          </p:cNvPr>
          <p:cNvSpPr/>
          <p:nvPr/>
        </p:nvSpPr>
        <p:spPr>
          <a:xfrm>
            <a:off x="3035411" y="232036"/>
            <a:ext cx="3859618" cy="994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An arbitrary</a:t>
            </a:r>
            <a:r>
              <a:rPr lang="en-CA" dirty="0"/>
              <a:t> set of parameters in phase space (m)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4E8B7002-7877-B917-1F34-3625EC25AFC7}"/>
              </a:ext>
            </a:extLst>
          </p:cNvPr>
          <p:cNvCxnSpPr>
            <a:stCxn id="514" idx="4"/>
            <a:endCxn id="4" idx="0"/>
          </p:cNvCxnSpPr>
          <p:nvPr/>
        </p:nvCxnSpPr>
        <p:spPr>
          <a:xfrm>
            <a:off x="4965220" y="1226534"/>
            <a:ext cx="6372" cy="28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2672D7BB-383D-DF81-E3C9-661A34CA543D}"/>
              </a:ext>
            </a:extLst>
          </p:cNvPr>
          <p:cNvSpPr/>
          <p:nvPr/>
        </p:nvSpPr>
        <p:spPr>
          <a:xfrm>
            <a:off x="3538799" y="10125375"/>
            <a:ext cx="2852842" cy="115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 set of best-fit parameters (</a:t>
            </a:r>
            <a:r>
              <a:rPr lang="en-CA" dirty="0" err="1"/>
              <a:t>m</a:t>
            </a:r>
            <a:r>
              <a:rPr lang="en-CA" baseline="-25000" dirty="0" err="1"/>
              <a:t>fit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1068</TotalTime>
  <Words>114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26</cp:revision>
  <dcterms:created xsi:type="dcterms:W3CDTF">2023-03-13T20:24:25Z</dcterms:created>
  <dcterms:modified xsi:type="dcterms:W3CDTF">2023-05-04T19:03:53Z</dcterms:modified>
</cp:coreProperties>
</file>